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7"/>
  </p:notesMasterIdLst>
  <p:sldIdLst>
    <p:sldId id="256" r:id="rId2"/>
    <p:sldId id="300" r:id="rId3"/>
    <p:sldId id="298" r:id="rId4"/>
    <p:sldId id="299" r:id="rId5"/>
    <p:sldId id="284" r:id="rId6"/>
    <p:sldId id="267" r:id="rId7"/>
    <p:sldId id="297" r:id="rId8"/>
    <p:sldId id="268" r:id="rId9"/>
    <p:sldId id="257" r:id="rId10"/>
    <p:sldId id="293" r:id="rId11"/>
    <p:sldId id="292" r:id="rId12"/>
    <p:sldId id="310" r:id="rId13"/>
    <p:sldId id="311" r:id="rId14"/>
    <p:sldId id="312" r:id="rId15"/>
    <p:sldId id="287" r:id="rId16"/>
    <p:sldId id="288" r:id="rId17"/>
    <p:sldId id="281" r:id="rId18"/>
    <p:sldId id="258" r:id="rId19"/>
    <p:sldId id="275" r:id="rId20"/>
    <p:sldId id="282" r:id="rId21"/>
    <p:sldId id="260" r:id="rId22"/>
    <p:sldId id="261" r:id="rId23"/>
    <p:sldId id="309" r:id="rId24"/>
    <p:sldId id="262" r:id="rId25"/>
    <p:sldId id="276" r:id="rId26"/>
    <p:sldId id="277" r:id="rId27"/>
    <p:sldId id="301" r:id="rId28"/>
    <p:sldId id="304" r:id="rId29"/>
    <p:sldId id="303" r:id="rId30"/>
    <p:sldId id="306" r:id="rId31"/>
    <p:sldId id="308" r:id="rId32"/>
    <p:sldId id="264" r:id="rId33"/>
    <p:sldId id="294" r:id="rId34"/>
    <p:sldId id="295" r:id="rId35"/>
    <p:sldId id="296" r:id="rId36"/>
    <p:sldId id="270" r:id="rId37"/>
    <p:sldId id="313" r:id="rId38"/>
    <p:sldId id="314" r:id="rId39"/>
    <p:sldId id="315" r:id="rId40"/>
    <p:sldId id="319" r:id="rId41"/>
    <p:sldId id="318" r:id="rId42"/>
    <p:sldId id="271" r:id="rId43"/>
    <p:sldId id="316" r:id="rId44"/>
    <p:sldId id="290" r:id="rId45"/>
    <p:sldId id="291" r:id="rId4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1831" autoAdjust="0"/>
  </p:normalViewPr>
  <p:slideViewPr>
    <p:cSldViewPr>
      <p:cViewPr varScale="1">
        <p:scale>
          <a:sx n="107" d="100"/>
          <a:sy n="107" d="100"/>
        </p:scale>
        <p:origin x="21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DA6EA7-1785-4832-A4E2-191374A7F0A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CB7109A-2B93-403A-B7F1-E42FADEE37E3}">
      <dgm:prSet/>
      <dgm:spPr/>
      <dgm:t>
        <a:bodyPr/>
        <a:lstStyle/>
        <a:p>
          <a:pPr rtl="0"/>
          <a:r>
            <a:rPr lang="en-US" dirty="0" smtClean="0"/>
            <a:t>I. Introduction</a:t>
          </a:r>
          <a:endParaRPr lang="zh-CN" dirty="0"/>
        </a:p>
      </dgm:t>
    </dgm:pt>
    <dgm:pt modelId="{4E4CA641-1232-4CF1-B1CE-FADA78240A81}" type="parTrans" cxnId="{788D4252-B3A6-4B85-AA8D-7E38EF9E4EB5}">
      <dgm:prSet/>
      <dgm:spPr/>
      <dgm:t>
        <a:bodyPr/>
        <a:lstStyle/>
        <a:p>
          <a:endParaRPr lang="zh-CN" altLang="en-US"/>
        </a:p>
      </dgm:t>
    </dgm:pt>
    <dgm:pt modelId="{BCE4C3DE-1861-44B0-95BD-801D0CCE9BCD}" type="sibTrans" cxnId="{788D4252-B3A6-4B85-AA8D-7E38EF9E4EB5}">
      <dgm:prSet/>
      <dgm:spPr/>
      <dgm:t>
        <a:bodyPr/>
        <a:lstStyle/>
        <a:p>
          <a:endParaRPr lang="zh-CN" altLang="en-US"/>
        </a:p>
      </dgm:t>
    </dgm:pt>
    <dgm:pt modelId="{8C2EA0A3-626D-480B-89A2-53C0C37F9657}">
      <dgm:prSet custT="1"/>
      <dgm:spPr/>
      <dgm:t>
        <a:bodyPr/>
        <a:lstStyle/>
        <a:p>
          <a:pPr rtl="0"/>
          <a:r>
            <a:rPr lang="en-US" sz="2000" dirty="0" smtClean="0"/>
            <a:t>0. Prologue</a:t>
          </a:r>
          <a:endParaRPr lang="zh-CN" sz="2000" dirty="0"/>
        </a:p>
      </dgm:t>
    </dgm:pt>
    <dgm:pt modelId="{A74C66B8-4B5B-4479-BD1F-71BA24097712}" type="parTrans" cxnId="{3509E02D-578C-40C7-9E32-DD16FCCC61A1}">
      <dgm:prSet/>
      <dgm:spPr/>
      <dgm:t>
        <a:bodyPr/>
        <a:lstStyle/>
        <a:p>
          <a:endParaRPr lang="zh-CN" altLang="en-US"/>
        </a:p>
      </dgm:t>
    </dgm:pt>
    <dgm:pt modelId="{0FDDCBB2-5489-4AC5-95CB-2CF1983FCCB6}" type="sibTrans" cxnId="{3509E02D-578C-40C7-9E32-DD16FCCC61A1}">
      <dgm:prSet/>
      <dgm:spPr/>
      <dgm:t>
        <a:bodyPr/>
        <a:lstStyle/>
        <a:p>
          <a:endParaRPr lang="zh-CN" altLang="en-US"/>
        </a:p>
      </dgm:t>
    </dgm:pt>
    <dgm:pt modelId="{22650340-6974-4237-9028-137BD64F05D0}">
      <dgm:prSet/>
      <dgm:spPr/>
      <dgm:t>
        <a:bodyPr/>
        <a:lstStyle/>
        <a:p>
          <a:pPr rtl="0"/>
          <a:r>
            <a:rPr lang="en-US" dirty="0" smtClean="0"/>
            <a:t>II. General algorithms</a:t>
          </a:r>
          <a:endParaRPr lang="zh-CN" dirty="0"/>
        </a:p>
      </dgm:t>
    </dgm:pt>
    <dgm:pt modelId="{895BF788-6D78-447F-A67B-8E87DEE447E9}" type="parTrans" cxnId="{A3FE090F-15C9-42E0-AFBE-0FEAE079D497}">
      <dgm:prSet/>
      <dgm:spPr/>
      <dgm:t>
        <a:bodyPr/>
        <a:lstStyle/>
        <a:p>
          <a:endParaRPr lang="zh-CN" altLang="en-US"/>
        </a:p>
      </dgm:t>
    </dgm:pt>
    <dgm:pt modelId="{86242AC7-A7E2-4242-8302-E3AEFAB9B1FC}" type="sibTrans" cxnId="{A3FE090F-15C9-42E0-AFBE-0FEAE079D497}">
      <dgm:prSet/>
      <dgm:spPr/>
      <dgm:t>
        <a:bodyPr/>
        <a:lstStyle/>
        <a:p>
          <a:endParaRPr lang="zh-CN" altLang="en-US"/>
        </a:p>
      </dgm:t>
    </dgm:pt>
    <dgm:pt modelId="{E30D1DF0-A290-4E5E-A840-051BDB3E31F7}">
      <dgm:prSet custT="1"/>
      <dgm:spPr/>
      <dgm:t>
        <a:bodyPr/>
        <a:lstStyle/>
        <a:p>
          <a:pPr rtl="0"/>
          <a:r>
            <a:rPr lang="en-US" sz="2000" dirty="0" smtClean="0"/>
            <a:t>2. Divide-and-conquer algorithms</a:t>
          </a:r>
          <a:endParaRPr lang="zh-CN" sz="2000" dirty="0"/>
        </a:p>
      </dgm:t>
    </dgm:pt>
    <dgm:pt modelId="{0522FDA4-7484-47B0-A81F-8CE771050EFE}" type="parTrans" cxnId="{4BCF865B-B4DF-43D5-B257-4C7A352F0FAE}">
      <dgm:prSet/>
      <dgm:spPr/>
      <dgm:t>
        <a:bodyPr/>
        <a:lstStyle/>
        <a:p>
          <a:endParaRPr lang="zh-CN" altLang="en-US"/>
        </a:p>
      </dgm:t>
    </dgm:pt>
    <dgm:pt modelId="{A8A82639-0854-469F-BAA1-87D3CEFDB591}" type="sibTrans" cxnId="{4BCF865B-B4DF-43D5-B257-4C7A352F0FAE}">
      <dgm:prSet/>
      <dgm:spPr/>
      <dgm:t>
        <a:bodyPr/>
        <a:lstStyle/>
        <a:p>
          <a:endParaRPr lang="zh-CN" altLang="en-US"/>
        </a:p>
      </dgm:t>
    </dgm:pt>
    <dgm:pt modelId="{3854B81C-B506-4404-AB24-23CF7EAC2A87}">
      <dgm:prSet custT="1"/>
      <dgm:spPr/>
      <dgm:t>
        <a:bodyPr/>
        <a:lstStyle/>
        <a:p>
          <a:pPr rtl="0"/>
          <a:r>
            <a:rPr lang="en-US" sz="2000" smtClean="0"/>
            <a:t>5. Greedy algorithms</a:t>
          </a:r>
          <a:endParaRPr lang="zh-CN" sz="2000"/>
        </a:p>
      </dgm:t>
    </dgm:pt>
    <dgm:pt modelId="{18835862-6827-4373-B9AC-426E142360B9}" type="parTrans" cxnId="{CCC61E65-761A-416F-BCB8-27E35583E257}">
      <dgm:prSet/>
      <dgm:spPr/>
      <dgm:t>
        <a:bodyPr/>
        <a:lstStyle/>
        <a:p>
          <a:endParaRPr lang="zh-CN" altLang="en-US"/>
        </a:p>
      </dgm:t>
    </dgm:pt>
    <dgm:pt modelId="{AB04A7FD-C57E-49A8-9440-941ABC67606A}" type="sibTrans" cxnId="{CCC61E65-761A-416F-BCB8-27E35583E257}">
      <dgm:prSet/>
      <dgm:spPr/>
      <dgm:t>
        <a:bodyPr/>
        <a:lstStyle/>
        <a:p>
          <a:endParaRPr lang="zh-CN" altLang="en-US"/>
        </a:p>
      </dgm:t>
    </dgm:pt>
    <dgm:pt modelId="{58668B2E-E74E-4D53-9FEA-5EC52114CEB1}">
      <dgm:prSet custT="1"/>
      <dgm:spPr/>
      <dgm:t>
        <a:bodyPr/>
        <a:lstStyle/>
        <a:p>
          <a:pPr rtl="0"/>
          <a:r>
            <a:rPr lang="en-US" sz="2000" smtClean="0"/>
            <a:t>6. Dynamic programming</a:t>
          </a:r>
          <a:endParaRPr lang="zh-CN" sz="2000"/>
        </a:p>
      </dgm:t>
    </dgm:pt>
    <dgm:pt modelId="{05B69015-6766-44E7-97E7-7EF1E6DAA077}" type="parTrans" cxnId="{6F0C24C2-4F65-43CA-9545-038F3F70C361}">
      <dgm:prSet/>
      <dgm:spPr/>
      <dgm:t>
        <a:bodyPr/>
        <a:lstStyle/>
        <a:p>
          <a:endParaRPr lang="zh-CN" altLang="en-US"/>
        </a:p>
      </dgm:t>
    </dgm:pt>
    <dgm:pt modelId="{D3BEFF7E-4803-440F-A876-36EE42653DF5}" type="sibTrans" cxnId="{6F0C24C2-4F65-43CA-9545-038F3F70C361}">
      <dgm:prSet/>
      <dgm:spPr/>
      <dgm:t>
        <a:bodyPr/>
        <a:lstStyle/>
        <a:p>
          <a:endParaRPr lang="zh-CN" altLang="en-US"/>
        </a:p>
      </dgm:t>
    </dgm:pt>
    <dgm:pt modelId="{0A1B5049-9ACF-42F4-B3F7-AD0D1835824E}">
      <dgm:prSet/>
      <dgm:spPr/>
      <dgm:t>
        <a:bodyPr/>
        <a:lstStyle/>
        <a:p>
          <a:pPr rtl="0"/>
          <a:r>
            <a:rPr lang="en-US" dirty="0" smtClean="0"/>
            <a:t>III. Algorithms in graph</a:t>
          </a:r>
          <a:endParaRPr lang="zh-CN" dirty="0"/>
        </a:p>
      </dgm:t>
    </dgm:pt>
    <dgm:pt modelId="{5F496AF2-F2A2-420A-A20A-1C626D2242D0}" type="parTrans" cxnId="{6BF9E0DB-C8E3-44D6-98AF-D5E866D1D1E1}">
      <dgm:prSet/>
      <dgm:spPr/>
      <dgm:t>
        <a:bodyPr/>
        <a:lstStyle/>
        <a:p>
          <a:endParaRPr lang="zh-CN" altLang="en-US"/>
        </a:p>
      </dgm:t>
    </dgm:pt>
    <dgm:pt modelId="{FAC2E896-05CA-442D-9839-7435A35EC51B}" type="sibTrans" cxnId="{6BF9E0DB-C8E3-44D6-98AF-D5E866D1D1E1}">
      <dgm:prSet/>
      <dgm:spPr/>
      <dgm:t>
        <a:bodyPr/>
        <a:lstStyle/>
        <a:p>
          <a:endParaRPr lang="zh-CN" altLang="en-US"/>
        </a:p>
      </dgm:t>
    </dgm:pt>
    <dgm:pt modelId="{6838887D-6A34-4307-88E8-4DA507373A1A}">
      <dgm:prSet/>
      <dgm:spPr/>
      <dgm:t>
        <a:bodyPr/>
        <a:lstStyle/>
        <a:p>
          <a:pPr rtl="0"/>
          <a:r>
            <a:rPr lang="en-US" dirty="0" smtClean="0"/>
            <a:t>3. Decompositions of graphs</a:t>
          </a:r>
          <a:endParaRPr lang="zh-CN" dirty="0"/>
        </a:p>
      </dgm:t>
    </dgm:pt>
    <dgm:pt modelId="{127F69E6-98C0-4F4C-9CDA-CA693CE04AEF}" type="parTrans" cxnId="{772BD1AB-5C5A-462B-937D-B3A6FAFF0E71}">
      <dgm:prSet/>
      <dgm:spPr/>
      <dgm:t>
        <a:bodyPr/>
        <a:lstStyle/>
        <a:p>
          <a:endParaRPr lang="zh-CN" altLang="en-US"/>
        </a:p>
      </dgm:t>
    </dgm:pt>
    <dgm:pt modelId="{2C7F84DC-08F1-4EFB-9342-43373441F5B3}" type="sibTrans" cxnId="{772BD1AB-5C5A-462B-937D-B3A6FAFF0E71}">
      <dgm:prSet/>
      <dgm:spPr/>
      <dgm:t>
        <a:bodyPr/>
        <a:lstStyle/>
        <a:p>
          <a:endParaRPr lang="zh-CN" altLang="en-US"/>
        </a:p>
      </dgm:t>
    </dgm:pt>
    <dgm:pt modelId="{9F0619AF-E041-4A19-88F6-3433B16A3EB0}">
      <dgm:prSet/>
      <dgm:spPr/>
      <dgm:t>
        <a:bodyPr/>
        <a:lstStyle/>
        <a:p>
          <a:pPr rtl="0"/>
          <a:r>
            <a:rPr lang="en-US" dirty="0" smtClean="0"/>
            <a:t>4. Paths in graphs</a:t>
          </a:r>
          <a:endParaRPr lang="zh-CN" dirty="0"/>
        </a:p>
      </dgm:t>
    </dgm:pt>
    <dgm:pt modelId="{32A74528-43C2-41B1-83F3-EA6E9DC02FDB}" type="parTrans" cxnId="{E3D3C33C-E49C-4064-A739-D212E228637E}">
      <dgm:prSet/>
      <dgm:spPr/>
      <dgm:t>
        <a:bodyPr/>
        <a:lstStyle/>
        <a:p>
          <a:endParaRPr lang="zh-CN" altLang="en-US"/>
        </a:p>
      </dgm:t>
    </dgm:pt>
    <dgm:pt modelId="{C16B84CA-A115-4F76-BCDF-34F41484F07E}" type="sibTrans" cxnId="{E3D3C33C-E49C-4064-A739-D212E228637E}">
      <dgm:prSet/>
      <dgm:spPr/>
      <dgm:t>
        <a:bodyPr/>
        <a:lstStyle/>
        <a:p>
          <a:endParaRPr lang="zh-CN" altLang="en-US"/>
        </a:p>
      </dgm:t>
    </dgm:pt>
    <dgm:pt modelId="{ECA79751-7C99-4673-9ABA-11F3C5270C84}">
      <dgm:prSet/>
      <dgm:spPr/>
      <dgm:t>
        <a:bodyPr/>
        <a:lstStyle/>
        <a:p>
          <a:pPr rtl="0"/>
          <a:r>
            <a:rPr lang="en-US" dirty="0" smtClean="0"/>
            <a:t>IV. Complexity theory</a:t>
          </a:r>
          <a:endParaRPr lang="zh-CN" dirty="0"/>
        </a:p>
      </dgm:t>
    </dgm:pt>
    <dgm:pt modelId="{3169F7F0-5ED8-45CE-8777-D1BF34396E1E}" type="parTrans" cxnId="{C5D45A25-197F-44B5-A77F-5DC6AD0C42F5}">
      <dgm:prSet/>
      <dgm:spPr/>
      <dgm:t>
        <a:bodyPr/>
        <a:lstStyle/>
        <a:p>
          <a:endParaRPr lang="zh-CN" altLang="en-US"/>
        </a:p>
      </dgm:t>
    </dgm:pt>
    <dgm:pt modelId="{37C4FB0E-6D25-4D06-A1D2-52C7249BF1BF}" type="sibTrans" cxnId="{C5D45A25-197F-44B5-A77F-5DC6AD0C42F5}">
      <dgm:prSet/>
      <dgm:spPr/>
      <dgm:t>
        <a:bodyPr/>
        <a:lstStyle/>
        <a:p>
          <a:endParaRPr lang="zh-CN" altLang="en-US"/>
        </a:p>
      </dgm:t>
    </dgm:pt>
    <dgm:pt modelId="{4BC9A50B-750F-4C2E-9933-0F3D762ED7A6}">
      <dgm:prSet/>
      <dgm:spPr/>
      <dgm:t>
        <a:bodyPr/>
        <a:lstStyle/>
        <a:p>
          <a:pPr rtl="0"/>
          <a:r>
            <a:rPr lang="en-US" smtClean="0"/>
            <a:t>8. NP-complete problems</a:t>
          </a:r>
          <a:endParaRPr lang="zh-CN"/>
        </a:p>
      </dgm:t>
    </dgm:pt>
    <dgm:pt modelId="{C2A98D03-2D90-4CD3-99B7-AED176399956}" type="parTrans" cxnId="{B9CC0ABB-0CAC-4F67-949B-958F3A76481F}">
      <dgm:prSet/>
      <dgm:spPr/>
      <dgm:t>
        <a:bodyPr/>
        <a:lstStyle/>
        <a:p>
          <a:endParaRPr lang="zh-CN" altLang="en-US"/>
        </a:p>
      </dgm:t>
    </dgm:pt>
    <dgm:pt modelId="{38C445EF-ED0D-4B63-A2A9-8DDA613E8BA9}" type="sibTrans" cxnId="{B9CC0ABB-0CAC-4F67-949B-958F3A76481F}">
      <dgm:prSet/>
      <dgm:spPr/>
      <dgm:t>
        <a:bodyPr/>
        <a:lstStyle/>
        <a:p>
          <a:endParaRPr lang="zh-CN" altLang="en-US"/>
        </a:p>
      </dgm:t>
    </dgm:pt>
    <dgm:pt modelId="{C9426C7A-DE0A-46A7-8A48-600C70BA6909}">
      <dgm:prSet/>
      <dgm:spPr/>
      <dgm:t>
        <a:bodyPr/>
        <a:lstStyle/>
        <a:p>
          <a:pPr rtl="0"/>
          <a:r>
            <a:rPr lang="en-US" smtClean="0"/>
            <a:t>9. Coping with NP-Completeness</a:t>
          </a:r>
          <a:endParaRPr lang="zh-CN"/>
        </a:p>
      </dgm:t>
    </dgm:pt>
    <dgm:pt modelId="{67D3D57F-EE03-4D32-9F69-7B4C55A3B2EA}" type="parTrans" cxnId="{BC1C1C74-16D5-422D-A669-035C5B0CFA76}">
      <dgm:prSet/>
      <dgm:spPr/>
      <dgm:t>
        <a:bodyPr/>
        <a:lstStyle/>
        <a:p>
          <a:endParaRPr lang="zh-CN" altLang="en-US"/>
        </a:p>
      </dgm:t>
    </dgm:pt>
    <dgm:pt modelId="{26405483-52F1-4DB6-91E2-533B40D1A7D7}" type="sibTrans" cxnId="{BC1C1C74-16D5-422D-A669-035C5B0CFA76}">
      <dgm:prSet/>
      <dgm:spPr/>
      <dgm:t>
        <a:bodyPr/>
        <a:lstStyle/>
        <a:p>
          <a:endParaRPr lang="zh-CN" altLang="en-US"/>
        </a:p>
      </dgm:t>
    </dgm:pt>
    <dgm:pt modelId="{F1B72EC9-9844-485E-8140-96D6D4830313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en-US" dirty="0" smtClean="0"/>
            <a:t>V. Numeric algorithm (optional)</a:t>
          </a:r>
          <a:endParaRPr lang="zh-CN" dirty="0"/>
        </a:p>
      </dgm:t>
    </dgm:pt>
    <dgm:pt modelId="{CBBAB60C-EB38-4BFA-863B-34F3D6C2ED93}" type="parTrans" cxnId="{EBDADC4D-8518-456D-A96B-B620EF23F2FC}">
      <dgm:prSet/>
      <dgm:spPr/>
      <dgm:t>
        <a:bodyPr/>
        <a:lstStyle/>
        <a:p>
          <a:endParaRPr lang="zh-CN" altLang="en-US"/>
        </a:p>
      </dgm:t>
    </dgm:pt>
    <dgm:pt modelId="{75CB15A8-9551-45CE-891E-BE4495F58832}" type="sibTrans" cxnId="{EBDADC4D-8518-456D-A96B-B620EF23F2FC}">
      <dgm:prSet/>
      <dgm:spPr/>
      <dgm:t>
        <a:bodyPr/>
        <a:lstStyle/>
        <a:p>
          <a:endParaRPr lang="zh-CN" altLang="en-US"/>
        </a:p>
      </dgm:t>
    </dgm:pt>
    <dgm:pt modelId="{FA038F72-C6A9-4CC0-9222-B066ACF6FEF3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pPr rtl="0"/>
          <a:r>
            <a:rPr lang="en-US" dirty="0" smtClean="0"/>
            <a:t>1. Algorithms with numbers</a:t>
          </a:r>
          <a:endParaRPr lang="zh-CN" dirty="0"/>
        </a:p>
      </dgm:t>
    </dgm:pt>
    <dgm:pt modelId="{3E940A40-15CD-4B56-9101-AEF60BFE2CE2}" type="parTrans" cxnId="{5B949F03-46E6-461F-8B3F-ED175FC9AB46}">
      <dgm:prSet/>
      <dgm:spPr/>
      <dgm:t>
        <a:bodyPr/>
        <a:lstStyle/>
        <a:p>
          <a:endParaRPr lang="zh-CN" altLang="en-US"/>
        </a:p>
      </dgm:t>
    </dgm:pt>
    <dgm:pt modelId="{7C969FE0-84A2-45FF-8507-B217A33094FF}" type="sibTrans" cxnId="{5B949F03-46E6-461F-8B3F-ED175FC9AB46}">
      <dgm:prSet/>
      <dgm:spPr/>
      <dgm:t>
        <a:bodyPr/>
        <a:lstStyle/>
        <a:p>
          <a:endParaRPr lang="zh-CN" altLang="en-US"/>
        </a:p>
      </dgm:t>
    </dgm:pt>
    <dgm:pt modelId="{BA9E2AE3-D09E-4539-8FAC-8EB1BF5B19AB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pPr rtl="0"/>
          <a:r>
            <a:rPr lang="en-US" dirty="0" smtClean="0"/>
            <a:t>7. Linear programming and reductions</a:t>
          </a:r>
          <a:endParaRPr lang="zh-CN" dirty="0"/>
        </a:p>
      </dgm:t>
    </dgm:pt>
    <dgm:pt modelId="{8FF806D4-B61A-47A1-9F74-F2C1B9E99ACD}" type="parTrans" cxnId="{AA086367-6FAB-4AE2-976D-9E8B9294873E}">
      <dgm:prSet/>
      <dgm:spPr/>
      <dgm:t>
        <a:bodyPr/>
        <a:lstStyle/>
        <a:p>
          <a:endParaRPr lang="zh-CN" altLang="en-US"/>
        </a:p>
      </dgm:t>
    </dgm:pt>
    <dgm:pt modelId="{FE6BBEAA-350E-43E8-A297-5E4ACB0655FE}" type="sibTrans" cxnId="{AA086367-6FAB-4AE2-976D-9E8B9294873E}">
      <dgm:prSet/>
      <dgm:spPr/>
      <dgm:t>
        <a:bodyPr/>
        <a:lstStyle/>
        <a:p>
          <a:endParaRPr lang="zh-CN" altLang="en-US"/>
        </a:p>
      </dgm:t>
    </dgm:pt>
    <dgm:pt modelId="{5D4E13C8-A5D0-4AA9-BDCD-F3E8EA8C6219}" type="pres">
      <dgm:prSet presAssocID="{4CDA6EA7-1785-4832-A4E2-191374A7F0A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787D125-ABA6-4FD9-B5BB-AC72D044225A}" type="pres">
      <dgm:prSet presAssocID="{0CB7109A-2B93-403A-B7F1-E42FADEE37E3}" presName="linNode" presStyleCnt="0"/>
      <dgm:spPr/>
    </dgm:pt>
    <dgm:pt modelId="{82FB10AA-F0E9-41CE-B884-7CEB82C8BD61}" type="pres">
      <dgm:prSet presAssocID="{0CB7109A-2B93-403A-B7F1-E42FADEE37E3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5F2552-4766-4D56-B665-0D5446905721}" type="pres">
      <dgm:prSet presAssocID="{0CB7109A-2B93-403A-B7F1-E42FADEE37E3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DE666A-9BFC-43F5-90E8-F0DC316A81B2}" type="pres">
      <dgm:prSet presAssocID="{BCE4C3DE-1861-44B0-95BD-801D0CCE9BCD}" presName="sp" presStyleCnt="0"/>
      <dgm:spPr/>
    </dgm:pt>
    <dgm:pt modelId="{5288F6E7-9BAC-4B01-94EC-D455006407E0}" type="pres">
      <dgm:prSet presAssocID="{22650340-6974-4237-9028-137BD64F05D0}" presName="linNode" presStyleCnt="0"/>
      <dgm:spPr/>
    </dgm:pt>
    <dgm:pt modelId="{C1A12443-3B1F-452D-B24C-36D39EE7C82E}" type="pres">
      <dgm:prSet presAssocID="{22650340-6974-4237-9028-137BD64F05D0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B0BE9A-9C4A-4466-83A6-E73570ED7228}" type="pres">
      <dgm:prSet presAssocID="{22650340-6974-4237-9028-137BD64F05D0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A8EFC3-64B6-48A0-88BD-DE7B8745B832}" type="pres">
      <dgm:prSet presAssocID="{86242AC7-A7E2-4242-8302-E3AEFAB9B1FC}" presName="sp" presStyleCnt="0"/>
      <dgm:spPr/>
    </dgm:pt>
    <dgm:pt modelId="{0D304682-7E1C-41FC-9625-6137FF669B6C}" type="pres">
      <dgm:prSet presAssocID="{0A1B5049-9ACF-42F4-B3F7-AD0D1835824E}" presName="linNode" presStyleCnt="0"/>
      <dgm:spPr/>
    </dgm:pt>
    <dgm:pt modelId="{52A2A88C-C4B1-4474-A287-2FB25FC14365}" type="pres">
      <dgm:prSet presAssocID="{0A1B5049-9ACF-42F4-B3F7-AD0D1835824E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3789F8-B892-486D-B57F-72C3DD499FFF}" type="pres">
      <dgm:prSet presAssocID="{0A1B5049-9ACF-42F4-B3F7-AD0D1835824E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BAE2E4-FE17-4630-BCA0-D433177709BC}" type="pres">
      <dgm:prSet presAssocID="{FAC2E896-05CA-442D-9839-7435A35EC51B}" presName="sp" presStyleCnt="0"/>
      <dgm:spPr/>
    </dgm:pt>
    <dgm:pt modelId="{5DE16346-30DF-44DD-B361-FA4B3CC157FD}" type="pres">
      <dgm:prSet presAssocID="{ECA79751-7C99-4673-9ABA-11F3C5270C84}" presName="linNode" presStyleCnt="0"/>
      <dgm:spPr/>
    </dgm:pt>
    <dgm:pt modelId="{77CCEBA0-19CC-4FF3-9AB3-39A72746CC37}" type="pres">
      <dgm:prSet presAssocID="{ECA79751-7C99-4673-9ABA-11F3C5270C84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FE7A0C-6F58-4857-B3B1-4BF5603ECD86}" type="pres">
      <dgm:prSet presAssocID="{ECA79751-7C99-4673-9ABA-11F3C5270C84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D2E5D9-06CE-454D-BAC7-E617B594C565}" type="pres">
      <dgm:prSet presAssocID="{37C4FB0E-6D25-4D06-A1D2-52C7249BF1BF}" presName="sp" presStyleCnt="0"/>
      <dgm:spPr/>
    </dgm:pt>
    <dgm:pt modelId="{E77BA015-7ED9-4166-9EF3-F0FBA8036BFA}" type="pres">
      <dgm:prSet presAssocID="{F1B72EC9-9844-485E-8140-96D6D4830313}" presName="linNode" presStyleCnt="0"/>
      <dgm:spPr/>
    </dgm:pt>
    <dgm:pt modelId="{1F239A7E-8C7E-4933-808E-34C6BA0A46F7}" type="pres">
      <dgm:prSet presAssocID="{F1B72EC9-9844-485E-8140-96D6D4830313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F5D187-E7E7-4C32-B32A-358D317953F2}" type="pres">
      <dgm:prSet presAssocID="{F1B72EC9-9844-485E-8140-96D6D4830313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72BD1AB-5C5A-462B-937D-B3A6FAFF0E71}" srcId="{0A1B5049-9ACF-42F4-B3F7-AD0D1835824E}" destId="{6838887D-6A34-4307-88E8-4DA507373A1A}" srcOrd="0" destOrd="0" parTransId="{127F69E6-98C0-4F4C-9CDA-CA693CE04AEF}" sibTransId="{2C7F84DC-08F1-4EFB-9342-43373441F5B3}"/>
    <dgm:cxn modelId="{788D4252-B3A6-4B85-AA8D-7E38EF9E4EB5}" srcId="{4CDA6EA7-1785-4832-A4E2-191374A7F0A9}" destId="{0CB7109A-2B93-403A-B7F1-E42FADEE37E3}" srcOrd="0" destOrd="0" parTransId="{4E4CA641-1232-4CF1-B1CE-FADA78240A81}" sibTransId="{BCE4C3DE-1861-44B0-95BD-801D0CCE9BCD}"/>
    <dgm:cxn modelId="{F3F0F788-13FD-4F53-8041-1396B9595582}" type="presOf" srcId="{6838887D-6A34-4307-88E8-4DA507373A1A}" destId="{923789F8-B892-486D-B57F-72C3DD499FFF}" srcOrd="0" destOrd="0" presId="urn:microsoft.com/office/officeart/2005/8/layout/vList5"/>
    <dgm:cxn modelId="{8E9F4DCA-5F65-4795-93DC-0B9127AA037E}" type="presOf" srcId="{E30D1DF0-A290-4E5E-A840-051BDB3E31F7}" destId="{6EB0BE9A-9C4A-4466-83A6-E73570ED7228}" srcOrd="0" destOrd="0" presId="urn:microsoft.com/office/officeart/2005/8/layout/vList5"/>
    <dgm:cxn modelId="{D2C603B5-19AE-4D05-95FB-3BBEE81A0BDE}" type="presOf" srcId="{0A1B5049-9ACF-42F4-B3F7-AD0D1835824E}" destId="{52A2A88C-C4B1-4474-A287-2FB25FC14365}" srcOrd="0" destOrd="0" presId="urn:microsoft.com/office/officeart/2005/8/layout/vList5"/>
    <dgm:cxn modelId="{E3D3C33C-E49C-4064-A739-D212E228637E}" srcId="{0A1B5049-9ACF-42F4-B3F7-AD0D1835824E}" destId="{9F0619AF-E041-4A19-88F6-3433B16A3EB0}" srcOrd="1" destOrd="0" parTransId="{32A74528-43C2-41B1-83F3-EA6E9DC02FDB}" sibTransId="{C16B84CA-A115-4F76-BCDF-34F41484F07E}"/>
    <dgm:cxn modelId="{BC1C1C74-16D5-422D-A669-035C5B0CFA76}" srcId="{ECA79751-7C99-4673-9ABA-11F3C5270C84}" destId="{C9426C7A-DE0A-46A7-8A48-600C70BA6909}" srcOrd="1" destOrd="0" parTransId="{67D3D57F-EE03-4D32-9F69-7B4C55A3B2EA}" sibTransId="{26405483-52F1-4DB6-91E2-533B40D1A7D7}"/>
    <dgm:cxn modelId="{2734A255-A514-46F5-8DAD-E3340F95D0B3}" type="presOf" srcId="{58668B2E-E74E-4D53-9FEA-5EC52114CEB1}" destId="{6EB0BE9A-9C4A-4466-83A6-E73570ED7228}" srcOrd="0" destOrd="2" presId="urn:microsoft.com/office/officeart/2005/8/layout/vList5"/>
    <dgm:cxn modelId="{B9CC0ABB-0CAC-4F67-949B-958F3A76481F}" srcId="{ECA79751-7C99-4673-9ABA-11F3C5270C84}" destId="{4BC9A50B-750F-4C2E-9933-0F3D762ED7A6}" srcOrd="0" destOrd="0" parTransId="{C2A98D03-2D90-4CD3-99B7-AED176399956}" sibTransId="{38C445EF-ED0D-4B63-A2A9-8DDA613E8BA9}"/>
    <dgm:cxn modelId="{4BCF865B-B4DF-43D5-B257-4C7A352F0FAE}" srcId="{22650340-6974-4237-9028-137BD64F05D0}" destId="{E30D1DF0-A290-4E5E-A840-051BDB3E31F7}" srcOrd="0" destOrd="0" parTransId="{0522FDA4-7484-47B0-A81F-8CE771050EFE}" sibTransId="{A8A82639-0854-469F-BAA1-87D3CEFDB591}"/>
    <dgm:cxn modelId="{D67E78BE-A20E-4385-8955-14E823AB02FA}" type="presOf" srcId="{0CB7109A-2B93-403A-B7F1-E42FADEE37E3}" destId="{82FB10AA-F0E9-41CE-B884-7CEB82C8BD61}" srcOrd="0" destOrd="0" presId="urn:microsoft.com/office/officeart/2005/8/layout/vList5"/>
    <dgm:cxn modelId="{EBDADC4D-8518-456D-A96B-B620EF23F2FC}" srcId="{4CDA6EA7-1785-4832-A4E2-191374A7F0A9}" destId="{F1B72EC9-9844-485E-8140-96D6D4830313}" srcOrd="4" destOrd="0" parTransId="{CBBAB60C-EB38-4BFA-863B-34F3D6C2ED93}" sibTransId="{75CB15A8-9551-45CE-891E-BE4495F58832}"/>
    <dgm:cxn modelId="{BAC46B22-3F0C-4E3E-973C-131D77131571}" type="presOf" srcId="{8C2EA0A3-626D-480B-89A2-53C0C37F9657}" destId="{B15F2552-4766-4D56-B665-0D5446905721}" srcOrd="0" destOrd="0" presId="urn:microsoft.com/office/officeart/2005/8/layout/vList5"/>
    <dgm:cxn modelId="{D00FF954-E1AC-409A-A638-8F770912A1C3}" type="presOf" srcId="{BA9E2AE3-D09E-4539-8FAC-8EB1BF5B19AB}" destId="{02F5D187-E7E7-4C32-B32A-358D317953F2}" srcOrd="0" destOrd="1" presId="urn:microsoft.com/office/officeart/2005/8/layout/vList5"/>
    <dgm:cxn modelId="{A3FE090F-15C9-42E0-AFBE-0FEAE079D497}" srcId="{4CDA6EA7-1785-4832-A4E2-191374A7F0A9}" destId="{22650340-6974-4237-9028-137BD64F05D0}" srcOrd="1" destOrd="0" parTransId="{895BF788-6D78-447F-A67B-8E87DEE447E9}" sibTransId="{86242AC7-A7E2-4242-8302-E3AEFAB9B1FC}"/>
    <dgm:cxn modelId="{E51DE455-C03D-4538-A86D-F8109E415ABF}" type="presOf" srcId="{4BC9A50B-750F-4C2E-9933-0F3D762ED7A6}" destId="{57FE7A0C-6F58-4857-B3B1-4BF5603ECD86}" srcOrd="0" destOrd="0" presId="urn:microsoft.com/office/officeart/2005/8/layout/vList5"/>
    <dgm:cxn modelId="{CCC61E65-761A-416F-BCB8-27E35583E257}" srcId="{22650340-6974-4237-9028-137BD64F05D0}" destId="{3854B81C-B506-4404-AB24-23CF7EAC2A87}" srcOrd="1" destOrd="0" parTransId="{18835862-6827-4373-B9AC-426E142360B9}" sibTransId="{AB04A7FD-C57E-49A8-9440-941ABC67606A}"/>
    <dgm:cxn modelId="{AA086367-6FAB-4AE2-976D-9E8B9294873E}" srcId="{F1B72EC9-9844-485E-8140-96D6D4830313}" destId="{BA9E2AE3-D09E-4539-8FAC-8EB1BF5B19AB}" srcOrd="1" destOrd="0" parTransId="{8FF806D4-B61A-47A1-9F74-F2C1B9E99ACD}" sibTransId="{FE6BBEAA-350E-43E8-A297-5E4ACB0655FE}"/>
    <dgm:cxn modelId="{6BF9E0DB-C8E3-44D6-98AF-D5E866D1D1E1}" srcId="{4CDA6EA7-1785-4832-A4E2-191374A7F0A9}" destId="{0A1B5049-9ACF-42F4-B3F7-AD0D1835824E}" srcOrd="2" destOrd="0" parTransId="{5F496AF2-F2A2-420A-A20A-1C626D2242D0}" sibTransId="{FAC2E896-05CA-442D-9839-7435A35EC51B}"/>
    <dgm:cxn modelId="{6F0C24C2-4F65-43CA-9545-038F3F70C361}" srcId="{22650340-6974-4237-9028-137BD64F05D0}" destId="{58668B2E-E74E-4D53-9FEA-5EC52114CEB1}" srcOrd="2" destOrd="0" parTransId="{05B69015-6766-44E7-97E7-7EF1E6DAA077}" sibTransId="{D3BEFF7E-4803-440F-A876-36EE42653DF5}"/>
    <dgm:cxn modelId="{703494F2-541A-4E7B-8A24-EB2DC3F734FF}" type="presOf" srcId="{3854B81C-B506-4404-AB24-23CF7EAC2A87}" destId="{6EB0BE9A-9C4A-4466-83A6-E73570ED7228}" srcOrd="0" destOrd="1" presId="urn:microsoft.com/office/officeart/2005/8/layout/vList5"/>
    <dgm:cxn modelId="{ECDC8B69-88E8-4EC6-8FEC-C94C7CBDE36C}" type="presOf" srcId="{4CDA6EA7-1785-4832-A4E2-191374A7F0A9}" destId="{5D4E13C8-A5D0-4AA9-BDCD-F3E8EA8C6219}" srcOrd="0" destOrd="0" presId="urn:microsoft.com/office/officeart/2005/8/layout/vList5"/>
    <dgm:cxn modelId="{374255BC-D010-44CC-8DF6-BDC67104A6F7}" type="presOf" srcId="{22650340-6974-4237-9028-137BD64F05D0}" destId="{C1A12443-3B1F-452D-B24C-36D39EE7C82E}" srcOrd="0" destOrd="0" presId="urn:microsoft.com/office/officeart/2005/8/layout/vList5"/>
    <dgm:cxn modelId="{86988E8D-24D5-42FE-8144-0249B1DD93C9}" type="presOf" srcId="{9F0619AF-E041-4A19-88F6-3433B16A3EB0}" destId="{923789F8-B892-486D-B57F-72C3DD499FFF}" srcOrd="0" destOrd="1" presId="urn:microsoft.com/office/officeart/2005/8/layout/vList5"/>
    <dgm:cxn modelId="{CDF46351-613E-4FEF-8F8F-E4AB3435E388}" type="presOf" srcId="{C9426C7A-DE0A-46A7-8A48-600C70BA6909}" destId="{57FE7A0C-6F58-4857-B3B1-4BF5603ECD86}" srcOrd="0" destOrd="1" presId="urn:microsoft.com/office/officeart/2005/8/layout/vList5"/>
    <dgm:cxn modelId="{3C03FFEB-4892-4D66-AD22-1546CFC77EE3}" type="presOf" srcId="{F1B72EC9-9844-485E-8140-96D6D4830313}" destId="{1F239A7E-8C7E-4933-808E-34C6BA0A46F7}" srcOrd="0" destOrd="0" presId="urn:microsoft.com/office/officeart/2005/8/layout/vList5"/>
    <dgm:cxn modelId="{6E6C84FC-6E4F-4326-86DF-AC381F9A0E12}" type="presOf" srcId="{FA038F72-C6A9-4CC0-9222-B066ACF6FEF3}" destId="{02F5D187-E7E7-4C32-B32A-358D317953F2}" srcOrd="0" destOrd="0" presId="urn:microsoft.com/office/officeart/2005/8/layout/vList5"/>
    <dgm:cxn modelId="{C5D45A25-197F-44B5-A77F-5DC6AD0C42F5}" srcId="{4CDA6EA7-1785-4832-A4E2-191374A7F0A9}" destId="{ECA79751-7C99-4673-9ABA-11F3C5270C84}" srcOrd="3" destOrd="0" parTransId="{3169F7F0-5ED8-45CE-8777-D1BF34396E1E}" sibTransId="{37C4FB0E-6D25-4D06-A1D2-52C7249BF1BF}"/>
    <dgm:cxn modelId="{5B949F03-46E6-461F-8B3F-ED175FC9AB46}" srcId="{F1B72EC9-9844-485E-8140-96D6D4830313}" destId="{FA038F72-C6A9-4CC0-9222-B066ACF6FEF3}" srcOrd="0" destOrd="0" parTransId="{3E940A40-15CD-4B56-9101-AEF60BFE2CE2}" sibTransId="{7C969FE0-84A2-45FF-8507-B217A33094FF}"/>
    <dgm:cxn modelId="{4BB0D983-510C-4290-89F1-AA7AAF27C9CE}" type="presOf" srcId="{ECA79751-7C99-4673-9ABA-11F3C5270C84}" destId="{77CCEBA0-19CC-4FF3-9AB3-39A72746CC37}" srcOrd="0" destOrd="0" presId="urn:microsoft.com/office/officeart/2005/8/layout/vList5"/>
    <dgm:cxn modelId="{3509E02D-578C-40C7-9E32-DD16FCCC61A1}" srcId="{0CB7109A-2B93-403A-B7F1-E42FADEE37E3}" destId="{8C2EA0A3-626D-480B-89A2-53C0C37F9657}" srcOrd="0" destOrd="0" parTransId="{A74C66B8-4B5B-4479-BD1F-71BA24097712}" sibTransId="{0FDDCBB2-5489-4AC5-95CB-2CF1983FCCB6}"/>
    <dgm:cxn modelId="{FB96F3EC-35D8-4039-8E3D-73F1574C91E5}" type="presParOf" srcId="{5D4E13C8-A5D0-4AA9-BDCD-F3E8EA8C6219}" destId="{3787D125-ABA6-4FD9-B5BB-AC72D044225A}" srcOrd="0" destOrd="0" presId="urn:microsoft.com/office/officeart/2005/8/layout/vList5"/>
    <dgm:cxn modelId="{C7E6CFD9-AD21-4144-8260-9D75E057DF8C}" type="presParOf" srcId="{3787D125-ABA6-4FD9-B5BB-AC72D044225A}" destId="{82FB10AA-F0E9-41CE-B884-7CEB82C8BD61}" srcOrd="0" destOrd="0" presId="urn:microsoft.com/office/officeart/2005/8/layout/vList5"/>
    <dgm:cxn modelId="{991D936E-85C8-4A8A-8909-E55BD446790D}" type="presParOf" srcId="{3787D125-ABA6-4FD9-B5BB-AC72D044225A}" destId="{B15F2552-4766-4D56-B665-0D5446905721}" srcOrd="1" destOrd="0" presId="urn:microsoft.com/office/officeart/2005/8/layout/vList5"/>
    <dgm:cxn modelId="{86D9C33C-774C-4DD0-8012-E593E2F5BAAB}" type="presParOf" srcId="{5D4E13C8-A5D0-4AA9-BDCD-F3E8EA8C6219}" destId="{0BDE666A-9BFC-43F5-90E8-F0DC316A81B2}" srcOrd="1" destOrd="0" presId="urn:microsoft.com/office/officeart/2005/8/layout/vList5"/>
    <dgm:cxn modelId="{24D81B94-B6CF-4343-8E28-7FBAE7723BBC}" type="presParOf" srcId="{5D4E13C8-A5D0-4AA9-BDCD-F3E8EA8C6219}" destId="{5288F6E7-9BAC-4B01-94EC-D455006407E0}" srcOrd="2" destOrd="0" presId="urn:microsoft.com/office/officeart/2005/8/layout/vList5"/>
    <dgm:cxn modelId="{95BBD27A-3433-4B79-BB97-B1D5403EBEA5}" type="presParOf" srcId="{5288F6E7-9BAC-4B01-94EC-D455006407E0}" destId="{C1A12443-3B1F-452D-B24C-36D39EE7C82E}" srcOrd="0" destOrd="0" presId="urn:microsoft.com/office/officeart/2005/8/layout/vList5"/>
    <dgm:cxn modelId="{8CDCBB03-9F3C-4951-9303-97F3D1DFE837}" type="presParOf" srcId="{5288F6E7-9BAC-4B01-94EC-D455006407E0}" destId="{6EB0BE9A-9C4A-4466-83A6-E73570ED7228}" srcOrd="1" destOrd="0" presId="urn:microsoft.com/office/officeart/2005/8/layout/vList5"/>
    <dgm:cxn modelId="{A55532E1-95B4-4883-B00B-DFE469AEA359}" type="presParOf" srcId="{5D4E13C8-A5D0-4AA9-BDCD-F3E8EA8C6219}" destId="{1DA8EFC3-64B6-48A0-88BD-DE7B8745B832}" srcOrd="3" destOrd="0" presId="urn:microsoft.com/office/officeart/2005/8/layout/vList5"/>
    <dgm:cxn modelId="{4987E30F-5B25-46E2-B176-C732025841CB}" type="presParOf" srcId="{5D4E13C8-A5D0-4AA9-BDCD-F3E8EA8C6219}" destId="{0D304682-7E1C-41FC-9625-6137FF669B6C}" srcOrd="4" destOrd="0" presId="urn:microsoft.com/office/officeart/2005/8/layout/vList5"/>
    <dgm:cxn modelId="{038B4F90-34B1-4079-93A7-D69AC63090D3}" type="presParOf" srcId="{0D304682-7E1C-41FC-9625-6137FF669B6C}" destId="{52A2A88C-C4B1-4474-A287-2FB25FC14365}" srcOrd="0" destOrd="0" presId="urn:microsoft.com/office/officeart/2005/8/layout/vList5"/>
    <dgm:cxn modelId="{34B8D115-4960-4D70-ADCC-720E46603EDB}" type="presParOf" srcId="{0D304682-7E1C-41FC-9625-6137FF669B6C}" destId="{923789F8-B892-486D-B57F-72C3DD499FFF}" srcOrd="1" destOrd="0" presId="urn:microsoft.com/office/officeart/2005/8/layout/vList5"/>
    <dgm:cxn modelId="{3B352D39-9CD8-4884-A802-BD5A5E943AE6}" type="presParOf" srcId="{5D4E13C8-A5D0-4AA9-BDCD-F3E8EA8C6219}" destId="{59BAE2E4-FE17-4630-BCA0-D433177709BC}" srcOrd="5" destOrd="0" presId="urn:microsoft.com/office/officeart/2005/8/layout/vList5"/>
    <dgm:cxn modelId="{617AD10C-ADDE-40FF-B331-73923B27775F}" type="presParOf" srcId="{5D4E13C8-A5D0-4AA9-BDCD-F3E8EA8C6219}" destId="{5DE16346-30DF-44DD-B361-FA4B3CC157FD}" srcOrd="6" destOrd="0" presId="urn:microsoft.com/office/officeart/2005/8/layout/vList5"/>
    <dgm:cxn modelId="{99B65743-0671-40D3-B92E-3C4C4F63DF8E}" type="presParOf" srcId="{5DE16346-30DF-44DD-B361-FA4B3CC157FD}" destId="{77CCEBA0-19CC-4FF3-9AB3-39A72746CC37}" srcOrd="0" destOrd="0" presId="urn:microsoft.com/office/officeart/2005/8/layout/vList5"/>
    <dgm:cxn modelId="{B4695CE4-DC72-419A-8BB3-BDD396F92115}" type="presParOf" srcId="{5DE16346-30DF-44DD-B361-FA4B3CC157FD}" destId="{57FE7A0C-6F58-4857-B3B1-4BF5603ECD86}" srcOrd="1" destOrd="0" presId="urn:microsoft.com/office/officeart/2005/8/layout/vList5"/>
    <dgm:cxn modelId="{B9DB57E4-EDC1-4E16-A144-2DFE1D4BF144}" type="presParOf" srcId="{5D4E13C8-A5D0-4AA9-BDCD-F3E8EA8C6219}" destId="{2BD2E5D9-06CE-454D-BAC7-E617B594C565}" srcOrd="7" destOrd="0" presId="urn:microsoft.com/office/officeart/2005/8/layout/vList5"/>
    <dgm:cxn modelId="{C4793780-AB87-4ABB-87B6-792D0AD4BA00}" type="presParOf" srcId="{5D4E13C8-A5D0-4AA9-BDCD-F3E8EA8C6219}" destId="{E77BA015-7ED9-4166-9EF3-F0FBA8036BFA}" srcOrd="8" destOrd="0" presId="urn:microsoft.com/office/officeart/2005/8/layout/vList5"/>
    <dgm:cxn modelId="{E1363638-4B46-4EE5-B30C-6D3127A955F3}" type="presParOf" srcId="{E77BA015-7ED9-4166-9EF3-F0FBA8036BFA}" destId="{1F239A7E-8C7E-4933-808E-34C6BA0A46F7}" srcOrd="0" destOrd="0" presId="urn:microsoft.com/office/officeart/2005/8/layout/vList5"/>
    <dgm:cxn modelId="{B97D0B93-6D03-4B23-9DD9-0E8350CA2330}" type="presParOf" srcId="{E77BA015-7ED9-4166-9EF3-F0FBA8036BFA}" destId="{02F5D187-E7E7-4C32-B32A-358D317953F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5F2552-4766-4D56-B665-0D5446905721}">
      <dsp:nvSpPr>
        <dsp:cNvPr id="0" name=""/>
        <dsp:cNvSpPr/>
      </dsp:nvSpPr>
      <dsp:spPr>
        <a:xfrm rot="5400000">
          <a:off x="5006248" y="-2041984"/>
          <a:ext cx="799606" cy="50880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0. Prologue</a:t>
          </a:r>
          <a:endParaRPr lang="zh-CN" sz="2000" kern="1200" dirty="0"/>
        </a:p>
      </dsp:txBody>
      <dsp:txXfrm rot="-5400000">
        <a:off x="2862027" y="141271"/>
        <a:ext cx="5049014" cy="721538"/>
      </dsp:txXfrm>
    </dsp:sp>
    <dsp:sp modelId="{82FB10AA-F0E9-41CE-B884-7CEB82C8BD61}">
      <dsp:nvSpPr>
        <dsp:cNvPr id="0" name=""/>
        <dsp:cNvSpPr/>
      </dsp:nvSpPr>
      <dsp:spPr>
        <a:xfrm>
          <a:off x="0" y="2286"/>
          <a:ext cx="2862027" cy="9995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I. Introduction</a:t>
          </a:r>
          <a:endParaRPr lang="zh-CN" sz="2200" kern="1200" dirty="0"/>
        </a:p>
      </dsp:txBody>
      <dsp:txXfrm>
        <a:off x="48792" y="51078"/>
        <a:ext cx="2764443" cy="901924"/>
      </dsp:txXfrm>
    </dsp:sp>
    <dsp:sp modelId="{6EB0BE9A-9C4A-4466-83A6-E73570ED7228}">
      <dsp:nvSpPr>
        <dsp:cNvPr id="0" name=""/>
        <dsp:cNvSpPr/>
      </dsp:nvSpPr>
      <dsp:spPr>
        <a:xfrm rot="5400000">
          <a:off x="5006248" y="-992500"/>
          <a:ext cx="799606" cy="50880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2. Divide-and-conquer algorithms</a:t>
          </a:r>
          <a:endParaRPr lang="zh-CN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5. Greedy algorithms</a:t>
          </a:r>
          <a:endParaRPr lang="zh-CN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6. Dynamic programming</a:t>
          </a:r>
          <a:endParaRPr lang="zh-CN" sz="2000" kern="1200"/>
        </a:p>
      </dsp:txBody>
      <dsp:txXfrm rot="-5400000">
        <a:off x="2862027" y="1190755"/>
        <a:ext cx="5049014" cy="721538"/>
      </dsp:txXfrm>
    </dsp:sp>
    <dsp:sp modelId="{C1A12443-3B1F-452D-B24C-36D39EE7C82E}">
      <dsp:nvSpPr>
        <dsp:cNvPr id="0" name=""/>
        <dsp:cNvSpPr/>
      </dsp:nvSpPr>
      <dsp:spPr>
        <a:xfrm>
          <a:off x="0" y="1051769"/>
          <a:ext cx="2862027" cy="9995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II. General algorithms</a:t>
          </a:r>
          <a:endParaRPr lang="zh-CN" sz="2200" kern="1200" dirty="0"/>
        </a:p>
      </dsp:txBody>
      <dsp:txXfrm>
        <a:off x="48792" y="1100561"/>
        <a:ext cx="2764443" cy="901924"/>
      </dsp:txXfrm>
    </dsp:sp>
    <dsp:sp modelId="{923789F8-B892-486D-B57F-72C3DD499FFF}">
      <dsp:nvSpPr>
        <dsp:cNvPr id="0" name=""/>
        <dsp:cNvSpPr/>
      </dsp:nvSpPr>
      <dsp:spPr>
        <a:xfrm rot="5400000">
          <a:off x="5006248" y="56982"/>
          <a:ext cx="799606" cy="50880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3. Decompositions of graphs</a:t>
          </a:r>
          <a:endParaRPr lang="zh-CN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4. Paths in graphs</a:t>
          </a:r>
          <a:endParaRPr lang="zh-CN" sz="2000" kern="1200" dirty="0"/>
        </a:p>
      </dsp:txBody>
      <dsp:txXfrm rot="-5400000">
        <a:off x="2862027" y="2240237"/>
        <a:ext cx="5049014" cy="721538"/>
      </dsp:txXfrm>
    </dsp:sp>
    <dsp:sp modelId="{52A2A88C-C4B1-4474-A287-2FB25FC14365}">
      <dsp:nvSpPr>
        <dsp:cNvPr id="0" name=""/>
        <dsp:cNvSpPr/>
      </dsp:nvSpPr>
      <dsp:spPr>
        <a:xfrm>
          <a:off x="0" y="2101252"/>
          <a:ext cx="2862027" cy="9995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III. Algorithms in graph</a:t>
          </a:r>
          <a:endParaRPr lang="zh-CN" sz="2200" kern="1200" dirty="0"/>
        </a:p>
      </dsp:txBody>
      <dsp:txXfrm>
        <a:off x="48792" y="2150044"/>
        <a:ext cx="2764443" cy="901924"/>
      </dsp:txXfrm>
    </dsp:sp>
    <dsp:sp modelId="{57FE7A0C-6F58-4857-B3B1-4BF5603ECD86}">
      <dsp:nvSpPr>
        <dsp:cNvPr id="0" name=""/>
        <dsp:cNvSpPr/>
      </dsp:nvSpPr>
      <dsp:spPr>
        <a:xfrm rot="5400000">
          <a:off x="5006248" y="1106466"/>
          <a:ext cx="799606" cy="50880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8. NP-complete problems</a:t>
          </a:r>
          <a:endParaRPr lang="zh-CN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9. Coping with NP-Completeness</a:t>
          </a:r>
          <a:endParaRPr lang="zh-CN" sz="2000" kern="1200"/>
        </a:p>
      </dsp:txBody>
      <dsp:txXfrm rot="-5400000">
        <a:off x="2862027" y="3289721"/>
        <a:ext cx="5049014" cy="721538"/>
      </dsp:txXfrm>
    </dsp:sp>
    <dsp:sp modelId="{77CCEBA0-19CC-4FF3-9AB3-39A72746CC37}">
      <dsp:nvSpPr>
        <dsp:cNvPr id="0" name=""/>
        <dsp:cNvSpPr/>
      </dsp:nvSpPr>
      <dsp:spPr>
        <a:xfrm>
          <a:off x="0" y="3150736"/>
          <a:ext cx="2862027" cy="9995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IV. Complexity theory</a:t>
          </a:r>
          <a:endParaRPr lang="zh-CN" sz="2200" kern="1200" dirty="0"/>
        </a:p>
      </dsp:txBody>
      <dsp:txXfrm>
        <a:off x="48792" y="3199528"/>
        <a:ext cx="2764443" cy="901924"/>
      </dsp:txXfrm>
    </dsp:sp>
    <dsp:sp modelId="{02F5D187-E7E7-4C32-B32A-358D317953F2}">
      <dsp:nvSpPr>
        <dsp:cNvPr id="0" name=""/>
        <dsp:cNvSpPr/>
      </dsp:nvSpPr>
      <dsp:spPr>
        <a:xfrm rot="5400000">
          <a:off x="5006248" y="2155949"/>
          <a:ext cx="799606" cy="5088048"/>
        </a:xfrm>
        <a:prstGeom prst="round2Same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1. Algorithms with numbers</a:t>
          </a:r>
          <a:endParaRPr lang="zh-CN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7. Linear programming and reductions</a:t>
          </a:r>
          <a:endParaRPr lang="zh-CN" sz="2000" kern="1200" dirty="0"/>
        </a:p>
      </dsp:txBody>
      <dsp:txXfrm rot="-5400000">
        <a:off x="2862027" y="4339204"/>
        <a:ext cx="5049014" cy="721538"/>
      </dsp:txXfrm>
    </dsp:sp>
    <dsp:sp modelId="{1F239A7E-8C7E-4933-808E-34C6BA0A46F7}">
      <dsp:nvSpPr>
        <dsp:cNvPr id="0" name=""/>
        <dsp:cNvSpPr/>
      </dsp:nvSpPr>
      <dsp:spPr>
        <a:xfrm>
          <a:off x="0" y="4200219"/>
          <a:ext cx="2862027" cy="999508"/>
        </a:xfrm>
        <a:prstGeom prst="round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V. Numeric algorithm (optional)</a:t>
          </a:r>
          <a:endParaRPr lang="zh-CN" sz="2200" kern="1200" dirty="0"/>
        </a:p>
      </dsp:txBody>
      <dsp:txXfrm>
        <a:off x="48792" y="4249011"/>
        <a:ext cx="2764443" cy="901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C81145D-77B3-47BB-90D3-5D3E1DE25A87}" type="datetimeFigureOut">
              <a:rPr lang="zh-CN" altLang="en-US"/>
              <a:pPr>
                <a:defRPr/>
              </a:pPr>
              <a:t>2019/3/9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F071E4E-DC7D-4D6C-94F7-41B223D9C58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18621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iba.com/numerator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E6FCD3-7978-4D25-A3BB-A3592EC8E665}" type="slidenum">
              <a:rPr lang="en-US" altLang="zh-HK"/>
              <a:pPr/>
              <a:t>31</a:t>
            </a:fld>
            <a:endParaRPr lang="en-US" altLang="zh-HK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HK" altLang="zh-HK"/>
          </a:p>
        </p:txBody>
      </p:sp>
    </p:spTree>
    <p:extLst>
      <p:ext uri="{BB962C8B-B14F-4D97-AF65-F5344CB8AC3E}">
        <p14:creationId xmlns:p14="http://schemas.microsoft.com/office/powerpoint/2010/main" val="1327528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分子</a:t>
            </a:r>
            <a:r>
              <a:rPr lang="en-US" altLang="zh-CN" smtClean="0">
                <a:hlinkClick r:id="rId3"/>
              </a:rPr>
              <a:t>numerator</a:t>
            </a:r>
            <a:endParaRPr lang="en-US" altLang="zh-CN" smtClean="0"/>
          </a:p>
          <a:p>
            <a:r>
              <a:rPr lang="zh-CN" altLang="en-US" smtClean="0"/>
              <a:t>分母</a:t>
            </a:r>
            <a:r>
              <a:rPr lang="en-US" altLang="zh-CN" smtClean="0"/>
              <a:t>denominator</a:t>
            </a:r>
            <a:endParaRPr lang="zh-CN" altLang="en-US" smtClean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DCCDA0B-639B-403F-AA2B-560AEAF8EC84}" type="slidenum">
              <a:rPr lang="zh-CN" altLang="en-US"/>
              <a:pPr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2173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椭圆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椭圆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椭圆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22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7EA9C-F8CB-460E-A9A9-86943698EE09}" type="datetime1">
              <a:rPr lang="zh-CN" altLang="en-US"/>
              <a:pPr>
                <a:defRPr/>
              </a:pPr>
              <a:t>2019/3/9</a:t>
            </a:fld>
            <a:endParaRPr lang="zh-CN" altLang="en-US"/>
          </a:p>
        </p:txBody>
      </p:sp>
      <p:sp>
        <p:nvSpPr>
          <p:cNvPr id="23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1E252F4-3EAC-4773-86F9-EC07BD0D963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32262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566321-20DC-42CD-BDBC-A85696D1825E}" type="datetime1">
              <a:rPr lang="zh-CN" altLang="en-US"/>
              <a:pPr>
                <a:defRPr/>
              </a:pPr>
              <a:t>2019/3/9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73171-AF6E-4397-86B3-B3CA9C1A662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7753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1D47C9-861D-4027-B23A-6F351F8DF831}" type="datetime1">
              <a:rPr lang="zh-CN" altLang="en-US"/>
              <a:pPr>
                <a:defRPr/>
              </a:pPr>
              <a:t>2019/3/9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198FC-2C25-4BA6-B8B4-3828284195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59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2D266EF-B3A8-492D-B1C5-040BE457B237}" type="datetime1">
              <a:rPr lang="zh-CN" altLang="en-US"/>
              <a:pPr>
                <a:defRPr/>
              </a:pPr>
              <a:t>2019/3/9</a:t>
            </a:fld>
            <a:endParaRPr lang="zh-CN" altLang="en-US"/>
          </a:p>
        </p:txBody>
      </p:sp>
      <p:sp>
        <p:nvSpPr>
          <p:cNvPr id="5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33397C-302D-495F-96C8-3B14548E9EB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页脚占位符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64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椭圆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椭圆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椭圆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椭圆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椭圆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64B16C-E818-41E1-BD7C-5BD333747B40}" type="datetime1">
              <a:rPr lang="zh-CN" altLang="en-US"/>
              <a:pPr>
                <a:defRPr/>
              </a:pPr>
              <a:t>2019/3/9</a:t>
            </a:fld>
            <a:endParaRPr lang="zh-CN" altLang="en-US"/>
          </a:p>
        </p:txBody>
      </p:sp>
      <p:sp>
        <p:nvSpPr>
          <p:cNvPr id="21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04C4C13-52E0-41F0-9C15-3F39B69E340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7659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26821-5BD9-460C-B4CB-119FFCCEACA9}" type="datetime1">
              <a:rPr lang="zh-CN" altLang="en-US"/>
              <a:pPr>
                <a:defRPr/>
              </a:pPr>
              <a:t>2019/3/9</a:t>
            </a:fld>
            <a:endParaRPr lang="zh-CN" altLang="en-US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25A19-A8B9-49D1-989E-D37F7528E75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4458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F79A6D-AEE9-4ED0-B33F-EC861F63B12A}" type="datetime1">
              <a:rPr lang="zh-CN" altLang="en-US"/>
              <a:pPr>
                <a:defRPr/>
              </a:pPr>
              <a:t>2019/3/9</a:t>
            </a:fld>
            <a:endParaRPr lang="zh-CN" altLang="en-US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F2FF5-B669-4F53-95EA-5A27F0AAE9D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8723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751319B-3150-445D-873C-C1A8A58D7EC8}" type="datetime1">
              <a:rPr lang="zh-CN" altLang="en-US"/>
              <a:pPr>
                <a:defRPr/>
              </a:pPr>
              <a:t>2019/3/9</a:t>
            </a:fld>
            <a:endParaRPr lang="zh-CN" altLang="en-US"/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AA818ED-83AA-4D8B-9FB4-7397B99B5AD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126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810973-AF3F-4B77-A4CA-BEEB6BED7F9D}" type="datetime1">
              <a:rPr lang="zh-CN" altLang="en-US"/>
              <a:pPr>
                <a:defRPr/>
              </a:pPr>
              <a:t>2019/3/9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2122D7-0D1D-406E-961A-FC827327706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554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6" name="直接连接符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7" name="直接连接符 1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直接连接符 1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直接连接符 1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2" name="日期占位符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AC59D2F-6924-47C1-B4AC-203000A9BB7F}" type="datetime1">
              <a:rPr lang="zh-CN" altLang="en-US"/>
              <a:pPr>
                <a:defRPr/>
              </a:pPr>
              <a:t>2019/3/9</a:t>
            </a:fld>
            <a:endParaRPr lang="zh-CN" altLang="en-US"/>
          </a:p>
        </p:txBody>
      </p:sp>
      <p:sp>
        <p:nvSpPr>
          <p:cNvPr id="13" name="灯片编号占位符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64FF701-5DB7-4FBD-89F9-38B0E13648C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4" name="页脚占位符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768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直接连接符 1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直接连接符 1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11" name="直接连接符 2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479C9A5-0C71-4414-B93E-B70CFAF39AF1}" type="datetime1">
              <a:rPr lang="zh-CN" altLang="en-US"/>
              <a:pPr>
                <a:defRPr/>
              </a:pPr>
              <a:t>2019/3/9</a:t>
            </a:fld>
            <a:endParaRPr lang="zh-CN" altLang="en-US"/>
          </a:p>
        </p:txBody>
      </p:sp>
      <p:sp>
        <p:nvSpPr>
          <p:cNvPr id="13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CF937BD-F7DD-438B-A218-5C7D501A0D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4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5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28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589306A-4567-42BF-994D-215630B99855}" type="datetime1">
              <a:rPr lang="zh-CN" altLang="en-US"/>
              <a:pPr>
                <a:defRPr/>
              </a:pPr>
              <a:t>2019/3/9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32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34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 smtClean="0">
                <a:solidFill>
                  <a:srgbClr val="FFFFFF"/>
                </a:solidFill>
                <a:latin typeface="Century Schoolbook"/>
              </a:defRPr>
            </a:lvl1pPr>
          </a:lstStyle>
          <a:p>
            <a:pPr>
              <a:defRPr/>
            </a:pPr>
            <a:fld id="{1C3C498B-A9EE-4ACE-BFE8-39F01A3C67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48" r:id="rId4"/>
    <p:sldLayoutId id="2147483849" r:id="rId5"/>
    <p:sldLayoutId id="2147483856" r:id="rId6"/>
    <p:sldLayoutId id="2147483850" r:id="rId7"/>
    <p:sldLayoutId id="2147483857" r:id="rId8"/>
    <p:sldLayoutId id="2147483858" r:id="rId9"/>
    <p:sldLayoutId id="2147483851" r:id="rId10"/>
    <p:sldLayoutId id="2147483852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cs.berkeley.edu/~vazirani/algorithms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40.png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39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oleObject" Target="../embeddings/oleObject7.bin"/><Relationship Id="rId7" Type="http://schemas.openxmlformats.org/officeDocument/2006/relationships/image" Target="../media/image4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41.wmf"/><Relationship Id="rId9" Type="http://schemas.openxmlformats.org/officeDocument/2006/relationships/image" Target="../media/image4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45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47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51.emf"/><Relationship Id="rId4" Type="http://schemas.openxmlformats.org/officeDocument/2006/relationships/image" Target="../media/image5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image" Target="../media/image54.png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55.emf"/><Relationship Id="rId9" Type="http://schemas.openxmlformats.org/officeDocument/2006/relationships/image" Target="../media/image5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ctrTitle"/>
          </p:nvPr>
        </p:nvSpPr>
        <p:spPr bwMode="auto">
          <a:xfrm>
            <a:off x="827584" y="908720"/>
            <a:ext cx="8316416" cy="1893888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DESIGN AND ANALYSIS OF </a:t>
            </a:r>
            <a:r>
              <a:rPr lang="en-US" altLang="zh-CN" cap="none" dirty="0">
                <a:latin typeface="Arial" panose="020B0604020202020204" pitchFamily="34" charset="0"/>
                <a:cs typeface="Arial" panose="020B0604020202020204" pitchFamily="34" charset="0"/>
              </a:rPr>
              <a:t>ALGORITHMS</a:t>
            </a:r>
            <a:br>
              <a:rPr lang="en-US" altLang="zh-CN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zh-CN" alt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cap="none" dirty="0">
                <a:latin typeface="Arial" panose="020B0604020202020204" pitchFamily="34" charset="0"/>
                <a:cs typeface="Arial" panose="020B0604020202020204" pitchFamily="34" charset="0"/>
              </a:rPr>
              <a:t>[ˈ</a:t>
            </a:r>
            <a:r>
              <a:rPr lang="en-US" altLang="zh-CN" cap="none" dirty="0" err="1">
                <a:latin typeface="Arial" panose="020B0604020202020204" pitchFamily="34" charset="0"/>
                <a:cs typeface="Arial" panose="020B0604020202020204" pitchFamily="34" charset="0"/>
              </a:rPr>
              <a:t>ælgərɪðəm</a:t>
            </a:r>
            <a:r>
              <a:rPr lang="en-US" altLang="zh-CN" cap="none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zh-CN" altLang="en-US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19" name="副标题 2"/>
          <p:cNvSpPr>
            <a:spLocks noGrp="1"/>
          </p:cNvSpPr>
          <p:nvPr>
            <p:ph type="subTitle" idx="1"/>
          </p:nvPr>
        </p:nvSpPr>
        <p:spPr>
          <a:xfrm>
            <a:off x="2339752" y="4581128"/>
            <a:ext cx="5400600" cy="13716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Instructor:  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Zhihua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Jiang 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（蒋志华）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Dep. Of Computer Science and Technology</a:t>
            </a:r>
          </a:p>
          <a:p>
            <a:pPr eaLnBrk="1" hangingPunct="1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Email: tjiangzhh@jnu.edu.cn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Features of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858006"/>
            <a:ext cx="7787208" cy="4297688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Definition: an algorithm is </a:t>
            </a:r>
            <a:r>
              <a:rPr lang="en-US" altLang="zh-CN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sequence of steps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used to solve </a:t>
            </a:r>
            <a:r>
              <a:rPr lang="en-US" altLang="zh-CN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category of problems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Features:</a:t>
            </a:r>
          </a:p>
          <a:p>
            <a:pPr algn="just">
              <a:buFont typeface="Wingdings" panose="05000000000000000000" pitchFamily="2" charset="2"/>
              <a:buChar char="u"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Unambiguous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every step is deterministic</a:t>
            </a:r>
          </a:p>
          <a:p>
            <a:pPr algn="just">
              <a:buFont typeface="Wingdings" panose="05000000000000000000" pitchFamily="2" charset="2"/>
              <a:buChar char="u"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Mechanical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machine can “understand”</a:t>
            </a:r>
          </a:p>
          <a:p>
            <a:pPr algn="just">
              <a:buFont typeface="Wingdings" panose="05000000000000000000" pitchFamily="2" charset="2"/>
              <a:buChar char="u"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Finite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can be implemented in limited steps</a:t>
            </a:r>
          </a:p>
          <a:p>
            <a:pPr algn="just">
              <a:buFont typeface="Wingdings" panose="05000000000000000000" pitchFamily="2" charset="2"/>
              <a:buChar char="u"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Input / output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state the problem size and the result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course about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performance!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D266EF-B3A8-492D-B1C5-040BE457B237}" type="datetime1">
              <a:rPr lang="zh-CN" altLang="en-US" smtClean="0"/>
              <a:pPr>
                <a:defRPr/>
              </a:pPr>
              <a:t>2019/3/9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33397C-302D-495F-96C8-3B14548E9EB1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729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4292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Expressing algorithms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F29E35B-6038-4C09-B034-767CF23639FE}" type="datetime1"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2019/3/9</a:t>
            </a:fld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36" name="灯片编号占位符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739CBF3-436B-426E-A977-10FCE2871C73}" type="slidenum">
              <a:rPr lang="zh-CN" altLang="en-US">
                <a:solidFill>
                  <a:srgbClr val="FFFFFF"/>
                </a:solidFill>
                <a:cs typeface="Arial" panose="020B0604020202020204" pitchFamily="34" charset="0"/>
              </a:rPr>
              <a:pPr/>
              <a:t>11</a:t>
            </a:fld>
            <a:endParaRPr lang="en-US" altLang="zh-CN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pic>
        <p:nvPicPr>
          <p:cNvPr id="16389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575" y="188641"/>
            <a:ext cx="2733675" cy="602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86" y="1074738"/>
            <a:ext cx="5395866" cy="267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4500563"/>
            <a:ext cx="4951413" cy="17351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线形标注 1 7"/>
          <p:cNvSpPr/>
          <p:nvPr/>
        </p:nvSpPr>
        <p:spPr>
          <a:xfrm>
            <a:off x="3786188" y="2428875"/>
            <a:ext cx="1957387" cy="434975"/>
          </a:xfrm>
          <a:prstGeom prst="borderCallout1">
            <a:avLst>
              <a:gd name="adj1" fmla="val 18750"/>
              <a:gd name="adj2" fmla="val -8333"/>
              <a:gd name="adj3" fmla="val -43211"/>
              <a:gd name="adj4" fmla="val -16394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</a:t>
            </a:r>
            <a:endParaRPr lang="zh-CN" altLang="en-US" sz="1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线形标注 1 8"/>
          <p:cNvSpPr/>
          <p:nvPr/>
        </p:nvSpPr>
        <p:spPr>
          <a:xfrm>
            <a:off x="6170613" y="6308725"/>
            <a:ext cx="1958975" cy="436563"/>
          </a:xfrm>
          <a:prstGeom prst="borderCallout1">
            <a:avLst>
              <a:gd name="adj1" fmla="val 18750"/>
              <a:gd name="adj2" fmla="val -8333"/>
              <a:gd name="adj3" fmla="val -90576"/>
              <a:gd name="adj4" fmla="val 16209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chart</a:t>
            </a:r>
            <a:endParaRPr lang="zh-CN" altLang="en-US" sz="1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线形标注 1 9"/>
          <p:cNvSpPr/>
          <p:nvPr/>
        </p:nvSpPr>
        <p:spPr>
          <a:xfrm>
            <a:off x="3044825" y="3571875"/>
            <a:ext cx="1958975" cy="436563"/>
          </a:xfrm>
          <a:prstGeom prst="borderCallout1">
            <a:avLst>
              <a:gd name="adj1" fmla="val 18750"/>
              <a:gd name="adj2" fmla="val -8333"/>
              <a:gd name="adj3" fmla="val 144387"/>
              <a:gd name="adj4" fmla="val -17875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16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Pseudocode</a:t>
            </a:r>
            <a:r>
              <a:rPr lang="en-US" altLang="zh-CN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1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4564063" y="3314700"/>
            <a:ext cx="87947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9600" b="1" dirty="0">
                <a:solidFill>
                  <a:srgbClr val="FF0000"/>
                </a:solidFill>
                <a:sym typeface="Symbol" panose="05050102010706020507" pitchFamily="18" charset="2"/>
              </a:rPr>
              <a:t></a:t>
            </a:r>
            <a:endParaRPr lang="zh-CN" altLang="en-US" sz="9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01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810973-AF3F-4B77-A4CA-BEEB6BED7F9D}" type="datetime1">
              <a:rPr lang="zh-CN" altLang="en-US" smtClean="0"/>
              <a:pPr>
                <a:defRPr/>
              </a:pPr>
              <a:t>2019/3/9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2122D7-0D1D-406E-961A-FC8273277069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72" y="980728"/>
            <a:ext cx="8162925" cy="5419725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6876256" y="1847602"/>
            <a:ext cx="1080120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940152" y="2060848"/>
            <a:ext cx="1080120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95536" y="2708920"/>
            <a:ext cx="1080120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180854" y="2974112"/>
            <a:ext cx="1823194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355976" y="3645024"/>
            <a:ext cx="1368152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496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810973-AF3F-4B77-A4CA-BEEB6BED7F9D}" type="datetime1">
              <a:rPr lang="zh-CN" altLang="en-US" smtClean="0"/>
              <a:pPr>
                <a:defRPr/>
              </a:pPr>
              <a:t>2019/3/9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2122D7-0D1D-406E-961A-FC8273277069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36" y="288942"/>
            <a:ext cx="8258175" cy="6296025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5652120" y="268287"/>
            <a:ext cx="1080120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619672" y="1196752"/>
            <a:ext cx="1080120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645920" y="3206311"/>
            <a:ext cx="1629936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716016" y="4725144"/>
            <a:ext cx="1080120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122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810973-AF3F-4B77-A4CA-BEEB6BED7F9D}" type="datetime1">
              <a:rPr lang="zh-CN" altLang="en-US" smtClean="0"/>
              <a:pPr>
                <a:defRPr/>
              </a:pPr>
              <a:t>2019/3/9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2122D7-0D1D-406E-961A-FC8273277069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13" y="650875"/>
            <a:ext cx="8124825" cy="5343525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611560" y="1280367"/>
            <a:ext cx="1080120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716016" y="2564904"/>
            <a:ext cx="1728192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709029" y="4941168"/>
            <a:ext cx="1080120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253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Role of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988840"/>
            <a:ext cx="7787208" cy="4297688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In programming, what is more important than performance? The answer is correctness, simplicity, maintainability, reliability and safety. </a:t>
            </a:r>
          </a:p>
          <a:p>
            <a:pPr marL="0" indent="0" algn="just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What kind of role do algorithms play in computer science? They are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footstones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Without algorithms, we cannot talk about these important things.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D266EF-B3A8-492D-B1C5-040BE457B237}" type="datetime1">
              <a:rPr lang="zh-CN" altLang="en-US" smtClean="0"/>
              <a:pPr>
                <a:defRPr/>
              </a:pPr>
              <a:t>2019/3/9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33397C-302D-495F-96C8-3B14548E9EB1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631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26520"/>
          </a:xfrm>
        </p:spPr>
        <p:txBody>
          <a:bodyPr/>
          <a:lstStyle/>
          <a:p>
            <a:r>
              <a:rPr lang="en-US" altLang="zh-CN" dirty="0" smtClean="0"/>
              <a:t>Algorithm vs. program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7787208" cy="5184576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maybe think that algorithms are just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programs.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need to clarity that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programs are a way to express algorithms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they are not exactly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same.</a:t>
            </a:r>
          </a:p>
          <a:p>
            <a:pPr algn="just"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big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algorithms and programs is that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 are for people to communicate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programs are for machines to run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Generally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algorithms cannot be directly executed in computers. In additions, it is too precise when we use programs to express algorithms.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D266EF-B3A8-492D-B1C5-040BE457B237}" type="datetime1">
              <a:rPr lang="zh-CN" altLang="en-US" smtClean="0"/>
              <a:pPr>
                <a:defRPr/>
              </a:pPr>
              <a:t>2019/3/9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33397C-302D-495F-96C8-3B14548E9EB1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44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Expressing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algorithms (cont.)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F29E35B-6038-4C09-B034-767CF23639FE}" type="datetime1"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2019/3/9</a:t>
            </a:fld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2" name="灯片编号占位符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F7F60B4-48EE-47DC-A3A7-DD03A406D3B7}" type="slidenum">
              <a:rPr lang="zh-CN" altLang="en-US">
                <a:solidFill>
                  <a:srgbClr val="FFFFFF"/>
                </a:solidFill>
                <a:cs typeface="Arial" panose="020B0604020202020204" pitchFamily="34" charset="0"/>
              </a:rPr>
              <a:pPr/>
              <a:t>17</a:t>
            </a:fld>
            <a:endParaRPr lang="en-US" altLang="zh-CN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pic>
        <p:nvPicPr>
          <p:cNvPr id="17413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993479"/>
            <a:ext cx="5329237" cy="3675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556792"/>
            <a:ext cx="7791450" cy="1297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线形标注 1 10"/>
          <p:cNvSpPr/>
          <p:nvPr/>
        </p:nvSpPr>
        <p:spPr>
          <a:xfrm>
            <a:off x="6084888" y="2887663"/>
            <a:ext cx="2654300" cy="576262"/>
          </a:xfrm>
          <a:prstGeom prst="borderCallout1">
            <a:avLst>
              <a:gd name="adj1" fmla="val 18750"/>
              <a:gd name="adj2" fmla="val -8333"/>
              <a:gd name="adj3" fmla="val -13848"/>
              <a:gd name="adj4" fmla="val -19285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Informal </a:t>
            </a:r>
            <a:r>
              <a:rPr lang="en-US" altLang="zh-CN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zh-CN" alt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线形标注 1 11"/>
          <p:cNvSpPr/>
          <p:nvPr/>
        </p:nvSpPr>
        <p:spPr>
          <a:xfrm>
            <a:off x="6156175" y="4357688"/>
            <a:ext cx="2438549" cy="576262"/>
          </a:xfrm>
          <a:prstGeom prst="borderCallout1">
            <a:avLst>
              <a:gd name="adj1" fmla="val 18750"/>
              <a:gd name="adj2" fmla="val -8333"/>
              <a:gd name="adj3" fmla="val 20421"/>
              <a:gd name="adj4" fmla="val -4544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Formal description</a:t>
            </a:r>
            <a:endParaRPr lang="zh-CN" alt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0.2 enter 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fibonacci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39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Fibonacci sequence:</a:t>
            </a:r>
          </a:p>
          <a:p>
            <a:pPr lvl="1" eaLnBrk="1" hangingPunct="1"/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0,1,1,2,3,5,8,13,21,34,…,</a:t>
            </a:r>
          </a:p>
          <a:p>
            <a:pPr lvl="1" eaLnBrk="1" hangingPunct="1"/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Each is the sum of its two immediate predecessors</a:t>
            </a:r>
          </a:p>
          <a:p>
            <a:pPr lvl="1" eaLnBrk="1" hangingPunct="1"/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Generated by the simple rule:</a:t>
            </a:r>
          </a:p>
          <a:p>
            <a:pPr lvl="1" eaLnBrk="1" hangingPunct="1"/>
            <a:endParaRPr lang="en-US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/>
            <a:endParaRPr lang="en-US" altLang="zh-CN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/>
            <a:endParaRPr lang="en-US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/>
            <a:endParaRPr lang="en-US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Question: What is the precise value of </a:t>
            </a:r>
            <a:r>
              <a:rPr lang="en-US" altLang="zh-CN" i="1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CN" baseline="-25000" smtClean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, or of </a:t>
            </a:r>
            <a:r>
              <a:rPr lang="en-US" altLang="zh-CN" i="1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CN" baseline="-25000" smtClean="0">
                <a:latin typeface="Arial" panose="020B0604020202020204" pitchFamily="34" charset="0"/>
                <a:cs typeface="Arial" panose="020B0604020202020204" pitchFamily="34" charset="0"/>
              </a:rPr>
              <a:t>200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eaLnBrk="1" hangingPunct="1"/>
            <a:endParaRPr lang="zh-CN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3286125"/>
            <a:ext cx="4167188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AB33F9D-1BEE-4126-8E88-A192728DA4F0}" type="datetime1"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2019/3/9</a:t>
            </a:fld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62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8411DB9-15EA-4ACB-9F93-8BB486C24154}" type="slidenum">
              <a:rPr lang="zh-CN" altLang="en-US">
                <a:solidFill>
                  <a:srgbClr val="FFFFFF"/>
                </a:solidFill>
                <a:cs typeface="Arial" panose="020B0604020202020204" pitchFamily="34" charset="0"/>
              </a:rPr>
              <a:pPr/>
              <a:t>18</a:t>
            </a:fld>
            <a:endParaRPr lang="en-US" altLang="zh-CN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7" name="线形标注 2 6"/>
          <p:cNvSpPr/>
          <p:nvPr/>
        </p:nvSpPr>
        <p:spPr>
          <a:xfrm>
            <a:off x="6000750" y="3500438"/>
            <a:ext cx="2000250" cy="64293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2240"/>
              <a:gd name="adj6" fmla="val -50679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1600" b="1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CN" sz="1600" b="1" i="1" baseline="-25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≈ 2</a:t>
            </a:r>
            <a:r>
              <a:rPr lang="en-US" altLang="zh-CN" sz="1600" b="1" baseline="30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0.694</a:t>
            </a:r>
            <a:r>
              <a:rPr lang="en-US" altLang="zh-CN" sz="1600" b="1" i="1" baseline="30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altLang="zh-CN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1.6</a:t>
            </a:r>
            <a:r>
              <a:rPr lang="en-US" altLang="zh-CN" sz="1600" b="1" i="1" baseline="30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1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58113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0.2 Fibonacci - An exponential algorithm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Is it correct?</a:t>
            </a:r>
          </a:p>
          <a:p>
            <a:pPr eaLnBrk="1" hangingPunct="1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How much time does it take, as a function of </a:t>
            </a:r>
            <a:r>
              <a:rPr lang="en-US" altLang="zh-CN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eaLnBrk="1" hangingPunct="1"/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i="1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) is 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exponential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altLang="zh-CN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. Can we do better?</a:t>
            </a:r>
            <a:endParaRPr lang="zh-CN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1785938"/>
            <a:ext cx="4500562" cy="12715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4357688"/>
            <a:ext cx="20955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4929188"/>
            <a:ext cx="41338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日期占位符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549DBB0-0B3F-4198-BD80-3D503554051F}" type="datetime1"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2019/3/9</a:t>
            </a:fld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88" name="灯片编号占位符 7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6B0072-EA83-48F6-8466-AA23C57F4A87}" type="slidenum">
              <a:rPr lang="zh-CN" altLang="en-US">
                <a:solidFill>
                  <a:srgbClr val="FFFFFF"/>
                </a:solidFill>
                <a:cs typeface="Arial" panose="020B0604020202020204" pitchFamily="34" charset="0"/>
              </a:rPr>
              <a:pPr/>
              <a:t>19</a:t>
            </a:fld>
            <a:endParaRPr lang="en-US" altLang="zh-CN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9" name="线形标注 2 8"/>
          <p:cNvSpPr/>
          <p:nvPr/>
        </p:nvSpPr>
        <p:spPr>
          <a:xfrm>
            <a:off x="5652120" y="4359730"/>
            <a:ext cx="2214563" cy="64293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6159"/>
              <a:gd name="adj6" fmla="val -29243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600" b="1" i="1" smtClean="0">
                <a:solidFill>
                  <a:srgbClr val="0070C0"/>
                </a:solidFill>
                <a:cs typeface="Arial" panose="020B0604020202020204" pitchFamily="34" charset="0"/>
              </a:rPr>
              <a:t>T</a:t>
            </a:r>
            <a:r>
              <a:rPr lang="en-US" altLang="zh-CN" sz="1600" b="1" smtClean="0">
                <a:solidFill>
                  <a:srgbClr val="0070C0"/>
                </a:solidFill>
                <a:cs typeface="Arial" panose="020B0604020202020204" pitchFamily="34" charset="0"/>
              </a:rPr>
              <a:t>(</a:t>
            </a:r>
            <a:r>
              <a:rPr lang="en-US" altLang="zh-CN" sz="1600" b="1" i="1" smtClean="0">
                <a:solidFill>
                  <a:srgbClr val="0070C0"/>
                </a:solidFill>
                <a:cs typeface="Arial" panose="020B0604020202020204" pitchFamily="34" charset="0"/>
              </a:rPr>
              <a:t>n</a:t>
            </a:r>
            <a:r>
              <a:rPr lang="en-US" altLang="zh-CN" sz="1600" b="1" smtClean="0">
                <a:solidFill>
                  <a:srgbClr val="0070C0"/>
                </a:solidFill>
                <a:cs typeface="Arial" panose="020B0604020202020204" pitchFamily="34" charset="0"/>
              </a:rPr>
              <a:t>): the number of computer steps</a:t>
            </a:r>
            <a:endParaRPr lang="zh-CN" altLang="en-US" sz="1600" b="1" smtClean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>
                <a:ea typeface="新細明體" charset="-120"/>
              </a:rPr>
              <a:t>The textbook</a:t>
            </a:r>
            <a:endParaRPr lang="en-US" altLang="zh-HK" dirty="0">
              <a:ea typeface="新細明體" charset="-120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114800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HK" dirty="0">
                <a:ea typeface="新細明體" charset="-120"/>
              </a:rPr>
              <a:t>《Algorithms》(with annotations</a:t>
            </a:r>
            <a:r>
              <a:rPr lang="en-US" altLang="zh-HK" dirty="0" smtClean="0">
                <a:ea typeface="新細明體" charset="-120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HK" dirty="0" smtClean="0">
                <a:ea typeface="新細明體" charset="-120"/>
              </a:rPr>
              <a:t>   </a:t>
            </a:r>
            <a:r>
              <a:rPr lang="en-US" altLang="zh-HK" dirty="0" err="1" smtClean="0">
                <a:ea typeface="新細明體" charset="-120"/>
              </a:rPr>
              <a:t>Sanjoy</a:t>
            </a:r>
            <a:r>
              <a:rPr lang="en-US" altLang="zh-HK" dirty="0" smtClean="0">
                <a:ea typeface="新細明體" charset="-120"/>
              </a:rPr>
              <a:t> </a:t>
            </a:r>
            <a:r>
              <a:rPr lang="en-US" altLang="zh-HK" dirty="0" err="1">
                <a:ea typeface="新細明體" charset="-120"/>
              </a:rPr>
              <a:t>Dasgupta</a:t>
            </a:r>
            <a:r>
              <a:rPr lang="en-US" altLang="zh-HK" dirty="0">
                <a:ea typeface="新細明體" charset="-120"/>
              </a:rPr>
              <a:t> et al.,  </a:t>
            </a:r>
            <a:r>
              <a:rPr lang="en-US" altLang="zh-HK" dirty="0" smtClean="0">
                <a:ea typeface="新細明體" charset="-120"/>
              </a:rPr>
              <a:t>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HK" dirty="0" smtClean="0">
                <a:ea typeface="新細明體" charset="-120"/>
              </a:rPr>
              <a:t>China </a:t>
            </a:r>
            <a:r>
              <a:rPr lang="en-US" altLang="zh-HK" dirty="0">
                <a:ea typeface="新細明體" charset="-120"/>
              </a:rPr>
              <a:t>Machine Press, </a:t>
            </a:r>
            <a:r>
              <a:rPr lang="zh-HK" altLang="en-US" dirty="0">
                <a:ea typeface="新細明體" charset="-120"/>
              </a:rPr>
              <a:t>￥</a:t>
            </a:r>
            <a:r>
              <a:rPr lang="en-US" altLang="zh-HK" dirty="0">
                <a:ea typeface="新細明體" charset="-120"/>
              </a:rPr>
              <a:t>55.0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HK" dirty="0" smtClean="0">
                <a:ea typeface="新細明體" charset="-120"/>
              </a:rPr>
              <a:t>   ISBN:978</a:t>
            </a:r>
            <a:r>
              <a:rPr lang="zh-HK" altLang="en-US" dirty="0">
                <a:ea typeface="新細明體" charset="-120"/>
              </a:rPr>
              <a:t>－</a:t>
            </a:r>
            <a:r>
              <a:rPr lang="en-US" altLang="zh-HK" dirty="0">
                <a:ea typeface="新細明體" charset="-120"/>
              </a:rPr>
              <a:t>7</a:t>
            </a:r>
            <a:r>
              <a:rPr lang="zh-HK" altLang="en-US" dirty="0">
                <a:ea typeface="新細明體" charset="-120"/>
              </a:rPr>
              <a:t>－</a:t>
            </a:r>
            <a:r>
              <a:rPr lang="en-US" altLang="zh-HK" dirty="0">
                <a:ea typeface="新細明體" charset="-120"/>
              </a:rPr>
              <a:t>111</a:t>
            </a:r>
            <a:r>
              <a:rPr lang="zh-HK" altLang="en-US" dirty="0">
                <a:ea typeface="新細明體" charset="-120"/>
              </a:rPr>
              <a:t>－</a:t>
            </a:r>
            <a:r>
              <a:rPr lang="en-US" altLang="zh-HK" dirty="0">
                <a:ea typeface="新細明體" charset="-120"/>
              </a:rPr>
              <a:t>25361</a:t>
            </a:r>
            <a:r>
              <a:rPr lang="zh-HK" altLang="en-US" dirty="0">
                <a:ea typeface="新細明體" charset="-120"/>
              </a:rPr>
              <a:t>－</a:t>
            </a:r>
            <a:r>
              <a:rPr lang="en-US" altLang="zh-HK" dirty="0">
                <a:ea typeface="新細明體" charset="-120"/>
              </a:rPr>
              <a:t>7</a:t>
            </a:r>
          </a:p>
          <a:p>
            <a:pPr>
              <a:lnSpc>
                <a:spcPct val="90000"/>
              </a:lnSpc>
            </a:pPr>
            <a:endParaRPr lang="de-DE" sz="2600" dirty="0"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692696"/>
            <a:ext cx="3374507" cy="436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92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58113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0.2 Fibonacci - An exponential algorithm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549DBB0-0B3F-4198-BD80-3D503554051F}" type="datetime1"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2019/3/9</a:t>
            </a:fld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爆炸形 2 15"/>
          <p:cNvSpPr/>
          <p:nvPr/>
        </p:nvSpPr>
        <p:spPr>
          <a:xfrm>
            <a:off x="1259632" y="1357312"/>
            <a:ext cx="6312743" cy="3223815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how bad </a:t>
            </a:r>
            <a:r>
              <a:rPr lang="en-US" altLang="zh-C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is exponential time?</a:t>
            </a:r>
            <a:endParaRPr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右箭头标注 16"/>
          <p:cNvSpPr/>
          <p:nvPr/>
        </p:nvSpPr>
        <p:spPr>
          <a:xfrm>
            <a:off x="71438" y="4929188"/>
            <a:ext cx="2357437" cy="1000125"/>
          </a:xfrm>
          <a:prstGeom prst="rightArrowCallou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altLang="zh-CN" sz="1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(200)</a:t>
            </a:r>
            <a:r>
              <a:rPr lang="en-US" altLang="zh-CN" sz="1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Symbol"/>
              </a:rPr>
              <a:t>F</a:t>
            </a:r>
            <a:r>
              <a:rPr lang="en-US" altLang="zh-CN" sz="1400" b="1" baseline="-25000" dirty="0"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Symbol"/>
              </a:rPr>
              <a:t>200</a:t>
            </a:r>
            <a:r>
              <a:rPr lang="en-US" altLang="zh-CN" sz="1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Symbol"/>
              </a:rPr>
              <a:t></a:t>
            </a:r>
            <a:r>
              <a:rPr lang="en-US" altLang="zh-CN" sz="1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Symbol"/>
              </a:rPr>
              <a:t>2</a:t>
            </a:r>
            <a:r>
              <a:rPr lang="en-US" altLang="zh-CN" sz="1400" b="1" baseline="30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Symbol"/>
              </a:rPr>
              <a:t>138</a:t>
            </a:r>
            <a:endParaRPr lang="zh-CN" altLang="en-US" sz="14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右箭头标注 17"/>
          <p:cNvSpPr/>
          <p:nvPr/>
        </p:nvSpPr>
        <p:spPr>
          <a:xfrm>
            <a:off x="2428875" y="4929188"/>
            <a:ext cx="2357438" cy="1000125"/>
          </a:xfrm>
          <a:prstGeom prst="rightArrowCallou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Suppose fastest </a:t>
            </a:r>
            <a:r>
              <a:rPr lang="en-US" altLang="zh-CN" sz="1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computer:</a:t>
            </a:r>
          </a:p>
          <a:p>
            <a:pPr algn="ctr">
              <a:defRPr/>
            </a:pPr>
            <a:r>
              <a:rPr lang="en-US" altLang="zh-CN" sz="1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40 trillion steps per second</a:t>
            </a:r>
            <a:endParaRPr lang="zh-CN" altLang="en-US" sz="14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右箭头标注 18"/>
          <p:cNvSpPr/>
          <p:nvPr/>
        </p:nvSpPr>
        <p:spPr>
          <a:xfrm>
            <a:off x="4786313" y="4929188"/>
            <a:ext cx="2143125" cy="1000125"/>
          </a:xfrm>
          <a:prstGeom prst="rightArrowCallou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fib1(200) take  2</a:t>
            </a:r>
            <a:r>
              <a:rPr lang="en-US" altLang="zh-CN" sz="1400" b="1" baseline="30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92</a:t>
            </a:r>
            <a:r>
              <a:rPr lang="en-US" altLang="zh-CN" sz="1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seconds</a:t>
            </a:r>
            <a:endParaRPr lang="zh-CN" altLang="en-US" sz="14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929438" y="4929188"/>
            <a:ext cx="1643062" cy="100012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until the sun turns into a red star </a:t>
            </a:r>
            <a:endParaRPr lang="zh-CN" altLang="en-US" sz="14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58113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0.2 Fibonacci - An exponential algorithm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Problem: many computations are repeated!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 store the intermediate results.</a:t>
            </a:r>
            <a:endParaRPr lang="zh-CN" altLang="en-US" sz="28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00758"/>
            <a:ext cx="5105400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6246FE7-670C-4209-BC6C-C67D8DBC0BE7}" type="datetime1"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2019/3/9</a:t>
            </a:fld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34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C059DDA-855C-4DA2-954E-8140FD6E99C0}" type="slidenum">
              <a:rPr lang="zh-CN" altLang="en-US">
                <a:solidFill>
                  <a:srgbClr val="FFFFFF"/>
                </a:solidFill>
                <a:cs typeface="Arial" panose="020B0604020202020204" pitchFamily="34" charset="0"/>
              </a:rPr>
              <a:pPr/>
              <a:t>21</a:t>
            </a:fld>
            <a:endParaRPr lang="en-US" altLang="zh-CN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051720" y="3320777"/>
            <a:ext cx="4320480" cy="1656606"/>
            <a:chOff x="2051720" y="3320777"/>
            <a:chExt cx="4320480" cy="1656606"/>
          </a:xfrm>
        </p:grpSpPr>
        <p:sp>
          <p:nvSpPr>
            <p:cNvPr id="4" name="椭圆 3"/>
            <p:cNvSpPr/>
            <p:nvPr/>
          </p:nvSpPr>
          <p:spPr>
            <a:xfrm>
              <a:off x="2699792" y="4365104"/>
              <a:ext cx="720080" cy="54027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2051720" y="4437112"/>
              <a:ext cx="720080" cy="54027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4139952" y="4437112"/>
              <a:ext cx="720080" cy="54027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652120" y="3320777"/>
              <a:ext cx="720080" cy="54027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0.2 Fibonacci – a polynomial algorithm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35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19256" cy="5068888"/>
          </a:xfrm>
        </p:spPr>
        <p:txBody>
          <a:bodyPr/>
          <a:lstStyle/>
          <a:p>
            <a:pPr eaLnBrk="1" hangingPunct="1"/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The number of computer steps used by fib2 is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linear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altLang="zh-CN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eaLnBrk="1" hangingPunct="1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Running time: from </a:t>
            </a:r>
            <a:r>
              <a:rPr lang="en-US" altLang="zh-CN" i="1" dirty="0" smtClean="0">
                <a:latin typeface="Arial" panose="020B0604020202020204" pitchFamily="34" charset="0"/>
                <a:cs typeface="Arial" panose="020B0604020202020204" pitchFamily="34" charset="0"/>
              </a:rPr>
              <a:t>exponential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altLang="zh-CN" i="1" dirty="0" smtClean="0">
                <a:latin typeface="Arial" panose="020B0604020202020204" pitchFamily="34" charset="0"/>
                <a:cs typeface="Arial" panose="020B0604020202020204" pitchFamily="34" charset="0"/>
              </a:rPr>
              <a:t>polynomial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eaLnBrk="1" hangingPunct="1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Can we do </a:t>
            </a:r>
            <a:r>
              <a:rPr lang="en-US" altLang="zh-CN" i="1" dirty="0" smtClean="0">
                <a:latin typeface="Arial" panose="020B0604020202020204" pitchFamily="34" charset="0"/>
                <a:cs typeface="Arial" panose="020B0604020202020204" pitchFamily="34" charset="0"/>
              </a:rPr>
              <a:t>even better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than fib2? 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i="1" dirty="0" smtClean="0">
                <a:latin typeface="Arial" panose="020B0604020202020204" pitchFamily="34" charset="0"/>
                <a:cs typeface="Arial" panose="020B0604020202020204" pitchFamily="34" charset="0"/>
              </a:rPr>
              <a:t>logarithm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with some factor of matrix multiplications. see Exercise 0.4)</a:t>
            </a:r>
            <a:endParaRPr lang="zh-CN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1643063"/>
            <a:ext cx="4643437" cy="24701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9056F41-AC03-473E-834A-6264F59E1F9E}" type="datetime1"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2019/3/9</a:t>
            </a:fld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8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CE89C2E-4823-4FA8-9ACA-F1FFAFD60686}" type="slidenum">
              <a:rPr lang="zh-CN" altLang="en-US">
                <a:solidFill>
                  <a:srgbClr val="FFFFFF"/>
                </a:solidFill>
                <a:cs typeface="Arial" panose="020B0604020202020204" pitchFamily="34" charset="0"/>
              </a:rPr>
              <a:pPr/>
              <a:t>22</a:t>
            </a:fld>
            <a:endParaRPr lang="en-US" altLang="zh-CN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67600" cy="896342"/>
          </a:xfrm>
        </p:spPr>
        <p:txBody>
          <a:bodyPr/>
          <a:lstStyle/>
          <a:p>
            <a:r>
              <a:rPr lang="en-US" altLang="zh-CN" dirty="0" smtClean="0"/>
              <a:t>Example of T(n)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51319B-3150-445D-873C-C1A8A58D7EC8}" type="datetime1">
              <a:rPr lang="zh-CN" altLang="en-US" smtClean="0"/>
              <a:pPr>
                <a:defRPr/>
              </a:pPr>
              <a:t>2019/3/9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A818ED-83AA-4D8B-9FB4-7397B99B5AD5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29752"/>
            <a:ext cx="6707088" cy="54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359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0.3 big-o notation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59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00988" cy="4873625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Why not express running time in terms of basic computer steps?</a:t>
            </a:r>
          </a:p>
          <a:p>
            <a:pPr lvl="1" eaLnBrk="1" hangingPunct="1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Too precise</a:t>
            </a:r>
          </a:p>
          <a:p>
            <a:pPr lvl="1" eaLnBrk="1" hangingPunct="1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Depend on particular machines</a:t>
            </a:r>
          </a:p>
          <a:p>
            <a:pPr eaLnBrk="1" hangingPunct="1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Simplification: 5</a:t>
            </a:r>
            <a:r>
              <a:rPr lang="en-US" altLang="zh-CN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+4</a:t>
            </a:r>
            <a:r>
              <a:rPr lang="en-US" altLang="zh-CN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+3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zh-CN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zh-CN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pPr lvl="1" eaLnBrk="1" hangingPunct="1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Leave out </a:t>
            </a: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lower-order terms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(insignificant as </a:t>
            </a:r>
            <a:r>
              <a:rPr lang="en-US" altLang="zh-CN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grows)</a:t>
            </a:r>
          </a:p>
          <a:p>
            <a:pPr lvl="1" eaLnBrk="1" hangingPunct="1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Leave out </a:t>
            </a: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coefficient in </a:t>
            </a:r>
            <a:r>
              <a:rPr lang="en-US" altLang="zh-CN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leading term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(computers will be faster)</a:t>
            </a:r>
          </a:p>
          <a:p>
            <a:pPr eaLnBrk="1" hangingPunct="1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Finally, 5</a:t>
            </a:r>
            <a:r>
              <a:rPr lang="en-US" altLang="zh-CN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+4</a:t>
            </a:r>
            <a:r>
              <a:rPr lang="en-US" altLang="zh-CN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+3 = </a:t>
            </a:r>
            <a:r>
              <a:rPr lang="en-US" altLang="zh-CN" i="1" dirty="0" smtClean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7130456-9BA7-49FE-925F-7FFB4FE7726F}" type="datetime1"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2019/3/9</a:t>
            </a:fld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81" name="灯片编号占位符 7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1BC4FCA-87EF-4F8F-95B0-EEDE28201291}" type="slidenum">
              <a:rPr lang="zh-CN" altLang="en-US">
                <a:solidFill>
                  <a:srgbClr val="FFFFFF"/>
                </a:solidFill>
                <a:cs typeface="Arial" panose="020B0604020202020204" pitchFamily="34" charset="0"/>
              </a:rPr>
              <a:pPr/>
              <a:t>24</a:t>
            </a:fld>
            <a:endParaRPr lang="en-US" altLang="zh-CN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0.3 big-o notation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35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15300" cy="4873625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Definition:</a:t>
            </a:r>
          </a:p>
          <a:p>
            <a:pPr eaLnBrk="1" hangingPunct="1"/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 eaLnBrk="1" hangingPunct="1">
              <a:spcBef>
                <a:spcPts val="600"/>
              </a:spcBef>
              <a:buSzPct val="70000"/>
              <a:buNone/>
            </a:pPr>
            <a:endParaRPr lang="en-US" altLang="zh-CN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3050" lvl="1" eaLnBrk="1" hangingPunct="1">
              <a:spcBef>
                <a:spcPts val="600"/>
              </a:spcBef>
              <a:buSzPct val="70000"/>
              <a:buFont typeface="Wingdings" panose="05000000000000000000" pitchFamily="2" charset="2"/>
              <a:buChar char=""/>
            </a:pPr>
            <a:r>
              <a:rPr lang="en-US" altLang="zh-CN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size of problem</a:t>
            </a:r>
            <a:endParaRPr lang="en-US" altLang="zh-CN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3050" lvl="1" eaLnBrk="1" hangingPunct="1">
              <a:spcBef>
                <a:spcPts val="600"/>
              </a:spcBef>
              <a:buSzPct val="70000"/>
              <a:buFont typeface="Wingdings" panose="05000000000000000000" pitchFamily="2" charset="2"/>
              <a:buChar char=""/>
            </a:pPr>
            <a:r>
              <a:rPr lang="en-US" altLang="zh-CN" i="1" dirty="0" smtClean="0">
                <a:latin typeface="Arial" panose="020B0604020202020204" pitchFamily="34" charset="0"/>
                <a:cs typeface="Arial" panose="020B0604020202020204" pitchFamily="34" charset="0"/>
              </a:rPr>
              <a:t>f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zh-CN" i="1" dirty="0" smtClean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i="1" dirty="0" smtClean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) is a loose analog of “</a:t>
            </a:r>
            <a:r>
              <a:rPr lang="en-US" altLang="zh-CN" i="1" dirty="0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≤ </a:t>
            </a:r>
            <a:r>
              <a:rPr lang="en-US" altLang="zh-CN" i="1" dirty="0" smtClean="0">
                <a:latin typeface="Arial" panose="020B0604020202020204" pitchFamily="34" charset="0"/>
                <a:cs typeface="Arial" panose="020B0604020202020204" pitchFamily="34" charset="0"/>
              </a:rPr>
              <a:t>g”.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It differs from the usual notion ≤ because of 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constant </a:t>
            </a:r>
            <a:r>
              <a:rPr lang="en-US" altLang="zh-CN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eaLnBrk="1" hangingPunct="1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E.g., 2</a:t>
            </a:r>
            <a:r>
              <a:rPr lang="en-US" altLang="zh-CN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+20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zh-CN" i="1" dirty="0" smtClean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</a:t>
            </a:r>
            <a:r>
              <a:rPr lang="en-US" altLang="zh-CN" i="1" dirty="0" smtClean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(2</a:t>
            </a:r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+20), 2</a:t>
            </a:r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+20 =</a:t>
            </a:r>
            <a:r>
              <a:rPr lang="en-US" altLang="zh-CN" i="1" dirty="0" smtClean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+1)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组合 8"/>
          <p:cNvGrpSpPr>
            <a:grpSpLocks/>
          </p:cNvGrpSpPr>
          <p:nvPr/>
        </p:nvGrpSpPr>
        <p:grpSpPr bwMode="auto">
          <a:xfrm>
            <a:off x="732323" y="2060848"/>
            <a:ext cx="7816850" cy="1216025"/>
            <a:chOff x="709642" y="3786190"/>
            <a:chExt cx="8077200" cy="933450"/>
          </a:xfrm>
        </p:grpSpPr>
        <p:pic>
          <p:nvPicPr>
            <p:cNvPr id="2560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642" y="3786190"/>
              <a:ext cx="8077200" cy="93345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直接连接符 5"/>
            <p:cNvCxnSpPr/>
            <p:nvPr/>
          </p:nvCxnSpPr>
          <p:spPr>
            <a:xfrm>
              <a:off x="3714807" y="4427175"/>
              <a:ext cx="2357216" cy="24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日期占位符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7130456-9BA7-49FE-925F-7FFB4FE7726F}" type="datetime1"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2019/3/9</a:t>
            </a:fld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06" name="灯片编号占位符 7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B565513-7CF8-4EDA-B0C5-31DB9713E747}" type="slidenum">
              <a:rPr lang="zh-CN" altLang="en-US">
                <a:solidFill>
                  <a:srgbClr val="FFFFFF"/>
                </a:solidFill>
                <a:cs typeface="Arial" panose="020B0604020202020204" pitchFamily="34" charset="0"/>
              </a:rPr>
              <a:pPr/>
              <a:t>25</a:t>
            </a:fld>
            <a:endParaRPr lang="en-US" altLang="zh-CN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pic>
        <p:nvPicPr>
          <p:cNvPr id="20487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61" y="5135562"/>
            <a:ext cx="2951162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659" y="5082381"/>
            <a:ext cx="29527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>
                <a:latin typeface="Arial" panose="020B0604020202020204" pitchFamily="34" charset="0"/>
                <a:cs typeface="Arial" panose="020B0604020202020204" pitchFamily="34" charset="0"/>
              </a:rPr>
              <a:t>0.3 BIG-O NOTATION</a:t>
            </a:r>
            <a:endParaRPr lang="zh-CN" altLang="en-US" cap="none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7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7931224" cy="4873625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altLang="zh-CN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≤ 5, </a:t>
            </a:r>
            <a:r>
              <a:rPr lang="en-US" altLang="zh-CN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is smaller.</a:t>
            </a:r>
          </a:p>
          <a:p>
            <a:pPr>
              <a:lnSpc>
                <a:spcPct val="90000"/>
              </a:lnSpc>
            </a:pPr>
            <a:r>
              <a:rPr lang="en-US" altLang="zh-CN" i="1" dirty="0" smtClean="0">
                <a:latin typeface="Arial" panose="020B0604020202020204" pitchFamily="34" charset="0"/>
                <a:cs typeface="Arial" panose="020B0604020202020204" pitchFamily="34" charset="0"/>
              </a:rPr>
              <a:t>But, f</a:t>
            </a:r>
            <a:r>
              <a:rPr lang="en-US" altLang="zh-CN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=2</a:t>
            </a:r>
            <a:r>
              <a:rPr lang="en-US" altLang="zh-CN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+20 scales much better than </a:t>
            </a:r>
            <a:r>
              <a:rPr lang="en-US" altLang="zh-CN" i="1" dirty="0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CN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zh-CN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US" altLang="zh-CN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grows.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484313"/>
            <a:ext cx="4354512" cy="350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>
                <a:ea typeface="新細明體" charset="-120"/>
              </a:rPr>
              <a:t>Extended definition: O</a:t>
            </a:r>
            <a:r>
              <a:rPr lang="en-US" altLang="zh-HK" dirty="0">
                <a:ea typeface="新細明體" charset="-120"/>
              </a:rPr>
              <a:t>, </a:t>
            </a:r>
            <a:r>
              <a:rPr lang="el-GR" dirty="0"/>
              <a:t>Ω</a:t>
            </a:r>
            <a:r>
              <a:rPr lang="en-US" altLang="zh-HK" dirty="0">
                <a:ea typeface="新細明體" charset="-120"/>
              </a:rPr>
              <a:t>, </a:t>
            </a:r>
            <a:r>
              <a:rPr lang="el-GR" dirty="0" smtClean="0"/>
              <a:t>Θ</a:t>
            </a:r>
            <a:endParaRPr lang="en-US" altLang="zh-HK" dirty="0">
              <a:ea typeface="新細明體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53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600200"/>
                <a:ext cx="8003232" cy="487375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HK" sz="2600" i="1" dirty="0" smtClean="0">
                        <a:latin typeface="Cambria Math"/>
                        <a:ea typeface="新細明體" charset="-120"/>
                      </a:rPr>
                      <m:t>𝑓</m:t>
                    </m:r>
                    <m:r>
                      <a:rPr lang="en-US" altLang="zh-HK" sz="2600" i="1" dirty="0" smtClean="0">
                        <a:latin typeface="Cambria Math"/>
                        <a:ea typeface="新細明體" charset="-120"/>
                      </a:rPr>
                      <m:t>(</m:t>
                    </m:r>
                    <m:r>
                      <a:rPr lang="en-US" altLang="zh-HK" sz="2600" i="1" dirty="0" smtClean="0">
                        <a:latin typeface="Cambria Math"/>
                        <a:ea typeface="新細明體" charset="-120"/>
                      </a:rPr>
                      <m:t>𝑛</m:t>
                    </m:r>
                    <m:r>
                      <a:rPr lang="en-US" altLang="zh-HK" sz="2600" i="1" dirty="0" smtClean="0">
                        <a:latin typeface="Cambria Math"/>
                        <a:ea typeface="新細明體" charset="-120"/>
                      </a:rPr>
                      <m:t>)=</m:t>
                    </m:r>
                    <m:r>
                      <a:rPr lang="en-US" altLang="zh-HK" sz="2600" i="1" dirty="0" smtClean="0">
                        <a:latin typeface="Cambria Math"/>
                        <a:ea typeface="新細明體" charset="-120"/>
                      </a:rPr>
                      <m:t>𝑂</m:t>
                    </m:r>
                    <m:r>
                      <a:rPr lang="en-US" altLang="zh-HK" sz="2600" i="1" dirty="0" smtClean="0">
                        <a:latin typeface="Cambria Math"/>
                        <a:ea typeface="新細明體" charset="-120"/>
                      </a:rPr>
                      <m:t>(</m:t>
                    </m:r>
                    <m:r>
                      <a:rPr lang="en-US" altLang="zh-HK" sz="2600" i="1" dirty="0" smtClean="0">
                        <a:latin typeface="Cambria Math"/>
                        <a:ea typeface="新細明體" charset="-120"/>
                      </a:rPr>
                      <m:t>𝑛</m:t>
                    </m:r>
                    <m:r>
                      <a:rPr lang="en-US" altLang="zh-HK" sz="2600" i="1" dirty="0" smtClean="0">
                        <a:latin typeface="Cambria Math"/>
                        <a:ea typeface="新細明體" charset="-120"/>
                      </a:rPr>
                      <m:t>)</m:t>
                    </m:r>
                  </m:oMath>
                </a14:m>
                <a:r>
                  <a:rPr lang="en-US" altLang="zh-HK" sz="2600" dirty="0">
                    <a:ea typeface="新細明體" charset="-12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HK" sz="2600" i="1" dirty="0" smtClean="0">
                        <a:latin typeface="Cambria Math"/>
                        <a:ea typeface="新細明體" charset="-120"/>
                      </a:rPr>
                      <m:t>𝑓</m:t>
                    </m:r>
                    <m:r>
                      <a:rPr lang="en-US" altLang="zh-HK" sz="2600" i="1" dirty="0" smtClean="0">
                        <a:latin typeface="Cambria Math"/>
                        <a:ea typeface="新細明體" charset="-120"/>
                      </a:rPr>
                      <m:t>(</m:t>
                    </m:r>
                    <m:r>
                      <a:rPr lang="en-US" altLang="zh-HK" sz="2600" i="1" dirty="0" smtClean="0">
                        <a:latin typeface="Cambria Math"/>
                        <a:ea typeface="新細明體" charset="-120"/>
                      </a:rPr>
                      <m:t>𝑛</m:t>
                    </m:r>
                    <m:r>
                      <a:rPr lang="en-US" altLang="zh-HK" sz="2600" i="1" dirty="0" smtClean="0">
                        <a:latin typeface="Cambria Math"/>
                        <a:ea typeface="新細明體" charset="-120"/>
                      </a:rPr>
                      <m:t>)≤</m:t>
                    </m:r>
                    <m:r>
                      <a:rPr lang="en-US" altLang="zh-HK" sz="2600" i="1" dirty="0" err="1">
                        <a:latin typeface="Cambria Math"/>
                        <a:ea typeface="新細明體" charset="-120"/>
                      </a:rPr>
                      <m:t>𝑐</m:t>
                    </m:r>
                    <m:r>
                      <a:rPr lang="en-US" altLang="zh-HK" sz="2600" i="1" dirty="0" err="1">
                        <a:latin typeface="Cambria Math"/>
                        <a:ea typeface="新細明體" charset="-120"/>
                      </a:rPr>
                      <m:t>∙</m:t>
                    </m:r>
                    <m:r>
                      <a:rPr lang="en-US" altLang="zh-HK" sz="2600" i="1" dirty="0" err="1">
                        <a:latin typeface="Cambria Math"/>
                        <a:ea typeface="新細明體" charset="-120"/>
                      </a:rPr>
                      <m:t>𝑛</m:t>
                    </m:r>
                  </m:oMath>
                </a14:m>
                <a:r>
                  <a:rPr lang="en-US" altLang="zh-HK" sz="2600" dirty="0">
                    <a:ea typeface="新細明體" charset="-120"/>
                  </a:rPr>
                  <a:t> for some constant </a:t>
                </a:r>
                <a14:m>
                  <m:oMath xmlns:m="http://schemas.openxmlformats.org/officeDocument/2006/math">
                    <m:r>
                      <a:rPr lang="en-US" altLang="zh-HK" sz="2600" i="1" dirty="0" smtClean="0">
                        <a:latin typeface="Cambria Math"/>
                        <a:ea typeface="新細明體" charset="-120"/>
                      </a:rPr>
                      <m:t>𝑐</m:t>
                    </m:r>
                  </m:oMath>
                </a14:m>
                <a:r>
                  <a:rPr lang="en-US" altLang="zh-HK" sz="2600" dirty="0">
                    <a:ea typeface="新細明體" charset="-120"/>
                  </a:rPr>
                  <a:t> and large </a:t>
                </a:r>
                <a14:m>
                  <m:oMath xmlns:m="http://schemas.openxmlformats.org/officeDocument/2006/math">
                    <m:r>
                      <a:rPr lang="en-US" altLang="zh-HK" sz="2600" i="1" dirty="0" smtClean="0">
                        <a:latin typeface="Cambria Math"/>
                        <a:ea typeface="新細明體" charset="-120"/>
                      </a:rPr>
                      <m:t>𝑛</m:t>
                    </m:r>
                  </m:oMath>
                </a14:m>
                <a:r>
                  <a:rPr lang="en-US" altLang="zh-HK" sz="2600" dirty="0">
                    <a:ea typeface="新細明體" charset="-120"/>
                  </a:rPr>
                  <a:t>.</a:t>
                </a:r>
              </a:p>
              <a:p>
                <a:pPr lvl="1"/>
                <a:r>
                  <a:rPr lang="en-US" altLang="zh-HK" sz="2200" dirty="0">
                    <a:ea typeface="新細明體" charset="-120"/>
                  </a:rPr>
                  <a:t>i.e. </a:t>
                </a:r>
                <a14:m>
                  <m:oMath xmlns:m="http://schemas.openxmlformats.org/officeDocument/2006/math">
                    <m:r>
                      <a:rPr lang="el-GR" sz="2200" i="1" dirty="0" smtClean="0">
                        <a:latin typeface="Cambria Math"/>
                      </a:rPr>
                      <m:t>∃</m:t>
                    </m:r>
                    <m:r>
                      <a:rPr lang="en-US" altLang="zh-HK" sz="2200" i="1" dirty="0">
                        <a:latin typeface="Cambria Math"/>
                        <a:ea typeface="新細明體" charset="-120"/>
                      </a:rPr>
                      <m:t>𝑐</m:t>
                    </m:r>
                  </m:oMath>
                </a14:m>
                <a:r>
                  <a:rPr lang="en-US" altLang="zh-HK" sz="2200" dirty="0">
                    <a:ea typeface="新細明體" charset="-120"/>
                  </a:rPr>
                  <a:t>, </a:t>
                </a:r>
                <a14:m>
                  <m:oMath xmlns:m="http://schemas.openxmlformats.org/officeDocument/2006/math">
                    <m:r>
                      <a:rPr lang="el-GR" sz="2200" i="1" dirty="0" smtClean="0">
                        <a:latin typeface="Cambria Math"/>
                      </a:rPr>
                      <m:t>∃</m:t>
                    </m:r>
                    <m:r>
                      <a:rPr lang="en-US" altLang="zh-HK" sz="2200" i="1" dirty="0">
                        <a:latin typeface="Cambria Math"/>
                        <a:ea typeface="新細明體" charset="-120"/>
                      </a:rPr>
                      <m:t>𝑁</m:t>
                    </m:r>
                    <m:r>
                      <a:rPr lang="en-US" altLang="zh-HK" sz="2200" i="1" dirty="0">
                        <a:latin typeface="Cambria Math"/>
                        <a:ea typeface="新細明體" charset="-120"/>
                      </a:rPr>
                      <m:t>&gt;0</m:t>
                    </m:r>
                  </m:oMath>
                </a14:m>
                <a:r>
                  <a:rPr lang="en-US" altLang="zh-HK" sz="2200" dirty="0">
                    <a:ea typeface="新細明體" charset="-120"/>
                  </a:rPr>
                  <a:t> </a:t>
                </a:r>
                <a:r>
                  <a:rPr lang="en-US" altLang="zh-HK" sz="2200" dirty="0" err="1">
                    <a:ea typeface="新細明體" charset="-120"/>
                  </a:rPr>
                  <a:t>s.t.</a:t>
                </a:r>
                <a:r>
                  <a:rPr lang="en-US" altLang="zh-HK" sz="2200" dirty="0">
                    <a:ea typeface="新細明體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l-GR" sz="2200" i="1" dirty="0" smtClean="0">
                        <a:latin typeface="Cambria Math"/>
                      </a:rPr>
                      <m:t>∀</m:t>
                    </m:r>
                    <m:r>
                      <a:rPr lang="en-US" altLang="zh-HK" sz="2200" i="1" dirty="0">
                        <a:latin typeface="Cambria Math"/>
                        <a:ea typeface="新細明體" charset="-120"/>
                      </a:rPr>
                      <m:t>𝑛</m:t>
                    </m:r>
                    <m:r>
                      <a:rPr lang="en-US" altLang="zh-HK" sz="2200" i="1" dirty="0">
                        <a:latin typeface="Cambria Math"/>
                        <a:ea typeface="新細明體" charset="-120"/>
                      </a:rPr>
                      <m:t>&gt;</m:t>
                    </m:r>
                    <m:r>
                      <a:rPr lang="en-US" altLang="zh-HK" sz="2200" i="1" dirty="0">
                        <a:latin typeface="Cambria Math"/>
                        <a:ea typeface="新細明體" charset="-120"/>
                      </a:rPr>
                      <m:t>𝑁</m:t>
                    </m:r>
                  </m:oMath>
                </a14:m>
                <a:r>
                  <a:rPr lang="en-US" altLang="zh-HK" sz="2200" dirty="0">
                    <a:ea typeface="新細明體" charset="-120"/>
                  </a:rPr>
                  <a:t>, we have </a:t>
                </a:r>
                <a14:m>
                  <m:oMath xmlns:m="http://schemas.openxmlformats.org/officeDocument/2006/math">
                    <m:r>
                      <a:rPr lang="en-US" altLang="zh-HK" sz="2200" i="1" dirty="0" smtClean="0">
                        <a:latin typeface="Cambria Math"/>
                        <a:ea typeface="新細明體" charset="-120"/>
                      </a:rPr>
                      <m:t>𝑓</m:t>
                    </m:r>
                    <m:r>
                      <a:rPr lang="en-US" altLang="zh-HK" sz="2200" i="1" dirty="0" smtClean="0">
                        <a:latin typeface="Cambria Math"/>
                        <a:ea typeface="新細明體" charset="-120"/>
                      </a:rPr>
                      <m:t>(</m:t>
                    </m:r>
                    <m:r>
                      <a:rPr lang="en-US" altLang="zh-HK" sz="2200" i="1" dirty="0" smtClean="0">
                        <a:latin typeface="Cambria Math"/>
                        <a:ea typeface="新細明體" charset="-120"/>
                      </a:rPr>
                      <m:t>𝑛</m:t>
                    </m:r>
                    <m:r>
                      <a:rPr lang="en-US" altLang="zh-HK" sz="2200" i="1" dirty="0" smtClean="0">
                        <a:latin typeface="Cambria Math"/>
                        <a:ea typeface="新細明體" charset="-120"/>
                      </a:rPr>
                      <m:t>)≤</m:t>
                    </m:r>
                    <m:r>
                      <a:rPr lang="en-US" altLang="zh-HK" sz="2200" i="1" dirty="0" err="1">
                        <a:latin typeface="Cambria Math"/>
                        <a:ea typeface="新細明體" charset="-120"/>
                      </a:rPr>
                      <m:t>𝑐</m:t>
                    </m:r>
                    <m:r>
                      <a:rPr lang="en-US" altLang="zh-HK" sz="2200" i="1" dirty="0" err="1">
                        <a:latin typeface="Cambria Math"/>
                        <a:ea typeface="新細明體" charset="-120"/>
                      </a:rPr>
                      <m:t>∙</m:t>
                    </m:r>
                    <m:r>
                      <a:rPr lang="en-US" altLang="zh-HK" sz="2200" i="1" dirty="0" err="1">
                        <a:latin typeface="Cambria Math"/>
                        <a:ea typeface="新細明體" charset="-120"/>
                      </a:rPr>
                      <m:t>𝑛</m:t>
                    </m:r>
                  </m:oMath>
                </a14:m>
                <a:r>
                  <a:rPr lang="en-US" altLang="zh-HK" sz="2200" dirty="0" smtClean="0">
                    <a:ea typeface="新細明體" charset="-120"/>
                  </a:rPr>
                  <a:t>.</a:t>
                </a:r>
              </a:p>
              <a:p>
                <a:pPr lvl="1"/>
                <a:endParaRPr lang="en-US" altLang="zh-HK" sz="2200" dirty="0">
                  <a:ea typeface="新細明體" charset="-120"/>
                </a:endParaRPr>
              </a:p>
              <a:p>
                <a:r>
                  <a:rPr lang="en-US" altLang="zh-HK" sz="2600" dirty="0">
                    <a:ea typeface="新細明體" charset="-120"/>
                  </a:rPr>
                  <a:t>For example, </a:t>
                </a:r>
                <a14:m>
                  <m:oMath xmlns:m="http://schemas.openxmlformats.org/officeDocument/2006/math">
                    <m:r>
                      <a:rPr lang="en-US" altLang="zh-HK" sz="2600" i="1" dirty="0" smtClean="0">
                        <a:latin typeface="Cambria Math"/>
                        <a:ea typeface="新細明體" charset="-120"/>
                      </a:rPr>
                      <m:t>𝑓</m:t>
                    </m:r>
                    <m:r>
                      <a:rPr lang="en-US" altLang="zh-HK" sz="2600" i="1" dirty="0" smtClean="0">
                        <a:latin typeface="Cambria Math"/>
                        <a:ea typeface="新細明體" charset="-120"/>
                      </a:rPr>
                      <m:t>(</m:t>
                    </m:r>
                    <m:r>
                      <a:rPr lang="en-US" altLang="zh-HK" sz="2600" i="1" dirty="0" smtClean="0">
                        <a:latin typeface="Cambria Math"/>
                        <a:ea typeface="新細明體" charset="-120"/>
                      </a:rPr>
                      <m:t>𝑛</m:t>
                    </m:r>
                    <m:r>
                      <a:rPr lang="en-US" altLang="zh-HK" sz="2600" i="1" dirty="0" smtClean="0">
                        <a:latin typeface="Cambria Math"/>
                        <a:ea typeface="新細明體" charset="-120"/>
                      </a:rPr>
                      <m:t>)=10</m:t>
                    </m:r>
                    <m:r>
                      <a:rPr lang="en-US" altLang="zh-HK" sz="2600" i="1" dirty="0" smtClean="0">
                        <a:latin typeface="Cambria Math"/>
                        <a:ea typeface="新細明體" charset="-120"/>
                      </a:rPr>
                      <m:t>𝑛</m:t>
                    </m:r>
                  </m:oMath>
                </a14:m>
                <a:r>
                  <a:rPr lang="en-US" altLang="zh-HK" sz="2600" dirty="0">
                    <a:ea typeface="新細明體" charset="-120"/>
                  </a:rPr>
                  <a:t>. </a:t>
                </a:r>
              </a:p>
              <a:p>
                <a:pPr lvl="1"/>
                <a:r>
                  <a:rPr lang="en-US" altLang="zh-HK" sz="2200" dirty="0">
                    <a:ea typeface="新細明體" charset="-12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HK" sz="2200" i="1" dirty="0" smtClean="0">
                        <a:latin typeface="Cambria Math"/>
                        <a:ea typeface="新細明體" charset="-120"/>
                      </a:rPr>
                      <m:t>𝑐</m:t>
                    </m:r>
                    <m:r>
                      <a:rPr lang="en-US" altLang="zh-HK" sz="2200" i="1" dirty="0" smtClean="0">
                        <a:latin typeface="Cambria Math"/>
                        <a:ea typeface="新細明體" charset="-120"/>
                      </a:rPr>
                      <m:t>=11</m:t>
                    </m:r>
                  </m:oMath>
                </a14:m>
                <a:r>
                  <a:rPr lang="en-US" altLang="zh-HK" sz="2200" dirty="0">
                    <a:ea typeface="新細明體" charset="-12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HK" sz="2200" i="1" dirty="0" smtClean="0">
                        <a:latin typeface="Cambria Math"/>
                        <a:ea typeface="新細明體" charset="-120"/>
                      </a:rPr>
                      <m:t>𝑁</m:t>
                    </m:r>
                    <m:r>
                      <a:rPr lang="en-US" altLang="zh-HK" sz="2200" i="1" dirty="0" smtClean="0">
                        <a:latin typeface="Cambria Math"/>
                        <a:ea typeface="新細明體" charset="-120"/>
                      </a:rPr>
                      <m:t>=1</m:t>
                    </m:r>
                  </m:oMath>
                </a14:m>
                <a:r>
                  <a:rPr lang="en-US" altLang="zh-HK" sz="2200" dirty="0">
                    <a:ea typeface="新細明體" charset="-120"/>
                  </a:rPr>
                  <a:t>, then </a:t>
                </a:r>
                <a14:m>
                  <m:oMath xmlns:m="http://schemas.openxmlformats.org/officeDocument/2006/math">
                    <m:r>
                      <a:rPr lang="el-GR" sz="2200" i="1" dirty="0" smtClean="0">
                        <a:latin typeface="Cambria Math"/>
                      </a:rPr>
                      <m:t>∀</m:t>
                    </m:r>
                    <m:r>
                      <a:rPr lang="en-US" altLang="zh-HK" sz="2200" i="1" dirty="0">
                        <a:latin typeface="Cambria Math"/>
                        <a:ea typeface="新細明體" charset="-120"/>
                      </a:rPr>
                      <m:t>𝑛</m:t>
                    </m:r>
                    <m:r>
                      <a:rPr lang="en-US" altLang="zh-HK" sz="2200" i="1" dirty="0">
                        <a:latin typeface="Cambria Math"/>
                        <a:ea typeface="新細明體" charset="-120"/>
                      </a:rPr>
                      <m:t>&gt;</m:t>
                    </m:r>
                    <m:r>
                      <a:rPr lang="en-US" altLang="zh-HK" sz="2200" i="1" dirty="0">
                        <a:latin typeface="Cambria Math"/>
                        <a:ea typeface="新細明體" charset="-120"/>
                      </a:rPr>
                      <m:t>𝑁</m:t>
                    </m:r>
                  </m:oMath>
                </a14:m>
                <a:r>
                  <a:rPr lang="en-US" altLang="zh-HK" sz="2200" dirty="0">
                    <a:ea typeface="新細明體" charset="-120"/>
                  </a:rPr>
                  <a:t>, we have </a:t>
                </a:r>
                <a14:m>
                  <m:oMath xmlns:m="http://schemas.openxmlformats.org/officeDocument/2006/math">
                    <m:r>
                      <a:rPr lang="en-US" altLang="zh-HK" sz="2200" i="1" dirty="0" smtClean="0">
                        <a:latin typeface="Cambria Math"/>
                        <a:ea typeface="新細明體" charset="-120"/>
                      </a:rPr>
                      <m:t>10</m:t>
                    </m:r>
                    <m:r>
                      <a:rPr lang="en-US" altLang="zh-HK" sz="2200" i="1" dirty="0" smtClean="0">
                        <a:latin typeface="Cambria Math"/>
                        <a:ea typeface="新細明體" charset="-120"/>
                      </a:rPr>
                      <m:t>𝑛</m:t>
                    </m:r>
                  </m:oMath>
                </a14:m>
                <a:r>
                  <a:rPr lang="en-US" altLang="zh-HK" sz="2200" dirty="0" smtClean="0">
                    <a:ea typeface="新細明體" charset="-120"/>
                    <a:sym typeface="Symbol" panose="05050102010706020507" pitchFamily="18" charset="2"/>
                  </a:rPr>
                  <a:t>  11</a:t>
                </a:r>
                <a:r>
                  <a:rPr lang="en-US" altLang="zh-HK" sz="2400" dirty="0" smtClean="0">
                    <a:ea typeface="新細明體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HK" sz="2400" i="1" dirty="0" err="1">
                        <a:latin typeface="Cambria Math"/>
                        <a:ea typeface="新細明體" charset="-120"/>
                      </a:rPr>
                      <m:t>∙ </m:t>
                    </m:r>
                  </m:oMath>
                </a14:m>
                <a:r>
                  <a:rPr lang="en-US" altLang="zh-HK" sz="2200" i="1" dirty="0" smtClean="0">
                    <a:ea typeface="新細明體" charset="-120"/>
                    <a:sym typeface="Symbol" panose="05050102010706020507" pitchFamily="18" charset="2"/>
                  </a:rPr>
                  <a:t>n</a:t>
                </a:r>
                <a:r>
                  <a:rPr lang="en-US" altLang="zh-HK" sz="2200" dirty="0" smtClean="0">
                    <a:ea typeface="新細明體" charset="-120"/>
                  </a:rPr>
                  <a:t>.</a:t>
                </a:r>
                <a:endParaRPr lang="en-US" altLang="zh-HK" sz="2200" dirty="0">
                  <a:ea typeface="新細明體" charset="-120"/>
                </a:endParaRPr>
              </a:p>
              <a:p>
                <a:pPr lvl="1"/>
                <a:r>
                  <a:rPr lang="en-US" altLang="zh-HK" sz="2200" dirty="0">
                    <a:ea typeface="新細明體" charset="-120"/>
                  </a:rPr>
                  <a:t>So </a:t>
                </a:r>
                <a14:m>
                  <m:oMath xmlns:m="http://schemas.openxmlformats.org/officeDocument/2006/math">
                    <m:r>
                      <a:rPr lang="en-US" altLang="zh-HK" sz="2200" i="1" dirty="0" smtClean="0">
                        <a:latin typeface="Cambria Math"/>
                        <a:ea typeface="新細明體" charset="-120"/>
                      </a:rPr>
                      <m:t>10</m:t>
                    </m:r>
                    <m:r>
                      <a:rPr lang="en-US" altLang="zh-HK" sz="2200" i="1" dirty="0" smtClean="0">
                        <a:latin typeface="Cambria Math"/>
                        <a:ea typeface="新細明體" charset="-120"/>
                      </a:rPr>
                      <m:t>𝑛</m:t>
                    </m:r>
                    <m:r>
                      <a:rPr lang="en-US" altLang="zh-HK" sz="2200" i="1" dirty="0" smtClean="0">
                        <a:latin typeface="Cambria Math"/>
                        <a:ea typeface="新細明體" charset="-120"/>
                      </a:rPr>
                      <m:t>=</m:t>
                    </m:r>
                    <m:r>
                      <a:rPr lang="en-US" altLang="zh-HK" sz="2200" i="1" dirty="0" smtClean="0">
                        <a:latin typeface="Cambria Math"/>
                        <a:ea typeface="新細明體" charset="-120"/>
                      </a:rPr>
                      <m:t>𝑂</m:t>
                    </m:r>
                    <m:r>
                      <a:rPr lang="en-US" altLang="zh-HK" sz="2200" i="1" dirty="0" smtClean="0">
                        <a:latin typeface="Cambria Math"/>
                        <a:ea typeface="新細明體" charset="-120"/>
                      </a:rPr>
                      <m:t>(</m:t>
                    </m:r>
                    <m:r>
                      <a:rPr lang="en-US" altLang="zh-HK" sz="2200" i="1" dirty="0" smtClean="0">
                        <a:latin typeface="Cambria Math"/>
                        <a:ea typeface="新細明體" charset="-120"/>
                      </a:rPr>
                      <m:t>𝑛</m:t>
                    </m:r>
                    <m:r>
                      <a:rPr lang="en-US" altLang="zh-HK" sz="2200" i="1" dirty="0" smtClean="0">
                        <a:latin typeface="Cambria Math"/>
                        <a:ea typeface="新細明體" charset="-120"/>
                      </a:rPr>
                      <m:t>)</m:t>
                    </m:r>
                  </m:oMath>
                </a14:m>
                <a:r>
                  <a:rPr lang="en-US" altLang="zh-HK" sz="2200" dirty="0">
                    <a:ea typeface="新細明體" charset="-120"/>
                  </a:rPr>
                  <a:t>.</a:t>
                </a:r>
              </a:p>
              <a:p>
                <a:pPr lvl="1"/>
                <a:r>
                  <a:rPr lang="en-US" altLang="zh-HK" sz="2200" dirty="0">
                    <a:ea typeface="新細明體" charset="-120"/>
                  </a:rPr>
                  <a:t>Same for </a:t>
                </a:r>
                <a14:m>
                  <m:oMath xmlns:m="http://schemas.openxmlformats.org/officeDocument/2006/math">
                    <m:r>
                      <a:rPr lang="en-US" altLang="zh-HK" sz="2200" i="1" dirty="0" smtClean="0">
                        <a:latin typeface="Cambria Math"/>
                        <a:ea typeface="新細明體" charset="-120"/>
                      </a:rPr>
                      <m:t>100</m:t>
                    </m:r>
                    <m:r>
                      <a:rPr lang="en-US" altLang="zh-HK" sz="2200" i="1" dirty="0" smtClean="0">
                        <a:latin typeface="Cambria Math"/>
                        <a:ea typeface="新細明體" charset="-120"/>
                      </a:rPr>
                      <m:t>𝑛</m:t>
                    </m:r>
                  </m:oMath>
                </a14:m>
                <a:r>
                  <a:rPr lang="en-US" altLang="zh-HK" sz="2200" dirty="0">
                    <a:ea typeface="新細明體" charset="-12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HK" sz="2200" i="1" dirty="0" smtClean="0">
                        <a:latin typeface="Cambria Math"/>
                        <a:ea typeface="新細明體" charset="-120"/>
                      </a:rPr>
                      <m:t>1000</m:t>
                    </m:r>
                    <m:r>
                      <a:rPr lang="en-US" altLang="zh-HK" sz="2200" i="1" dirty="0" smtClean="0">
                        <a:latin typeface="Cambria Math"/>
                        <a:ea typeface="新細明體" charset="-120"/>
                      </a:rPr>
                      <m:t>𝑛</m:t>
                    </m:r>
                  </m:oMath>
                </a14:m>
                <a:r>
                  <a:rPr lang="en-US" altLang="zh-HK" sz="2200" dirty="0">
                    <a:ea typeface="新細明體" charset="-120"/>
                  </a:rPr>
                  <a:t>.</a:t>
                </a:r>
              </a:p>
              <a:p>
                <a:r>
                  <a:rPr lang="en-US" altLang="zh-HK" sz="2600" dirty="0">
                    <a:ea typeface="新細明體" charset="-120"/>
                  </a:rPr>
                  <a:t>How about </a:t>
                </a:r>
                <a14:m>
                  <m:oMath xmlns:m="http://schemas.openxmlformats.org/officeDocument/2006/math">
                    <m:r>
                      <a:rPr lang="en-US" altLang="zh-HK" sz="2600" i="1" dirty="0" smtClean="0">
                        <a:latin typeface="Cambria Math"/>
                        <a:ea typeface="新細明體" charset="-120"/>
                      </a:rPr>
                      <m:t>10</m:t>
                    </m:r>
                    <m:r>
                      <a:rPr lang="en-US" altLang="zh-HK" sz="2600" i="1" dirty="0" smtClean="0">
                        <a:latin typeface="Cambria Math"/>
                        <a:ea typeface="新細明體" charset="-120"/>
                      </a:rPr>
                      <m:t>𝑛</m:t>
                    </m:r>
                    <m:r>
                      <a:rPr lang="en-US" altLang="zh-HK" sz="2600" i="1" dirty="0" smtClean="0">
                        <a:latin typeface="Cambria Math"/>
                        <a:ea typeface="新細明體" charset="-120"/>
                      </a:rPr>
                      <m:t>+5</m:t>
                    </m:r>
                  </m:oMath>
                </a14:m>
                <a:r>
                  <a:rPr lang="en-US" altLang="zh-HK" sz="2600" dirty="0">
                    <a:ea typeface="新細明體" charset="-120"/>
                  </a:rPr>
                  <a:t>? </a:t>
                </a:r>
              </a:p>
              <a:p>
                <a:pPr lvl="1"/>
                <a:r>
                  <a:rPr lang="en-US" altLang="zh-HK" sz="2200" dirty="0">
                    <a:ea typeface="新細明體" charset="-12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HK" sz="2200" i="1" dirty="0" smtClean="0">
                        <a:latin typeface="Cambria Math"/>
                        <a:ea typeface="新細明體" charset="-120"/>
                      </a:rPr>
                      <m:t>𝑐</m:t>
                    </m:r>
                    <m:r>
                      <a:rPr lang="en-US" altLang="zh-HK" sz="2200" i="1" dirty="0" smtClean="0">
                        <a:latin typeface="Cambria Math"/>
                        <a:ea typeface="新細明體" charset="-120"/>
                      </a:rPr>
                      <m:t>=11</m:t>
                    </m:r>
                  </m:oMath>
                </a14:m>
                <a:r>
                  <a:rPr lang="en-US" altLang="zh-HK" sz="2200" dirty="0">
                    <a:ea typeface="新細明體" charset="-12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HK" sz="2200" i="1" dirty="0" smtClean="0">
                        <a:latin typeface="Cambria Math"/>
                        <a:ea typeface="新細明體" charset="-120"/>
                      </a:rPr>
                      <m:t>𝑁</m:t>
                    </m:r>
                    <m:r>
                      <a:rPr lang="en-US" altLang="zh-HK" sz="2200" i="1" dirty="0" smtClean="0">
                        <a:latin typeface="Cambria Math"/>
                        <a:ea typeface="新細明體" charset="-120"/>
                      </a:rPr>
                      <m:t>=5</m:t>
                    </m:r>
                  </m:oMath>
                </a14:m>
                <a:r>
                  <a:rPr lang="en-US" altLang="zh-HK" sz="2200" dirty="0">
                    <a:ea typeface="新細明體" charset="-120"/>
                  </a:rPr>
                  <a:t>, then </a:t>
                </a:r>
                <a14:m>
                  <m:oMath xmlns:m="http://schemas.openxmlformats.org/officeDocument/2006/math">
                    <m:r>
                      <a:rPr lang="el-GR" sz="2200" i="1" dirty="0" smtClean="0">
                        <a:latin typeface="Cambria Math"/>
                      </a:rPr>
                      <m:t>∀</m:t>
                    </m:r>
                    <m:r>
                      <a:rPr lang="en-US" altLang="zh-HK" sz="2200" i="1" dirty="0">
                        <a:latin typeface="Cambria Math"/>
                        <a:ea typeface="新細明體" charset="-120"/>
                      </a:rPr>
                      <m:t>𝑛</m:t>
                    </m:r>
                    <m:r>
                      <a:rPr lang="en-US" altLang="zh-HK" sz="2200" i="1" dirty="0">
                        <a:latin typeface="Cambria Math"/>
                        <a:ea typeface="新細明體" charset="-120"/>
                      </a:rPr>
                      <m:t>&gt;</m:t>
                    </m:r>
                    <m:r>
                      <a:rPr lang="en-US" altLang="zh-HK" sz="2200" i="1" dirty="0">
                        <a:latin typeface="Cambria Math"/>
                        <a:ea typeface="新細明體" charset="-120"/>
                      </a:rPr>
                      <m:t>𝑁</m:t>
                    </m:r>
                  </m:oMath>
                </a14:m>
                <a:r>
                  <a:rPr lang="en-US" altLang="zh-HK" sz="2200" dirty="0">
                    <a:ea typeface="新細明體" charset="-120"/>
                  </a:rPr>
                  <a:t>, we have </a:t>
                </a:r>
                <a14:m>
                  <m:oMath xmlns:m="http://schemas.openxmlformats.org/officeDocument/2006/math">
                    <m:r>
                      <a:rPr lang="en-US" altLang="zh-HK" sz="2000" i="1" dirty="0" smtClean="0">
                        <a:latin typeface="Cambria Math"/>
                        <a:ea typeface="新細明體" charset="-120"/>
                      </a:rPr>
                      <m:t>10</m:t>
                    </m:r>
                    <m:r>
                      <a:rPr lang="en-US" altLang="zh-HK" sz="2000" i="1" dirty="0" smtClean="0">
                        <a:latin typeface="Cambria Math"/>
                        <a:ea typeface="新細明體" charset="-120"/>
                      </a:rPr>
                      <m:t>𝑛</m:t>
                    </m:r>
                    <m:r>
                      <a:rPr lang="en-US" altLang="zh-HK" sz="2000" i="1" dirty="0" smtClean="0">
                        <a:latin typeface="Cambria Math"/>
                        <a:ea typeface="新細明體" charset="-120"/>
                      </a:rPr>
                      <m:t>+5≤11∙</m:t>
                    </m:r>
                    <m:r>
                      <a:rPr lang="en-US" altLang="zh-HK" sz="2000" i="1" dirty="0" smtClean="0">
                        <a:latin typeface="Cambria Math"/>
                        <a:ea typeface="新細明體" charset="-120"/>
                      </a:rPr>
                      <m:t>𝑛</m:t>
                    </m:r>
                  </m:oMath>
                </a14:m>
                <a:r>
                  <a:rPr lang="en-US" altLang="zh-HK" sz="2200" dirty="0">
                    <a:ea typeface="新細明體" charset="-120"/>
                  </a:rPr>
                  <a:t> </a:t>
                </a:r>
                <a:r>
                  <a:rPr lang="en-US" altLang="zh-HK" sz="2200" dirty="0" smtClean="0">
                    <a:ea typeface="新細明體" charset="-120"/>
                  </a:rPr>
                  <a:t>(</a:t>
                </a:r>
                <a:r>
                  <a:rPr lang="en-US" altLang="zh-HK" sz="2200" dirty="0">
                    <a:ea typeface="新細明體" charset="-12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altLang="zh-HK" sz="2200" i="1" dirty="0" smtClean="0">
                        <a:latin typeface="Cambria Math"/>
                        <a:ea typeface="新細明體" charset="-120"/>
                      </a:rPr>
                      <m:t>𝑛</m:t>
                    </m:r>
                    <m:r>
                      <a:rPr lang="en-US" altLang="zh-HK" sz="2200" i="1" dirty="0" smtClean="0">
                        <a:latin typeface="Cambria Math"/>
                        <a:ea typeface="新細明體" charset="-120"/>
                      </a:rPr>
                      <m:t>&gt;5</m:t>
                    </m:r>
                  </m:oMath>
                </a14:m>
                <a:r>
                  <a:rPr lang="en-US" altLang="zh-HK" sz="2200" dirty="0" smtClean="0">
                    <a:ea typeface="新細明體" charset="-120"/>
                  </a:rPr>
                  <a:t>).</a:t>
                </a:r>
              </a:p>
              <a:p>
                <a:pPr lvl="1"/>
                <a:r>
                  <a:rPr lang="en-US" altLang="zh-HK" sz="2200" dirty="0">
                    <a:ea typeface="新細明體" charset="-120"/>
                  </a:rPr>
                  <a:t>So </a:t>
                </a:r>
                <a14:m>
                  <m:oMath xmlns:m="http://schemas.openxmlformats.org/officeDocument/2006/math">
                    <m:r>
                      <a:rPr lang="en-US" altLang="zh-HK" sz="2200" i="1" dirty="0">
                        <a:latin typeface="Cambria Math"/>
                        <a:ea typeface="新細明體" charset="-120"/>
                      </a:rPr>
                      <m:t>10</m:t>
                    </m:r>
                    <m:r>
                      <a:rPr lang="en-US" altLang="zh-HK" sz="2200" i="1" dirty="0">
                        <a:latin typeface="Cambria Math"/>
                        <a:ea typeface="新細明體" charset="-120"/>
                      </a:rPr>
                      <m:t>𝑛</m:t>
                    </m:r>
                    <m:r>
                      <a:rPr lang="en-US" altLang="zh-HK" sz="2200" b="0" i="1" dirty="0" smtClean="0">
                        <a:latin typeface="Cambria Math" panose="02040503050406030204" pitchFamily="18" charset="0"/>
                        <a:ea typeface="新細明體" charset="-120"/>
                      </a:rPr>
                      <m:t>+5</m:t>
                    </m:r>
                    <m:r>
                      <a:rPr lang="en-US" altLang="zh-HK" sz="2200" i="1" dirty="0">
                        <a:latin typeface="Cambria Math"/>
                        <a:ea typeface="新細明體" charset="-120"/>
                      </a:rPr>
                      <m:t>=</m:t>
                    </m:r>
                    <m:r>
                      <a:rPr lang="en-US" altLang="zh-HK" sz="2200" i="1" dirty="0">
                        <a:latin typeface="Cambria Math"/>
                        <a:ea typeface="新細明體" charset="-120"/>
                      </a:rPr>
                      <m:t>𝑂</m:t>
                    </m:r>
                    <m:r>
                      <a:rPr lang="en-US" altLang="zh-HK" sz="2200" i="1" dirty="0">
                        <a:latin typeface="Cambria Math"/>
                        <a:ea typeface="新細明體" charset="-120"/>
                      </a:rPr>
                      <m:t>(</m:t>
                    </m:r>
                    <m:r>
                      <a:rPr lang="en-US" altLang="zh-HK" sz="2200" i="1" dirty="0">
                        <a:latin typeface="Cambria Math"/>
                        <a:ea typeface="新細明體" charset="-120"/>
                      </a:rPr>
                      <m:t>𝑛</m:t>
                    </m:r>
                    <m:r>
                      <a:rPr lang="en-US" altLang="zh-HK" sz="2200" i="1" dirty="0">
                        <a:latin typeface="Cambria Math"/>
                        <a:ea typeface="新細明體" charset="-120"/>
                      </a:rPr>
                      <m:t>)</m:t>
                    </m:r>
                  </m:oMath>
                </a14:m>
                <a:endParaRPr lang="en-US" altLang="zh-HK" sz="2200" dirty="0">
                  <a:ea typeface="新細明體" charset="-120"/>
                </a:endParaRPr>
              </a:p>
            </p:txBody>
          </p:sp>
        </mc:Choice>
        <mc:Fallback xmlns="">
          <p:sp>
            <p:nvSpPr>
              <p:cNvPr id="1505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0200"/>
                <a:ext cx="8003232" cy="4873752"/>
              </a:xfrm>
              <a:blipFill rotWithShape="0">
                <a:blip r:embed="rId2"/>
                <a:stretch>
                  <a:fillRect l="-457" t="-1252" r="-228" b="-55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069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>
                <a:ea typeface="新細明體" charset="-120"/>
              </a:rPr>
              <a:t>Example: </a:t>
            </a:r>
            <a:r>
              <a:rPr lang="en-US" altLang="zh-HK" dirty="0" smtClean="0">
                <a:ea typeface="新細明體" charset="-120"/>
              </a:rPr>
              <a:t>n</a:t>
            </a:r>
            <a:r>
              <a:rPr lang="en-US" altLang="zh-HK" baseline="30000" dirty="0" smtClean="0">
                <a:ea typeface="新細明體" charset="-120"/>
              </a:rPr>
              <a:t>1/2</a:t>
            </a:r>
            <a:r>
              <a:rPr lang="en-US" altLang="zh-HK" dirty="0" smtClean="0">
                <a:ea typeface="新細明體" charset="-120"/>
              </a:rPr>
              <a:t> </a:t>
            </a:r>
            <a:r>
              <a:rPr lang="en-US" altLang="zh-HK" dirty="0">
                <a:ea typeface="新細明體" charset="-120"/>
              </a:rPr>
              <a:t>vs. </a:t>
            </a:r>
            <a:r>
              <a:rPr lang="en-US" altLang="zh-HK" dirty="0" err="1">
                <a:ea typeface="新細明體" charset="-120"/>
              </a:rPr>
              <a:t>cn</a:t>
            </a:r>
            <a:r>
              <a:rPr lang="en-US" altLang="zh-HK" dirty="0">
                <a:ea typeface="新細明體" charset="-120"/>
              </a:rPr>
              <a:t> </a:t>
            </a:r>
          </a:p>
        </p:txBody>
      </p:sp>
      <p:sp>
        <p:nvSpPr>
          <p:cNvPr id="191494" name="Freeform 6"/>
          <p:cNvSpPr>
            <a:spLocks/>
          </p:cNvSpPr>
          <p:nvPr/>
        </p:nvSpPr>
        <p:spPr bwMode="auto">
          <a:xfrm>
            <a:off x="3975100" y="2038350"/>
            <a:ext cx="3579813" cy="2608263"/>
          </a:xfrm>
          <a:custGeom>
            <a:avLst/>
            <a:gdLst>
              <a:gd name="T0" fmla="*/ 17 w 2255"/>
              <a:gd name="T1" fmla="*/ 1643 h 1643"/>
              <a:gd name="T2" fmla="*/ 93 w 2255"/>
              <a:gd name="T3" fmla="*/ 1275 h 1643"/>
              <a:gd name="T4" fmla="*/ 159 w 2255"/>
              <a:gd name="T5" fmla="*/ 1162 h 1643"/>
              <a:gd name="T6" fmla="*/ 197 w 2255"/>
              <a:gd name="T7" fmla="*/ 1105 h 1643"/>
              <a:gd name="T8" fmla="*/ 263 w 2255"/>
              <a:gd name="T9" fmla="*/ 1029 h 1643"/>
              <a:gd name="T10" fmla="*/ 310 w 2255"/>
              <a:gd name="T11" fmla="*/ 973 h 1643"/>
              <a:gd name="T12" fmla="*/ 348 w 2255"/>
              <a:gd name="T13" fmla="*/ 926 h 1643"/>
              <a:gd name="T14" fmla="*/ 480 w 2255"/>
              <a:gd name="T15" fmla="*/ 756 h 1643"/>
              <a:gd name="T16" fmla="*/ 537 w 2255"/>
              <a:gd name="T17" fmla="*/ 718 h 1643"/>
              <a:gd name="T18" fmla="*/ 565 w 2255"/>
              <a:gd name="T19" fmla="*/ 699 h 1643"/>
              <a:gd name="T20" fmla="*/ 697 w 2255"/>
              <a:gd name="T21" fmla="*/ 605 h 1643"/>
              <a:gd name="T22" fmla="*/ 782 w 2255"/>
              <a:gd name="T23" fmla="*/ 529 h 1643"/>
              <a:gd name="T24" fmla="*/ 961 w 2255"/>
              <a:gd name="T25" fmla="*/ 425 h 1643"/>
              <a:gd name="T26" fmla="*/ 1056 w 2255"/>
              <a:gd name="T27" fmla="*/ 378 h 1643"/>
              <a:gd name="T28" fmla="*/ 1113 w 2255"/>
              <a:gd name="T29" fmla="*/ 340 h 1643"/>
              <a:gd name="T30" fmla="*/ 1179 w 2255"/>
              <a:gd name="T31" fmla="*/ 321 h 1643"/>
              <a:gd name="T32" fmla="*/ 1245 w 2255"/>
              <a:gd name="T33" fmla="*/ 283 h 1643"/>
              <a:gd name="T34" fmla="*/ 1358 w 2255"/>
              <a:gd name="T35" fmla="*/ 246 h 1643"/>
              <a:gd name="T36" fmla="*/ 1443 w 2255"/>
              <a:gd name="T37" fmla="*/ 217 h 1643"/>
              <a:gd name="T38" fmla="*/ 1471 w 2255"/>
              <a:gd name="T39" fmla="*/ 198 h 1643"/>
              <a:gd name="T40" fmla="*/ 1528 w 2255"/>
              <a:gd name="T41" fmla="*/ 180 h 1643"/>
              <a:gd name="T42" fmla="*/ 1670 w 2255"/>
              <a:gd name="T43" fmla="*/ 132 h 1643"/>
              <a:gd name="T44" fmla="*/ 1868 w 2255"/>
              <a:gd name="T45" fmla="*/ 76 h 1643"/>
              <a:gd name="T46" fmla="*/ 1953 w 2255"/>
              <a:gd name="T47" fmla="*/ 47 h 1643"/>
              <a:gd name="T48" fmla="*/ 2085 w 2255"/>
              <a:gd name="T49" fmla="*/ 29 h 1643"/>
              <a:gd name="T50" fmla="*/ 2180 w 2255"/>
              <a:gd name="T51" fmla="*/ 10 h 1643"/>
              <a:gd name="T52" fmla="*/ 2255 w 2255"/>
              <a:gd name="T53" fmla="*/ 0 h 1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255" h="1643">
                <a:moveTo>
                  <a:pt x="17" y="1643"/>
                </a:moveTo>
                <a:cubicBezTo>
                  <a:pt x="0" y="1519"/>
                  <a:pt x="33" y="1384"/>
                  <a:pt x="93" y="1275"/>
                </a:cubicBezTo>
                <a:cubicBezTo>
                  <a:pt x="114" y="1237"/>
                  <a:pt x="138" y="1199"/>
                  <a:pt x="159" y="1162"/>
                </a:cubicBezTo>
                <a:cubicBezTo>
                  <a:pt x="170" y="1142"/>
                  <a:pt x="197" y="1105"/>
                  <a:pt x="197" y="1105"/>
                </a:cubicBezTo>
                <a:cubicBezTo>
                  <a:pt x="209" y="1066"/>
                  <a:pt x="230" y="1051"/>
                  <a:pt x="263" y="1029"/>
                </a:cubicBezTo>
                <a:cubicBezTo>
                  <a:pt x="277" y="1009"/>
                  <a:pt x="297" y="993"/>
                  <a:pt x="310" y="973"/>
                </a:cubicBezTo>
                <a:cubicBezTo>
                  <a:pt x="345" y="919"/>
                  <a:pt x="285" y="965"/>
                  <a:pt x="348" y="926"/>
                </a:cubicBezTo>
                <a:cubicBezTo>
                  <a:pt x="371" y="853"/>
                  <a:pt x="427" y="809"/>
                  <a:pt x="480" y="756"/>
                </a:cubicBezTo>
                <a:cubicBezTo>
                  <a:pt x="496" y="740"/>
                  <a:pt x="518" y="731"/>
                  <a:pt x="537" y="718"/>
                </a:cubicBezTo>
                <a:cubicBezTo>
                  <a:pt x="546" y="712"/>
                  <a:pt x="565" y="699"/>
                  <a:pt x="565" y="699"/>
                </a:cubicBezTo>
                <a:cubicBezTo>
                  <a:pt x="608" y="636"/>
                  <a:pt x="649" y="645"/>
                  <a:pt x="697" y="605"/>
                </a:cubicBezTo>
                <a:cubicBezTo>
                  <a:pt x="726" y="581"/>
                  <a:pt x="752" y="552"/>
                  <a:pt x="782" y="529"/>
                </a:cubicBezTo>
                <a:cubicBezTo>
                  <a:pt x="836" y="487"/>
                  <a:pt x="901" y="456"/>
                  <a:pt x="961" y="425"/>
                </a:cubicBezTo>
                <a:cubicBezTo>
                  <a:pt x="994" y="408"/>
                  <a:pt x="1021" y="389"/>
                  <a:pt x="1056" y="378"/>
                </a:cubicBezTo>
                <a:cubicBezTo>
                  <a:pt x="1075" y="365"/>
                  <a:pt x="1091" y="345"/>
                  <a:pt x="1113" y="340"/>
                </a:cubicBezTo>
                <a:cubicBezTo>
                  <a:pt x="1129" y="336"/>
                  <a:pt x="1163" y="329"/>
                  <a:pt x="1179" y="321"/>
                </a:cubicBezTo>
                <a:cubicBezTo>
                  <a:pt x="1242" y="289"/>
                  <a:pt x="1168" y="313"/>
                  <a:pt x="1245" y="283"/>
                </a:cubicBezTo>
                <a:cubicBezTo>
                  <a:pt x="1281" y="269"/>
                  <a:pt x="1321" y="258"/>
                  <a:pt x="1358" y="246"/>
                </a:cubicBezTo>
                <a:cubicBezTo>
                  <a:pt x="1385" y="237"/>
                  <a:pt x="1418" y="230"/>
                  <a:pt x="1443" y="217"/>
                </a:cubicBezTo>
                <a:cubicBezTo>
                  <a:pt x="1453" y="212"/>
                  <a:pt x="1461" y="203"/>
                  <a:pt x="1471" y="198"/>
                </a:cubicBezTo>
                <a:cubicBezTo>
                  <a:pt x="1489" y="190"/>
                  <a:pt x="1528" y="180"/>
                  <a:pt x="1528" y="180"/>
                </a:cubicBezTo>
                <a:cubicBezTo>
                  <a:pt x="1562" y="128"/>
                  <a:pt x="1611" y="144"/>
                  <a:pt x="1670" y="132"/>
                </a:cubicBezTo>
                <a:cubicBezTo>
                  <a:pt x="1737" y="119"/>
                  <a:pt x="1804" y="99"/>
                  <a:pt x="1868" y="76"/>
                </a:cubicBezTo>
                <a:cubicBezTo>
                  <a:pt x="1894" y="67"/>
                  <a:pt x="1925" y="52"/>
                  <a:pt x="1953" y="47"/>
                </a:cubicBezTo>
                <a:cubicBezTo>
                  <a:pt x="1997" y="39"/>
                  <a:pt x="2041" y="35"/>
                  <a:pt x="2085" y="29"/>
                </a:cubicBezTo>
                <a:cubicBezTo>
                  <a:pt x="2117" y="25"/>
                  <a:pt x="2148" y="15"/>
                  <a:pt x="2180" y="10"/>
                </a:cubicBezTo>
                <a:cubicBezTo>
                  <a:pt x="2205" y="6"/>
                  <a:pt x="2255" y="0"/>
                  <a:pt x="2255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91495" name="Line 7"/>
          <p:cNvSpPr>
            <a:spLocks noChangeShapeType="1"/>
          </p:cNvSpPr>
          <p:nvPr/>
        </p:nvSpPr>
        <p:spPr bwMode="auto">
          <a:xfrm>
            <a:off x="1066800" y="46482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91496" name="Line 8"/>
          <p:cNvSpPr>
            <a:spLocks noChangeShapeType="1"/>
          </p:cNvSpPr>
          <p:nvPr/>
        </p:nvSpPr>
        <p:spPr bwMode="auto">
          <a:xfrm flipH="1">
            <a:off x="3990975" y="1143000"/>
            <a:ext cx="0" cy="441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91497" name="Line 9"/>
          <p:cNvSpPr>
            <a:spLocks noChangeShapeType="1"/>
          </p:cNvSpPr>
          <p:nvPr/>
        </p:nvSpPr>
        <p:spPr bwMode="auto">
          <a:xfrm flipV="1">
            <a:off x="3962400" y="762000"/>
            <a:ext cx="190500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91498" name="Line 10"/>
          <p:cNvSpPr>
            <a:spLocks noChangeShapeType="1"/>
          </p:cNvSpPr>
          <p:nvPr/>
        </p:nvSpPr>
        <p:spPr bwMode="auto">
          <a:xfrm flipV="1">
            <a:off x="3962400" y="1219200"/>
            <a:ext cx="243840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91499" name="Line 11"/>
          <p:cNvSpPr>
            <a:spLocks noChangeShapeType="1"/>
          </p:cNvSpPr>
          <p:nvPr/>
        </p:nvSpPr>
        <p:spPr bwMode="auto">
          <a:xfrm flipV="1">
            <a:off x="3962400" y="1752600"/>
            <a:ext cx="327660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91500" name="Line 12"/>
          <p:cNvSpPr>
            <a:spLocks noChangeShapeType="1"/>
          </p:cNvSpPr>
          <p:nvPr/>
        </p:nvSpPr>
        <p:spPr bwMode="auto">
          <a:xfrm flipV="1">
            <a:off x="3962400" y="3124200"/>
            <a:ext cx="38100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91501" name="Text Box 13"/>
          <p:cNvSpPr txBox="1">
            <a:spLocks noChangeArrowheads="1"/>
          </p:cNvSpPr>
          <p:nvPr/>
        </p:nvSpPr>
        <p:spPr bwMode="auto">
          <a:xfrm>
            <a:off x="4175125" y="4837113"/>
            <a:ext cx="41338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HK" dirty="0">
                <a:ea typeface="新細明體" charset="-120"/>
              </a:rPr>
              <a:t>No matter how small c is, as long as </a:t>
            </a:r>
          </a:p>
          <a:p>
            <a:r>
              <a:rPr lang="en-US" altLang="zh-HK" dirty="0">
                <a:ea typeface="新細明體" charset="-120"/>
              </a:rPr>
              <a:t>it’s some positive constant, then finally </a:t>
            </a:r>
          </a:p>
          <a:p>
            <a:r>
              <a:rPr lang="en-US" altLang="zh-HK" i="1" dirty="0" err="1" smtClean="0">
                <a:ea typeface="新細明體" charset="-120"/>
              </a:rPr>
              <a:t>cn</a:t>
            </a:r>
            <a:r>
              <a:rPr lang="en-US" altLang="zh-HK" dirty="0" smtClean="0">
                <a:ea typeface="新細明體" charset="-120"/>
              </a:rPr>
              <a:t> will </a:t>
            </a:r>
            <a:r>
              <a:rPr lang="en-US" altLang="zh-HK" dirty="0">
                <a:ea typeface="新細明體" charset="-120"/>
              </a:rPr>
              <a:t>catch up </a:t>
            </a:r>
            <a:r>
              <a:rPr lang="en-US" altLang="zh-HK" i="1" dirty="0">
                <a:ea typeface="新細明體" charset="-120"/>
              </a:rPr>
              <a:t>n</a:t>
            </a:r>
            <a:r>
              <a:rPr lang="en-US" altLang="zh-HK" baseline="30000" dirty="0">
                <a:ea typeface="新細明體" charset="-120"/>
              </a:rPr>
              <a:t>1/2</a:t>
            </a:r>
            <a:r>
              <a:rPr lang="en-US" altLang="zh-HK" dirty="0">
                <a:ea typeface="新細明體" charset="-120"/>
              </a:rPr>
              <a:t>. </a:t>
            </a:r>
          </a:p>
        </p:txBody>
      </p:sp>
      <p:sp>
        <p:nvSpPr>
          <p:cNvPr id="191502" name="Text Box 14"/>
          <p:cNvSpPr txBox="1">
            <a:spLocks noChangeArrowheads="1"/>
          </p:cNvSpPr>
          <p:nvPr/>
        </p:nvSpPr>
        <p:spPr bwMode="auto">
          <a:xfrm>
            <a:off x="7680325" y="1865313"/>
            <a:ext cx="5222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HK">
                <a:ea typeface="新細明體" charset="-120"/>
              </a:rPr>
              <a:t>n</a:t>
            </a:r>
            <a:r>
              <a:rPr lang="en-US" altLang="zh-HK" baseline="30000">
                <a:ea typeface="新細明體" charset="-120"/>
              </a:rPr>
              <a:t>1/2</a:t>
            </a:r>
          </a:p>
        </p:txBody>
      </p:sp>
      <p:sp>
        <p:nvSpPr>
          <p:cNvPr id="191503" name="Text Box 15"/>
          <p:cNvSpPr txBox="1">
            <a:spLocks noChangeArrowheads="1"/>
          </p:cNvSpPr>
          <p:nvPr/>
        </p:nvSpPr>
        <p:spPr bwMode="auto">
          <a:xfrm>
            <a:off x="5927725" y="493713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HK">
                <a:ea typeface="新細明體" charset="-120"/>
              </a:rPr>
              <a:t>10n</a:t>
            </a:r>
          </a:p>
        </p:txBody>
      </p:sp>
      <p:sp>
        <p:nvSpPr>
          <p:cNvPr id="191504" name="Text Box 16"/>
          <p:cNvSpPr txBox="1">
            <a:spLocks noChangeArrowheads="1"/>
          </p:cNvSpPr>
          <p:nvPr/>
        </p:nvSpPr>
        <p:spPr bwMode="auto">
          <a:xfrm>
            <a:off x="6400800" y="8382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HK">
                <a:ea typeface="新細明體" charset="-120"/>
              </a:rPr>
              <a:t>9n</a:t>
            </a:r>
          </a:p>
        </p:txBody>
      </p:sp>
      <p:sp>
        <p:nvSpPr>
          <p:cNvPr id="191505" name="Text Box 17"/>
          <p:cNvSpPr txBox="1">
            <a:spLocks noChangeArrowheads="1"/>
          </p:cNvSpPr>
          <p:nvPr/>
        </p:nvSpPr>
        <p:spPr bwMode="auto">
          <a:xfrm>
            <a:off x="7315200" y="13716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HK">
                <a:ea typeface="新細明體" charset="-120"/>
              </a:rPr>
              <a:t>7n</a:t>
            </a:r>
          </a:p>
        </p:txBody>
      </p:sp>
      <p:sp>
        <p:nvSpPr>
          <p:cNvPr id="191506" name="Text Box 18"/>
          <p:cNvSpPr txBox="1">
            <a:spLocks noChangeArrowheads="1"/>
          </p:cNvSpPr>
          <p:nvPr/>
        </p:nvSpPr>
        <p:spPr bwMode="auto">
          <a:xfrm>
            <a:off x="7772400" y="2971800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HK">
                <a:ea typeface="新細明體" charset="-120"/>
              </a:rPr>
              <a:t>0.1n</a:t>
            </a:r>
          </a:p>
        </p:txBody>
      </p:sp>
    </p:spTree>
    <p:extLst>
      <p:ext uri="{BB962C8B-B14F-4D97-AF65-F5344CB8AC3E}">
        <p14:creationId xmlns:p14="http://schemas.microsoft.com/office/powerpoint/2010/main" val="8196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4" grpId="0" animBg="1"/>
      <p:bldP spid="191497" grpId="0" animBg="1"/>
      <p:bldP spid="191498" grpId="0" animBg="1"/>
      <p:bldP spid="191499" grpId="0" animBg="1"/>
      <p:bldP spid="191500" grpId="0" animBg="1"/>
      <p:bldP spid="191501" grpId="0"/>
      <p:bldP spid="191502" grpId="0"/>
      <p:bldP spid="191503" grpId="0"/>
      <p:bldP spid="191504" grpId="0"/>
      <p:bldP spid="191505" grpId="0"/>
      <p:bldP spid="19150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>
                <a:ea typeface="新細明體" charset="-120"/>
              </a:rPr>
              <a:t>General definition</a:t>
            </a:r>
            <a:endParaRPr lang="zh-HK" altLang="zh-H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841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600200"/>
                <a:ext cx="7859216" cy="487375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𝑓</m:t>
                    </m:r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(</m:t>
                    </m:r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𝑛</m:t>
                    </m:r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)=</m:t>
                    </m:r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𝑂</m:t>
                    </m:r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(</m:t>
                    </m:r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𝑔</m:t>
                    </m:r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(</m:t>
                    </m:r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𝑛</m:t>
                    </m:r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))</m:t>
                    </m:r>
                  </m:oMath>
                </a14:m>
                <a:r>
                  <a:rPr lang="en-US" altLang="zh-HK" dirty="0">
                    <a:ea typeface="新細明體" charset="-120"/>
                  </a:rPr>
                  <a:t>: for </a:t>
                </a:r>
                <a:r>
                  <a:rPr lang="en-US" altLang="zh-HK" dirty="0">
                    <a:solidFill>
                      <a:srgbClr val="FF0000"/>
                    </a:solidFill>
                    <a:ea typeface="新細明體" charset="-120"/>
                  </a:rPr>
                  <a:t>some</a:t>
                </a:r>
                <a:r>
                  <a:rPr lang="en-US" altLang="zh-HK" dirty="0">
                    <a:ea typeface="新細明體" charset="-120"/>
                  </a:rPr>
                  <a:t> constant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𝑐</m:t>
                    </m:r>
                  </m:oMath>
                </a14:m>
                <a:r>
                  <a:rPr lang="en-US" altLang="zh-HK" dirty="0">
                    <a:ea typeface="新細明體" charset="-12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𝑓</m:t>
                    </m:r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(</m:t>
                    </m:r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𝑛</m:t>
                    </m:r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)≤</m:t>
                    </m:r>
                    <m:r>
                      <a:rPr lang="en-US" altLang="zh-HK" i="1" dirty="0" err="1">
                        <a:latin typeface="Cambria Math"/>
                        <a:ea typeface="新細明體" charset="-120"/>
                      </a:rPr>
                      <m:t>𝑐</m:t>
                    </m:r>
                    <m:r>
                      <a:rPr lang="en-US" altLang="zh-HK" i="1" dirty="0" err="1">
                        <a:latin typeface="Cambria Math"/>
                        <a:ea typeface="新細明體" charset="-120"/>
                      </a:rPr>
                      <m:t>∙</m:t>
                    </m:r>
                    <m:r>
                      <a:rPr lang="en-US" altLang="zh-HK" i="1" dirty="0" err="1">
                        <a:latin typeface="Cambria Math"/>
                        <a:ea typeface="新細明體" charset="-120"/>
                      </a:rPr>
                      <m:t>𝑔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(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𝑛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)</m:t>
                    </m:r>
                  </m:oMath>
                </a14:m>
                <a:r>
                  <a:rPr lang="en-US" altLang="zh-HK" dirty="0">
                    <a:ea typeface="新細明體" charset="-120"/>
                  </a:rPr>
                  <a:t>, when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𝑛</m:t>
                    </m:r>
                  </m:oMath>
                </a14:m>
                <a:r>
                  <a:rPr lang="en-US" altLang="zh-HK" dirty="0">
                    <a:ea typeface="新細明體" charset="-120"/>
                  </a:rPr>
                  <a:t> is sufficiently large.</a:t>
                </a:r>
              </a:p>
              <a:p>
                <a:pPr lvl="1"/>
                <a:r>
                  <a:rPr lang="en-US" altLang="zh-HK" dirty="0">
                    <a:ea typeface="新細明體" charset="-120"/>
                  </a:rPr>
                  <a:t>i.e. </a:t>
                </a:r>
                <a14:m>
                  <m:oMath xmlns:m="http://schemas.openxmlformats.org/officeDocument/2006/math">
                    <m:r>
                      <a:rPr lang="el-GR" i="1" dirty="0" smtClean="0">
                        <a:solidFill>
                          <a:srgbClr val="FF0000"/>
                        </a:solidFill>
                        <a:latin typeface="Cambria Math"/>
                      </a:rPr>
                      <m:t>∃</m:t>
                    </m:r>
                    <m:r>
                      <a:rPr lang="en-US" altLang="zh-HK" i="1" dirty="0">
                        <a:solidFill>
                          <a:srgbClr val="FF0000"/>
                        </a:solidFill>
                        <a:latin typeface="Cambria Math"/>
                        <a:ea typeface="新細明體" charset="-120"/>
                      </a:rPr>
                      <m:t>𝑐</m:t>
                    </m:r>
                  </m:oMath>
                </a14:m>
                <a:r>
                  <a:rPr lang="en-US" altLang="zh-HK" dirty="0">
                    <a:ea typeface="新細明體" charset="-120"/>
                  </a:rPr>
                  <a:t>,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/>
                      </a:rPr>
                      <m:t>∃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𝑁</m:t>
                    </m:r>
                  </m:oMath>
                </a14:m>
                <a:r>
                  <a:rPr lang="en-US" altLang="zh-HK" dirty="0">
                    <a:ea typeface="新細明體" charset="-120"/>
                  </a:rPr>
                  <a:t> </a:t>
                </a:r>
                <a:r>
                  <a:rPr lang="en-US" altLang="zh-HK" dirty="0" err="1">
                    <a:ea typeface="新細明體" charset="-120"/>
                  </a:rPr>
                  <a:t>s.t.</a:t>
                </a:r>
                <a:r>
                  <a:rPr lang="en-US" altLang="zh-HK" dirty="0">
                    <a:ea typeface="新細明體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/>
                      </a:rPr>
                      <m:t>∀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𝑛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&gt;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𝑁</m:t>
                    </m:r>
                  </m:oMath>
                </a14:m>
                <a:r>
                  <a:rPr lang="en-US" altLang="zh-HK" dirty="0">
                    <a:ea typeface="新細明體" charset="-120"/>
                  </a:rPr>
                  <a:t>, we have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𝑓</m:t>
                    </m:r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(</m:t>
                    </m:r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𝑛</m:t>
                    </m:r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)≤</m:t>
                    </m:r>
                    <m:r>
                      <a:rPr lang="en-US" altLang="zh-HK" i="1" dirty="0" err="1">
                        <a:latin typeface="Cambria Math"/>
                        <a:ea typeface="新細明體" charset="-120"/>
                      </a:rPr>
                      <m:t>𝑐</m:t>
                    </m:r>
                    <m:r>
                      <a:rPr lang="en-US" altLang="zh-HK" i="1" dirty="0" err="1">
                        <a:latin typeface="Cambria Math"/>
                        <a:ea typeface="新細明體" charset="-120"/>
                      </a:rPr>
                      <m:t>∙</m:t>
                    </m:r>
                    <m:r>
                      <a:rPr lang="en-US" altLang="zh-HK" i="1" dirty="0" err="1">
                        <a:latin typeface="Cambria Math"/>
                        <a:ea typeface="新細明體" charset="-120"/>
                      </a:rPr>
                      <m:t>𝑔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(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𝑛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)</m:t>
                    </m:r>
                  </m:oMath>
                </a14:m>
                <a:r>
                  <a:rPr lang="en-US" altLang="zh-HK" dirty="0">
                    <a:ea typeface="新細明體" charset="-120"/>
                  </a:rPr>
                  <a:t>.</a:t>
                </a:r>
                <a:endParaRPr lang="en-US" altLang="zh-HK" dirty="0" smtClean="0">
                  <a:ea typeface="新細明體" charset="-120"/>
                </a:endParaRPr>
              </a:p>
              <a:p>
                <a:pPr lvl="1"/>
                <a:endParaRPr lang="en-US" altLang="zh-HK" dirty="0">
                  <a:ea typeface="新細明體" charset="-120"/>
                </a:endParaRPr>
              </a:p>
              <a:p>
                <a14:m>
                  <m:oMath xmlns:m="http://schemas.openxmlformats.org/officeDocument/2006/math"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𝑓</m:t>
                    </m:r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(</m:t>
                    </m:r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𝑛</m:t>
                    </m:r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)=</m:t>
                    </m:r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𝑜</m:t>
                    </m:r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(</m:t>
                    </m:r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𝑔</m:t>
                    </m:r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(</m:t>
                    </m:r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𝑛</m:t>
                    </m:r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))</m:t>
                    </m:r>
                  </m:oMath>
                </a14:m>
                <a:r>
                  <a:rPr lang="en-US" altLang="zh-HK" dirty="0">
                    <a:ea typeface="新細明體" charset="-120"/>
                  </a:rPr>
                  <a:t>: for </a:t>
                </a:r>
                <a:r>
                  <a:rPr lang="en-US" altLang="zh-HK" dirty="0">
                    <a:solidFill>
                      <a:srgbClr val="FF0000"/>
                    </a:solidFill>
                    <a:ea typeface="新細明體" charset="-120"/>
                  </a:rPr>
                  <a:t>any </a:t>
                </a:r>
                <a:r>
                  <a:rPr lang="en-US" altLang="zh-HK" dirty="0">
                    <a:ea typeface="新細明體" charset="-120"/>
                  </a:rPr>
                  <a:t>constant c,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𝑓</m:t>
                    </m:r>
                    <m:d>
                      <m:dPr>
                        <m:ctrlPr>
                          <a:rPr lang="en-US" altLang="zh-HK" i="1" dirty="0" smtClean="0"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dPr>
                      <m:e>
                        <m:r>
                          <a:rPr lang="en-US" altLang="zh-HK" i="1" dirty="0" smtClean="0">
                            <a:latin typeface="Cambria Math"/>
                            <a:ea typeface="新細明體" charset="-120"/>
                          </a:rPr>
                          <m:t>𝑛</m:t>
                        </m:r>
                      </m:e>
                    </m:d>
                    <m:r>
                      <a:rPr lang="en-US" altLang="zh-HK" b="0" i="1" dirty="0" smtClean="0">
                        <a:latin typeface="Cambria Math" panose="02040503050406030204" pitchFamily="18" charset="0"/>
                        <a:ea typeface="新細明體" charset="-120"/>
                      </a:rPr>
                      <m:t>&lt;</m:t>
                    </m:r>
                    <m:r>
                      <a:rPr lang="en-US" altLang="zh-HK" i="1" dirty="0" err="1">
                        <a:latin typeface="Cambria Math"/>
                        <a:ea typeface="新細明體" charset="-120"/>
                      </a:rPr>
                      <m:t>𝑐</m:t>
                    </m:r>
                    <m:r>
                      <a:rPr lang="en-US" altLang="zh-HK" i="1" dirty="0" err="1">
                        <a:latin typeface="Cambria Math"/>
                        <a:ea typeface="新細明體" charset="-120"/>
                      </a:rPr>
                      <m:t>∙</m:t>
                    </m:r>
                    <m:r>
                      <a:rPr lang="en-US" altLang="zh-HK" i="1" dirty="0" err="1">
                        <a:latin typeface="Cambria Math"/>
                        <a:ea typeface="新細明體" charset="-120"/>
                      </a:rPr>
                      <m:t>𝑔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(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𝑛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)</m:t>
                    </m:r>
                  </m:oMath>
                </a14:m>
                <a:r>
                  <a:rPr lang="en-US" altLang="zh-HK" dirty="0">
                    <a:ea typeface="新細明體" charset="-120"/>
                  </a:rPr>
                  <a:t>, when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𝑛</m:t>
                    </m:r>
                  </m:oMath>
                </a14:m>
                <a:r>
                  <a:rPr lang="en-US" altLang="zh-HK" dirty="0">
                    <a:ea typeface="新細明體" charset="-120"/>
                  </a:rPr>
                  <a:t> is sufficiently large.</a:t>
                </a:r>
              </a:p>
              <a:p>
                <a:pPr lvl="1"/>
                <a:r>
                  <a:rPr lang="en-US" altLang="zh-HK" dirty="0">
                    <a:ea typeface="新細明體" charset="-120"/>
                  </a:rPr>
                  <a:t>i.e. </a:t>
                </a:r>
                <a14:m>
                  <m:oMath xmlns:m="http://schemas.openxmlformats.org/officeDocument/2006/math">
                    <m:r>
                      <a:rPr lang="el-GR" i="1" dirty="0" smtClean="0">
                        <a:solidFill>
                          <a:srgbClr val="FF0000"/>
                        </a:solidFill>
                        <a:latin typeface="Cambria Math"/>
                      </a:rPr>
                      <m:t>∀</m:t>
                    </m:r>
                    <m:r>
                      <a:rPr lang="en-US" altLang="zh-HK" i="1" dirty="0">
                        <a:solidFill>
                          <a:srgbClr val="FF0000"/>
                        </a:solidFill>
                        <a:latin typeface="Cambria Math"/>
                        <a:ea typeface="新細明體" charset="-120"/>
                      </a:rPr>
                      <m:t>𝑐</m:t>
                    </m:r>
                  </m:oMath>
                </a14:m>
                <a:r>
                  <a:rPr lang="en-US" altLang="zh-HK" dirty="0">
                    <a:ea typeface="新細明體" charset="-120"/>
                  </a:rPr>
                  <a:t>,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/>
                      </a:rPr>
                      <m:t>∃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𝑁</m:t>
                    </m:r>
                  </m:oMath>
                </a14:m>
                <a:r>
                  <a:rPr lang="en-US" altLang="zh-HK" dirty="0">
                    <a:ea typeface="新細明體" charset="-120"/>
                  </a:rPr>
                  <a:t> </a:t>
                </a:r>
                <a:r>
                  <a:rPr lang="en-US" altLang="zh-HK" dirty="0" err="1">
                    <a:ea typeface="新細明體" charset="-120"/>
                  </a:rPr>
                  <a:t>s.t.</a:t>
                </a:r>
                <a:r>
                  <a:rPr lang="en-US" altLang="zh-HK" dirty="0">
                    <a:ea typeface="新細明體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/>
                      </a:rPr>
                      <m:t>∀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𝑛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&gt;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𝑁</m:t>
                    </m:r>
                  </m:oMath>
                </a14:m>
                <a:r>
                  <a:rPr lang="en-US" altLang="zh-HK" dirty="0">
                    <a:ea typeface="新細明體" charset="-120"/>
                  </a:rPr>
                  <a:t>, we have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𝑓</m:t>
                    </m:r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(</m:t>
                    </m:r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𝑛</m:t>
                    </m:r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)≤</m:t>
                    </m:r>
                    <m:r>
                      <a:rPr lang="en-US" altLang="zh-HK" i="1" dirty="0" err="1">
                        <a:latin typeface="Cambria Math"/>
                        <a:ea typeface="新細明體" charset="-120"/>
                      </a:rPr>
                      <m:t>𝑐</m:t>
                    </m:r>
                    <m:r>
                      <a:rPr lang="en-US" altLang="zh-HK" i="1" dirty="0" err="1">
                        <a:latin typeface="Cambria Math"/>
                        <a:ea typeface="新細明體" charset="-120"/>
                      </a:rPr>
                      <m:t>∙</m:t>
                    </m:r>
                    <m:r>
                      <a:rPr lang="en-US" altLang="zh-HK" i="1" dirty="0" err="1">
                        <a:latin typeface="Cambria Math"/>
                        <a:ea typeface="新細明體" charset="-120"/>
                      </a:rPr>
                      <m:t>𝑔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(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𝑛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)</m:t>
                    </m:r>
                  </m:oMath>
                </a14:m>
                <a:r>
                  <a:rPr lang="en-US" altLang="zh-HK" dirty="0">
                    <a:ea typeface="新細明體" charset="-120"/>
                  </a:rPr>
                  <a:t>.</a:t>
                </a:r>
              </a:p>
              <a:p>
                <a:endParaRPr lang="en-US" altLang="zh-HK" dirty="0">
                  <a:ea typeface="新細明體" charset="-120"/>
                </a:endParaRPr>
              </a:p>
            </p:txBody>
          </p:sp>
        </mc:Choice>
        <mc:Fallback xmlns="">
          <p:sp>
            <p:nvSpPr>
              <p:cNvPr id="1884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0200"/>
                <a:ext cx="7859216" cy="4873752"/>
              </a:xfrm>
              <a:blipFill>
                <a:blip r:embed="rId2"/>
                <a:stretch>
                  <a:fillRect l="-310" t="-1001" r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67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>
                <a:ea typeface="新細明體" charset="-120"/>
              </a:rPr>
              <a:t>Original English book</a:t>
            </a:r>
            <a:endParaRPr lang="en-US" altLang="zh-HK" dirty="0">
              <a:ea typeface="新細明體" charset="-120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114800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HK" sz="2800" i="1" dirty="0">
                <a:solidFill>
                  <a:srgbClr val="FF3300"/>
                </a:solidFill>
                <a:ea typeface="新細明體" charset="-120"/>
              </a:rPr>
              <a:t>Algorithms</a:t>
            </a:r>
            <a:r>
              <a:rPr lang="en-US" altLang="zh-HK" dirty="0">
                <a:ea typeface="新細明體" charset="-120"/>
              </a:rPr>
              <a:t/>
            </a:r>
            <a:br>
              <a:rPr lang="en-US" altLang="zh-HK" dirty="0">
                <a:ea typeface="新細明體" charset="-120"/>
              </a:rPr>
            </a:br>
            <a:r>
              <a:rPr lang="en-US" altLang="zh-HK" b="1" dirty="0">
                <a:ea typeface="新細明體" charset="-120"/>
              </a:rPr>
              <a:t>S. </a:t>
            </a:r>
            <a:r>
              <a:rPr lang="en-US" altLang="zh-HK" b="1" dirty="0" err="1">
                <a:ea typeface="新細明體" charset="-120"/>
              </a:rPr>
              <a:t>Dasgupta</a:t>
            </a:r>
            <a:r>
              <a:rPr lang="en-US" altLang="zh-HK" b="1" dirty="0">
                <a:ea typeface="新細明體" charset="-120"/>
              </a:rPr>
              <a:t>, </a:t>
            </a:r>
            <a:br>
              <a:rPr lang="en-US" altLang="zh-HK" b="1" dirty="0">
                <a:ea typeface="新細明體" charset="-120"/>
              </a:rPr>
            </a:br>
            <a:r>
              <a:rPr lang="en-US" altLang="zh-HK" b="1" dirty="0">
                <a:ea typeface="新細明體" charset="-120"/>
              </a:rPr>
              <a:t>C.H. Papadimitriou, U.V. </a:t>
            </a:r>
            <a:r>
              <a:rPr lang="en-US" altLang="zh-HK" b="1" dirty="0" err="1">
                <a:ea typeface="新細明體" charset="-120"/>
              </a:rPr>
              <a:t>Vazirani</a:t>
            </a:r>
            <a:r>
              <a:rPr lang="en-US" altLang="zh-HK" dirty="0">
                <a:ea typeface="新細明體" charset="-120"/>
              </a:rPr>
              <a:t>, </a:t>
            </a:r>
            <a:br>
              <a:rPr lang="en-US" altLang="zh-HK" dirty="0">
                <a:ea typeface="新細明體" charset="-120"/>
              </a:rPr>
            </a:br>
            <a:r>
              <a:rPr lang="en-US" altLang="zh-HK" i="1" dirty="0">
                <a:ea typeface="新細明體" charset="-120"/>
              </a:rPr>
              <a:t>McGraw-Hill Higher Education</a:t>
            </a:r>
            <a:r>
              <a:rPr lang="en-US" altLang="zh-HK" dirty="0">
                <a:ea typeface="新細明體" charset="-120"/>
              </a:rPr>
              <a:t>, 2007. </a:t>
            </a:r>
          </a:p>
          <a:p>
            <a:pPr>
              <a:lnSpc>
                <a:spcPct val="90000"/>
              </a:lnSpc>
            </a:pPr>
            <a:r>
              <a:rPr lang="en-US" altLang="zh-HK" dirty="0">
                <a:ea typeface="新細明體" charset="-120"/>
              </a:rPr>
              <a:t>Draft available at </a:t>
            </a:r>
            <a:r>
              <a:rPr lang="en-US" altLang="zh-HK" u="sng" dirty="0">
                <a:solidFill>
                  <a:srgbClr val="0033CC"/>
                </a:solidFill>
                <a:ea typeface="新細明體" charset="-120"/>
                <a:hlinkClick r:id="rId2"/>
              </a:rPr>
              <a:t>http://www.cs.berkeley.edu/~vazirani/algorithms.html</a:t>
            </a:r>
            <a:endParaRPr lang="en-US" altLang="zh-HK" u="sng" dirty="0">
              <a:solidFill>
                <a:srgbClr val="0033CC"/>
              </a:solidFill>
              <a:ea typeface="新細明體" charset="-120"/>
            </a:endParaRPr>
          </a:p>
          <a:p>
            <a:pPr>
              <a:lnSpc>
                <a:spcPct val="90000"/>
              </a:lnSpc>
            </a:pPr>
            <a:endParaRPr lang="de-DE" sz="2600" dirty="0">
              <a:ea typeface="宋体" pitchFamily="2" charset="-122"/>
            </a:endParaRPr>
          </a:p>
        </p:txBody>
      </p:sp>
      <p:pic>
        <p:nvPicPr>
          <p:cNvPr id="583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524000"/>
            <a:ext cx="3509963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637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>
                <a:ea typeface="新細明體" charset="-120"/>
              </a:rPr>
              <a:t>General </a:t>
            </a:r>
            <a:r>
              <a:rPr lang="en-US" altLang="zh-HK" dirty="0" smtClean="0">
                <a:ea typeface="新細明體" charset="-120"/>
              </a:rPr>
              <a:t>definition (cont.)</a:t>
            </a:r>
            <a:endParaRPr lang="en-US" altLang="zh-HK" dirty="0">
              <a:ea typeface="新細明體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55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600200"/>
                <a:ext cx="8147248" cy="4873752"/>
              </a:xfrm>
            </p:spPr>
            <p:txBody>
              <a:bodyPr/>
              <a:lstStyle/>
              <a:p>
                <a:pPr marL="366713" lvl="1" indent="0">
                  <a:lnSpc>
                    <a:spcPct val="90000"/>
                  </a:lnSpc>
                  <a:buNone/>
                </a:pPr>
                <a:endParaRPr lang="en-US" altLang="zh-HK" dirty="0" smtClean="0">
                  <a:ea typeface="新細明體" charset="-120"/>
                </a:endParaRPr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𝑓</m:t>
                    </m:r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(</m:t>
                    </m:r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𝑛</m:t>
                    </m:r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)=</m:t>
                    </m:r>
                    <m:r>
                      <m:rPr>
                        <m:sty m:val="p"/>
                      </m:rPr>
                      <a:rPr lang="el-GR" i="0" dirty="0">
                        <a:latin typeface="Cambria Math"/>
                      </a:rPr>
                      <m:t>Ω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(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𝑔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(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𝑛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))</m:t>
                    </m:r>
                  </m:oMath>
                </a14:m>
                <a:r>
                  <a:rPr lang="en-US" altLang="zh-HK" dirty="0">
                    <a:ea typeface="新細明體" charset="-12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solidFill>
                          <a:srgbClr val="FF0000"/>
                        </a:solidFill>
                        <a:latin typeface="Cambria Math"/>
                        <a:ea typeface="新細明體" charset="-120"/>
                      </a:rPr>
                      <m:t>𝑓</m:t>
                    </m:r>
                    <m:r>
                      <a:rPr lang="en-US" altLang="zh-HK" i="1" dirty="0" smtClean="0">
                        <a:solidFill>
                          <a:srgbClr val="FF0000"/>
                        </a:solidFill>
                        <a:latin typeface="Cambria Math"/>
                        <a:ea typeface="新細明體" charset="-120"/>
                      </a:rPr>
                      <m:t>(</m:t>
                    </m:r>
                    <m:r>
                      <a:rPr lang="en-US" altLang="zh-HK" i="1" dirty="0" smtClean="0">
                        <a:solidFill>
                          <a:srgbClr val="FF0000"/>
                        </a:solidFill>
                        <a:latin typeface="Cambria Math"/>
                        <a:ea typeface="新細明體" charset="-120"/>
                      </a:rPr>
                      <m:t>𝑛</m:t>
                    </m:r>
                    <m:r>
                      <a:rPr lang="en-US" altLang="zh-HK" i="1" dirty="0" smtClean="0">
                        <a:solidFill>
                          <a:srgbClr val="FF0000"/>
                        </a:solidFill>
                        <a:latin typeface="Cambria Math"/>
                        <a:ea typeface="新細明體" charset="-120"/>
                      </a:rPr>
                      <m:t>)≥</m:t>
                    </m:r>
                    <m:r>
                      <a:rPr lang="en-US" altLang="zh-HK" i="1" dirty="0" err="1">
                        <a:solidFill>
                          <a:srgbClr val="FF0000"/>
                        </a:solidFill>
                        <a:latin typeface="Cambria Math"/>
                        <a:ea typeface="新細明體" charset="-120"/>
                      </a:rPr>
                      <m:t>𝑐</m:t>
                    </m:r>
                    <m:r>
                      <a:rPr lang="en-US" altLang="zh-HK" i="1" dirty="0" err="1">
                        <a:solidFill>
                          <a:srgbClr val="FF0000"/>
                        </a:solidFill>
                        <a:latin typeface="Cambria Math"/>
                        <a:ea typeface="新細明體" charset="-120"/>
                      </a:rPr>
                      <m:t>∙</m:t>
                    </m:r>
                    <m:r>
                      <a:rPr lang="en-US" altLang="zh-HK" i="1" dirty="0" err="1">
                        <a:solidFill>
                          <a:srgbClr val="FF0000"/>
                        </a:solidFill>
                        <a:latin typeface="Cambria Math"/>
                        <a:ea typeface="新細明體" charset="-120"/>
                      </a:rPr>
                      <m:t>𝑔</m:t>
                    </m:r>
                    <m:r>
                      <a:rPr lang="en-US" altLang="zh-HK" i="1" dirty="0">
                        <a:solidFill>
                          <a:srgbClr val="FF0000"/>
                        </a:solidFill>
                        <a:latin typeface="Cambria Math"/>
                        <a:ea typeface="新細明體" charset="-120"/>
                      </a:rPr>
                      <m:t>(</m:t>
                    </m:r>
                    <m:r>
                      <a:rPr lang="en-US" altLang="zh-HK" i="1" dirty="0">
                        <a:solidFill>
                          <a:srgbClr val="FF0000"/>
                        </a:solidFill>
                        <a:latin typeface="Cambria Math"/>
                        <a:ea typeface="新細明體" charset="-120"/>
                      </a:rPr>
                      <m:t>𝑛</m:t>
                    </m:r>
                    <m:r>
                      <a:rPr lang="en-US" altLang="zh-HK" i="1" dirty="0">
                        <a:solidFill>
                          <a:srgbClr val="FF0000"/>
                        </a:solidFill>
                        <a:latin typeface="Cambria Math"/>
                        <a:ea typeface="新細明體" charset="-120"/>
                      </a:rPr>
                      <m:t>)</m:t>
                    </m:r>
                  </m:oMath>
                </a14:m>
                <a:r>
                  <a:rPr lang="en-US" altLang="zh-HK" dirty="0">
                    <a:solidFill>
                      <a:srgbClr val="FF0000"/>
                    </a:solidFill>
                    <a:ea typeface="新細明體" charset="-120"/>
                  </a:rPr>
                  <a:t> </a:t>
                </a:r>
                <a:r>
                  <a:rPr lang="en-US" altLang="zh-HK" dirty="0">
                    <a:ea typeface="新細明體" charset="-120"/>
                  </a:rPr>
                  <a:t>for some constant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𝑐</m:t>
                    </m:r>
                  </m:oMath>
                </a14:m>
                <a:r>
                  <a:rPr lang="en-US" altLang="zh-HK" dirty="0">
                    <a:ea typeface="新細明體" charset="-120"/>
                  </a:rPr>
                  <a:t> and large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𝑛</m:t>
                    </m:r>
                  </m:oMath>
                </a14:m>
                <a:r>
                  <a:rPr lang="en-US" altLang="zh-HK" dirty="0">
                    <a:ea typeface="新細明體" charset="-120"/>
                  </a:rPr>
                  <a:t>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zh-HK" dirty="0">
                    <a:ea typeface="新細明體" charset="-120"/>
                  </a:rPr>
                  <a:t>i.e.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/>
                      </a:rPr>
                      <m:t>∃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𝑐</m:t>
                    </m:r>
                  </m:oMath>
                </a14:m>
                <a:r>
                  <a:rPr lang="en-US" altLang="zh-HK" dirty="0">
                    <a:ea typeface="新細明體" charset="-120"/>
                  </a:rPr>
                  <a:t>,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/>
                      </a:rPr>
                      <m:t>∃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𝑁</m:t>
                    </m:r>
                  </m:oMath>
                </a14:m>
                <a:r>
                  <a:rPr lang="en-US" altLang="zh-HK" dirty="0">
                    <a:ea typeface="新細明體" charset="-120"/>
                  </a:rPr>
                  <a:t> </a:t>
                </a:r>
                <a:r>
                  <a:rPr lang="en-US" altLang="zh-HK" dirty="0" err="1">
                    <a:ea typeface="新細明體" charset="-120"/>
                  </a:rPr>
                  <a:t>s.t.</a:t>
                </a:r>
                <a:r>
                  <a:rPr lang="en-US" altLang="zh-HK" dirty="0">
                    <a:ea typeface="新細明體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/>
                      </a:rPr>
                      <m:t>∀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𝑛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&gt;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𝑁</m:t>
                    </m:r>
                  </m:oMath>
                </a14:m>
                <a:r>
                  <a:rPr lang="en-US" altLang="zh-HK" dirty="0">
                    <a:ea typeface="新細明體" charset="-120"/>
                  </a:rPr>
                  <a:t>, we have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𝑓</m:t>
                    </m:r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(</m:t>
                    </m:r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𝑛</m:t>
                    </m:r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)≥</m:t>
                    </m:r>
                    <m:r>
                      <a:rPr lang="en-US" altLang="zh-HK" i="1" dirty="0" err="1">
                        <a:latin typeface="Cambria Math"/>
                        <a:ea typeface="新細明體" charset="-120"/>
                      </a:rPr>
                      <m:t>𝑐</m:t>
                    </m:r>
                    <m:r>
                      <a:rPr lang="en-US" altLang="zh-HK" i="1" dirty="0" err="1">
                        <a:latin typeface="Cambria Math"/>
                        <a:ea typeface="新細明體" charset="-120"/>
                      </a:rPr>
                      <m:t>∙</m:t>
                    </m:r>
                    <m:r>
                      <a:rPr lang="en-US" altLang="zh-HK" i="1" dirty="0" err="1">
                        <a:latin typeface="Cambria Math"/>
                        <a:ea typeface="新細明體" charset="-120"/>
                      </a:rPr>
                      <m:t>𝑔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(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𝑛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)</m:t>
                    </m:r>
                  </m:oMath>
                </a14:m>
                <a:r>
                  <a:rPr lang="en-US" altLang="zh-HK" dirty="0">
                    <a:ea typeface="新細明體" charset="-120"/>
                  </a:rPr>
                  <a:t>.</a:t>
                </a:r>
                <a:endParaRPr lang="en-US" altLang="zh-HK" dirty="0" smtClean="0">
                  <a:ea typeface="新細明體" charset="-120"/>
                </a:endParaRPr>
              </a:p>
              <a:p>
                <a:pPr lvl="1">
                  <a:lnSpc>
                    <a:spcPct val="90000"/>
                  </a:lnSpc>
                </a:pPr>
                <a:endParaRPr lang="en-US" altLang="zh-HK" dirty="0">
                  <a:ea typeface="新細明體" charset="-120"/>
                </a:endParaRPr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𝑓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(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𝑛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)=</m:t>
                    </m:r>
                    <m:r>
                      <m:rPr>
                        <m:nor/>
                      </m:rPr>
                      <a:rPr lang="en-US" altLang="zh-CN" i="1" dirty="0">
                        <a:sym typeface="Symbol" panose="05050102010706020507" pitchFamily="18" charset="2"/>
                      </a:rPr>
                      <m:t>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(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𝑔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(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𝑛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))</m:t>
                    </m:r>
                  </m:oMath>
                </a14:m>
                <a:r>
                  <a:rPr lang="en-US" altLang="zh-HK" dirty="0">
                    <a:ea typeface="新細明體" charset="-12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HK" i="1" dirty="0">
                        <a:solidFill>
                          <a:srgbClr val="FF0000"/>
                        </a:solidFill>
                        <a:latin typeface="Cambria Math"/>
                        <a:ea typeface="新細明體" charset="-120"/>
                      </a:rPr>
                      <m:t>𝑓</m:t>
                    </m:r>
                    <m:d>
                      <m:dPr>
                        <m:ctrlPr>
                          <a:rPr lang="en-US" altLang="zh-HK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dPr>
                      <m:e>
                        <m:r>
                          <a:rPr lang="en-US" altLang="zh-HK" i="1" dirty="0">
                            <a:solidFill>
                              <a:srgbClr val="FF0000"/>
                            </a:solidFill>
                            <a:latin typeface="Cambria Math"/>
                            <a:ea typeface="新細明體" charset="-120"/>
                          </a:rPr>
                          <m:t>𝑛</m:t>
                        </m:r>
                      </m:e>
                    </m:d>
                    <m:r>
                      <a:rPr lang="en-US" altLang="zh-HK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新細明體" charset="-120"/>
                      </a:rPr>
                      <m:t>&gt;</m:t>
                    </m:r>
                    <m:r>
                      <a:rPr lang="en-US" altLang="zh-HK" i="1" dirty="0" err="1">
                        <a:solidFill>
                          <a:srgbClr val="FF0000"/>
                        </a:solidFill>
                        <a:latin typeface="Cambria Math"/>
                        <a:ea typeface="新細明體" charset="-120"/>
                      </a:rPr>
                      <m:t>𝑐</m:t>
                    </m:r>
                    <m:r>
                      <a:rPr lang="en-US" altLang="zh-HK" i="1" dirty="0" err="1">
                        <a:solidFill>
                          <a:srgbClr val="FF0000"/>
                        </a:solidFill>
                        <a:latin typeface="Cambria Math"/>
                        <a:ea typeface="新細明體" charset="-120"/>
                      </a:rPr>
                      <m:t>∙</m:t>
                    </m:r>
                    <m:r>
                      <a:rPr lang="en-US" altLang="zh-HK" i="1" dirty="0" err="1">
                        <a:solidFill>
                          <a:srgbClr val="FF0000"/>
                        </a:solidFill>
                        <a:latin typeface="Cambria Math"/>
                        <a:ea typeface="新細明體" charset="-120"/>
                      </a:rPr>
                      <m:t>𝑔</m:t>
                    </m:r>
                    <m:r>
                      <a:rPr lang="en-US" altLang="zh-HK" i="1" dirty="0">
                        <a:solidFill>
                          <a:srgbClr val="FF0000"/>
                        </a:solidFill>
                        <a:latin typeface="Cambria Math"/>
                        <a:ea typeface="新細明體" charset="-120"/>
                      </a:rPr>
                      <m:t>(</m:t>
                    </m:r>
                    <m:r>
                      <a:rPr lang="en-US" altLang="zh-HK" i="1" dirty="0">
                        <a:solidFill>
                          <a:srgbClr val="FF0000"/>
                        </a:solidFill>
                        <a:latin typeface="Cambria Math"/>
                        <a:ea typeface="新細明體" charset="-120"/>
                      </a:rPr>
                      <m:t>𝑛</m:t>
                    </m:r>
                    <m:r>
                      <a:rPr lang="en-US" altLang="zh-HK" i="1" dirty="0">
                        <a:solidFill>
                          <a:srgbClr val="FF0000"/>
                        </a:solidFill>
                        <a:latin typeface="Cambria Math"/>
                        <a:ea typeface="新細明體" charset="-120"/>
                      </a:rPr>
                      <m:t>)</m:t>
                    </m:r>
                  </m:oMath>
                </a14:m>
                <a:r>
                  <a:rPr lang="en-US" altLang="zh-HK" dirty="0">
                    <a:solidFill>
                      <a:srgbClr val="FF0000"/>
                    </a:solidFill>
                    <a:ea typeface="新細明體" charset="-120"/>
                  </a:rPr>
                  <a:t> </a:t>
                </a:r>
                <a:r>
                  <a:rPr lang="en-US" altLang="zh-HK" dirty="0">
                    <a:ea typeface="新細明體" charset="-120"/>
                  </a:rPr>
                  <a:t>for </a:t>
                </a:r>
                <a:r>
                  <a:rPr lang="en-US" altLang="zh-HK" dirty="0" smtClean="0">
                    <a:ea typeface="新細明體" charset="-120"/>
                  </a:rPr>
                  <a:t>any </a:t>
                </a:r>
                <a:r>
                  <a:rPr lang="en-US" altLang="zh-HK" dirty="0">
                    <a:ea typeface="新細明體" charset="-120"/>
                  </a:rPr>
                  <a:t>constant </a:t>
                </a:r>
                <a14:m>
                  <m:oMath xmlns:m="http://schemas.openxmlformats.org/officeDocument/2006/math"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𝑐</m:t>
                    </m:r>
                  </m:oMath>
                </a14:m>
                <a:r>
                  <a:rPr lang="en-US" altLang="zh-HK" dirty="0">
                    <a:ea typeface="新細明體" charset="-120"/>
                  </a:rPr>
                  <a:t> and large </a:t>
                </a:r>
                <a14:m>
                  <m:oMath xmlns:m="http://schemas.openxmlformats.org/officeDocument/2006/math"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𝑛</m:t>
                    </m:r>
                  </m:oMath>
                </a14:m>
                <a:r>
                  <a:rPr lang="en-US" altLang="zh-HK" dirty="0">
                    <a:ea typeface="新細明體" charset="-120"/>
                  </a:rPr>
                  <a:t>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zh-HK" dirty="0">
                    <a:ea typeface="新細明體" charset="-120"/>
                  </a:rPr>
                  <a:t>i.e.∀</a:t>
                </a:r>
                <a14:m>
                  <m:oMath xmlns:m="http://schemas.openxmlformats.org/officeDocument/2006/math"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𝑐</m:t>
                    </m:r>
                  </m:oMath>
                </a14:m>
                <a:r>
                  <a:rPr lang="en-US" altLang="zh-HK" dirty="0">
                    <a:ea typeface="新細明體" charset="-120"/>
                  </a:rPr>
                  <a:t>, </a:t>
                </a:r>
                <a14:m>
                  <m:oMath xmlns:m="http://schemas.openxmlformats.org/officeDocument/2006/math">
                    <m:r>
                      <a:rPr lang="el-GR" altLang="zh-CN" i="1" dirty="0">
                        <a:latin typeface="Cambria Math"/>
                      </a:rPr>
                      <m:t>∃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𝑁</m:t>
                    </m:r>
                  </m:oMath>
                </a14:m>
                <a:r>
                  <a:rPr lang="en-US" altLang="zh-HK" dirty="0">
                    <a:ea typeface="新細明體" charset="-120"/>
                  </a:rPr>
                  <a:t> </a:t>
                </a:r>
                <a:r>
                  <a:rPr lang="en-US" altLang="zh-HK" dirty="0" err="1">
                    <a:ea typeface="新細明體" charset="-120"/>
                  </a:rPr>
                  <a:t>s.t.</a:t>
                </a:r>
                <a:r>
                  <a:rPr lang="en-US" altLang="zh-HK" dirty="0">
                    <a:ea typeface="新細明體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l-GR" altLang="zh-CN" i="1" dirty="0">
                        <a:latin typeface="Cambria Math"/>
                      </a:rPr>
                      <m:t>∀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𝑛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&gt;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𝑁</m:t>
                    </m:r>
                  </m:oMath>
                </a14:m>
                <a:r>
                  <a:rPr lang="en-US" altLang="zh-HK" dirty="0">
                    <a:ea typeface="新細明體" charset="-120"/>
                  </a:rPr>
                  <a:t>, we have </a:t>
                </a:r>
                <a14:m>
                  <m:oMath xmlns:m="http://schemas.openxmlformats.org/officeDocument/2006/math"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𝑓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(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𝑛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)&gt;</m:t>
                    </m:r>
                    <m:r>
                      <a:rPr lang="en-US" altLang="zh-HK" i="1" dirty="0" err="1">
                        <a:latin typeface="Cambria Math"/>
                        <a:ea typeface="新細明體" charset="-120"/>
                      </a:rPr>
                      <m:t>𝑐</m:t>
                    </m:r>
                    <m:r>
                      <a:rPr lang="en-US" altLang="zh-HK" i="1" dirty="0" err="1">
                        <a:latin typeface="Cambria Math"/>
                        <a:ea typeface="新細明體" charset="-120"/>
                      </a:rPr>
                      <m:t>∙</m:t>
                    </m:r>
                    <m:r>
                      <a:rPr lang="en-US" altLang="zh-HK" i="1" dirty="0" err="1">
                        <a:latin typeface="Cambria Math"/>
                        <a:ea typeface="新細明體" charset="-120"/>
                      </a:rPr>
                      <m:t>𝑔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(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𝑛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)</m:t>
                    </m:r>
                  </m:oMath>
                </a14:m>
                <a:r>
                  <a:rPr lang="en-US" altLang="zh-HK" dirty="0">
                    <a:ea typeface="新細明體" charset="-120"/>
                  </a:rPr>
                  <a:t>.</a:t>
                </a:r>
                <a:endParaRPr lang="en-US" altLang="zh-HK" dirty="0" smtClean="0">
                  <a:ea typeface="新細明體" charset="-120"/>
                </a:endParaRPr>
              </a:p>
              <a:p>
                <a:pPr lvl="1">
                  <a:lnSpc>
                    <a:spcPct val="90000"/>
                  </a:lnSpc>
                </a:pPr>
                <a:endParaRPr lang="en-US" altLang="zh-HK" dirty="0">
                  <a:ea typeface="新細明體" charset="-120"/>
                </a:endParaRPr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𝑓</m:t>
                    </m:r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(</m:t>
                    </m:r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𝑛</m:t>
                    </m:r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)=</m:t>
                    </m:r>
                    <m:r>
                      <m:rPr>
                        <m:sty m:val="p"/>
                      </m:rPr>
                      <a:rPr lang="el-GR" i="0" dirty="0">
                        <a:latin typeface="Cambria Math"/>
                      </a:rPr>
                      <m:t>Θ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(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𝑔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(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𝑛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))</m:t>
                    </m:r>
                  </m:oMath>
                </a14:m>
                <a:r>
                  <a:rPr lang="en-US" altLang="zh-HK" dirty="0">
                    <a:ea typeface="新細明體" charset="-12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𝑓</m:t>
                    </m:r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(</m:t>
                    </m:r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𝑛</m:t>
                    </m:r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)=</m:t>
                    </m:r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𝑂</m:t>
                    </m:r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(</m:t>
                    </m:r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𝑔</m:t>
                    </m:r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(</m:t>
                    </m:r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𝑛</m:t>
                    </m:r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))</m:t>
                    </m:r>
                  </m:oMath>
                </a14:m>
                <a:r>
                  <a:rPr lang="en-US" altLang="zh-HK" dirty="0">
                    <a:ea typeface="新細明體" charset="-12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𝑓</m:t>
                    </m:r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(</m:t>
                    </m:r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𝑛</m:t>
                    </m:r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)=</m:t>
                    </m:r>
                    <m:r>
                      <m:rPr>
                        <m:sty m:val="p"/>
                      </m:rPr>
                      <a:rPr lang="el-GR" i="0" dirty="0">
                        <a:latin typeface="Cambria Math"/>
                      </a:rPr>
                      <m:t>Ω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(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𝑔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(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𝑛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))</m:t>
                    </m:r>
                  </m:oMath>
                </a14:m>
                <a:endParaRPr lang="en-US" altLang="zh-HK" dirty="0">
                  <a:ea typeface="新細明體" charset="-120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altLang="zh-HK" dirty="0">
                    <a:ea typeface="新細明體" charset="-120"/>
                  </a:rPr>
                  <a:t>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sSubPr>
                      <m:e>
                        <m:r>
                          <a:rPr lang="en-US" altLang="zh-HK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新細明體" charset="-120"/>
                          </a:rPr>
                          <m:t>𝑐</m:t>
                        </m:r>
                      </m:e>
                      <m:sub>
                        <m:r>
                          <a:rPr lang="en-US" altLang="zh-HK" b="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新細明體" charset="-120"/>
                          </a:rPr>
                          <m:t>1</m:t>
                        </m:r>
                      </m:sub>
                    </m:sSub>
                    <m:r>
                      <a:rPr lang="en-US" altLang="zh-HK" b="0" i="1" dirty="0" smtClean="0">
                        <a:solidFill>
                          <a:srgbClr val="FF0000"/>
                        </a:solidFill>
                        <a:latin typeface="Cambria Math"/>
                        <a:ea typeface="新細明體" charset="-120"/>
                      </a:rPr>
                      <m:t>⋅</m:t>
                    </m:r>
                    <m:r>
                      <a:rPr lang="en-US" altLang="zh-HK" i="1" dirty="0">
                        <a:solidFill>
                          <a:srgbClr val="FF0000"/>
                        </a:solidFill>
                        <a:latin typeface="Cambria Math"/>
                        <a:ea typeface="新細明體" charset="-120"/>
                      </a:rPr>
                      <m:t>𝑔</m:t>
                    </m:r>
                    <m:d>
                      <m:dPr>
                        <m:ctrlPr>
                          <a:rPr lang="en-US" altLang="zh-HK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dPr>
                      <m:e>
                        <m:r>
                          <a:rPr lang="en-US" altLang="zh-HK" i="1" dirty="0">
                            <a:solidFill>
                              <a:srgbClr val="FF0000"/>
                            </a:solidFill>
                            <a:latin typeface="Cambria Math"/>
                            <a:ea typeface="新細明體" charset="-120"/>
                          </a:rPr>
                          <m:t>𝑛</m:t>
                        </m:r>
                      </m:e>
                    </m:d>
                    <m:r>
                      <a:rPr lang="en-US" altLang="zh-HK" i="1" dirty="0">
                        <a:solidFill>
                          <a:srgbClr val="FF0000"/>
                        </a:solidFill>
                        <a:latin typeface="Cambria Math"/>
                        <a:ea typeface="新細明體" charset="-120"/>
                      </a:rPr>
                      <m:t>≤</m:t>
                    </m:r>
                    <m:r>
                      <a:rPr lang="en-US" altLang="zh-HK" i="1" dirty="0">
                        <a:solidFill>
                          <a:srgbClr val="FF0000"/>
                        </a:solidFill>
                        <a:latin typeface="Cambria Math"/>
                        <a:ea typeface="新細明體" charset="-120"/>
                      </a:rPr>
                      <m:t>𝑓</m:t>
                    </m:r>
                    <m:d>
                      <m:dPr>
                        <m:ctrlPr>
                          <a:rPr lang="en-US" altLang="zh-HK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dPr>
                      <m:e>
                        <m:r>
                          <a:rPr lang="en-US" altLang="zh-HK" i="1" dirty="0">
                            <a:solidFill>
                              <a:srgbClr val="FF0000"/>
                            </a:solidFill>
                            <a:latin typeface="Cambria Math"/>
                            <a:ea typeface="新細明體" charset="-120"/>
                          </a:rPr>
                          <m:t>𝑛</m:t>
                        </m:r>
                      </m:e>
                    </m:d>
                    <m:r>
                      <a:rPr lang="en-US" altLang="zh-HK" i="1" dirty="0">
                        <a:solidFill>
                          <a:srgbClr val="FF0000"/>
                        </a:solidFill>
                        <a:latin typeface="Cambria Math"/>
                        <a:ea typeface="新細明體" charset="-120"/>
                      </a:rPr>
                      <m:t>≤</m:t>
                    </m:r>
                    <m:sSub>
                      <m:sSubPr>
                        <m:ctrlPr>
                          <a:rPr lang="en-US" altLang="zh-HK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sSubPr>
                      <m:e>
                        <m:r>
                          <a:rPr lang="en-US" altLang="zh-HK" i="1" dirty="0">
                            <a:solidFill>
                              <a:srgbClr val="FF0000"/>
                            </a:solidFill>
                            <a:latin typeface="Cambria Math"/>
                            <a:ea typeface="新細明體" charset="-120"/>
                          </a:rPr>
                          <m:t>𝑐</m:t>
                        </m:r>
                      </m:e>
                      <m:sub>
                        <m:r>
                          <a:rPr lang="en-US" altLang="zh-HK" b="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新細明體" charset="-120"/>
                          </a:rPr>
                          <m:t>2</m:t>
                        </m:r>
                      </m:sub>
                    </m:sSub>
                    <m:r>
                      <a:rPr lang="en-US" altLang="zh-HK" b="0" i="1" dirty="0" smtClean="0">
                        <a:solidFill>
                          <a:srgbClr val="FF0000"/>
                        </a:solidFill>
                        <a:latin typeface="Cambria Math"/>
                        <a:ea typeface="新細明體" charset="-120"/>
                      </a:rPr>
                      <m:t>⋅</m:t>
                    </m:r>
                    <m:r>
                      <a:rPr lang="en-US" altLang="zh-HK" i="1" dirty="0">
                        <a:solidFill>
                          <a:srgbClr val="FF0000"/>
                        </a:solidFill>
                        <a:latin typeface="Cambria Math"/>
                        <a:ea typeface="新細明體" charset="-120"/>
                      </a:rPr>
                      <m:t>𝑔</m:t>
                    </m:r>
                    <m:r>
                      <a:rPr lang="en-US" altLang="zh-HK" i="1" dirty="0">
                        <a:solidFill>
                          <a:srgbClr val="FF0000"/>
                        </a:solidFill>
                        <a:latin typeface="Cambria Math"/>
                        <a:ea typeface="新細明體" charset="-120"/>
                      </a:rPr>
                      <m:t>(</m:t>
                    </m:r>
                    <m:r>
                      <a:rPr lang="en-US" altLang="zh-HK" i="1" dirty="0">
                        <a:solidFill>
                          <a:srgbClr val="FF0000"/>
                        </a:solidFill>
                        <a:latin typeface="Cambria Math"/>
                        <a:ea typeface="新細明體" charset="-120"/>
                      </a:rPr>
                      <m:t>𝑛</m:t>
                    </m:r>
                    <m:r>
                      <a:rPr lang="en-US" altLang="zh-HK" i="1" dirty="0">
                        <a:solidFill>
                          <a:srgbClr val="FF0000"/>
                        </a:solidFill>
                        <a:latin typeface="Cambria Math"/>
                        <a:ea typeface="新細明體" charset="-120"/>
                      </a:rPr>
                      <m:t>)</m:t>
                    </m:r>
                  </m:oMath>
                </a14:m>
                <a:r>
                  <a:rPr lang="en-US" altLang="zh-HK" dirty="0">
                    <a:solidFill>
                      <a:srgbClr val="FF0000"/>
                    </a:solidFill>
                    <a:ea typeface="新細明體" charset="-120"/>
                  </a:rPr>
                  <a:t> </a:t>
                </a:r>
                <a:r>
                  <a:rPr lang="en-US" altLang="zh-HK" dirty="0">
                    <a:ea typeface="新細明體" charset="-120"/>
                  </a:rPr>
                  <a:t>for two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b="0" i="1" dirty="0" smtClean="0"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sSubPr>
                      <m:e>
                        <m:r>
                          <a:rPr lang="en-US" altLang="zh-HK" i="1" dirty="0" smtClean="0">
                            <a:latin typeface="Cambria Math"/>
                            <a:ea typeface="新細明體" charset="-120"/>
                          </a:rPr>
                          <m:t>𝑐</m:t>
                        </m:r>
                      </m:e>
                      <m:sub>
                        <m:r>
                          <a:rPr lang="en-US" altLang="zh-HK" b="0" i="1" dirty="0" smtClean="0">
                            <a:latin typeface="Cambria Math"/>
                            <a:ea typeface="新細明體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HK" dirty="0">
                    <a:ea typeface="新細明體" charset="-12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b="0" i="1" dirty="0" smtClean="0"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sSubPr>
                      <m:e>
                        <m:r>
                          <a:rPr lang="en-US" altLang="zh-HK" i="1" dirty="0" smtClean="0">
                            <a:latin typeface="Cambria Math"/>
                            <a:ea typeface="新細明體" charset="-120"/>
                          </a:rPr>
                          <m:t>𝑐</m:t>
                        </m:r>
                      </m:e>
                      <m:sub>
                        <m:r>
                          <a:rPr lang="en-US" altLang="zh-HK" b="0" i="1" dirty="0" smtClean="0">
                            <a:latin typeface="Cambria Math"/>
                            <a:ea typeface="新細明體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HK" dirty="0">
                    <a:ea typeface="新細明體" charset="-120"/>
                  </a:rPr>
                  <a:t> and large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𝑛</m:t>
                    </m:r>
                  </m:oMath>
                </a14:m>
                <a:r>
                  <a:rPr lang="en-US" altLang="zh-HK" dirty="0">
                    <a:ea typeface="新細明體" charset="-120"/>
                  </a:rPr>
                  <a:t>.</a:t>
                </a:r>
              </a:p>
            </p:txBody>
          </p:sp>
        </mc:Choice>
        <mc:Fallback xmlns="">
          <p:sp>
            <p:nvSpPr>
              <p:cNvPr id="1515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0200"/>
                <a:ext cx="8147248" cy="4873752"/>
              </a:xfrm>
              <a:blipFill rotWithShape="0">
                <a:blip r:embed="rId2"/>
                <a:stretch>
                  <a:fillRect l="-299" r="-20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278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549275"/>
          </a:xfrm>
        </p:spPr>
        <p:txBody>
          <a:bodyPr/>
          <a:lstStyle/>
          <a:p>
            <a:r>
              <a:rPr lang="en-US" altLang="zh-HK" dirty="0">
                <a:ea typeface="新細明體" charset="-120"/>
              </a:rPr>
              <a:t>Spectrum of functions…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57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2438400"/>
                <a:ext cx="8229600" cy="3692525"/>
              </a:xfrm>
            </p:spPr>
            <p:txBody>
              <a:bodyPr/>
              <a:lstStyle/>
              <a:p>
                <a:pPr>
                  <a:lnSpc>
                    <a:spcPct val="8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HK" sz="2600" i="1" dirty="0" smtClean="0"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sSupPr>
                      <m:e>
                        <m:r>
                          <a:rPr lang="en-US" altLang="zh-HK" sz="2600" i="1" dirty="0" smtClean="0">
                            <a:latin typeface="Cambria Math"/>
                            <a:ea typeface="新細明體" charset="-12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zh-HK" sz="2600" b="0" i="1" dirty="0" smtClean="0">
                                <a:latin typeface="Cambria Math" panose="02040503050406030204" pitchFamily="18" charset="0"/>
                                <a:ea typeface="新細明體" charset="-120"/>
                              </a:rPr>
                            </m:ctrlPr>
                          </m:sSupPr>
                          <m:e>
                            <m:r>
                              <a:rPr lang="en-US" altLang="zh-HK" sz="2600" i="1" dirty="0" smtClean="0">
                                <a:latin typeface="Cambria Math"/>
                                <a:ea typeface="新細明體" charset="-12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zh-HK" sz="2600" b="0" i="1" dirty="0" smtClean="0">
                                    <a:latin typeface="Cambria Math" panose="02040503050406030204" pitchFamily="18" charset="0"/>
                                    <a:ea typeface="新細明體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HK" sz="2600" b="0" i="1" dirty="0" smtClean="0">
                                    <a:latin typeface="Cambria Math"/>
                                    <a:ea typeface="新細明體" charset="-120"/>
                                  </a:rPr>
                                  <m:t>…</m:t>
                                </m:r>
                              </m:e>
                              <m:sup>
                                <m:r>
                                  <a:rPr lang="en-US" altLang="zh-HK" sz="2600" b="0" i="1" dirty="0" smtClean="0">
                                    <a:latin typeface="Cambria Math"/>
                                    <a:ea typeface="新細明體" charset="-120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</m:sup>
                    </m:sSup>
                  </m:oMath>
                </a14:m>
                <a:r>
                  <a:rPr lang="en-US" altLang="zh-HK" sz="2600" dirty="0">
                    <a:ea typeface="新細明體" charset="-120"/>
                  </a:rPr>
                  <a:t> a tower of height </a:t>
                </a:r>
                <a14:m>
                  <m:oMath xmlns:m="http://schemas.openxmlformats.org/officeDocument/2006/math">
                    <m:r>
                      <a:rPr lang="en-US" altLang="zh-HK" sz="2600" i="1" dirty="0" smtClean="0">
                        <a:latin typeface="Cambria Math"/>
                        <a:ea typeface="新細明體" charset="-120"/>
                      </a:rPr>
                      <m:t>𝑛</m:t>
                    </m:r>
                  </m:oMath>
                </a14:m>
                <a:r>
                  <a:rPr lang="en-US" altLang="zh-HK" sz="2600" dirty="0">
                    <a:ea typeface="新細明體" charset="-120"/>
                  </a:rPr>
                  <a:t>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zh-HK" sz="2600" dirty="0">
                    <a:ea typeface="新細明體" charset="-120"/>
                  </a:rPr>
                  <a:t>Faster?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HK" sz="2600" b="0" i="1" dirty="0" smtClean="0"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sSupPr>
                      <m:e>
                        <m:r>
                          <a:rPr lang="en-US" altLang="zh-HK" sz="2600" i="1" dirty="0" smtClean="0">
                            <a:latin typeface="Cambria Math"/>
                            <a:ea typeface="新細明體" charset="-12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zh-HK" sz="2600" b="0" i="1" dirty="0" smtClean="0">
                                <a:latin typeface="Cambria Math" panose="02040503050406030204" pitchFamily="18" charset="0"/>
                                <a:ea typeface="新細明體" charset="-120"/>
                              </a:rPr>
                            </m:ctrlPr>
                          </m:sSupPr>
                          <m:e>
                            <m:r>
                              <a:rPr lang="en-US" altLang="zh-HK" sz="2600" b="0" i="1" dirty="0" smtClean="0">
                                <a:latin typeface="Cambria Math"/>
                                <a:ea typeface="新細明體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HK" sz="2600" b="0" i="1" dirty="0" smtClean="0">
                                <a:latin typeface="Cambria Math"/>
                                <a:ea typeface="新細明體" charset="-120"/>
                              </a:rPr>
                              <m:t>𝑛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zh-HK" sz="2600" dirty="0">
                    <a:ea typeface="新細明體" charset="-12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HK" sz="2600" i="1" dirty="0"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sSupPr>
                      <m:e>
                        <m:r>
                          <a:rPr lang="en-US" altLang="zh-HK" sz="2600" i="1" dirty="0">
                            <a:latin typeface="Cambria Math"/>
                            <a:ea typeface="新細明體" charset="-12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zh-HK" sz="2600" i="1" dirty="0">
                                <a:latin typeface="Cambria Math" panose="02040503050406030204" pitchFamily="18" charset="0"/>
                                <a:ea typeface="新細明體" charset="-120"/>
                              </a:rPr>
                            </m:ctrlPr>
                          </m:sSupPr>
                          <m:e>
                            <m:r>
                              <a:rPr lang="en-US" altLang="zh-HK" sz="2600" i="1" dirty="0">
                                <a:latin typeface="Cambria Math"/>
                                <a:ea typeface="新細明體" charset="-12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zh-HK" sz="2600" b="0" i="1" dirty="0" smtClean="0">
                                    <a:latin typeface="Cambria Math" panose="02040503050406030204" pitchFamily="18" charset="0"/>
                                    <a:ea typeface="新細明體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HK" sz="2600" b="0" i="1" dirty="0" smtClean="0">
                                    <a:latin typeface="Cambria Math"/>
                                    <a:ea typeface="新細明體" charset="-12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HK" sz="2600" b="0" i="1" dirty="0" smtClean="0">
                                    <a:latin typeface="Cambria Math"/>
                                    <a:ea typeface="新細明體" charset="-120"/>
                                  </a:rPr>
                                  <m:t>𝑛</m:t>
                                </m:r>
                              </m:sup>
                            </m:sSup>
                          </m:sup>
                        </m:sSup>
                      </m:sup>
                    </m:sSup>
                  </m:oMath>
                </a14:m>
                <a:r>
                  <a:rPr lang="en-US" altLang="zh-HK" sz="2600" dirty="0">
                    <a:ea typeface="新細明體" charset="-120"/>
                  </a:rPr>
                  <a:t>, …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zh-HK" sz="2600" dirty="0">
                    <a:solidFill>
                      <a:srgbClr val="FF0000"/>
                    </a:solidFill>
                    <a:ea typeface="新細明體" charset="-120"/>
                  </a:rPr>
                  <a:t>Exponential:</a:t>
                </a:r>
                <a:r>
                  <a:rPr lang="en-US" altLang="zh-HK" sz="2600" dirty="0">
                    <a:ea typeface="新細明體" charset="-12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HK" sz="2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sSupPr>
                      <m:e>
                        <m:r>
                          <a:rPr lang="en-US" altLang="zh-HK" sz="260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新細明體" charset="-120"/>
                          </a:rPr>
                          <m:t>2</m:t>
                        </m:r>
                      </m:e>
                      <m:sup>
                        <m:r>
                          <a:rPr lang="en-US" altLang="zh-HK" sz="2600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新細明體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HK" sz="2600" dirty="0">
                    <a:ea typeface="新細明體" charset="-12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HK" sz="2600" b="0" i="1" dirty="0" smtClean="0"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sSupPr>
                      <m:e>
                        <m:r>
                          <a:rPr lang="en-US" altLang="zh-HK" sz="2600" i="1" dirty="0" smtClean="0">
                            <a:latin typeface="Cambria Math"/>
                            <a:ea typeface="新細明體" charset="-120"/>
                          </a:rPr>
                          <m:t>1.001</m:t>
                        </m:r>
                      </m:e>
                      <m:sup>
                        <m:r>
                          <a:rPr lang="en-US" altLang="zh-HK" sz="2600" b="0" i="1" dirty="0" smtClean="0">
                            <a:latin typeface="Cambria Math"/>
                            <a:ea typeface="新細明體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HK" sz="2600" dirty="0">
                    <a:ea typeface="新細明體" charset="-12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HK" sz="2600" b="0" i="1" dirty="0" smtClean="0"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sSupPr>
                      <m:e>
                        <m:r>
                          <a:rPr lang="en-US" altLang="zh-HK" sz="2600" i="1" dirty="0" smtClean="0">
                            <a:latin typeface="Cambria Math"/>
                            <a:ea typeface="新細明體" charset="-12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zh-HK" sz="2600" b="0" i="1" dirty="0" smtClean="0">
                                <a:latin typeface="Cambria Math" panose="02040503050406030204" pitchFamily="18" charset="0"/>
                                <a:ea typeface="新細明體" charset="-120"/>
                              </a:rPr>
                            </m:ctrlPr>
                          </m:sSupPr>
                          <m:e>
                            <m:r>
                              <a:rPr lang="en-US" altLang="zh-HK" sz="2600" b="0" i="1" dirty="0" smtClean="0">
                                <a:latin typeface="Cambria Math"/>
                                <a:ea typeface="新細明體" charset="-12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HK" sz="2600" b="0" i="1" dirty="0" smtClean="0">
                                <a:latin typeface="Cambria Math"/>
                                <a:ea typeface="新細明體" charset="-12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US" altLang="zh-HK" sz="2600" baseline="30000" dirty="0">
                  <a:ea typeface="新細明體" charset="-12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altLang="zh-HK" sz="2600" dirty="0">
                    <a:solidFill>
                      <a:srgbClr val="FF0000"/>
                    </a:solidFill>
                    <a:ea typeface="新細明體" charset="-120"/>
                  </a:rPr>
                  <a:t>Polynomial:</a:t>
                </a:r>
                <a:r>
                  <a:rPr lang="en-US" altLang="zh-HK" sz="2600" dirty="0">
                    <a:ea typeface="新細明體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HK" sz="2600" i="1" dirty="0" smtClean="0">
                        <a:solidFill>
                          <a:schemeClr val="tx1"/>
                        </a:solidFill>
                        <a:latin typeface="Cambria Math"/>
                        <a:ea typeface="新細明體" charset="-120"/>
                      </a:rPr>
                      <m:t>𝑛</m:t>
                    </m:r>
                  </m:oMath>
                </a14:m>
                <a:r>
                  <a:rPr lang="en-US" altLang="zh-HK" sz="2600" dirty="0">
                    <a:solidFill>
                      <a:schemeClr val="tx1"/>
                    </a:solidFill>
                    <a:ea typeface="新細明體" charset="-12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HK" sz="2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sSupPr>
                      <m:e>
                        <m:r>
                          <a:rPr lang="en-US" altLang="zh-HK" sz="260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新細明體" charset="-120"/>
                          </a:rPr>
                          <m:t>𝑛</m:t>
                        </m:r>
                      </m:e>
                      <m:sup>
                        <m:r>
                          <a:rPr lang="en-US" altLang="zh-HK" sz="2600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新細明體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HK" sz="2600" dirty="0">
                    <a:solidFill>
                      <a:schemeClr val="tx1"/>
                    </a:solidFill>
                    <a:ea typeface="新細明體" charset="-12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HK" sz="2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sSupPr>
                      <m:e>
                        <m:r>
                          <a:rPr lang="en-US" altLang="zh-HK" sz="2600" i="1" dirty="0">
                            <a:solidFill>
                              <a:schemeClr val="tx1"/>
                            </a:solidFill>
                            <a:latin typeface="Cambria Math"/>
                            <a:ea typeface="新細明體" charset="-120"/>
                          </a:rPr>
                          <m:t>𝑛</m:t>
                        </m:r>
                      </m:e>
                      <m:sup>
                        <m:r>
                          <a:rPr lang="en-US" altLang="zh-HK" sz="2600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新細明體" charset="-12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HK" sz="2600" dirty="0">
                    <a:solidFill>
                      <a:schemeClr val="tx1"/>
                    </a:solidFill>
                    <a:ea typeface="新細明體" charset="-12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HK" sz="2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sSupPr>
                      <m:e>
                        <m:r>
                          <a:rPr lang="en-US" altLang="zh-HK" sz="2600" i="1" dirty="0">
                            <a:solidFill>
                              <a:schemeClr val="tx1"/>
                            </a:solidFill>
                            <a:latin typeface="Cambria Math"/>
                            <a:ea typeface="新細明體" charset="-120"/>
                          </a:rPr>
                          <m:t>𝑛</m:t>
                        </m:r>
                      </m:e>
                      <m:sup>
                        <m:r>
                          <a:rPr lang="en-US" altLang="zh-HK" sz="2600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新細明體" charset="-120"/>
                          </a:rPr>
                          <m:t>100</m:t>
                        </m:r>
                      </m:sup>
                    </m:sSup>
                  </m:oMath>
                </a14:m>
                <a:r>
                  <a:rPr lang="en-US" altLang="zh-HK" sz="2600" dirty="0">
                    <a:solidFill>
                      <a:schemeClr val="tx1"/>
                    </a:solidFill>
                    <a:ea typeface="新細明體" charset="-12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HK" sz="2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sSupPr>
                      <m:e>
                        <m:r>
                          <a:rPr lang="en-US" altLang="zh-HK" sz="2600" i="1" dirty="0">
                            <a:solidFill>
                              <a:schemeClr val="tx1"/>
                            </a:solidFill>
                            <a:latin typeface="Cambria Math"/>
                            <a:ea typeface="新細明體" charset="-120"/>
                          </a:rPr>
                          <m:t>𝑛</m:t>
                        </m:r>
                      </m:e>
                      <m:sup>
                        <m:r>
                          <a:rPr lang="en-US" altLang="zh-HK" sz="2600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新細明體" charset="-120"/>
                          </a:rPr>
                          <m:t>1/</m:t>
                        </m:r>
                        <m:r>
                          <a:rPr lang="en-US" altLang="zh-HK" sz="2600" i="1" dirty="0">
                            <a:solidFill>
                              <a:schemeClr val="tx1"/>
                            </a:solidFill>
                            <a:latin typeface="Cambria Math"/>
                            <a:ea typeface="新細明體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HK" sz="2600" dirty="0">
                    <a:solidFill>
                      <a:schemeClr val="tx1"/>
                    </a:solidFill>
                    <a:ea typeface="新細明體" charset="-12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HK" sz="2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sSupPr>
                      <m:e>
                        <m:r>
                          <a:rPr lang="en-US" altLang="zh-HK" sz="2600" i="1" dirty="0">
                            <a:solidFill>
                              <a:schemeClr val="tx1"/>
                            </a:solidFill>
                            <a:latin typeface="Cambria Math"/>
                            <a:ea typeface="新細明體" charset="-120"/>
                          </a:rPr>
                          <m:t>𝑛</m:t>
                        </m:r>
                      </m:e>
                      <m:sup>
                        <m:r>
                          <a:rPr lang="en-US" altLang="zh-HK" sz="2600" i="1" dirty="0">
                            <a:solidFill>
                              <a:schemeClr val="tx1"/>
                            </a:solidFill>
                            <a:latin typeface="Cambria Math"/>
                            <a:ea typeface="新細明體" charset="-120"/>
                          </a:rPr>
                          <m:t>1/</m:t>
                        </m:r>
                        <m:r>
                          <a:rPr lang="en-US" altLang="zh-HK" sz="2600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新細明體" charset="-12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HK" sz="2600" dirty="0">
                    <a:ea typeface="新細明體" charset="-12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HK" sz="2600" b="0" i="1" dirty="0" smtClean="0"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sSupPr>
                      <m:e>
                        <m:r>
                          <a:rPr lang="en-US" altLang="zh-HK" sz="2600" i="1" dirty="0" smtClean="0">
                            <a:latin typeface="Cambria Math"/>
                            <a:ea typeface="新細明體" charset="-120"/>
                          </a:rPr>
                          <m:t>𝑛</m:t>
                        </m:r>
                      </m:e>
                      <m:sup>
                        <m:r>
                          <a:rPr lang="en-US" altLang="zh-HK" sz="2600" b="0" i="1" dirty="0" smtClean="0">
                            <a:latin typeface="Cambria Math"/>
                            <a:ea typeface="新細明體" charset="-120"/>
                          </a:rPr>
                          <m:t>0.1</m:t>
                        </m:r>
                      </m:sup>
                    </m:sSup>
                  </m:oMath>
                </a14:m>
                <a:r>
                  <a:rPr lang="en-US" altLang="zh-HK" sz="2600" dirty="0">
                    <a:ea typeface="新細明體" charset="-12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HK" sz="2600" i="1" dirty="0"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sSupPr>
                      <m:e>
                        <m:r>
                          <a:rPr lang="en-US" altLang="zh-HK" sz="2600" i="1" dirty="0">
                            <a:latin typeface="Cambria Math"/>
                            <a:ea typeface="新細明體" charset="-120"/>
                          </a:rPr>
                          <m:t>𝑛</m:t>
                        </m:r>
                      </m:e>
                      <m:sup>
                        <m:r>
                          <a:rPr lang="en-US" altLang="zh-HK" sz="2600" i="1" dirty="0">
                            <a:latin typeface="Cambria Math"/>
                            <a:ea typeface="新細明體" charset="-120"/>
                          </a:rPr>
                          <m:t>0.</m:t>
                        </m:r>
                        <m:r>
                          <a:rPr lang="en-US" altLang="zh-HK" sz="2600" b="0" i="1" dirty="0" smtClean="0">
                            <a:latin typeface="Cambria Math"/>
                            <a:ea typeface="新細明體" charset="-120"/>
                          </a:rPr>
                          <m:t>0</m:t>
                        </m:r>
                        <m:r>
                          <a:rPr lang="en-US" altLang="zh-HK" sz="2600" i="1" dirty="0">
                            <a:latin typeface="Cambria Math"/>
                            <a:ea typeface="新細明體" charset="-12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HK" sz="2600" dirty="0">
                    <a:ea typeface="新細明體" charset="-120"/>
                  </a:rPr>
                  <a:t>,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zh-HK" sz="2600" dirty="0" smtClean="0">
                    <a:solidFill>
                      <a:srgbClr val="FF0000"/>
                    </a:solidFill>
                    <a:ea typeface="新細明體" charset="-120"/>
                  </a:rPr>
                  <a:t>Logarithmic:</a:t>
                </a:r>
                <a:r>
                  <a:rPr lang="en-US" altLang="zh-HK" sz="2600" dirty="0">
                    <a:ea typeface="新細明體" charset="-12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HK" sz="2600" b="0" i="1" smtClean="0"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HK" sz="2600" b="0" i="0" smtClean="0">
                            <a:latin typeface="Cambria Math"/>
                            <a:ea typeface="新細明體" charset="-120"/>
                          </a:rPr>
                          <m:t>log</m:t>
                        </m:r>
                      </m:fName>
                      <m:e>
                        <m:r>
                          <a:rPr lang="en-US" altLang="zh-HK" sz="2600" b="0" i="1" smtClean="0">
                            <a:latin typeface="Cambria Math"/>
                            <a:ea typeface="新細明體" charset="-12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zh-HK" sz="2600" dirty="0" smtClean="0">
                    <a:ea typeface="新細明體" charset="-120"/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HK" sz="2600" i="1"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HK" sz="2600" b="0" i="1" smtClean="0">
                                <a:latin typeface="Cambria Math" panose="02040503050406030204" pitchFamily="18" charset="0"/>
                                <a:ea typeface="新細明體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HK" sz="2600">
                                <a:latin typeface="Cambria Math"/>
                                <a:ea typeface="新細明體" charset="-120"/>
                              </a:rPr>
                              <m:t>log</m:t>
                            </m:r>
                          </m:e>
                          <m:sup>
                            <m:r>
                              <a:rPr lang="en-US" altLang="zh-HK" sz="2600" b="0" i="1" smtClean="0">
                                <a:latin typeface="Cambria Math"/>
                                <a:ea typeface="新細明體" charset="-12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HK" sz="2600" i="1">
                            <a:latin typeface="Cambria Math"/>
                            <a:ea typeface="新細明體" charset="-12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zh-HK" sz="2600" dirty="0" smtClean="0">
                    <a:ea typeface="新細明體" charset="-120"/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HK" sz="2600" i="1"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HK" sz="2600" b="0" i="1" smtClean="0">
                                <a:latin typeface="Cambria Math" panose="02040503050406030204" pitchFamily="18" charset="0"/>
                                <a:ea typeface="新細明體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HK" sz="2600">
                                <a:latin typeface="Cambria Math"/>
                                <a:ea typeface="新細明體" charset="-120"/>
                              </a:rPr>
                              <m:t>log</m:t>
                            </m:r>
                          </m:e>
                          <m:sup>
                            <m:r>
                              <a:rPr lang="en-US" altLang="zh-HK" sz="2600" b="0" i="1" smtClean="0">
                                <a:latin typeface="Cambria Math"/>
                                <a:ea typeface="新細明體" charset="-120"/>
                              </a:rPr>
                              <m:t>1/2</m:t>
                            </m:r>
                          </m:sup>
                        </m:sSup>
                      </m:fName>
                      <m:e>
                        <m:r>
                          <a:rPr lang="en-US" altLang="zh-HK" sz="2600" i="1">
                            <a:latin typeface="Cambria Math"/>
                            <a:ea typeface="新細明體" charset="-12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zh-HK" sz="2600" dirty="0" smtClean="0">
                    <a:ea typeface="新細明體" charset="-120"/>
                  </a:rPr>
                  <a:t>, </a:t>
                </a:r>
              </a:p>
              <a:p>
                <a:pPr>
                  <a:lnSpc>
                    <a:spcPct val="80000"/>
                  </a:lnSpc>
                </a:pPr>
                <a:endParaRPr lang="en-US" altLang="zh-HK" sz="2600" dirty="0" smtClean="0">
                  <a:ea typeface="新細明體" charset="-12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altLang="zh-HK" sz="2600" dirty="0" smtClean="0">
                    <a:ea typeface="新細明體" charset="-120"/>
                  </a:rPr>
                  <a:t>Slower</a:t>
                </a:r>
                <a:r>
                  <a:rPr lang="en-US" altLang="zh-HK" sz="2600" dirty="0">
                    <a:ea typeface="新細明體" charset="-120"/>
                  </a:rPr>
                  <a:t>?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HK" sz="2600" b="0" i="1" smtClean="0"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HK" sz="2600" b="0" i="0" smtClean="0">
                            <a:latin typeface="Cambria Math"/>
                            <a:ea typeface="新細明體" charset="-12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altLang="zh-HK" sz="2600" b="0" i="1" smtClean="0">
                                <a:latin typeface="Cambria Math" panose="02040503050406030204" pitchFamily="18" charset="0"/>
                                <a:ea typeface="新細明體" charset="-12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HK" sz="2600" b="0" i="0" smtClean="0">
                                <a:latin typeface="Cambria Math"/>
                                <a:ea typeface="新細明體" charset="-12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HK" sz="2600" b="0" i="1" smtClean="0">
                                <a:latin typeface="Cambria Math"/>
                                <a:ea typeface="新細明體" charset="-120"/>
                              </a:rPr>
                              <m:t>𝑛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altLang="zh-HK" sz="2600" dirty="0">
                    <a:ea typeface="新細明體" charset="-120"/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HK" sz="2600" b="0" i="1" dirty="0" smtClean="0"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HK" sz="2600" b="0" i="0" dirty="0" smtClean="0">
                            <a:latin typeface="Cambria Math"/>
                            <a:ea typeface="新細明體" charset="-12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altLang="zh-HK" sz="2600" b="0" i="1" dirty="0" smtClean="0">
                                <a:latin typeface="Cambria Math" panose="02040503050406030204" pitchFamily="18" charset="0"/>
                                <a:ea typeface="新細明體" charset="-12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HK" sz="2600" b="0" i="0" dirty="0" smtClean="0">
                                <a:latin typeface="Cambria Math"/>
                                <a:ea typeface="新細明體" charset="-12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altLang="zh-HK" sz="2600" b="0" i="1" dirty="0" smtClean="0">
                                    <a:latin typeface="Cambria Math" panose="02040503050406030204" pitchFamily="18" charset="0"/>
                                    <a:ea typeface="新細明體" charset="-12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HK" sz="2600" b="0" i="0" dirty="0" smtClean="0">
                                    <a:latin typeface="Cambria Math"/>
                                    <a:ea typeface="新細明體" charset="-12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zh-HK" sz="2600" b="0" i="1" dirty="0" smtClean="0">
                                    <a:latin typeface="Cambria Math"/>
                                    <a:ea typeface="新細明體" charset="-120"/>
                                  </a:rPr>
                                  <m:t>𝑛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en-US" altLang="zh-HK" sz="2600" dirty="0">
                    <a:ea typeface="新細明體" charset="-120"/>
                  </a:rPr>
                  <a:t>, </a:t>
                </a:r>
                <a:r>
                  <a:rPr lang="en-US" altLang="zh-HK" sz="2600" dirty="0" smtClean="0">
                    <a:ea typeface="新細明體" charset="-120"/>
                  </a:rPr>
                  <a:t>…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HK" sz="2600" b="0" i="1" smtClean="0"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HK" sz="2600" b="0" i="1" smtClean="0">
                                <a:latin typeface="Cambria Math" panose="02040503050406030204" pitchFamily="18" charset="0"/>
                                <a:ea typeface="新細明體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HK" sz="2600" b="0" i="0" smtClean="0">
                                <a:latin typeface="Cambria Math"/>
                                <a:ea typeface="新細明體" charset="-120"/>
                              </a:rPr>
                              <m:t>log</m:t>
                            </m:r>
                          </m:e>
                          <m:sup>
                            <m:r>
                              <a:rPr lang="en-US" altLang="zh-HK" sz="2600" b="0" i="1" smtClean="0">
                                <a:latin typeface="Cambria Math"/>
                                <a:ea typeface="新細明體" charset="-120"/>
                              </a:rPr>
                              <m:t>∗</m:t>
                            </m:r>
                          </m:sup>
                        </m:sSup>
                      </m:fName>
                      <m:e>
                        <m:r>
                          <a:rPr lang="en-US" altLang="zh-HK" sz="2600" b="0" i="1" smtClean="0">
                            <a:latin typeface="Cambria Math"/>
                            <a:ea typeface="新細明體" charset="-12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zh-HK" sz="2600" dirty="0">
                    <a:ea typeface="新細明體" charset="-120"/>
                  </a:rPr>
                  <a:t>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zh-HK" sz="2200" dirty="0" smtClean="0">
                    <a:ea typeface="新細明體" charset="-120"/>
                  </a:rPr>
                  <a:t>If </a:t>
                </a:r>
                <a:r>
                  <a:rPr lang="en-US" altLang="zh-HK" sz="2200" dirty="0">
                    <a:ea typeface="新細明體" charset="-120"/>
                  </a:rPr>
                  <a:t>you take log, how many times to make </a:t>
                </a:r>
                <a14:m>
                  <m:oMath xmlns:m="http://schemas.openxmlformats.org/officeDocument/2006/math">
                    <m:r>
                      <a:rPr lang="en-US" altLang="zh-HK" sz="2200" i="1" dirty="0" smtClean="0">
                        <a:latin typeface="Cambria Math"/>
                        <a:ea typeface="新細明體" charset="-120"/>
                      </a:rPr>
                      <m:t>𝑛</m:t>
                    </m:r>
                  </m:oMath>
                </a14:m>
                <a:r>
                  <a:rPr lang="en-US" altLang="zh-HK" sz="2200" dirty="0">
                    <a:ea typeface="新細明體" charset="-120"/>
                  </a:rPr>
                  <a:t> down to </a:t>
                </a:r>
                <a14:m>
                  <m:oMath xmlns:m="http://schemas.openxmlformats.org/officeDocument/2006/math">
                    <m:r>
                      <a:rPr lang="en-US" altLang="zh-HK" sz="2200" i="1" dirty="0" smtClean="0">
                        <a:latin typeface="Cambria Math"/>
                        <a:ea typeface="新細明體" charset="-120"/>
                      </a:rPr>
                      <m:t>&lt;</m:t>
                    </m:r>
                    <m:r>
                      <a:rPr lang="en-US" altLang="zh-HK" sz="2200" b="0" i="1" dirty="0" smtClean="0">
                        <a:latin typeface="Cambria Math" panose="02040503050406030204" pitchFamily="18" charset="0"/>
                        <a:ea typeface="新細明體" charset="-120"/>
                      </a:rPr>
                      <m:t>1</m:t>
                    </m:r>
                  </m:oMath>
                </a14:m>
                <a:r>
                  <a:rPr lang="en-US" altLang="zh-HK" sz="2200" dirty="0">
                    <a:ea typeface="新細明體" charset="-120"/>
                  </a:rPr>
                  <a:t>? 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zh-HK" sz="2400" dirty="0" smtClean="0">
                    <a:ea typeface="新細明體" charset="-120"/>
                  </a:rPr>
                  <a:t>E.g.,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HK" sz="2400" i="1"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HK" sz="2400" b="0" i="0" smtClean="0">
                            <a:latin typeface="Cambria Math" panose="02040503050406030204" pitchFamily="18" charset="0"/>
                            <a:ea typeface="新細明體" charset="-120"/>
                          </a:rPr>
                          <m:t>log</m:t>
                        </m:r>
                        <m:r>
                          <a:rPr lang="en-US" altLang="zh-HK" sz="2400" b="0" i="0" smtClean="0">
                            <a:latin typeface="Cambria Math" panose="02040503050406030204" pitchFamily="18" charset="0"/>
                            <a:ea typeface="新細明體" charset="-12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HK" sz="2400" b="0" i="0" smtClean="0">
                            <a:latin typeface="Cambria Math" panose="02040503050406030204" pitchFamily="18" charset="0"/>
                            <a:ea typeface="新細明體" charset="-120"/>
                          </a:rPr>
                          <m:t>log</m:t>
                        </m:r>
                        <m:r>
                          <a:rPr lang="en-US" altLang="zh-HK" sz="2400" b="0" i="0" smtClean="0">
                            <a:latin typeface="Cambria Math" panose="02040503050406030204" pitchFamily="18" charset="0"/>
                            <a:ea typeface="新細明體" charset="-12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HK" sz="2400" b="0" i="0" smtClean="0">
                            <a:latin typeface="Cambria Math" panose="02040503050406030204" pitchFamily="18" charset="0"/>
                            <a:ea typeface="新細明體" charset="-120"/>
                          </a:rPr>
                          <m:t>log</m:t>
                        </m:r>
                        <m:r>
                          <a:rPr lang="en-US" altLang="zh-HK" sz="2400" b="0" i="0" smtClean="0">
                            <a:latin typeface="Cambria Math" panose="02040503050406030204" pitchFamily="18" charset="0"/>
                            <a:ea typeface="新細明體" charset="-12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HK" sz="2400" b="0" i="0" smtClean="0">
                            <a:latin typeface="Cambria Math" panose="02040503050406030204" pitchFamily="18" charset="0"/>
                            <a:ea typeface="新細明體" charset="-120"/>
                          </a:rPr>
                          <m:t>log</m:t>
                        </m:r>
                      </m:fName>
                      <m:e>
                        <m:r>
                          <a:rPr lang="en-US" altLang="zh-HK" sz="2400" b="0" i="1" smtClean="0">
                            <a:latin typeface="Cambria Math"/>
                            <a:ea typeface="新細明體" charset="-120"/>
                          </a:rPr>
                          <m:t>(</m:t>
                        </m:r>
                        <m:r>
                          <a:rPr lang="en-US" altLang="zh-HK" sz="2400" b="0" i="1" smtClean="0">
                            <a:latin typeface="Cambria Math" panose="02040503050406030204" pitchFamily="18" charset="0"/>
                            <a:ea typeface="新細明體" charset="-120"/>
                          </a:rPr>
                          <m:t>1024</m:t>
                        </m:r>
                        <m:r>
                          <a:rPr lang="en-US" altLang="zh-HK" sz="2400" b="0" i="1" smtClean="0">
                            <a:latin typeface="Cambria Math"/>
                            <a:ea typeface="新細明體" charset="-120"/>
                          </a:rPr>
                          <m:t>)</m:t>
                        </m:r>
                      </m:e>
                    </m:func>
                    <m:r>
                      <a:rPr lang="en-US" altLang="zh-HK" sz="2400" b="0" i="1" smtClean="0">
                        <a:latin typeface="Cambria Math"/>
                        <a:ea typeface="新細明體" charset="-120"/>
                      </a:rPr>
                      <m:t>=</m:t>
                    </m:r>
                    <m:r>
                      <a:rPr lang="en-US" altLang="zh-HK" sz="2400" i="1">
                        <a:latin typeface="Cambria Math"/>
                        <a:ea typeface="新細明體" charset="-120"/>
                      </a:rPr>
                      <m:t>0.79245629369</m:t>
                    </m:r>
                  </m:oMath>
                </a14:m>
                <a:r>
                  <a:rPr lang="en-US" altLang="zh-HK" sz="2200" dirty="0">
                    <a:ea typeface="新細明體" charset="-120"/>
                  </a:rPr>
                  <a:t>. 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zh-HK" sz="2200" dirty="0" smtClean="0">
                    <a:ea typeface="新細明體" charset="-120"/>
                  </a:rPr>
                  <a:t>So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HK" sz="2400" i="1"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HK" sz="2400" i="1">
                                <a:latin typeface="Cambria Math" panose="02040503050406030204" pitchFamily="18" charset="0"/>
                                <a:ea typeface="新細明體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HK" sz="2400">
                                <a:latin typeface="Cambria Math"/>
                                <a:ea typeface="新細明體" charset="-120"/>
                              </a:rPr>
                              <m:t>log</m:t>
                            </m:r>
                          </m:e>
                          <m:sup>
                            <m:r>
                              <a:rPr lang="en-US" altLang="zh-HK" sz="2400" i="1">
                                <a:latin typeface="Cambria Math"/>
                                <a:ea typeface="新細明體" charset="-120"/>
                              </a:rPr>
                              <m:t>∗</m:t>
                            </m:r>
                          </m:sup>
                        </m:sSup>
                      </m:fName>
                      <m:e>
                        <m:r>
                          <a:rPr lang="en-US" altLang="zh-HK" sz="2400" i="1">
                            <a:latin typeface="Cambria Math"/>
                            <a:ea typeface="新細明體" charset="-12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zh-HK" sz="2200" dirty="0">
                    <a:ea typeface="新細明體" charset="-120"/>
                  </a:rPr>
                  <a:t> is </a:t>
                </a:r>
                <a:r>
                  <a:rPr lang="en-US" altLang="zh-HK" sz="2200" dirty="0" smtClean="0">
                    <a:ea typeface="新細明體" charset="-120"/>
                  </a:rPr>
                  <a:t>practically a constant.</a:t>
                </a:r>
                <a:endParaRPr lang="en-US" altLang="zh-HK" sz="2200" dirty="0">
                  <a:ea typeface="新細明體" charset="-120"/>
                </a:endParaRPr>
              </a:p>
            </p:txBody>
          </p:sp>
        </mc:Choice>
        <mc:Fallback xmlns="">
          <p:sp>
            <p:nvSpPr>
              <p:cNvPr id="15257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2438400"/>
                <a:ext cx="8229600" cy="3692525"/>
              </a:xfrm>
              <a:blipFill rotWithShape="0">
                <a:blip r:embed="rId3"/>
                <a:stretch>
                  <a:fillRect l="-444" t="-825" b="-13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580" name="Line 4"/>
          <p:cNvSpPr>
            <a:spLocks noChangeShapeType="1"/>
          </p:cNvSpPr>
          <p:nvPr/>
        </p:nvSpPr>
        <p:spPr bwMode="auto">
          <a:xfrm>
            <a:off x="514350" y="1363706"/>
            <a:ext cx="7946082" cy="24466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52581" name="Text Box 5"/>
          <p:cNvSpPr txBox="1">
            <a:spLocks noChangeArrowheads="1"/>
          </p:cNvSpPr>
          <p:nvPr/>
        </p:nvSpPr>
        <p:spPr bwMode="auto">
          <a:xfrm>
            <a:off x="4285387" y="1731566"/>
            <a:ext cx="2438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HK" dirty="0">
                <a:ea typeface="新細明體" charset="-120"/>
              </a:rPr>
              <a:t>|← polynomial →|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582" name="Text Box 6"/>
              <p:cNvSpPr txBox="1">
                <a:spLocks noChangeArrowheads="1"/>
              </p:cNvSpPr>
              <p:nvPr/>
            </p:nvSpPr>
            <p:spPr bwMode="auto">
              <a:xfrm>
                <a:off x="4439521" y="1396110"/>
                <a:ext cx="4324132" cy="3767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HK" sz="1400" dirty="0">
                    <a:ea typeface="新細明體" charset="-120"/>
                  </a:rPr>
                  <a:t>… </a:t>
                </a:r>
                <a:r>
                  <a:rPr lang="en-US" altLang="zh-HK" sz="1400" i="1" dirty="0" smtClean="0">
                    <a:ea typeface="新細明體" charset="-120"/>
                  </a:rPr>
                  <a:t>n</a:t>
                </a:r>
                <a:r>
                  <a:rPr lang="en-US" altLang="zh-HK" sz="1400" baseline="30000" dirty="0" smtClean="0">
                    <a:ea typeface="新細明體" charset="-120"/>
                  </a:rPr>
                  <a:t>1/3</a:t>
                </a:r>
                <a:r>
                  <a:rPr lang="en-US" altLang="zh-HK" sz="1400" dirty="0" smtClean="0">
                    <a:ea typeface="新細明體" charset="-120"/>
                  </a:rPr>
                  <a:t>, </a:t>
                </a:r>
                <a:r>
                  <a:rPr lang="en-US" altLang="zh-HK" sz="1400" i="1" dirty="0" smtClean="0">
                    <a:ea typeface="新細明體" charset="-120"/>
                  </a:rPr>
                  <a:t>n</a:t>
                </a:r>
                <a:r>
                  <a:rPr lang="en-US" altLang="zh-HK" sz="1400" baseline="30000" dirty="0" smtClean="0">
                    <a:ea typeface="新細明體" charset="-120"/>
                  </a:rPr>
                  <a:t>1/2</a:t>
                </a:r>
                <a:r>
                  <a:rPr lang="en-US" altLang="zh-HK" sz="1400" dirty="0" smtClean="0">
                    <a:ea typeface="新細明體" charset="-120"/>
                  </a:rPr>
                  <a:t>, </a:t>
                </a:r>
                <a:r>
                  <a:rPr lang="en-US" altLang="zh-HK" sz="1400" i="1" dirty="0" smtClean="0">
                    <a:ea typeface="新細明體" charset="-120"/>
                  </a:rPr>
                  <a:t>n</a:t>
                </a:r>
                <a:r>
                  <a:rPr lang="en-US" altLang="zh-HK" sz="1400" dirty="0" smtClean="0">
                    <a:ea typeface="新細明體" charset="-120"/>
                  </a:rPr>
                  <a:t>,  </a:t>
                </a:r>
                <a:r>
                  <a:rPr lang="en-US" altLang="zh-HK" sz="1400" i="1" dirty="0" smtClean="0">
                    <a:ea typeface="新細明體" charset="-120"/>
                  </a:rPr>
                  <a:t>n</a:t>
                </a:r>
                <a:r>
                  <a:rPr lang="en-US" altLang="zh-HK" sz="1400" baseline="30000" dirty="0" smtClean="0">
                    <a:ea typeface="新細明體" charset="-120"/>
                  </a:rPr>
                  <a:t>2</a:t>
                </a:r>
                <a:r>
                  <a:rPr lang="en-US" altLang="zh-HK" sz="1400" dirty="0" smtClean="0">
                    <a:ea typeface="新細明體" charset="-120"/>
                  </a:rPr>
                  <a:t>,  </a:t>
                </a:r>
                <a:r>
                  <a:rPr lang="en-US" altLang="zh-HK" sz="1400" i="1" dirty="0" smtClean="0">
                    <a:ea typeface="新細明體" charset="-120"/>
                  </a:rPr>
                  <a:t>n</a:t>
                </a:r>
                <a:r>
                  <a:rPr lang="en-US" altLang="zh-HK" sz="1400" baseline="30000" dirty="0" smtClean="0">
                    <a:ea typeface="新細明體" charset="-120"/>
                  </a:rPr>
                  <a:t>3</a:t>
                </a:r>
                <a:r>
                  <a:rPr lang="en-US" altLang="zh-HK" sz="1400" dirty="0" smtClean="0">
                    <a:ea typeface="新細明體" charset="-120"/>
                  </a:rPr>
                  <a:t>, </a:t>
                </a:r>
                <a:r>
                  <a:rPr lang="en-US" altLang="zh-HK" sz="1400" dirty="0">
                    <a:ea typeface="新細明體" charset="-120"/>
                  </a:rPr>
                  <a:t>…  … </a:t>
                </a:r>
                <a:r>
                  <a:rPr lang="en-US" altLang="zh-HK" sz="1400" dirty="0" smtClean="0">
                    <a:ea typeface="新細明體" charset="-120"/>
                  </a:rPr>
                  <a:t>2</a:t>
                </a:r>
                <a:r>
                  <a:rPr lang="en-US" altLang="zh-HK" sz="1400" baseline="30000" dirty="0" smtClean="0">
                    <a:ea typeface="新細明體" charset="-120"/>
                  </a:rPr>
                  <a:t>n</a:t>
                </a:r>
                <a:r>
                  <a:rPr lang="en-US" altLang="zh-HK" sz="1400" dirty="0" smtClean="0">
                    <a:ea typeface="新細明體" charset="-12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HK" sz="1400" i="1" dirty="0"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sSupPr>
                      <m:e>
                        <m:r>
                          <a:rPr lang="en-US" altLang="zh-HK" sz="1400" i="1" dirty="0">
                            <a:latin typeface="Cambria Math"/>
                            <a:ea typeface="新細明體" charset="-12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zh-HK" sz="1400" i="1" dirty="0">
                                <a:latin typeface="Cambria Math" panose="02040503050406030204" pitchFamily="18" charset="0"/>
                                <a:ea typeface="新細明體" charset="-120"/>
                              </a:rPr>
                            </m:ctrlPr>
                          </m:sSupPr>
                          <m:e>
                            <m:r>
                              <a:rPr lang="en-US" altLang="zh-HK" sz="1400" i="1" dirty="0">
                                <a:latin typeface="Cambria Math"/>
                                <a:ea typeface="新細明體" charset="-12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HK" sz="1400" i="1" dirty="0">
                                <a:latin typeface="Cambria Math"/>
                                <a:ea typeface="新細明體" charset="-12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zh-HK" sz="1400" dirty="0" smtClean="0">
                    <a:ea typeface="新細明體" charset="-120"/>
                  </a:rPr>
                  <a:t>, </a:t>
                </a:r>
                <a:r>
                  <a:rPr lang="en-US" altLang="zh-HK" sz="1400" dirty="0">
                    <a:ea typeface="新細明體" charset="-120"/>
                  </a:rPr>
                  <a:t>…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HK" sz="1400" i="1" dirty="0"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sSupPr>
                      <m:e>
                        <m:r>
                          <a:rPr lang="en-US" altLang="zh-HK" sz="1400" i="1" dirty="0">
                            <a:latin typeface="Cambria Math"/>
                            <a:ea typeface="新細明體" charset="-12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zh-HK" sz="1400" i="1" dirty="0">
                                <a:latin typeface="Cambria Math" panose="02040503050406030204" pitchFamily="18" charset="0"/>
                                <a:ea typeface="新細明體" charset="-120"/>
                              </a:rPr>
                            </m:ctrlPr>
                          </m:sSupPr>
                          <m:e>
                            <m:r>
                              <a:rPr lang="en-US" altLang="zh-HK" sz="1400" i="1" dirty="0">
                                <a:latin typeface="Cambria Math"/>
                                <a:ea typeface="新細明體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HK" sz="1400" i="1" dirty="0">
                                <a:latin typeface="Cambria Math"/>
                                <a:ea typeface="新細明體" charset="-120"/>
                              </a:rPr>
                              <m:t>𝑛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zh-HK" sz="1400" dirty="0" smtClean="0">
                    <a:ea typeface="新細明體" charset="-120"/>
                  </a:rPr>
                  <a:t>, </a:t>
                </a:r>
                <a:r>
                  <a:rPr lang="en-US" altLang="zh-HK" sz="1400" dirty="0">
                    <a:ea typeface="新細明體" charset="-120"/>
                  </a:rPr>
                  <a:t>…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HK" sz="1400" i="1" dirty="0"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sSupPr>
                      <m:e>
                        <m:r>
                          <a:rPr lang="en-US" altLang="zh-HK" sz="1400" i="1" dirty="0">
                            <a:latin typeface="Cambria Math"/>
                            <a:ea typeface="新細明體" charset="-12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zh-HK" sz="1400" i="1" dirty="0">
                                <a:latin typeface="Cambria Math" panose="02040503050406030204" pitchFamily="18" charset="0"/>
                                <a:ea typeface="新細明體" charset="-120"/>
                              </a:rPr>
                            </m:ctrlPr>
                          </m:sSupPr>
                          <m:e>
                            <m:r>
                              <a:rPr lang="en-US" altLang="zh-HK" sz="1400" i="1" dirty="0">
                                <a:latin typeface="Cambria Math"/>
                                <a:ea typeface="新細明體" charset="-12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zh-HK" sz="1400" i="1" dirty="0">
                                    <a:latin typeface="Cambria Math" panose="02040503050406030204" pitchFamily="18" charset="0"/>
                                    <a:ea typeface="新細明體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HK" sz="1400" i="1" dirty="0">
                                    <a:latin typeface="Cambria Math"/>
                                    <a:ea typeface="新細明體" charset="-120"/>
                                  </a:rPr>
                                  <m:t>…</m:t>
                                </m:r>
                              </m:e>
                              <m:sup>
                                <m:r>
                                  <a:rPr lang="en-US" altLang="zh-HK" sz="1400" i="1" dirty="0">
                                    <a:latin typeface="Cambria Math"/>
                                    <a:ea typeface="新細明體" charset="-120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</m:sup>
                    </m:sSup>
                  </m:oMath>
                </a14:m>
                <a:endParaRPr lang="en-US" altLang="zh-HK" sz="1400" dirty="0">
                  <a:ea typeface="新細明體" charset="-120"/>
                </a:endParaRPr>
              </a:p>
            </p:txBody>
          </p:sp>
        </mc:Choice>
        <mc:Fallback xmlns="">
          <p:sp>
            <p:nvSpPr>
              <p:cNvPr id="15258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39521" y="1396110"/>
                <a:ext cx="4324132" cy="376706"/>
              </a:xfrm>
              <a:prstGeom prst="rect">
                <a:avLst/>
              </a:prstGeom>
              <a:blipFill rotWithShape="0">
                <a:blip r:embed="rId4"/>
                <a:stretch>
                  <a:fillRect l="-423" b="-1774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583" name="Text Box 7"/>
          <p:cNvSpPr txBox="1">
            <a:spLocks noChangeArrowheads="1"/>
          </p:cNvSpPr>
          <p:nvPr/>
        </p:nvSpPr>
        <p:spPr bwMode="auto">
          <a:xfrm>
            <a:off x="5940152" y="942684"/>
            <a:ext cx="20882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zh-HK" dirty="0">
                <a:ea typeface="新細明體" charset="-120"/>
              </a:rPr>
              <a:t>|←</a:t>
            </a:r>
            <a:r>
              <a:rPr lang="en-US" altLang="zh-HK" dirty="0" smtClean="0">
                <a:ea typeface="新細明體" charset="-120"/>
              </a:rPr>
              <a:t>exponential→</a:t>
            </a:r>
            <a:r>
              <a:rPr lang="en-US" altLang="zh-HK" dirty="0">
                <a:ea typeface="新細明體" charset="-120"/>
              </a:rPr>
              <a:t>|</a:t>
            </a:r>
          </a:p>
        </p:txBody>
      </p:sp>
      <p:sp>
        <p:nvSpPr>
          <p:cNvPr id="152584" name="Text Box 8"/>
          <p:cNvSpPr txBox="1">
            <a:spLocks noChangeArrowheads="1"/>
          </p:cNvSpPr>
          <p:nvPr/>
        </p:nvSpPr>
        <p:spPr bwMode="auto">
          <a:xfrm>
            <a:off x="6781800" y="1774032"/>
            <a:ext cx="1371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HK" dirty="0">
                <a:ea typeface="新細明體" charset="-120"/>
              </a:rPr>
              <a:t> double </a:t>
            </a:r>
            <a:r>
              <a:rPr lang="en-US" altLang="zh-HK" dirty="0" err="1">
                <a:ea typeface="新細明體" charset="-120"/>
              </a:rPr>
              <a:t>exp</a:t>
            </a:r>
            <a:endParaRPr lang="en-US" altLang="zh-HK" dirty="0">
              <a:ea typeface="新細明體" charset="-120"/>
            </a:endParaRPr>
          </a:p>
        </p:txBody>
      </p:sp>
      <p:sp>
        <p:nvSpPr>
          <p:cNvPr id="152585" name="Text Box 9"/>
          <p:cNvSpPr txBox="1">
            <a:spLocks noChangeArrowheads="1"/>
          </p:cNvSpPr>
          <p:nvPr/>
        </p:nvSpPr>
        <p:spPr bwMode="auto">
          <a:xfrm>
            <a:off x="7924800" y="9652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/>
            <a:r>
              <a:rPr lang="en-US" altLang="zh-HK" dirty="0">
                <a:ea typeface="新細明體" charset="-120"/>
              </a:rPr>
              <a:t> tower</a:t>
            </a:r>
          </a:p>
        </p:txBody>
      </p:sp>
      <p:sp>
        <p:nvSpPr>
          <p:cNvPr id="152586" name="Text Box 10"/>
          <p:cNvSpPr txBox="1">
            <a:spLocks noChangeArrowheads="1"/>
          </p:cNvSpPr>
          <p:nvPr/>
        </p:nvSpPr>
        <p:spPr bwMode="auto">
          <a:xfrm>
            <a:off x="8382000" y="1406104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HK" dirty="0">
                <a:ea typeface="新細明體" charset="-120"/>
              </a:rPr>
              <a:t> …</a:t>
            </a:r>
          </a:p>
        </p:txBody>
      </p:sp>
      <p:sp>
        <p:nvSpPr>
          <p:cNvPr id="152587" name="Text Box 11"/>
          <p:cNvSpPr txBox="1">
            <a:spLocks noChangeArrowheads="1"/>
          </p:cNvSpPr>
          <p:nvPr/>
        </p:nvSpPr>
        <p:spPr bwMode="auto">
          <a:xfrm>
            <a:off x="514350" y="1447800"/>
            <a:ext cx="4133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HK" sz="1400" dirty="0">
                <a:ea typeface="新細明體" charset="-120"/>
              </a:rPr>
              <a:t>O(1) , …, log* </a:t>
            </a:r>
            <a:r>
              <a:rPr lang="en-US" altLang="zh-HK" sz="1400" i="1" dirty="0">
                <a:ea typeface="新細明體" charset="-120"/>
              </a:rPr>
              <a:t>n</a:t>
            </a:r>
            <a:r>
              <a:rPr lang="en-US" altLang="zh-HK" sz="1400" dirty="0">
                <a:ea typeface="新細明體" charset="-120"/>
              </a:rPr>
              <a:t>, … </a:t>
            </a:r>
            <a:r>
              <a:rPr lang="en-US" altLang="zh-HK" sz="1400" dirty="0" err="1">
                <a:ea typeface="新細明體" charset="-120"/>
              </a:rPr>
              <a:t>loglog</a:t>
            </a:r>
            <a:r>
              <a:rPr lang="en-US" altLang="zh-HK" sz="1400" dirty="0">
                <a:ea typeface="新細明體" charset="-120"/>
              </a:rPr>
              <a:t> </a:t>
            </a:r>
            <a:r>
              <a:rPr lang="en-US" altLang="zh-HK" sz="1400" i="1" dirty="0">
                <a:ea typeface="新細明體" charset="-120"/>
              </a:rPr>
              <a:t>n</a:t>
            </a:r>
            <a:r>
              <a:rPr lang="en-US" altLang="zh-HK" sz="1400" dirty="0">
                <a:ea typeface="新細明體" charset="-120"/>
              </a:rPr>
              <a:t>, … log </a:t>
            </a:r>
            <a:r>
              <a:rPr lang="en-US" altLang="zh-HK" sz="1400" i="1" dirty="0">
                <a:ea typeface="新細明體" charset="-120"/>
              </a:rPr>
              <a:t>n</a:t>
            </a:r>
            <a:r>
              <a:rPr lang="en-US" altLang="zh-HK" sz="1400" dirty="0">
                <a:ea typeface="新細明體" charset="-120"/>
              </a:rPr>
              <a:t>, log</a:t>
            </a:r>
            <a:r>
              <a:rPr lang="en-US" altLang="zh-HK" sz="1400" baseline="30000" dirty="0">
                <a:ea typeface="新細明體" charset="-120"/>
              </a:rPr>
              <a:t>2</a:t>
            </a:r>
            <a:r>
              <a:rPr lang="en-US" altLang="zh-HK" sz="1400" dirty="0">
                <a:ea typeface="新細明體" charset="-120"/>
              </a:rPr>
              <a:t> </a:t>
            </a:r>
            <a:r>
              <a:rPr lang="en-US" altLang="zh-HK" sz="1400" i="1" dirty="0">
                <a:ea typeface="新細明體" charset="-120"/>
              </a:rPr>
              <a:t>n</a:t>
            </a:r>
            <a:r>
              <a:rPr lang="en-US" altLang="zh-HK" sz="1400" dirty="0">
                <a:ea typeface="新細明體" charset="-120"/>
              </a:rPr>
              <a:t>, …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706218" y="1747043"/>
            <a:ext cx="2819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zh-HK" dirty="0">
                <a:ea typeface="新細明體" charset="-120"/>
              </a:rPr>
              <a:t>|← </a:t>
            </a:r>
            <a:r>
              <a:rPr lang="en-US" altLang="zh-HK" dirty="0" smtClean="0">
                <a:ea typeface="新細明體" charset="-120"/>
              </a:rPr>
              <a:t>logarithmic </a:t>
            </a:r>
            <a:r>
              <a:rPr lang="en-US" altLang="zh-HK" dirty="0">
                <a:ea typeface="新細明體" charset="-120"/>
              </a:rPr>
              <a:t>→|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457200" y="1754981"/>
            <a:ext cx="188255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zh-HK" dirty="0">
                <a:ea typeface="新細明體" charset="-120"/>
              </a:rPr>
              <a:t>|← </a:t>
            </a:r>
            <a:r>
              <a:rPr lang="en-US" altLang="zh-HK" dirty="0" smtClean="0">
                <a:ea typeface="新細明體" charset="-120"/>
              </a:rPr>
              <a:t>constant </a:t>
            </a:r>
            <a:r>
              <a:rPr lang="en-US" altLang="zh-HK" dirty="0">
                <a:ea typeface="新細明體" charset="-120"/>
              </a:rPr>
              <a:t>→|</a:t>
            </a:r>
          </a:p>
        </p:txBody>
      </p:sp>
    </p:spTree>
    <p:extLst>
      <p:ext uri="{BB962C8B-B14F-4D97-AF65-F5344CB8AC3E}">
        <p14:creationId xmlns:p14="http://schemas.microsoft.com/office/powerpoint/2010/main" val="278699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0.3 big-o notation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5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Commonsense rules:</a:t>
            </a:r>
          </a:p>
          <a:p>
            <a:pPr eaLnBrk="1" hangingPunct="1"/>
            <a:endParaRPr lang="zh-CN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2143125"/>
            <a:ext cx="8482013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ABFA6C1-966F-463A-ABE1-357574D385FF}" type="datetime1"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2019/3/9</a:t>
            </a:fld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8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3F80E56-0454-4856-A575-6D00509AB54A}" type="slidenum">
              <a:rPr lang="zh-CN" altLang="en-US">
                <a:solidFill>
                  <a:srgbClr val="FFFFFF"/>
                </a:solidFill>
                <a:cs typeface="Arial" panose="020B0604020202020204" pitchFamily="34" charset="0"/>
              </a:rPr>
              <a:pPr/>
              <a:t>32</a:t>
            </a:fld>
            <a:endParaRPr lang="en-US" altLang="zh-CN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 smtClean="0">
                <a:solidFill>
                  <a:schemeClr val="tx1"/>
                </a:solidFill>
              </a:rPr>
              <a:t>Properties of asymptotic notations</a:t>
            </a:r>
            <a:endParaRPr lang="zh-CN" sz="2800" b="1" dirty="0">
              <a:solidFill>
                <a:schemeClr val="tx1"/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00213"/>
            <a:ext cx="7258050" cy="4525962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sz="2000" b="1" dirty="0" smtClean="0"/>
              <a:t>(1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Transitivity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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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 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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spcBef>
                <a:spcPct val="0"/>
              </a:spcBef>
              <a:buFontTx/>
              <a:buNone/>
            </a:pPr>
            <a:endParaRPr 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476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57300" y="476250"/>
            <a:ext cx="6843092" cy="5619750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 Reflexivity</a:t>
            </a:r>
            <a:endParaRPr 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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Symmetry</a:t>
            </a:r>
            <a:endParaRPr 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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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(4)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Mutual symmetry</a:t>
            </a:r>
            <a:endParaRPr 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endParaRPr 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endParaRPr 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171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3568" y="836712"/>
            <a:ext cx="7772400" cy="5043487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(5)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operations</a:t>
            </a:r>
            <a:r>
              <a:rPr 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))+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(max{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)}) </a:t>
            </a:r>
            <a:endParaRPr 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))+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)+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endParaRPr 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))*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)*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endParaRPr 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endParaRPr 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))+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))+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)))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endParaRPr 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8954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8060" y="328315"/>
            <a:ext cx="7467600" cy="868958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Exercise 0.1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6FA52DA-5950-41D7-A995-DC07A56068DE}" type="datetime1">
              <a:rPr lang="zh-CN" altLang="en-US" smtClean="0"/>
              <a:pPr>
                <a:defRPr/>
              </a:pPr>
              <a:t>2019/3/9</a:t>
            </a:fld>
            <a:endParaRPr lang="zh-CN" altLang="en-US"/>
          </a:p>
        </p:txBody>
      </p:sp>
      <p:sp>
        <p:nvSpPr>
          <p:cNvPr id="29700" name="灯片编号占位符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3222940-391F-492A-BF69-8E08E25174AA}" type="slidenum">
              <a:rPr lang="zh-CN" altLang="en-US">
                <a:solidFill>
                  <a:srgbClr val="FFFFFF"/>
                </a:solidFill>
                <a:latin typeface="Century Schoolbook"/>
              </a:rPr>
              <a:pPr/>
              <a:t>36</a:t>
            </a:fld>
            <a:endParaRPr lang="en-US" altLang="zh-CN">
              <a:solidFill>
                <a:srgbClr val="FFFFFF"/>
              </a:solidFill>
              <a:latin typeface="Century Schoolbook"/>
            </a:endParaRPr>
          </a:p>
        </p:txBody>
      </p:sp>
      <p:pic>
        <p:nvPicPr>
          <p:cNvPr id="2458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340768"/>
            <a:ext cx="8582025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810973-AF3F-4B77-A4CA-BEEB6BED7F9D}" type="datetime1">
              <a:rPr lang="zh-CN" altLang="en-US" smtClean="0"/>
              <a:pPr>
                <a:defRPr/>
              </a:pPr>
              <a:t>2019/3/9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2122D7-0D1D-406E-961A-FC8273277069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8287"/>
            <a:ext cx="3960440" cy="6296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711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810973-AF3F-4B77-A4CA-BEEB6BED7F9D}" type="datetime1">
              <a:rPr lang="zh-CN" altLang="en-US" smtClean="0"/>
              <a:pPr>
                <a:defRPr/>
              </a:pPr>
              <a:t>2019/3/9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2122D7-0D1D-406E-961A-FC8273277069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5531685"/>
              </p:ext>
            </p:extLst>
          </p:nvPr>
        </p:nvGraphicFramePr>
        <p:xfrm>
          <a:off x="467544" y="293704"/>
          <a:ext cx="4905999" cy="844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" name="Equation" r:id="rId3" imgW="2286000" imgH="393480" progId="Equation.DSMT4">
                  <p:embed/>
                </p:oleObj>
              </mc:Choice>
              <mc:Fallback>
                <p:oleObj name="Equation" r:id="rId3" imgW="22860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7544" y="293704"/>
                        <a:ext cx="4905999" cy="8449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8663392"/>
              </p:ext>
            </p:extLst>
          </p:nvPr>
        </p:nvGraphicFramePr>
        <p:xfrm>
          <a:off x="539552" y="1273968"/>
          <a:ext cx="2370137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" name="Equation" r:id="rId5" imgW="1104840" imgH="279360" progId="Equation.DSMT4">
                  <p:embed/>
                </p:oleObj>
              </mc:Choice>
              <mc:Fallback>
                <p:oleObj name="Equation" r:id="rId5" imgW="11048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9552" y="1273968"/>
                        <a:ext cx="2370137" cy="598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9157561"/>
              </p:ext>
            </p:extLst>
          </p:nvPr>
        </p:nvGraphicFramePr>
        <p:xfrm>
          <a:off x="450994" y="1872456"/>
          <a:ext cx="4140201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" name="Equation" r:id="rId7" imgW="1930320" imgH="279360" progId="Equation.DSMT4">
                  <p:embed/>
                </p:oleObj>
              </mc:Choice>
              <mc:Fallback>
                <p:oleObj name="Equation" r:id="rId7" imgW="19303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0994" y="1872456"/>
                        <a:ext cx="4140201" cy="600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246578"/>
              </p:ext>
            </p:extLst>
          </p:nvPr>
        </p:nvGraphicFramePr>
        <p:xfrm>
          <a:off x="439217" y="2365375"/>
          <a:ext cx="5068887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" name="Equation" r:id="rId9" imgW="2361960" imgH="495000" progId="Equation.DSMT4">
                  <p:embed/>
                </p:oleObj>
              </mc:Choice>
              <mc:Fallback>
                <p:oleObj name="Equation" r:id="rId9" imgW="236196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9217" y="2365375"/>
                        <a:ext cx="5068887" cy="1063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0492585"/>
              </p:ext>
            </p:extLst>
          </p:nvPr>
        </p:nvGraphicFramePr>
        <p:xfrm>
          <a:off x="434484" y="3470680"/>
          <a:ext cx="6213475" cy="207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" name="Equation" r:id="rId11" imgW="2895480" imgH="965160" progId="Equation.DSMT4">
                  <p:embed/>
                </p:oleObj>
              </mc:Choice>
              <mc:Fallback>
                <p:oleObj name="Equation" r:id="rId11" imgW="2895480" imgH="96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4484" y="3470680"/>
                        <a:ext cx="6213475" cy="2071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8702409"/>
              </p:ext>
            </p:extLst>
          </p:nvPr>
        </p:nvGraphicFramePr>
        <p:xfrm>
          <a:off x="467544" y="5449093"/>
          <a:ext cx="3135312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" name="Equation" r:id="rId13" imgW="1460160" imgH="507960" progId="Equation.DSMT4">
                  <p:embed/>
                </p:oleObj>
              </mc:Choice>
              <mc:Fallback>
                <p:oleObj name="Equation" r:id="rId13" imgW="146016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67544" y="5449093"/>
                        <a:ext cx="3135312" cy="1090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图片 1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652120" y="237188"/>
            <a:ext cx="3084137" cy="3191812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564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810973-AF3F-4B77-A4CA-BEEB6BED7F9D}" type="datetime1">
              <a:rPr lang="zh-CN" altLang="en-US" smtClean="0"/>
              <a:pPr>
                <a:defRPr/>
              </a:pPr>
              <a:t>2019/3/9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2122D7-0D1D-406E-961A-FC8273277069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2444625"/>
              </p:ext>
            </p:extLst>
          </p:nvPr>
        </p:nvGraphicFramePr>
        <p:xfrm>
          <a:off x="443720" y="268287"/>
          <a:ext cx="1880048" cy="483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" name="Equation" r:id="rId3" imgW="888840" imgH="228600" progId="Equation.DSMT4">
                  <p:embed/>
                </p:oleObj>
              </mc:Choice>
              <mc:Fallback>
                <p:oleObj name="Equation" r:id="rId3" imgW="8888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3720" y="268287"/>
                        <a:ext cx="1880048" cy="483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8697016"/>
              </p:ext>
            </p:extLst>
          </p:nvPr>
        </p:nvGraphicFramePr>
        <p:xfrm>
          <a:off x="418532" y="1578619"/>
          <a:ext cx="3982610" cy="55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" name="Equation" r:id="rId5" imgW="1917360" imgH="266400" progId="Equation.DSMT4">
                  <p:embed/>
                </p:oleObj>
              </mc:Choice>
              <mc:Fallback>
                <p:oleObj name="Equation" r:id="rId5" imgW="191736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8532" y="1578619"/>
                        <a:ext cx="3982610" cy="554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552" y="2455421"/>
            <a:ext cx="3267075" cy="2314575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6170131"/>
              </p:ext>
            </p:extLst>
          </p:nvPr>
        </p:nvGraphicFramePr>
        <p:xfrm>
          <a:off x="443720" y="751996"/>
          <a:ext cx="7200648" cy="876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5" name="Equation" r:id="rId8" imgW="3759120" imgH="457200" progId="Equation.DSMT4">
                  <p:embed/>
                </p:oleObj>
              </mc:Choice>
              <mc:Fallback>
                <p:oleObj name="Equation" r:id="rId8" imgW="3759120" imgH="45720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3720" y="751996"/>
                        <a:ext cx="7200648" cy="8768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79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816195"/>
          </a:xfrm>
        </p:spPr>
        <p:txBody>
          <a:bodyPr/>
          <a:lstStyle/>
          <a:p>
            <a:r>
              <a:rPr lang="en-US" altLang="zh-HK" dirty="0" smtClean="0">
                <a:ea typeface="新細明體" charset="-120"/>
              </a:rPr>
              <a:t>References </a:t>
            </a:r>
            <a:endParaRPr lang="en-US" altLang="zh-HK" dirty="0">
              <a:ea typeface="新細明體" charset="-120"/>
            </a:endParaRP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8363272" cy="5205192"/>
          </a:xfrm>
        </p:spPr>
        <p:txBody>
          <a:bodyPr/>
          <a:lstStyle/>
          <a:p>
            <a:r>
              <a:rPr lang="en-US" altLang="zh-HK" sz="2200" dirty="0">
                <a:ea typeface="新細明體" charset="-120"/>
              </a:rPr>
              <a:t>The following two books are very good references, containing many materials that we don’t have time to cover.</a:t>
            </a:r>
          </a:p>
          <a:p>
            <a:pPr lvl="1">
              <a:buFont typeface="Wingdings" pitchFamily="2" charset="2"/>
              <a:buNone/>
            </a:pPr>
            <a:endParaRPr lang="en-US" altLang="zh-HK" sz="2000" i="1" dirty="0">
              <a:solidFill>
                <a:srgbClr val="FF3300"/>
              </a:solidFill>
              <a:ea typeface="新細明體" charset="-120"/>
            </a:endParaRPr>
          </a:p>
        </p:txBody>
      </p:sp>
      <p:pic>
        <p:nvPicPr>
          <p:cNvPr id="17101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806" y="2305907"/>
            <a:ext cx="2405063" cy="271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1016" name="Text Box 8"/>
          <p:cNvSpPr txBox="1">
            <a:spLocks noChangeArrowheads="1"/>
          </p:cNvSpPr>
          <p:nvPr/>
        </p:nvSpPr>
        <p:spPr bwMode="auto">
          <a:xfrm>
            <a:off x="746125" y="5105400"/>
            <a:ext cx="39782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/>
            <a:r>
              <a:rPr lang="en-US" altLang="zh-HK" i="1" dirty="0">
                <a:solidFill>
                  <a:srgbClr val="FF3300"/>
                </a:solidFill>
                <a:ea typeface="新細明體" charset="-120"/>
              </a:rPr>
              <a:t>Introduction to Algorithms</a:t>
            </a:r>
            <a:r>
              <a:rPr lang="en-US" altLang="zh-HK" dirty="0">
                <a:ea typeface="新細明體" charset="-120"/>
              </a:rPr>
              <a:t>, 3rd </a:t>
            </a:r>
            <a:r>
              <a:rPr lang="en-US" altLang="zh-HK" dirty="0" err="1">
                <a:ea typeface="新細明體" charset="-120"/>
              </a:rPr>
              <a:t>ed</a:t>
            </a:r>
            <a:r>
              <a:rPr lang="en-US" altLang="zh-HK" dirty="0">
                <a:ea typeface="新細明體" charset="-120"/>
              </a:rPr>
              <a:t>, T. H. </a:t>
            </a:r>
            <a:r>
              <a:rPr lang="en-US" altLang="zh-HK" dirty="0" err="1">
                <a:ea typeface="新細明體" charset="-120"/>
              </a:rPr>
              <a:t>Cormen</a:t>
            </a:r>
            <a:r>
              <a:rPr lang="en-US" altLang="zh-HK" dirty="0">
                <a:ea typeface="新細明體" charset="-120"/>
              </a:rPr>
              <a:t>, C. E. </a:t>
            </a:r>
            <a:r>
              <a:rPr lang="en-US" altLang="zh-HK" dirty="0" err="1">
                <a:ea typeface="新細明體" charset="-120"/>
              </a:rPr>
              <a:t>Leiserson</a:t>
            </a:r>
            <a:r>
              <a:rPr lang="en-US" altLang="zh-HK" dirty="0">
                <a:ea typeface="新細明體" charset="-120"/>
              </a:rPr>
              <a:t>, R. L. </a:t>
            </a:r>
            <a:r>
              <a:rPr lang="en-US" altLang="zh-HK" dirty="0" err="1">
                <a:ea typeface="新細明體" charset="-120"/>
              </a:rPr>
              <a:t>Rivest</a:t>
            </a:r>
            <a:r>
              <a:rPr lang="en-US" altLang="zh-HK" dirty="0">
                <a:ea typeface="新細明體" charset="-120"/>
              </a:rPr>
              <a:t>, C. Stein, </a:t>
            </a:r>
            <a:r>
              <a:rPr lang="en-US" altLang="zh-HK" i="1" dirty="0">
                <a:ea typeface="新細明體" charset="-120"/>
              </a:rPr>
              <a:t>MIT Press</a:t>
            </a:r>
            <a:r>
              <a:rPr lang="en-US" altLang="zh-HK" dirty="0">
                <a:ea typeface="新細明體" charset="-120"/>
              </a:rPr>
              <a:t>, 2009. </a:t>
            </a:r>
          </a:p>
          <a:p>
            <a:endParaRPr lang="en-US" altLang="zh-HK" dirty="0">
              <a:ea typeface="新細明體" charset="-120"/>
            </a:endParaRPr>
          </a:p>
        </p:txBody>
      </p:sp>
      <p:sp>
        <p:nvSpPr>
          <p:cNvPr id="171017" name="Text Box 9"/>
          <p:cNvSpPr txBox="1">
            <a:spLocks noChangeArrowheads="1"/>
          </p:cNvSpPr>
          <p:nvPr/>
        </p:nvSpPr>
        <p:spPr bwMode="auto">
          <a:xfrm>
            <a:off x="5105400" y="5105400"/>
            <a:ext cx="33051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/>
            <a:r>
              <a:rPr lang="de-DE" i="1">
                <a:solidFill>
                  <a:srgbClr val="FF3300"/>
                </a:solidFill>
              </a:rPr>
              <a:t>Algorithm Design</a:t>
            </a:r>
            <a:r>
              <a:rPr lang="de-DE"/>
              <a:t>, J. Kleinberg and E. Tardos, </a:t>
            </a:r>
            <a:r>
              <a:rPr lang="en-US" altLang="zh-HK" i="1">
                <a:ea typeface="新細明體" charset="-120"/>
              </a:rPr>
              <a:t>Addison Wesley</a:t>
            </a:r>
            <a:r>
              <a:rPr lang="en-US" altLang="zh-HK">
                <a:ea typeface="新細明體" charset="-120"/>
              </a:rPr>
              <a:t>, </a:t>
            </a:r>
            <a:r>
              <a:rPr lang="de-DE"/>
              <a:t>2005. </a:t>
            </a:r>
          </a:p>
          <a:p>
            <a:endParaRPr lang="en-US" altLang="zh-HK">
              <a:ea typeface="新細明體" charset="-120"/>
            </a:endParaRPr>
          </a:p>
        </p:txBody>
      </p:sp>
      <p:pic>
        <p:nvPicPr>
          <p:cNvPr id="17101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362200"/>
            <a:ext cx="24003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298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810973-AF3F-4B77-A4CA-BEEB6BED7F9D}" type="datetime1">
              <a:rPr lang="zh-CN" altLang="en-US" smtClean="0"/>
              <a:pPr>
                <a:defRPr/>
              </a:pPr>
              <a:t>2019/3/9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2122D7-0D1D-406E-961A-FC8273277069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061708"/>
              </p:ext>
            </p:extLst>
          </p:nvPr>
        </p:nvGraphicFramePr>
        <p:xfrm>
          <a:off x="529624" y="217685"/>
          <a:ext cx="6301518" cy="4123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Equation" r:id="rId3" imgW="5422680" imgH="3555720" progId="Equation.DSMT4">
                  <p:embed/>
                </p:oleObj>
              </mc:Choice>
              <mc:Fallback>
                <p:oleObj name="Equation" r:id="rId3" imgW="5422680" imgH="3555720" progId="Equation.DSMT4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9624" y="217685"/>
                        <a:ext cx="6301518" cy="41239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5402433"/>
              </p:ext>
            </p:extLst>
          </p:nvPr>
        </p:nvGraphicFramePr>
        <p:xfrm>
          <a:off x="519752" y="4437112"/>
          <a:ext cx="5343525" cy="220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Equation" r:id="rId5" imgW="3987720" imgH="1650960" progId="Equation.DSMT4">
                  <p:embed/>
                </p:oleObj>
              </mc:Choice>
              <mc:Fallback>
                <p:oleObj name="Equation" r:id="rId5" imgW="3987720" imgH="165096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9752" y="4437112"/>
                        <a:ext cx="5343525" cy="2208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50461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810973-AF3F-4B77-A4CA-BEEB6BED7F9D}" type="datetime1">
              <a:rPr lang="zh-CN" altLang="en-US" smtClean="0"/>
              <a:pPr>
                <a:defRPr/>
              </a:pPr>
              <a:t>2019/3/9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2122D7-0D1D-406E-961A-FC8273277069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613084"/>
              </p:ext>
            </p:extLst>
          </p:nvPr>
        </p:nvGraphicFramePr>
        <p:xfrm>
          <a:off x="741363" y="166688"/>
          <a:ext cx="6245225" cy="2570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Equation" r:id="rId3" imgW="3340080" imgH="1371600" progId="Equation.DSMT4">
                  <p:embed/>
                </p:oleObj>
              </mc:Choice>
              <mc:Fallback>
                <p:oleObj name="Equation" r:id="rId3" imgW="3340080" imgH="137160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1363" y="166688"/>
                        <a:ext cx="6245225" cy="2570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4417927"/>
              </p:ext>
            </p:extLst>
          </p:nvPr>
        </p:nvGraphicFramePr>
        <p:xfrm>
          <a:off x="741036" y="2996952"/>
          <a:ext cx="7117400" cy="3456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Equation" r:id="rId5" imgW="4190760" imgH="2031840" progId="Equation.DSMT4">
                  <p:embed/>
                </p:oleObj>
              </mc:Choice>
              <mc:Fallback>
                <p:oleObj name="Equation" r:id="rId5" imgW="4190760" imgH="2031840" progId="Equation.DSMT4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1036" y="2996952"/>
                        <a:ext cx="7117400" cy="34563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07483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Exercise 0.2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6FA52DA-5950-41D7-A995-DC07A56068DE}" type="datetime1">
              <a:rPr lang="zh-CN" altLang="en-US" smtClean="0"/>
              <a:pPr>
                <a:defRPr/>
              </a:pPr>
              <a:t>2019/3/9</a:t>
            </a:fld>
            <a:endParaRPr lang="zh-CN" altLang="en-US"/>
          </a:p>
        </p:txBody>
      </p:sp>
      <p:sp>
        <p:nvSpPr>
          <p:cNvPr id="30724" name="灯片编号占位符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9C5220F-40E5-48F7-960E-A7BD5514A155}" type="slidenum">
              <a:rPr lang="zh-CN" altLang="en-US">
                <a:solidFill>
                  <a:srgbClr val="FFFFFF"/>
                </a:solidFill>
                <a:latin typeface="Century Schoolbook"/>
              </a:rPr>
              <a:pPr/>
              <a:t>42</a:t>
            </a:fld>
            <a:endParaRPr lang="en-US" altLang="zh-CN">
              <a:solidFill>
                <a:srgbClr val="FFFFFF"/>
              </a:solidFill>
              <a:latin typeface="Century Schoolbook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23863" y="1500188"/>
            <a:ext cx="8505825" cy="2200275"/>
            <a:chOff x="423863" y="1500188"/>
            <a:chExt cx="8505825" cy="2200275"/>
          </a:xfrm>
        </p:grpSpPr>
        <p:pic>
          <p:nvPicPr>
            <p:cNvPr id="25605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863" y="1500188"/>
              <a:ext cx="8505825" cy="2200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矩形 5"/>
            <p:cNvSpPr/>
            <p:nvPr/>
          </p:nvSpPr>
          <p:spPr>
            <a:xfrm>
              <a:off x="3995936" y="2924944"/>
              <a:ext cx="1512168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23863" y="4221163"/>
            <a:ext cx="8534400" cy="1769798"/>
            <a:chOff x="423863" y="4221163"/>
            <a:chExt cx="8534400" cy="1769798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863" y="4221163"/>
              <a:ext cx="8534400" cy="1512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66336869"/>
                </p:ext>
              </p:extLst>
            </p:nvPr>
          </p:nvGraphicFramePr>
          <p:xfrm>
            <a:off x="3707904" y="5301208"/>
            <a:ext cx="1944216" cy="6897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7" name="Equation" r:id="rId6" imgW="1180800" imgH="419040" progId="Equation.DSMT4">
                    <p:embed/>
                  </p:oleObj>
                </mc:Choice>
                <mc:Fallback>
                  <p:oleObj name="Equation" r:id="rId6" imgW="1180800" imgH="419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07904" y="5301208"/>
                          <a:ext cx="1944216" cy="68975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810973-AF3F-4B77-A4CA-BEEB6BED7F9D}" type="datetime1">
              <a:rPr lang="zh-CN" altLang="en-US" smtClean="0"/>
              <a:pPr>
                <a:defRPr/>
              </a:pPr>
              <a:t>2019/3/9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2122D7-0D1D-406E-961A-FC8273277069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04" y="183624"/>
            <a:ext cx="8330484" cy="2132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37" y="2586773"/>
            <a:ext cx="8395651" cy="1526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7641284"/>
              </p:ext>
            </p:extLst>
          </p:nvPr>
        </p:nvGraphicFramePr>
        <p:xfrm>
          <a:off x="683568" y="4221088"/>
          <a:ext cx="5078656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Equation" r:id="rId5" imgW="3492360" imgH="888840" progId="Equation.DSMT4">
                  <p:embed/>
                </p:oleObj>
              </mc:Choice>
              <mc:Fallback>
                <p:oleObj name="Equation" r:id="rId5" imgW="3492360" imgH="88884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3568" y="4221088"/>
                        <a:ext cx="5078656" cy="12961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3686476"/>
              </p:ext>
            </p:extLst>
          </p:nvPr>
        </p:nvGraphicFramePr>
        <p:xfrm>
          <a:off x="703024" y="5469128"/>
          <a:ext cx="3563938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Equation" r:id="rId7" imgW="2450880" imgH="927000" progId="Equation.DSMT4">
                  <p:embed/>
                </p:oleObj>
              </mc:Choice>
              <mc:Fallback>
                <p:oleObj name="Equation" r:id="rId7" imgW="2450880" imgH="927000" progId="Equation.DSMT4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3024" y="5469128"/>
                        <a:ext cx="3563938" cy="1352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81646" y="4005064"/>
            <a:ext cx="2457542" cy="272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6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30968"/>
            <a:ext cx="74676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Exercise 0.4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6FA52DA-5950-41D7-A995-DC07A56068DE}" type="datetime1">
              <a:rPr lang="zh-CN" altLang="en-US" smtClean="0"/>
              <a:pPr>
                <a:defRPr/>
              </a:pPr>
              <a:t>2019/3/9</a:t>
            </a:fld>
            <a:endParaRPr lang="zh-CN" altLang="en-US"/>
          </a:p>
        </p:txBody>
      </p:sp>
      <p:sp>
        <p:nvSpPr>
          <p:cNvPr id="12292" name="灯片编号占位符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925A55D-69E5-4710-8C5B-E68DE08EC87A}" type="slidenum">
              <a:rPr lang="zh-CN" altLang="en-US" smtClean="0">
                <a:solidFill>
                  <a:srgbClr val="FFFFFF"/>
                </a:solidFill>
                <a:latin typeface="Century Schoolbook"/>
              </a:rPr>
              <a:pPr/>
              <a:t>44</a:t>
            </a:fld>
            <a:endParaRPr lang="en-US" altLang="zh-CN" smtClean="0">
              <a:solidFill>
                <a:srgbClr val="FFFFFF"/>
              </a:solidFill>
              <a:latin typeface="Century Schoolbook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457187"/>
            <a:ext cx="8286758" cy="167695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199392"/>
            <a:ext cx="8415660" cy="332419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203848" y="4221088"/>
            <a:ext cx="252028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691680" y="5589240"/>
            <a:ext cx="201622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82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Exercise 0.4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6FA52DA-5950-41D7-A995-DC07A56068DE}" type="datetime1">
              <a:rPr lang="zh-CN" altLang="en-US" smtClean="0"/>
              <a:pPr>
                <a:defRPr/>
              </a:pPr>
              <a:t>2019/3/9</a:t>
            </a:fld>
            <a:endParaRPr lang="zh-CN" altLang="en-US"/>
          </a:p>
        </p:txBody>
      </p:sp>
      <p:sp>
        <p:nvSpPr>
          <p:cNvPr id="12292" name="灯片编号占位符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925A55D-69E5-4710-8C5B-E68DE08EC87A}" type="slidenum">
              <a:rPr lang="zh-CN" altLang="en-US" smtClean="0">
                <a:solidFill>
                  <a:srgbClr val="FFFFFF"/>
                </a:solidFill>
                <a:latin typeface="Century Schoolbook"/>
              </a:rPr>
              <a:pPr/>
              <a:t>45</a:t>
            </a:fld>
            <a:endParaRPr lang="en-US" altLang="zh-CN" smtClean="0">
              <a:solidFill>
                <a:srgbClr val="FFFFFF"/>
              </a:solidFill>
              <a:latin typeface="Century Schoolbook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603577"/>
            <a:ext cx="8487668" cy="4849759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2051720" y="3212976"/>
            <a:ext cx="554461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843808" y="3203684"/>
            <a:ext cx="21602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8</a:t>
            </a:r>
            <a:endParaRPr lang="zh-CN" altLang="en-US" sz="1600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2204120" y="4149080"/>
            <a:ext cx="42400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889500" y="4725144"/>
            <a:ext cx="42400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76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34356465"/>
              </p:ext>
            </p:extLst>
          </p:nvPr>
        </p:nvGraphicFramePr>
        <p:xfrm>
          <a:off x="179512" y="1052737"/>
          <a:ext cx="7950076" cy="52020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2AEAABA-8E61-48FE-A7C4-A289F4A2CA0A}" type="datetime1"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2019/3/9</a:t>
            </a:fld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3" name="灯片编号占位符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98F9D10-5395-427B-8CD9-6F32C4B5C86B}" type="slidenum">
              <a:rPr lang="zh-CN" altLang="en-US">
                <a:solidFill>
                  <a:srgbClr val="FFFFFF"/>
                </a:solidFill>
                <a:cs typeface="Arial" panose="020B0604020202020204" pitchFamily="34" charset="0"/>
              </a:rPr>
              <a:pPr/>
              <a:t>5</a:t>
            </a:fld>
            <a:endParaRPr lang="en-US" altLang="zh-CN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38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67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2588" cy="4873625"/>
          </a:xfrm>
        </p:spPr>
        <p:txBody>
          <a:bodyPr/>
          <a:lstStyle/>
          <a:p>
            <a:r>
              <a:rPr lang="en-US" altLang="zh-HK" dirty="0">
                <a:ea typeface="新細明體" charset="-120"/>
              </a:rPr>
              <a:t>Officially: </a:t>
            </a:r>
          </a:p>
          <a:p>
            <a:pPr lvl="1"/>
            <a:r>
              <a:rPr lang="en-US" altLang="zh-HK" dirty="0" smtClean="0">
                <a:ea typeface="新細明體" charset="-120"/>
              </a:rPr>
              <a:t>DISCRETE </a:t>
            </a:r>
            <a:r>
              <a:rPr lang="en-US" altLang="zh-HK" dirty="0">
                <a:ea typeface="新細明體" charset="-120"/>
              </a:rPr>
              <a:t>MATHEMATICS</a:t>
            </a:r>
          </a:p>
          <a:p>
            <a:pPr lvl="1"/>
            <a:r>
              <a:rPr lang="en-US" altLang="zh-HK" dirty="0" smtClean="0">
                <a:ea typeface="新細明體" charset="-120"/>
              </a:rPr>
              <a:t>DATA </a:t>
            </a:r>
            <a:r>
              <a:rPr lang="en-US" altLang="zh-HK" dirty="0">
                <a:ea typeface="新細明體" charset="-120"/>
              </a:rPr>
              <a:t>STRUCTURES</a:t>
            </a:r>
          </a:p>
          <a:p>
            <a:r>
              <a:rPr lang="en-US" altLang="zh-HK" dirty="0">
                <a:ea typeface="新細明體" charset="-120"/>
              </a:rPr>
              <a:t>Effectively: </a:t>
            </a:r>
            <a:endParaRPr lang="en-US" altLang="zh-HK" dirty="0" smtClean="0">
              <a:ea typeface="新細明體" charset="-120"/>
            </a:endParaRPr>
          </a:p>
          <a:p>
            <a:pPr marL="0" indent="0">
              <a:buNone/>
            </a:pPr>
            <a:r>
              <a:rPr lang="en-US" altLang="zh-HK" dirty="0">
                <a:ea typeface="新細明體" charset="-120"/>
              </a:rPr>
              <a:t> </a:t>
            </a:r>
            <a:r>
              <a:rPr lang="en-US" altLang="zh-HK" dirty="0" smtClean="0">
                <a:ea typeface="新細明體" charset="-120"/>
              </a:rPr>
              <a:t>  Basic </a:t>
            </a:r>
            <a:r>
              <a:rPr lang="en-US" altLang="zh-HK" dirty="0">
                <a:ea typeface="新細明體" charset="-120"/>
              </a:rPr>
              <a:t>mathematical maturity</a:t>
            </a:r>
          </a:p>
          <a:p>
            <a:pPr lvl="1"/>
            <a:r>
              <a:rPr lang="en-US" altLang="zh-HK" dirty="0">
                <a:ea typeface="新細明體" charset="-120"/>
              </a:rPr>
              <a:t>functions, polynomial, exponential;</a:t>
            </a:r>
          </a:p>
          <a:p>
            <a:pPr lvl="1"/>
            <a:r>
              <a:rPr lang="en-US" altLang="zh-HK" dirty="0">
                <a:ea typeface="新細明體" charset="-120"/>
              </a:rPr>
              <a:t>proof by induction; </a:t>
            </a:r>
          </a:p>
          <a:p>
            <a:pPr lvl="1"/>
            <a:r>
              <a:rPr lang="en-US" altLang="zh-HK" dirty="0">
                <a:ea typeface="新細明體" charset="-120"/>
              </a:rPr>
              <a:t>basic data structure operations (stack, queue, …);</a:t>
            </a:r>
          </a:p>
          <a:p>
            <a:pPr lvl="1"/>
            <a:r>
              <a:rPr lang="en-US" altLang="zh-HK" dirty="0">
                <a:ea typeface="新細明體" charset="-120"/>
              </a:rPr>
              <a:t>basic math manipulations…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C0EA98D-F3D5-40BA-A41E-BF7D95CE7850}" type="datetime1"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2019/3/9</a:t>
            </a:fld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7" name="灯片编号占位符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841A711-9D0F-4E10-975F-A6A0D0FCCB59}" type="slidenum">
              <a:rPr lang="zh-CN" altLang="en-US">
                <a:solidFill>
                  <a:srgbClr val="FFFFFF"/>
                </a:solidFill>
                <a:cs typeface="Arial" panose="020B0604020202020204" pitchFamily="34" charset="0"/>
              </a:rPr>
              <a:pPr/>
              <a:t>6</a:t>
            </a:fld>
            <a:endParaRPr lang="en-US" altLang="zh-CN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Evaluations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67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2588" cy="4873625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Closed-book examination: 60%</a:t>
            </a:r>
          </a:p>
          <a:p>
            <a:pPr eaLnBrk="1" hangingPunct="1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Assignment: 25%</a:t>
            </a:r>
          </a:p>
          <a:p>
            <a:pPr eaLnBrk="1" hangingPunct="1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Participation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15%</a:t>
            </a:r>
          </a:p>
          <a:p>
            <a:pPr eaLnBrk="1" hangingPunct="1"/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None/>
            </a:pPr>
            <a:r>
              <a:rPr lang="en-US" altLang="zh-HK" dirty="0" smtClean="0">
                <a:ea typeface="新細明體" charset="-120"/>
              </a:rPr>
              <a:t>Suggestions/expectations:</a:t>
            </a:r>
          </a:p>
          <a:p>
            <a:r>
              <a:rPr lang="en-US" altLang="zh-HK" dirty="0">
                <a:ea typeface="新細明體" charset="-120"/>
              </a:rPr>
              <a:t>In class: </a:t>
            </a:r>
          </a:p>
          <a:p>
            <a:pPr lvl="1"/>
            <a:r>
              <a:rPr lang="en-US" altLang="zh-HK" dirty="0">
                <a:ea typeface="新細明體" charset="-120"/>
              </a:rPr>
              <a:t>Try to come </a:t>
            </a:r>
            <a:r>
              <a:rPr lang="en-US" altLang="zh-HK" dirty="0">
                <a:solidFill>
                  <a:srgbClr val="FF0000"/>
                </a:solidFill>
                <a:ea typeface="新細明體" charset="-120"/>
              </a:rPr>
              <a:t>on time</a:t>
            </a:r>
            <a:r>
              <a:rPr lang="en-US" altLang="zh-HK" dirty="0">
                <a:ea typeface="新細明體" charset="-120"/>
              </a:rPr>
              <a:t>.</a:t>
            </a:r>
          </a:p>
          <a:p>
            <a:pPr lvl="1"/>
            <a:r>
              <a:rPr lang="en-US" altLang="zh-HK" dirty="0">
                <a:ea typeface="新細明體" charset="-120"/>
              </a:rPr>
              <a:t>Try your best to </a:t>
            </a:r>
            <a:r>
              <a:rPr lang="en-US" altLang="zh-HK" dirty="0">
                <a:solidFill>
                  <a:srgbClr val="FF0000"/>
                </a:solidFill>
                <a:ea typeface="新細明體" charset="-120"/>
              </a:rPr>
              <a:t>get more involved </a:t>
            </a:r>
            <a:r>
              <a:rPr lang="en-US" altLang="zh-HK" dirty="0">
                <a:ea typeface="新細明體" charset="-120"/>
              </a:rPr>
              <a:t>in the class. </a:t>
            </a:r>
          </a:p>
          <a:p>
            <a:r>
              <a:rPr lang="en-US" altLang="zh-HK" dirty="0" smtClean="0">
                <a:ea typeface="新細明體" charset="-120"/>
              </a:rPr>
              <a:t>After </a:t>
            </a:r>
            <a:r>
              <a:rPr lang="en-US" altLang="zh-HK" dirty="0">
                <a:ea typeface="新細明體" charset="-120"/>
              </a:rPr>
              <a:t>class: </a:t>
            </a:r>
            <a:endParaRPr lang="en-US" altLang="zh-HK" dirty="0" smtClean="0">
              <a:ea typeface="新細明體" charset="-120"/>
            </a:endParaRPr>
          </a:p>
          <a:p>
            <a:pPr lvl="1"/>
            <a:r>
              <a:rPr lang="en-US" altLang="zh-HK" dirty="0" smtClean="0">
                <a:ea typeface="新細明體" charset="-120"/>
              </a:rPr>
              <a:t>Treat </a:t>
            </a:r>
            <a:r>
              <a:rPr lang="en-US" altLang="zh-HK" dirty="0">
                <a:ea typeface="新細明體" charset="-120"/>
              </a:rPr>
              <a:t>homework seriously</a:t>
            </a:r>
          </a:p>
          <a:p>
            <a:pPr lvl="1"/>
            <a:r>
              <a:rPr lang="en-US" altLang="zh-HK" dirty="0">
                <a:ea typeface="新細明體" charset="-120"/>
              </a:rPr>
              <a:t>The </a:t>
            </a:r>
            <a:r>
              <a:rPr lang="en-US" altLang="zh-HK" dirty="0" smtClean="0">
                <a:ea typeface="新細明體" charset="-120"/>
              </a:rPr>
              <a:t>exam </a:t>
            </a:r>
            <a:r>
              <a:rPr lang="en-US" altLang="zh-HK" dirty="0">
                <a:ea typeface="新細明體" charset="-120"/>
              </a:rPr>
              <a:t>will be related to homework.</a:t>
            </a:r>
          </a:p>
          <a:p>
            <a:pPr marL="0" indent="0" eaLnBrk="1" hangingPunct="1">
              <a:buNone/>
            </a:pPr>
            <a:endParaRPr lang="zh-CN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C0EA98D-F3D5-40BA-A41E-BF7D95CE7850}" type="datetime1"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2019/3/9</a:t>
            </a:fld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7" name="灯片编号占位符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841A711-9D0F-4E10-975F-A6A0D0FCCB59}" type="slidenum">
              <a:rPr lang="zh-CN" altLang="en-US">
                <a:solidFill>
                  <a:srgbClr val="FFFFFF"/>
                </a:solidFill>
                <a:cs typeface="Arial" panose="020B0604020202020204" pitchFamily="34" charset="0"/>
              </a:rPr>
              <a:pPr/>
              <a:t>7</a:t>
            </a:fld>
            <a:endParaRPr lang="en-US" altLang="zh-CN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50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Chapter 0 Prologue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39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0.1 Books and algorithms</a:t>
            </a:r>
          </a:p>
          <a:p>
            <a:pPr eaLnBrk="1" hangingPunct="1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0.2 Enter Fibonacci</a:t>
            </a:r>
          </a:p>
          <a:p>
            <a:pPr eaLnBrk="1" hangingPunct="1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0.3 Big-</a:t>
            </a:r>
            <a:r>
              <a:rPr lang="en-US" altLang="zh-CN" i="1" dirty="0" smtClean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notation (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asymptotic analysis)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FDD631F-24DE-46E4-B607-2F43184F94CF}" type="datetime1"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2019/3/9</a:t>
            </a:fld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C22DAC1-0225-4556-B009-16A659F2EDE6}" type="slidenum">
              <a:rPr lang="zh-CN" altLang="en-US">
                <a:solidFill>
                  <a:srgbClr val="FFFFFF"/>
                </a:solidFill>
                <a:cs typeface="Arial" panose="020B0604020202020204" pitchFamily="34" charset="0"/>
              </a:rPr>
              <a:pPr/>
              <a:t>8</a:t>
            </a:fld>
            <a:endParaRPr lang="en-US" altLang="zh-CN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0.1 Books and algorithms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F29E35B-6038-4C09-B034-767CF23639FE}" type="datetime1"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2019/3/9</a:t>
            </a:fld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灯片编号占位符 4"/>
          <p:cNvSpPr>
            <a:spLocks noGrp="1"/>
          </p:cNvSpPr>
          <p:nvPr>
            <p:ph type="sldNum" sz="quarter" idx="11"/>
          </p:nvPr>
        </p:nvSpPr>
        <p:spPr bwMode="auto">
          <a:xfrm>
            <a:off x="5868144" y="3646964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8C7E325-A010-48FC-BB34-3AB6900596D7}" type="slidenum">
              <a:rPr lang="zh-CN" altLang="en-US">
                <a:solidFill>
                  <a:srgbClr val="FFFFFF"/>
                </a:solidFill>
                <a:cs typeface="Arial" panose="020B0604020202020204" pitchFamily="34" charset="0"/>
              </a:rPr>
              <a:pPr/>
              <a:t>9</a:t>
            </a:fld>
            <a:endParaRPr lang="en-US" altLang="zh-CN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7" name="梯形 6"/>
          <p:cNvSpPr/>
          <p:nvPr/>
        </p:nvSpPr>
        <p:spPr>
          <a:xfrm>
            <a:off x="250825" y="5301208"/>
            <a:ext cx="7878763" cy="1296443"/>
          </a:xfrm>
          <a:prstGeom prst="trapezoid">
            <a:avLst>
              <a:gd name="adj" fmla="val 75863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 eaLnBrk="1" hangingPunct="1">
              <a:defRPr/>
            </a:pP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algorithm is a computational procedure that has step-by-step instructions.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57200" y="1556792"/>
            <a:ext cx="7945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HK" sz="2400" dirty="0" smtClean="0">
                <a:ea typeface="新細明體" charset="-120"/>
              </a:rPr>
              <a:t>Computation vs. </a:t>
            </a:r>
            <a:r>
              <a:rPr lang="en-US" altLang="zh-HK" sz="2400" dirty="0">
                <a:ea typeface="新細明體" charset="-120"/>
              </a:rPr>
              <a:t>A</a:t>
            </a:r>
            <a:r>
              <a:rPr lang="en-US" altLang="zh-HK" sz="2400" dirty="0" smtClean="0">
                <a:ea typeface="新細明體" charset="-120"/>
              </a:rPr>
              <a:t>lgorithm</a:t>
            </a:r>
            <a:endParaRPr lang="en-US" altLang="zh-HK" sz="2400" dirty="0">
              <a:ea typeface="新細明體" charset="-12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038" y="2065278"/>
            <a:ext cx="5144186" cy="31746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凸显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2383</TotalTime>
  <Words>1584</Words>
  <Application>Microsoft Office PowerPoint</Application>
  <PresentationFormat>全屏显示(4:3)</PresentationFormat>
  <Paragraphs>319</Paragraphs>
  <Slides>45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8" baseType="lpstr">
      <vt:lpstr>新細明體</vt:lpstr>
      <vt:lpstr>华文楷体</vt:lpstr>
      <vt:lpstr>宋体</vt:lpstr>
      <vt:lpstr>Arial</vt:lpstr>
      <vt:lpstr>Calibri</vt:lpstr>
      <vt:lpstr>Cambria Math</vt:lpstr>
      <vt:lpstr>Century Schoolbook</vt:lpstr>
      <vt:lpstr>Symbol</vt:lpstr>
      <vt:lpstr>Times New Roman</vt:lpstr>
      <vt:lpstr>Wingdings</vt:lpstr>
      <vt:lpstr>Wingdings 2</vt:lpstr>
      <vt:lpstr>凸显</vt:lpstr>
      <vt:lpstr>Equation</vt:lpstr>
      <vt:lpstr>DESIGN AND ANALYSIS OF ALGORITHMS  [ˈælgərɪðəm]</vt:lpstr>
      <vt:lpstr>The textbook</vt:lpstr>
      <vt:lpstr>Original English book</vt:lpstr>
      <vt:lpstr>References </vt:lpstr>
      <vt:lpstr>Content</vt:lpstr>
      <vt:lpstr>Requirements</vt:lpstr>
      <vt:lpstr>Evaluations</vt:lpstr>
      <vt:lpstr>Chapter 0 Prologue</vt:lpstr>
      <vt:lpstr>0.1 Books and algorithms</vt:lpstr>
      <vt:lpstr>Features of algorithm</vt:lpstr>
      <vt:lpstr>Expressing algorithms</vt:lpstr>
      <vt:lpstr>PowerPoint 演示文稿</vt:lpstr>
      <vt:lpstr>PowerPoint 演示文稿</vt:lpstr>
      <vt:lpstr>PowerPoint 演示文稿</vt:lpstr>
      <vt:lpstr>Role of algorithm</vt:lpstr>
      <vt:lpstr>Algorithm vs. program</vt:lpstr>
      <vt:lpstr>Expressing algorithms (cont.)</vt:lpstr>
      <vt:lpstr>0.2 enter fibonacci</vt:lpstr>
      <vt:lpstr>0.2 Fibonacci - An exponential algorithm</vt:lpstr>
      <vt:lpstr>0.2 Fibonacci - An exponential algorithm</vt:lpstr>
      <vt:lpstr>0.2 Fibonacci - An exponential algorithm</vt:lpstr>
      <vt:lpstr>0.2 Fibonacci – a polynomial algorithm</vt:lpstr>
      <vt:lpstr>Example of T(n)</vt:lpstr>
      <vt:lpstr>0.3 big-o notation</vt:lpstr>
      <vt:lpstr>0.3 big-o notation</vt:lpstr>
      <vt:lpstr>0.3 BIG-O NOTATION</vt:lpstr>
      <vt:lpstr>Extended definition: O, Ω, Θ</vt:lpstr>
      <vt:lpstr>Example: n1/2 vs. cn </vt:lpstr>
      <vt:lpstr>General definition</vt:lpstr>
      <vt:lpstr>General definition (cont.)</vt:lpstr>
      <vt:lpstr>Spectrum of functions…</vt:lpstr>
      <vt:lpstr>0.3 big-o notation</vt:lpstr>
      <vt:lpstr>Properties of asymptotic notations</vt:lpstr>
      <vt:lpstr>PowerPoint 演示文稿</vt:lpstr>
      <vt:lpstr>PowerPoint 演示文稿</vt:lpstr>
      <vt:lpstr>Exercise 0.1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Exercise 0.2</vt:lpstr>
      <vt:lpstr>PowerPoint 演示文稿</vt:lpstr>
      <vt:lpstr>Exercise 0.4</vt:lpstr>
      <vt:lpstr>Exercise 0.4</vt:lpstr>
    </vt:vector>
  </TitlesOfParts>
  <Company>jnu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jzh</dc:creator>
  <cp:lastModifiedBy>r</cp:lastModifiedBy>
  <cp:revision>192</cp:revision>
  <dcterms:created xsi:type="dcterms:W3CDTF">2013-02-26T02:06:06Z</dcterms:created>
  <dcterms:modified xsi:type="dcterms:W3CDTF">2019-03-09T00:57:51Z</dcterms:modified>
</cp:coreProperties>
</file>