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9" r:id="rId4"/>
    <p:sldId id="260" r:id="rId5"/>
    <p:sldId id="279" r:id="rId6"/>
    <p:sldId id="284" r:id="rId7"/>
    <p:sldId id="281" r:id="rId8"/>
    <p:sldId id="282" r:id="rId9"/>
    <p:sldId id="283" r:id="rId10"/>
    <p:sldId id="280" r:id="rId11"/>
    <p:sldId id="261" r:id="rId12"/>
    <p:sldId id="268" r:id="rId13"/>
    <p:sldId id="278" r:id="rId14"/>
    <p:sldId id="270" r:id="rId15"/>
    <p:sldId id="271" r:id="rId16"/>
    <p:sldId id="272" r:id="rId17"/>
    <p:sldId id="273" r:id="rId18"/>
    <p:sldId id="274" r:id="rId19"/>
    <p:sldId id="275" r:id="rId20"/>
    <p:sldId id="276" r:id="rId21"/>
    <p:sldId id="277" r:id="rId22"/>
    <p:sldId id="263" r:id="rId23"/>
    <p:sldId id="265" r:id="rId24"/>
    <p:sldId id="266" r:id="rId25"/>
    <p:sldId id="267" r:id="rId26"/>
    <p:sldId id="262"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98B67-9116-43CF-8DAC-C8F9DEC764BE}" type="datetimeFigureOut">
              <a:rPr lang="en-US" smtClean="0"/>
              <a:t>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96083-50B3-468E-ABC8-1BF526B64AF5}" type="slidenum">
              <a:rPr lang="en-US" smtClean="0"/>
              <a:t>‹#›</a:t>
            </a:fld>
            <a:endParaRPr lang="en-US"/>
          </a:p>
        </p:txBody>
      </p:sp>
    </p:spTree>
    <p:extLst>
      <p:ext uri="{BB962C8B-B14F-4D97-AF65-F5344CB8AC3E}">
        <p14:creationId xmlns:p14="http://schemas.microsoft.com/office/powerpoint/2010/main" val="133239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11B2-046D-4D27-B4EC-84F80F326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F49B64-029E-4718-A11F-651C385025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0F0B1-EC50-42BA-B55F-534CEB742A59}"/>
              </a:ext>
            </a:extLst>
          </p:cNvPr>
          <p:cNvSpPr>
            <a:spLocks noGrp="1"/>
          </p:cNvSpPr>
          <p:nvPr>
            <p:ph type="dt" sz="half" idx="10"/>
          </p:nvPr>
        </p:nvSpPr>
        <p:spPr/>
        <p:txBody>
          <a:bodyPr/>
          <a:lstStyle/>
          <a:p>
            <a:fld id="{3F349EA1-D04C-4482-9160-00A080E8F430}" type="datetime1">
              <a:rPr lang="en-US" smtClean="0"/>
              <a:t>11/4/2018</a:t>
            </a:fld>
            <a:endParaRPr lang="en-US"/>
          </a:p>
        </p:txBody>
      </p:sp>
      <p:sp>
        <p:nvSpPr>
          <p:cNvPr id="5" name="Footer Placeholder 4">
            <a:extLst>
              <a:ext uri="{FF2B5EF4-FFF2-40B4-BE49-F238E27FC236}">
                <a16:creationId xmlns:a16="http://schemas.microsoft.com/office/drawing/2014/main" id="{F1F1F275-BD14-4E53-A18E-12113446F99D}"/>
              </a:ext>
            </a:extLst>
          </p:cNvPr>
          <p:cNvSpPr>
            <a:spLocks noGrp="1"/>
          </p:cNvSpPr>
          <p:nvPr>
            <p:ph type="ftr" sz="quarter" idx="11"/>
          </p:nvPr>
        </p:nvSpPr>
        <p:spPr/>
        <p:txBody>
          <a:bodyPr/>
          <a:lstStyle/>
          <a:p>
            <a:r>
              <a:rPr lang="en-US"/>
              <a:t>CST-135 Gary Davis</a:t>
            </a:r>
          </a:p>
        </p:txBody>
      </p:sp>
      <p:sp>
        <p:nvSpPr>
          <p:cNvPr id="6" name="Slide Number Placeholder 5">
            <a:extLst>
              <a:ext uri="{FF2B5EF4-FFF2-40B4-BE49-F238E27FC236}">
                <a16:creationId xmlns:a16="http://schemas.microsoft.com/office/drawing/2014/main" id="{C110EC7E-2CBD-43CE-926E-C512B38E027E}"/>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376305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4798-D03B-429A-A482-3DE4563E4F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BC5FA9-DF29-4081-B64E-3C432A4815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87F54-4D85-4222-8B78-369C79D2A9FD}"/>
              </a:ext>
            </a:extLst>
          </p:cNvPr>
          <p:cNvSpPr>
            <a:spLocks noGrp="1"/>
          </p:cNvSpPr>
          <p:nvPr>
            <p:ph type="dt" sz="half" idx="10"/>
          </p:nvPr>
        </p:nvSpPr>
        <p:spPr/>
        <p:txBody>
          <a:bodyPr/>
          <a:lstStyle/>
          <a:p>
            <a:fld id="{818C02A1-FB98-44BB-9FD0-A2E890067E30}" type="datetime1">
              <a:rPr lang="en-US" smtClean="0"/>
              <a:t>11/4/2018</a:t>
            </a:fld>
            <a:endParaRPr lang="en-US"/>
          </a:p>
        </p:txBody>
      </p:sp>
      <p:sp>
        <p:nvSpPr>
          <p:cNvPr id="5" name="Footer Placeholder 4">
            <a:extLst>
              <a:ext uri="{FF2B5EF4-FFF2-40B4-BE49-F238E27FC236}">
                <a16:creationId xmlns:a16="http://schemas.microsoft.com/office/drawing/2014/main" id="{0FD7CF23-9F24-4EC4-A520-4AECD0530B95}"/>
              </a:ext>
            </a:extLst>
          </p:cNvPr>
          <p:cNvSpPr>
            <a:spLocks noGrp="1"/>
          </p:cNvSpPr>
          <p:nvPr>
            <p:ph type="ftr" sz="quarter" idx="11"/>
          </p:nvPr>
        </p:nvSpPr>
        <p:spPr/>
        <p:txBody>
          <a:bodyPr/>
          <a:lstStyle/>
          <a:p>
            <a:r>
              <a:rPr lang="en-US"/>
              <a:t>CST-135 Gary Davis</a:t>
            </a:r>
          </a:p>
        </p:txBody>
      </p:sp>
      <p:sp>
        <p:nvSpPr>
          <p:cNvPr id="6" name="Slide Number Placeholder 5">
            <a:extLst>
              <a:ext uri="{FF2B5EF4-FFF2-40B4-BE49-F238E27FC236}">
                <a16:creationId xmlns:a16="http://schemas.microsoft.com/office/drawing/2014/main" id="{3F184EBB-78AA-4E75-9ED6-A15D1FCE5A5F}"/>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7455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99A8DA-B9A2-4A42-8910-C9B760BC48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96A1CC-A957-4517-B1AD-0E0D419AB4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D86F2-3546-4CB0-B73E-42D25652B9EF}"/>
              </a:ext>
            </a:extLst>
          </p:cNvPr>
          <p:cNvSpPr>
            <a:spLocks noGrp="1"/>
          </p:cNvSpPr>
          <p:nvPr>
            <p:ph type="dt" sz="half" idx="10"/>
          </p:nvPr>
        </p:nvSpPr>
        <p:spPr/>
        <p:txBody>
          <a:bodyPr/>
          <a:lstStyle/>
          <a:p>
            <a:fld id="{F8129C74-8452-41CB-8439-02CEA6B9432E}" type="datetime1">
              <a:rPr lang="en-US" smtClean="0"/>
              <a:t>11/4/2018</a:t>
            </a:fld>
            <a:endParaRPr lang="en-US"/>
          </a:p>
        </p:txBody>
      </p:sp>
      <p:sp>
        <p:nvSpPr>
          <p:cNvPr id="5" name="Footer Placeholder 4">
            <a:extLst>
              <a:ext uri="{FF2B5EF4-FFF2-40B4-BE49-F238E27FC236}">
                <a16:creationId xmlns:a16="http://schemas.microsoft.com/office/drawing/2014/main" id="{43F09D15-F164-4E67-83D5-7D3E978FB432}"/>
              </a:ext>
            </a:extLst>
          </p:cNvPr>
          <p:cNvSpPr>
            <a:spLocks noGrp="1"/>
          </p:cNvSpPr>
          <p:nvPr>
            <p:ph type="ftr" sz="quarter" idx="11"/>
          </p:nvPr>
        </p:nvSpPr>
        <p:spPr/>
        <p:txBody>
          <a:bodyPr/>
          <a:lstStyle/>
          <a:p>
            <a:r>
              <a:rPr lang="en-US"/>
              <a:t>CST-135 Gary Davis</a:t>
            </a:r>
          </a:p>
        </p:txBody>
      </p:sp>
      <p:sp>
        <p:nvSpPr>
          <p:cNvPr id="6" name="Slide Number Placeholder 5">
            <a:extLst>
              <a:ext uri="{FF2B5EF4-FFF2-40B4-BE49-F238E27FC236}">
                <a16:creationId xmlns:a16="http://schemas.microsoft.com/office/drawing/2014/main" id="{8E24B5A1-9061-4D4D-B24A-C2C7541A078D}"/>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290379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ECD0-36D4-4612-A054-22BD394F27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9CC3E-FEF8-4028-A8A5-6FDF5BD2A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5806F-B1C4-4B15-BCA7-CB482BDA36BD}"/>
              </a:ext>
            </a:extLst>
          </p:cNvPr>
          <p:cNvSpPr>
            <a:spLocks noGrp="1"/>
          </p:cNvSpPr>
          <p:nvPr>
            <p:ph type="dt" sz="half" idx="10"/>
          </p:nvPr>
        </p:nvSpPr>
        <p:spPr/>
        <p:txBody>
          <a:bodyPr/>
          <a:lstStyle/>
          <a:p>
            <a:fld id="{A5DE853E-D1BF-4F8C-8A38-5B939BEEC457}" type="datetime1">
              <a:rPr lang="en-US" smtClean="0"/>
              <a:t>11/4/2018</a:t>
            </a:fld>
            <a:endParaRPr lang="en-US"/>
          </a:p>
        </p:txBody>
      </p:sp>
      <p:sp>
        <p:nvSpPr>
          <p:cNvPr id="5" name="Footer Placeholder 4">
            <a:extLst>
              <a:ext uri="{FF2B5EF4-FFF2-40B4-BE49-F238E27FC236}">
                <a16:creationId xmlns:a16="http://schemas.microsoft.com/office/drawing/2014/main" id="{BEF1A93E-08B2-4A5A-A82C-2F70BCB1CD8A}"/>
              </a:ext>
            </a:extLst>
          </p:cNvPr>
          <p:cNvSpPr>
            <a:spLocks noGrp="1"/>
          </p:cNvSpPr>
          <p:nvPr>
            <p:ph type="ftr" sz="quarter" idx="11"/>
          </p:nvPr>
        </p:nvSpPr>
        <p:spPr/>
        <p:txBody>
          <a:bodyPr/>
          <a:lstStyle/>
          <a:p>
            <a:r>
              <a:rPr lang="en-US"/>
              <a:t>CST-135 Gary Davis</a:t>
            </a:r>
          </a:p>
        </p:txBody>
      </p:sp>
      <p:sp>
        <p:nvSpPr>
          <p:cNvPr id="6" name="Slide Number Placeholder 5">
            <a:extLst>
              <a:ext uri="{FF2B5EF4-FFF2-40B4-BE49-F238E27FC236}">
                <a16:creationId xmlns:a16="http://schemas.microsoft.com/office/drawing/2014/main" id="{AB0FCEB2-2CD5-45F7-B980-50DD03541B7B}"/>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75989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8279-1603-450B-9DBB-3AD5B7BEB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941212-0C1D-4146-B4F4-1F5A1F3AF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414CE1-3E34-4D1A-935B-A2B62822ACFB}"/>
              </a:ext>
            </a:extLst>
          </p:cNvPr>
          <p:cNvSpPr>
            <a:spLocks noGrp="1"/>
          </p:cNvSpPr>
          <p:nvPr>
            <p:ph type="dt" sz="half" idx="10"/>
          </p:nvPr>
        </p:nvSpPr>
        <p:spPr/>
        <p:txBody>
          <a:bodyPr/>
          <a:lstStyle/>
          <a:p>
            <a:fld id="{CB9AEA18-3C03-4C02-B563-2B1558C170A8}" type="datetime1">
              <a:rPr lang="en-US" smtClean="0"/>
              <a:t>11/4/2018</a:t>
            </a:fld>
            <a:endParaRPr lang="en-US"/>
          </a:p>
        </p:txBody>
      </p:sp>
      <p:sp>
        <p:nvSpPr>
          <p:cNvPr id="5" name="Footer Placeholder 4">
            <a:extLst>
              <a:ext uri="{FF2B5EF4-FFF2-40B4-BE49-F238E27FC236}">
                <a16:creationId xmlns:a16="http://schemas.microsoft.com/office/drawing/2014/main" id="{969345F2-B710-453B-A169-4F8F8375F59C}"/>
              </a:ext>
            </a:extLst>
          </p:cNvPr>
          <p:cNvSpPr>
            <a:spLocks noGrp="1"/>
          </p:cNvSpPr>
          <p:nvPr>
            <p:ph type="ftr" sz="quarter" idx="11"/>
          </p:nvPr>
        </p:nvSpPr>
        <p:spPr/>
        <p:txBody>
          <a:bodyPr/>
          <a:lstStyle/>
          <a:p>
            <a:r>
              <a:rPr lang="en-US"/>
              <a:t>CST-135 Gary Davis</a:t>
            </a:r>
          </a:p>
        </p:txBody>
      </p:sp>
      <p:sp>
        <p:nvSpPr>
          <p:cNvPr id="6" name="Slide Number Placeholder 5">
            <a:extLst>
              <a:ext uri="{FF2B5EF4-FFF2-40B4-BE49-F238E27FC236}">
                <a16:creationId xmlns:a16="http://schemas.microsoft.com/office/drawing/2014/main" id="{FF0B8E0E-2DB0-4883-AE83-A1492EBEBC2D}"/>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64392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8364-EF17-4DE0-BC98-1C17EC1EE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680B6-4A4E-4CFB-8275-9E2EA17D3F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0D76E-C0DF-427B-86CE-F4FCC58170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30CA94-5B9E-4849-BC3A-DFE79B753E88}"/>
              </a:ext>
            </a:extLst>
          </p:cNvPr>
          <p:cNvSpPr>
            <a:spLocks noGrp="1"/>
          </p:cNvSpPr>
          <p:nvPr>
            <p:ph type="dt" sz="half" idx="10"/>
          </p:nvPr>
        </p:nvSpPr>
        <p:spPr/>
        <p:txBody>
          <a:bodyPr/>
          <a:lstStyle/>
          <a:p>
            <a:fld id="{80A3A95F-9D6F-48F2-94CD-418C18DA30CF}" type="datetime1">
              <a:rPr lang="en-US" smtClean="0"/>
              <a:t>11/4/2018</a:t>
            </a:fld>
            <a:endParaRPr lang="en-US"/>
          </a:p>
        </p:txBody>
      </p:sp>
      <p:sp>
        <p:nvSpPr>
          <p:cNvPr id="6" name="Footer Placeholder 5">
            <a:extLst>
              <a:ext uri="{FF2B5EF4-FFF2-40B4-BE49-F238E27FC236}">
                <a16:creationId xmlns:a16="http://schemas.microsoft.com/office/drawing/2014/main" id="{EE966556-CDC2-4C4C-BCB0-8668CC3FD898}"/>
              </a:ext>
            </a:extLst>
          </p:cNvPr>
          <p:cNvSpPr>
            <a:spLocks noGrp="1"/>
          </p:cNvSpPr>
          <p:nvPr>
            <p:ph type="ftr" sz="quarter" idx="11"/>
          </p:nvPr>
        </p:nvSpPr>
        <p:spPr/>
        <p:txBody>
          <a:bodyPr/>
          <a:lstStyle/>
          <a:p>
            <a:r>
              <a:rPr lang="en-US"/>
              <a:t>CST-135 Gary Davis</a:t>
            </a:r>
          </a:p>
        </p:txBody>
      </p:sp>
      <p:sp>
        <p:nvSpPr>
          <p:cNvPr id="7" name="Slide Number Placeholder 6">
            <a:extLst>
              <a:ext uri="{FF2B5EF4-FFF2-40B4-BE49-F238E27FC236}">
                <a16:creationId xmlns:a16="http://schemas.microsoft.com/office/drawing/2014/main" id="{34014547-85ED-4031-8913-C3C30833E384}"/>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285993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2F34-80BB-48D8-8110-D67D3DAF3A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E2D851-37BE-434C-8035-43CEAC4950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A1D004-31C5-4539-82B7-4D0982E1EE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1EF757-78F0-4161-89AA-D2BAF6176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B8C8C5-1A87-4493-8BD8-9E80AF5451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0433D2-266B-4040-9047-4ABD3F0F80B4}"/>
              </a:ext>
            </a:extLst>
          </p:cNvPr>
          <p:cNvSpPr>
            <a:spLocks noGrp="1"/>
          </p:cNvSpPr>
          <p:nvPr>
            <p:ph type="dt" sz="half" idx="10"/>
          </p:nvPr>
        </p:nvSpPr>
        <p:spPr/>
        <p:txBody>
          <a:bodyPr/>
          <a:lstStyle/>
          <a:p>
            <a:fld id="{CF7A02E6-41DC-42A3-BF17-5E3457F9CD9D}" type="datetime1">
              <a:rPr lang="en-US" smtClean="0"/>
              <a:t>11/4/2018</a:t>
            </a:fld>
            <a:endParaRPr lang="en-US"/>
          </a:p>
        </p:txBody>
      </p:sp>
      <p:sp>
        <p:nvSpPr>
          <p:cNvPr id="8" name="Footer Placeholder 7">
            <a:extLst>
              <a:ext uri="{FF2B5EF4-FFF2-40B4-BE49-F238E27FC236}">
                <a16:creationId xmlns:a16="http://schemas.microsoft.com/office/drawing/2014/main" id="{6C7D0CEC-3821-4D46-9912-57C04263CB07}"/>
              </a:ext>
            </a:extLst>
          </p:cNvPr>
          <p:cNvSpPr>
            <a:spLocks noGrp="1"/>
          </p:cNvSpPr>
          <p:nvPr>
            <p:ph type="ftr" sz="quarter" idx="11"/>
          </p:nvPr>
        </p:nvSpPr>
        <p:spPr/>
        <p:txBody>
          <a:bodyPr/>
          <a:lstStyle/>
          <a:p>
            <a:r>
              <a:rPr lang="en-US"/>
              <a:t>CST-135 Gary Davis</a:t>
            </a:r>
          </a:p>
        </p:txBody>
      </p:sp>
      <p:sp>
        <p:nvSpPr>
          <p:cNvPr id="9" name="Slide Number Placeholder 8">
            <a:extLst>
              <a:ext uri="{FF2B5EF4-FFF2-40B4-BE49-F238E27FC236}">
                <a16:creationId xmlns:a16="http://schemas.microsoft.com/office/drawing/2014/main" id="{3029903E-5EF0-42A5-ADAF-6625B6AA1F56}"/>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5771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CC58-44A9-48C4-9DC1-EDEE8F1690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7D0A43-3ADE-4E01-B5A4-4C154ED8E3EA}"/>
              </a:ext>
            </a:extLst>
          </p:cNvPr>
          <p:cNvSpPr>
            <a:spLocks noGrp="1"/>
          </p:cNvSpPr>
          <p:nvPr>
            <p:ph type="dt" sz="half" idx="10"/>
          </p:nvPr>
        </p:nvSpPr>
        <p:spPr/>
        <p:txBody>
          <a:bodyPr/>
          <a:lstStyle/>
          <a:p>
            <a:fld id="{CC5C00CA-5FEA-45BB-9FFA-E52D725EB20C}" type="datetime1">
              <a:rPr lang="en-US" smtClean="0"/>
              <a:t>11/4/2018</a:t>
            </a:fld>
            <a:endParaRPr lang="en-US"/>
          </a:p>
        </p:txBody>
      </p:sp>
      <p:sp>
        <p:nvSpPr>
          <p:cNvPr id="4" name="Footer Placeholder 3">
            <a:extLst>
              <a:ext uri="{FF2B5EF4-FFF2-40B4-BE49-F238E27FC236}">
                <a16:creationId xmlns:a16="http://schemas.microsoft.com/office/drawing/2014/main" id="{9B551B28-5CFE-4AB0-9317-754E9D35C171}"/>
              </a:ext>
            </a:extLst>
          </p:cNvPr>
          <p:cNvSpPr>
            <a:spLocks noGrp="1"/>
          </p:cNvSpPr>
          <p:nvPr>
            <p:ph type="ftr" sz="quarter" idx="11"/>
          </p:nvPr>
        </p:nvSpPr>
        <p:spPr/>
        <p:txBody>
          <a:bodyPr/>
          <a:lstStyle/>
          <a:p>
            <a:r>
              <a:rPr lang="en-US"/>
              <a:t>CST-135 Gary Davis</a:t>
            </a:r>
          </a:p>
        </p:txBody>
      </p:sp>
      <p:sp>
        <p:nvSpPr>
          <p:cNvPr id="5" name="Slide Number Placeholder 4">
            <a:extLst>
              <a:ext uri="{FF2B5EF4-FFF2-40B4-BE49-F238E27FC236}">
                <a16:creationId xmlns:a16="http://schemas.microsoft.com/office/drawing/2014/main" id="{D87E072C-D58D-4462-8584-E2A2A2F33632}"/>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109723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21AF7-EA0D-48EA-A437-663C3B1D9AB0}"/>
              </a:ext>
            </a:extLst>
          </p:cNvPr>
          <p:cNvSpPr>
            <a:spLocks noGrp="1"/>
          </p:cNvSpPr>
          <p:nvPr>
            <p:ph type="dt" sz="half" idx="10"/>
          </p:nvPr>
        </p:nvSpPr>
        <p:spPr/>
        <p:txBody>
          <a:bodyPr/>
          <a:lstStyle/>
          <a:p>
            <a:fld id="{3D0176F1-3C77-47F8-BEEF-D6499BD529A5}" type="datetime1">
              <a:rPr lang="en-US" smtClean="0"/>
              <a:t>11/4/2018</a:t>
            </a:fld>
            <a:endParaRPr lang="en-US"/>
          </a:p>
        </p:txBody>
      </p:sp>
      <p:sp>
        <p:nvSpPr>
          <p:cNvPr id="3" name="Footer Placeholder 2">
            <a:extLst>
              <a:ext uri="{FF2B5EF4-FFF2-40B4-BE49-F238E27FC236}">
                <a16:creationId xmlns:a16="http://schemas.microsoft.com/office/drawing/2014/main" id="{86807D14-0BCE-4723-9D02-771162706308}"/>
              </a:ext>
            </a:extLst>
          </p:cNvPr>
          <p:cNvSpPr>
            <a:spLocks noGrp="1"/>
          </p:cNvSpPr>
          <p:nvPr>
            <p:ph type="ftr" sz="quarter" idx="11"/>
          </p:nvPr>
        </p:nvSpPr>
        <p:spPr/>
        <p:txBody>
          <a:bodyPr/>
          <a:lstStyle/>
          <a:p>
            <a:r>
              <a:rPr lang="en-US"/>
              <a:t>CST-135 Gary Davis</a:t>
            </a:r>
          </a:p>
        </p:txBody>
      </p:sp>
      <p:sp>
        <p:nvSpPr>
          <p:cNvPr id="4" name="Slide Number Placeholder 3">
            <a:extLst>
              <a:ext uri="{FF2B5EF4-FFF2-40B4-BE49-F238E27FC236}">
                <a16:creationId xmlns:a16="http://schemas.microsoft.com/office/drawing/2014/main" id="{745A30C4-C5C1-4FFE-930C-0D8336947154}"/>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410519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F156-C833-41EA-A845-2F52EE48D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8FB53-1931-43FF-AFBE-C7E09B6C0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CC57D8-6D68-4465-993C-AA1C4E7AF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35EBBF-BFAE-4762-A64D-3152C0D0B842}"/>
              </a:ext>
            </a:extLst>
          </p:cNvPr>
          <p:cNvSpPr>
            <a:spLocks noGrp="1"/>
          </p:cNvSpPr>
          <p:nvPr>
            <p:ph type="dt" sz="half" idx="10"/>
          </p:nvPr>
        </p:nvSpPr>
        <p:spPr/>
        <p:txBody>
          <a:bodyPr/>
          <a:lstStyle/>
          <a:p>
            <a:fld id="{8FEBA071-0707-4773-95A2-1E6C6AEE1E3C}" type="datetime1">
              <a:rPr lang="en-US" smtClean="0"/>
              <a:t>11/4/2018</a:t>
            </a:fld>
            <a:endParaRPr lang="en-US"/>
          </a:p>
        </p:txBody>
      </p:sp>
      <p:sp>
        <p:nvSpPr>
          <p:cNvPr id="6" name="Footer Placeholder 5">
            <a:extLst>
              <a:ext uri="{FF2B5EF4-FFF2-40B4-BE49-F238E27FC236}">
                <a16:creationId xmlns:a16="http://schemas.microsoft.com/office/drawing/2014/main" id="{BBF9DBBC-A702-4710-9D52-239511552740}"/>
              </a:ext>
            </a:extLst>
          </p:cNvPr>
          <p:cNvSpPr>
            <a:spLocks noGrp="1"/>
          </p:cNvSpPr>
          <p:nvPr>
            <p:ph type="ftr" sz="quarter" idx="11"/>
          </p:nvPr>
        </p:nvSpPr>
        <p:spPr/>
        <p:txBody>
          <a:bodyPr/>
          <a:lstStyle/>
          <a:p>
            <a:r>
              <a:rPr lang="en-US"/>
              <a:t>CST-135 Gary Davis</a:t>
            </a:r>
          </a:p>
        </p:txBody>
      </p:sp>
      <p:sp>
        <p:nvSpPr>
          <p:cNvPr id="7" name="Slide Number Placeholder 6">
            <a:extLst>
              <a:ext uri="{FF2B5EF4-FFF2-40B4-BE49-F238E27FC236}">
                <a16:creationId xmlns:a16="http://schemas.microsoft.com/office/drawing/2014/main" id="{B181140A-8065-4AEF-9311-3B164404DA9C}"/>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84948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C65C-7CE0-4F7A-AE1B-43E3AF2A7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4250D-E484-46CF-BD85-A934C13161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7A634B-E1B1-4D4E-A697-6EDBB6720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826D09-6640-4445-9440-B08DD2201EDB}"/>
              </a:ext>
            </a:extLst>
          </p:cNvPr>
          <p:cNvSpPr>
            <a:spLocks noGrp="1"/>
          </p:cNvSpPr>
          <p:nvPr>
            <p:ph type="dt" sz="half" idx="10"/>
          </p:nvPr>
        </p:nvSpPr>
        <p:spPr/>
        <p:txBody>
          <a:bodyPr/>
          <a:lstStyle/>
          <a:p>
            <a:fld id="{FAEF9619-A8BF-4BEF-B9F1-549E92246854}" type="datetime1">
              <a:rPr lang="en-US" smtClean="0"/>
              <a:t>11/4/2018</a:t>
            </a:fld>
            <a:endParaRPr lang="en-US"/>
          </a:p>
        </p:txBody>
      </p:sp>
      <p:sp>
        <p:nvSpPr>
          <p:cNvPr id="6" name="Footer Placeholder 5">
            <a:extLst>
              <a:ext uri="{FF2B5EF4-FFF2-40B4-BE49-F238E27FC236}">
                <a16:creationId xmlns:a16="http://schemas.microsoft.com/office/drawing/2014/main" id="{00D2058E-7DBC-4EF4-958B-BD22A4AB3957}"/>
              </a:ext>
            </a:extLst>
          </p:cNvPr>
          <p:cNvSpPr>
            <a:spLocks noGrp="1"/>
          </p:cNvSpPr>
          <p:nvPr>
            <p:ph type="ftr" sz="quarter" idx="11"/>
          </p:nvPr>
        </p:nvSpPr>
        <p:spPr/>
        <p:txBody>
          <a:bodyPr/>
          <a:lstStyle/>
          <a:p>
            <a:r>
              <a:rPr lang="en-US"/>
              <a:t>CST-135 Gary Davis</a:t>
            </a:r>
          </a:p>
        </p:txBody>
      </p:sp>
      <p:sp>
        <p:nvSpPr>
          <p:cNvPr id="7" name="Slide Number Placeholder 6">
            <a:extLst>
              <a:ext uri="{FF2B5EF4-FFF2-40B4-BE49-F238E27FC236}">
                <a16:creationId xmlns:a16="http://schemas.microsoft.com/office/drawing/2014/main" id="{B77B0CFF-B63A-43ED-88FB-4D621E78A55E}"/>
              </a:ext>
            </a:extLst>
          </p:cNvPr>
          <p:cNvSpPr>
            <a:spLocks noGrp="1"/>
          </p:cNvSpPr>
          <p:nvPr>
            <p:ph type="sldNum" sz="quarter" idx="12"/>
          </p:nvPr>
        </p:nvSpPr>
        <p:spPr/>
        <p:txBody>
          <a:bodyPr/>
          <a:lstStyle/>
          <a:p>
            <a:fld id="{7C3909BF-9ABC-46C9-BA7C-7DCFF437A671}" type="slidenum">
              <a:rPr lang="en-US" smtClean="0"/>
              <a:t>‹#›</a:t>
            </a:fld>
            <a:endParaRPr lang="en-US"/>
          </a:p>
        </p:txBody>
      </p:sp>
    </p:spTree>
    <p:extLst>
      <p:ext uri="{BB962C8B-B14F-4D97-AF65-F5344CB8AC3E}">
        <p14:creationId xmlns:p14="http://schemas.microsoft.com/office/powerpoint/2010/main" val="107765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3FBCE-8BBF-44DA-9279-DE827544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3EBF05-54B1-4FF5-9F18-CFDC15BA0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D91A5-37E7-4B16-8FE5-E9F7A6591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F3B6E-8D89-47C0-9EB9-8B67738E622C}" type="datetime1">
              <a:rPr lang="en-US" smtClean="0"/>
              <a:t>11/4/2018</a:t>
            </a:fld>
            <a:endParaRPr lang="en-US"/>
          </a:p>
        </p:txBody>
      </p:sp>
      <p:sp>
        <p:nvSpPr>
          <p:cNvPr id="5" name="Footer Placeholder 4">
            <a:extLst>
              <a:ext uri="{FF2B5EF4-FFF2-40B4-BE49-F238E27FC236}">
                <a16:creationId xmlns:a16="http://schemas.microsoft.com/office/drawing/2014/main" id="{90B8609A-2353-4B2E-AC6E-19CB3A3681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CST-135 Gary Davis</a:t>
            </a:r>
          </a:p>
        </p:txBody>
      </p:sp>
      <p:sp>
        <p:nvSpPr>
          <p:cNvPr id="6" name="Slide Number Placeholder 5">
            <a:extLst>
              <a:ext uri="{FF2B5EF4-FFF2-40B4-BE49-F238E27FC236}">
                <a16:creationId xmlns:a16="http://schemas.microsoft.com/office/drawing/2014/main" id="{053FD076-E8E0-4BB1-80C8-9E39118F6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909BF-9ABC-46C9-BA7C-7DCFF437A671}" type="slidenum">
              <a:rPr lang="en-US" smtClean="0"/>
              <a:t>‹#›</a:t>
            </a:fld>
            <a:endParaRPr lang="en-US"/>
          </a:p>
        </p:txBody>
      </p:sp>
    </p:spTree>
    <p:extLst>
      <p:ext uri="{BB962C8B-B14F-4D97-AF65-F5344CB8AC3E}">
        <p14:creationId xmlns:p14="http://schemas.microsoft.com/office/powerpoint/2010/main" val="383161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File:Java_programming_language_logo.sv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A7E5-316E-4F9D-86D6-14551938797D}"/>
              </a:ext>
            </a:extLst>
          </p:cNvPr>
          <p:cNvSpPr>
            <a:spLocks noGrp="1"/>
          </p:cNvSpPr>
          <p:nvPr>
            <p:ph type="ctrTitle"/>
          </p:nvPr>
        </p:nvSpPr>
        <p:spPr/>
        <p:txBody>
          <a:bodyPr/>
          <a:lstStyle/>
          <a:p>
            <a:r>
              <a:rPr lang="en-US" dirty="0"/>
              <a:t>Milestone 7</a:t>
            </a:r>
          </a:p>
        </p:txBody>
      </p:sp>
      <p:sp>
        <p:nvSpPr>
          <p:cNvPr id="3" name="Subtitle 2">
            <a:extLst>
              <a:ext uri="{FF2B5EF4-FFF2-40B4-BE49-F238E27FC236}">
                <a16:creationId xmlns:a16="http://schemas.microsoft.com/office/drawing/2014/main" id="{2A08EF15-7CB1-4B33-9027-8455A9B62730}"/>
              </a:ext>
            </a:extLst>
          </p:cNvPr>
          <p:cNvSpPr>
            <a:spLocks noGrp="1"/>
          </p:cNvSpPr>
          <p:nvPr>
            <p:ph type="subTitle" idx="1"/>
          </p:nvPr>
        </p:nvSpPr>
        <p:spPr/>
        <p:txBody>
          <a:bodyPr>
            <a:normAutofit fontScale="77500" lnSpcReduction="20000"/>
          </a:bodyPr>
          <a:lstStyle/>
          <a:p>
            <a:r>
              <a:rPr lang="en-US" dirty="0"/>
              <a:t>CST-135</a:t>
            </a:r>
          </a:p>
          <a:p>
            <a:pPr algn="r"/>
            <a:r>
              <a:rPr lang="en-US" dirty="0"/>
              <a:t>Gary Davis</a:t>
            </a:r>
          </a:p>
          <a:p>
            <a:pPr algn="r"/>
            <a:r>
              <a:rPr lang="en-US" dirty="0"/>
              <a:t>Nathaniel Kumar</a:t>
            </a:r>
          </a:p>
          <a:p>
            <a:pPr algn="r"/>
            <a:r>
              <a:rPr lang="en-US" dirty="0"/>
              <a:t>Jesse Gardner</a:t>
            </a:r>
          </a:p>
          <a:p>
            <a:pPr algn="r"/>
            <a:r>
              <a:rPr lang="en-US" dirty="0"/>
              <a:t>Alondra Dominguez Ramirez</a:t>
            </a:r>
          </a:p>
        </p:txBody>
      </p:sp>
      <p:sp>
        <p:nvSpPr>
          <p:cNvPr id="4" name="Footer Placeholder 3">
            <a:extLst>
              <a:ext uri="{FF2B5EF4-FFF2-40B4-BE49-F238E27FC236}">
                <a16:creationId xmlns:a16="http://schemas.microsoft.com/office/drawing/2014/main" id="{61362617-5A87-4CB3-8C98-50CDB09E7D8F}"/>
              </a:ext>
            </a:extLst>
          </p:cNvPr>
          <p:cNvSpPr>
            <a:spLocks noGrp="1"/>
          </p:cNvSpPr>
          <p:nvPr>
            <p:ph type="ftr" sz="quarter" idx="11"/>
          </p:nvPr>
        </p:nvSpPr>
        <p:spPr/>
        <p:txBody>
          <a:bodyPr/>
          <a:lstStyle/>
          <a:p>
            <a:r>
              <a:rPr lang="en-US" dirty="0"/>
              <a:t>CST-135 Programming II</a:t>
            </a:r>
          </a:p>
        </p:txBody>
      </p:sp>
      <p:sp>
        <p:nvSpPr>
          <p:cNvPr id="5" name="Slide Number Placeholder 4">
            <a:extLst>
              <a:ext uri="{FF2B5EF4-FFF2-40B4-BE49-F238E27FC236}">
                <a16:creationId xmlns:a16="http://schemas.microsoft.com/office/drawing/2014/main" id="{731B6BC4-9024-46E9-8130-B2652E163498}"/>
              </a:ext>
            </a:extLst>
          </p:cNvPr>
          <p:cNvSpPr>
            <a:spLocks noGrp="1"/>
          </p:cNvSpPr>
          <p:nvPr>
            <p:ph type="sldNum" sz="quarter" idx="12"/>
          </p:nvPr>
        </p:nvSpPr>
        <p:spPr/>
        <p:txBody>
          <a:bodyPr/>
          <a:lstStyle/>
          <a:p>
            <a:fld id="{7C3909BF-9ABC-46C9-BA7C-7DCFF437A671}" type="slidenum">
              <a:rPr lang="en-US" smtClean="0"/>
              <a:t>1</a:t>
            </a:fld>
            <a:endParaRPr lang="en-US"/>
          </a:p>
        </p:txBody>
      </p:sp>
      <p:pic>
        <p:nvPicPr>
          <p:cNvPr id="11" name="Picture 10">
            <a:extLst>
              <a:ext uri="{FF2B5EF4-FFF2-40B4-BE49-F238E27FC236}">
                <a16:creationId xmlns:a16="http://schemas.microsoft.com/office/drawing/2014/main" id="{1FC3B26D-5569-4687-B5C9-A34B98DD7D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88390" y="1723624"/>
            <a:ext cx="1277144" cy="2335614"/>
          </a:xfrm>
          <a:prstGeom prst="rect">
            <a:avLst/>
          </a:prstGeom>
        </p:spPr>
      </p:pic>
    </p:spTree>
    <p:extLst>
      <p:ext uri="{BB962C8B-B14F-4D97-AF65-F5344CB8AC3E}">
        <p14:creationId xmlns:p14="http://schemas.microsoft.com/office/powerpoint/2010/main" val="2681954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Customer Queue Completion</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10</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7"/>
            <a:ext cx="4754999" cy="1924854"/>
          </a:xfrm>
        </p:spPr>
        <p:txBody>
          <a:bodyPr>
            <a:normAutofit/>
          </a:bodyPr>
          <a:lstStyle/>
          <a:p>
            <a:r>
              <a:rPr lang="en-US" sz="1800" b="1" dirty="0"/>
              <a:t>Animation / Customer Completion</a:t>
            </a:r>
          </a:p>
          <a:p>
            <a:pPr lvl="1"/>
            <a:r>
              <a:rPr lang="en-US" sz="1400" b="1" dirty="0"/>
              <a:t>All Customers have been removed from the Queue</a:t>
            </a:r>
          </a:p>
          <a:p>
            <a:pPr lvl="1"/>
            <a:r>
              <a:rPr lang="en-US" sz="1400" b="1" dirty="0"/>
              <a:t>Message indicating the number of customers in Queue</a:t>
            </a:r>
          </a:p>
          <a:p>
            <a:pPr lvl="1"/>
            <a:r>
              <a:rPr lang="en-US" sz="1400" b="1" dirty="0"/>
              <a:t>Text displaying the current inventory </a:t>
            </a:r>
          </a:p>
          <a:p>
            <a:pPr lvl="1"/>
            <a:r>
              <a:rPr lang="en-US" sz="1400" b="1" dirty="0"/>
              <a:t>All customer images have been removed from GUI</a:t>
            </a:r>
          </a:p>
        </p:txBody>
      </p:sp>
      <p:grpSp>
        <p:nvGrpSpPr>
          <p:cNvPr id="33" name="Group 32">
            <a:extLst>
              <a:ext uri="{FF2B5EF4-FFF2-40B4-BE49-F238E27FC236}">
                <a16:creationId xmlns:a16="http://schemas.microsoft.com/office/drawing/2014/main" id="{EB36A142-DA16-4D0E-8A5D-829BFD5692B7}"/>
              </a:ext>
            </a:extLst>
          </p:cNvPr>
          <p:cNvGrpSpPr/>
          <p:nvPr/>
        </p:nvGrpSpPr>
        <p:grpSpPr>
          <a:xfrm>
            <a:off x="5387069" y="1374006"/>
            <a:ext cx="6733565" cy="5017680"/>
            <a:chOff x="5387069" y="1374006"/>
            <a:chExt cx="6733565" cy="5017680"/>
          </a:xfrm>
        </p:grpSpPr>
        <p:grpSp>
          <p:nvGrpSpPr>
            <p:cNvPr id="9" name="Group 8">
              <a:extLst>
                <a:ext uri="{FF2B5EF4-FFF2-40B4-BE49-F238E27FC236}">
                  <a16:creationId xmlns:a16="http://schemas.microsoft.com/office/drawing/2014/main" id="{61230486-90B6-419F-9C63-6A8C68E02B65}"/>
                </a:ext>
              </a:extLst>
            </p:cNvPr>
            <p:cNvGrpSpPr/>
            <p:nvPr/>
          </p:nvGrpSpPr>
          <p:grpSpPr>
            <a:xfrm>
              <a:off x="5387069" y="1374006"/>
              <a:ext cx="4943793" cy="5017680"/>
              <a:chOff x="6749340" y="1504637"/>
              <a:chExt cx="4943793" cy="5017680"/>
            </a:xfrm>
          </p:grpSpPr>
          <p:pic>
            <p:nvPicPr>
              <p:cNvPr id="6" name="Picture 5">
                <a:extLst>
                  <a:ext uri="{FF2B5EF4-FFF2-40B4-BE49-F238E27FC236}">
                    <a16:creationId xmlns:a16="http://schemas.microsoft.com/office/drawing/2014/main" id="{77F9878C-45FE-4D96-B2C1-E4C951662CE8}"/>
                  </a:ext>
                </a:extLst>
              </p:cNvPr>
              <p:cNvPicPr>
                <a:picLocks noChangeAspect="1"/>
              </p:cNvPicPr>
              <p:nvPr/>
            </p:nvPicPr>
            <p:blipFill>
              <a:blip r:embed="rId2"/>
              <a:stretch>
                <a:fillRect/>
              </a:stretch>
            </p:blipFill>
            <p:spPr>
              <a:xfrm>
                <a:off x="8949936" y="1970358"/>
                <a:ext cx="2743197" cy="4551959"/>
              </a:xfrm>
              <a:prstGeom prst="rect">
                <a:avLst/>
              </a:prstGeom>
            </p:spPr>
          </p:pic>
          <p:grpSp>
            <p:nvGrpSpPr>
              <p:cNvPr id="29" name="Group 28">
                <a:extLst>
                  <a:ext uri="{FF2B5EF4-FFF2-40B4-BE49-F238E27FC236}">
                    <a16:creationId xmlns:a16="http://schemas.microsoft.com/office/drawing/2014/main" id="{5091E078-D84C-4606-A18D-E48D13CADB7A}"/>
                  </a:ext>
                </a:extLst>
              </p:cNvPr>
              <p:cNvGrpSpPr/>
              <p:nvPr/>
            </p:nvGrpSpPr>
            <p:grpSpPr>
              <a:xfrm>
                <a:off x="6749340" y="1504637"/>
                <a:ext cx="4938470" cy="4417698"/>
                <a:chOff x="6693354" y="1523299"/>
                <a:chExt cx="4938470" cy="4417698"/>
              </a:xfrm>
            </p:grpSpPr>
            <p:grpSp>
              <p:nvGrpSpPr>
                <p:cNvPr id="23" name="Group 22">
                  <a:extLst>
                    <a:ext uri="{FF2B5EF4-FFF2-40B4-BE49-F238E27FC236}">
                      <a16:creationId xmlns:a16="http://schemas.microsoft.com/office/drawing/2014/main" id="{87C8B938-684A-48F2-923F-CB2627093D85}"/>
                    </a:ext>
                  </a:extLst>
                </p:cNvPr>
                <p:cNvGrpSpPr/>
                <p:nvPr/>
              </p:nvGrpSpPr>
              <p:grpSpPr>
                <a:xfrm>
                  <a:off x="8888628" y="1523299"/>
                  <a:ext cx="2743196" cy="4417698"/>
                  <a:chOff x="8888628" y="1523299"/>
                  <a:chExt cx="2743196" cy="4417698"/>
                </a:xfrm>
              </p:grpSpPr>
              <p:sp>
                <p:nvSpPr>
                  <p:cNvPr id="22" name="Rectangle 21">
                    <a:extLst>
                      <a:ext uri="{FF2B5EF4-FFF2-40B4-BE49-F238E27FC236}">
                        <a16:creationId xmlns:a16="http://schemas.microsoft.com/office/drawing/2014/main" id="{37B8B3FB-BEBD-48EB-8CE8-0B4EAB24538B}"/>
                      </a:ext>
                    </a:extLst>
                  </p:cNvPr>
                  <p:cNvSpPr/>
                  <p:nvPr/>
                </p:nvSpPr>
                <p:spPr>
                  <a:xfrm>
                    <a:off x="8888628" y="4845846"/>
                    <a:ext cx="2743196" cy="10951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ACA79E4-CB05-42C4-AC0A-DDE25ABADDA2}"/>
                      </a:ext>
                    </a:extLst>
                  </p:cNvPr>
                  <p:cNvSpPr txBox="1"/>
                  <p:nvPr/>
                </p:nvSpPr>
                <p:spPr>
                  <a:xfrm>
                    <a:off x="9002960" y="1523299"/>
                    <a:ext cx="2294854" cy="369332"/>
                  </a:xfrm>
                  <a:prstGeom prst="rect">
                    <a:avLst/>
                  </a:prstGeom>
                  <a:noFill/>
                </p:spPr>
                <p:txBody>
                  <a:bodyPr wrap="square" rtlCol="0">
                    <a:spAutoFit/>
                  </a:bodyPr>
                  <a:lstStyle/>
                  <a:p>
                    <a:r>
                      <a:rPr lang="en-US" dirty="0"/>
                      <a:t>Customer Queue GUI</a:t>
                    </a:r>
                  </a:p>
                </p:txBody>
              </p:sp>
            </p:grpSp>
            <p:sp>
              <p:nvSpPr>
                <p:cNvPr id="27" name="TextBox 26">
                  <a:extLst>
                    <a:ext uri="{FF2B5EF4-FFF2-40B4-BE49-F238E27FC236}">
                      <a16:creationId xmlns:a16="http://schemas.microsoft.com/office/drawing/2014/main" id="{81F49B99-55F4-40AB-A8E8-267DB03B7EE2}"/>
                    </a:ext>
                  </a:extLst>
                </p:cNvPr>
                <p:cNvSpPr txBox="1"/>
                <p:nvPr/>
              </p:nvSpPr>
              <p:spPr>
                <a:xfrm>
                  <a:off x="6693354" y="3981706"/>
                  <a:ext cx="2030928" cy="646331"/>
                </a:xfrm>
                <a:prstGeom prst="rect">
                  <a:avLst/>
                </a:prstGeom>
                <a:noFill/>
              </p:spPr>
              <p:txBody>
                <a:bodyPr wrap="square" rtlCol="0">
                  <a:spAutoFit/>
                </a:bodyPr>
                <a:lstStyle/>
                <a:p>
                  <a:r>
                    <a:rPr lang="en-US" dirty="0"/>
                    <a:t>Message Post Queue Completion</a:t>
                  </a:r>
                </a:p>
              </p:txBody>
            </p:sp>
            <p:cxnSp>
              <p:nvCxnSpPr>
                <p:cNvPr id="28" name="Straight Arrow Connector 27">
                  <a:extLst>
                    <a:ext uri="{FF2B5EF4-FFF2-40B4-BE49-F238E27FC236}">
                      <a16:creationId xmlns:a16="http://schemas.microsoft.com/office/drawing/2014/main" id="{F6509908-EDB1-4637-9084-60065A1206CB}"/>
                    </a:ext>
                  </a:extLst>
                </p:cNvPr>
                <p:cNvCxnSpPr>
                  <a:cxnSpLocks/>
                  <a:stCxn id="27" idx="2"/>
                  <a:endCxn id="22" idx="1"/>
                </p:cNvCxnSpPr>
                <p:nvPr/>
              </p:nvCxnSpPr>
              <p:spPr>
                <a:xfrm>
                  <a:off x="7708818" y="4628037"/>
                  <a:ext cx="1179810" cy="765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F6A09C48-F9B3-49D0-8B43-FB6604FB240E}"/>
                </a:ext>
              </a:extLst>
            </p:cNvPr>
            <p:cNvGrpSpPr/>
            <p:nvPr/>
          </p:nvGrpSpPr>
          <p:grpSpPr>
            <a:xfrm>
              <a:off x="9479903" y="3186082"/>
              <a:ext cx="2640731" cy="1078008"/>
              <a:chOff x="9479903" y="3186082"/>
              <a:chExt cx="2640731" cy="1078008"/>
            </a:xfrm>
          </p:grpSpPr>
          <p:sp>
            <p:nvSpPr>
              <p:cNvPr id="30" name="TextBox 29">
                <a:extLst>
                  <a:ext uri="{FF2B5EF4-FFF2-40B4-BE49-F238E27FC236}">
                    <a16:creationId xmlns:a16="http://schemas.microsoft.com/office/drawing/2014/main" id="{DEB1E0B0-75A0-4BE3-9E68-D2C3D8F579FA}"/>
                  </a:ext>
                </a:extLst>
              </p:cNvPr>
              <p:cNvSpPr txBox="1"/>
              <p:nvPr/>
            </p:nvSpPr>
            <p:spPr>
              <a:xfrm>
                <a:off x="10586965" y="3186082"/>
                <a:ext cx="1533669" cy="923330"/>
              </a:xfrm>
              <a:prstGeom prst="rect">
                <a:avLst/>
              </a:prstGeom>
              <a:noFill/>
            </p:spPr>
            <p:txBody>
              <a:bodyPr wrap="square" rtlCol="0">
                <a:spAutoFit/>
              </a:bodyPr>
              <a:lstStyle/>
              <a:p>
                <a:r>
                  <a:rPr lang="en-US" dirty="0"/>
                  <a:t>No Customer Images/ Queue = 0</a:t>
                </a:r>
              </a:p>
            </p:txBody>
          </p:sp>
          <p:cxnSp>
            <p:nvCxnSpPr>
              <p:cNvPr id="31" name="Straight Arrow Connector 30">
                <a:extLst>
                  <a:ext uri="{FF2B5EF4-FFF2-40B4-BE49-F238E27FC236}">
                    <a16:creationId xmlns:a16="http://schemas.microsoft.com/office/drawing/2014/main" id="{052976ED-0728-45CB-9ABB-3B6304697877}"/>
                  </a:ext>
                </a:extLst>
              </p:cNvPr>
              <p:cNvCxnSpPr>
                <a:cxnSpLocks/>
                <a:stCxn id="30" idx="1"/>
              </p:cNvCxnSpPr>
              <p:nvPr/>
            </p:nvCxnSpPr>
            <p:spPr>
              <a:xfrm flipH="1">
                <a:off x="9479903" y="3647747"/>
                <a:ext cx="1107062" cy="616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534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D683-08F0-439A-954C-EEF1950A89C8}"/>
              </a:ext>
            </a:extLst>
          </p:cNvPr>
          <p:cNvSpPr>
            <a:spLocks noGrp="1"/>
          </p:cNvSpPr>
          <p:nvPr>
            <p:ph type="title"/>
          </p:nvPr>
        </p:nvSpPr>
        <p:spPr/>
        <p:txBody>
          <a:bodyPr/>
          <a:lstStyle/>
          <a:p>
            <a:r>
              <a:rPr lang="en-US" dirty="0"/>
              <a:t>ReadMe</a:t>
            </a:r>
          </a:p>
        </p:txBody>
      </p:sp>
      <p:sp>
        <p:nvSpPr>
          <p:cNvPr id="3" name="Content Placeholder 2">
            <a:extLst>
              <a:ext uri="{FF2B5EF4-FFF2-40B4-BE49-F238E27FC236}">
                <a16:creationId xmlns:a16="http://schemas.microsoft.com/office/drawing/2014/main" id="{6FDD0AC4-6605-4094-ACBD-7CD49DA5239C}"/>
              </a:ext>
            </a:extLst>
          </p:cNvPr>
          <p:cNvSpPr>
            <a:spLocks noGrp="1"/>
          </p:cNvSpPr>
          <p:nvPr>
            <p:ph idx="1"/>
          </p:nvPr>
        </p:nvSpPr>
        <p:spPr/>
        <p:txBody>
          <a:bodyPr>
            <a:normAutofit/>
          </a:bodyPr>
          <a:lstStyle/>
          <a:p>
            <a:r>
              <a:rPr lang="en-US" dirty="0"/>
              <a:t>The purpose of this application is to be used as virtual vending machine. For this part of the project we had to make a customer queue. In order to do that we had created a </a:t>
            </a:r>
            <a:r>
              <a:rPr lang="en-US" dirty="0" err="1"/>
              <a:t>ProcessCustomerQueue</a:t>
            </a:r>
            <a:r>
              <a:rPr lang="en-US" dirty="0"/>
              <a:t> that had read the customers what their purchases were, including if the item is unavailable, then afterwards it removes the customer from the queue. Afterwards we had created a GUI which had animated the customers and their purchases – which can be seen in the admin screen.</a:t>
            </a:r>
          </a:p>
        </p:txBody>
      </p:sp>
      <p:sp>
        <p:nvSpPr>
          <p:cNvPr id="4" name="Footer Placeholder 3">
            <a:extLst>
              <a:ext uri="{FF2B5EF4-FFF2-40B4-BE49-F238E27FC236}">
                <a16:creationId xmlns:a16="http://schemas.microsoft.com/office/drawing/2014/main" id="{ABF729C9-46FA-4A80-A752-761C275FAC65}"/>
              </a:ext>
            </a:extLst>
          </p:cNvPr>
          <p:cNvSpPr>
            <a:spLocks noGrp="1"/>
          </p:cNvSpPr>
          <p:nvPr>
            <p:ph type="ftr" sz="quarter" idx="11"/>
          </p:nvPr>
        </p:nvSpPr>
        <p:spPr/>
        <p:txBody>
          <a:bodyPr/>
          <a:lstStyle/>
          <a:p>
            <a:r>
              <a:rPr lang="en-US" dirty="0"/>
              <a:t>CST-135 Programming II</a:t>
            </a:r>
          </a:p>
        </p:txBody>
      </p:sp>
      <p:sp>
        <p:nvSpPr>
          <p:cNvPr id="5" name="Slide Number Placeholder 4">
            <a:extLst>
              <a:ext uri="{FF2B5EF4-FFF2-40B4-BE49-F238E27FC236}">
                <a16:creationId xmlns:a16="http://schemas.microsoft.com/office/drawing/2014/main" id="{D9EF871B-0988-4039-B0D2-297BD255D013}"/>
              </a:ext>
            </a:extLst>
          </p:cNvPr>
          <p:cNvSpPr>
            <a:spLocks noGrp="1"/>
          </p:cNvSpPr>
          <p:nvPr>
            <p:ph type="sldNum" sz="quarter" idx="12"/>
          </p:nvPr>
        </p:nvSpPr>
        <p:spPr/>
        <p:txBody>
          <a:bodyPr/>
          <a:lstStyle/>
          <a:p>
            <a:fld id="{7C3909BF-9ABC-46C9-BA7C-7DCFF437A671}" type="slidenum">
              <a:rPr lang="en-US" smtClean="0"/>
              <a:t>11</a:t>
            </a:fld>
            <a:endParaRPr lang="en-US"/>
          </a:p>
        </p:txBody>
      </p:sp>
    </p:spTree>
    <p:extLst>
      <p:ext uri="{BB962C8B-B14F-4D97-AF65-F5344CB8AC3E}">
        <p14:creationId xmlns:p14="http://schemas.microsoft.com/office/powerpoint/2010/main" val="133254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83D8-46D6-4B50-9DDD-C2AD7DB8F14A}"/>
              </a:ext>
            </a:extLst>
          </p:cNvPr>
          <p:cNvSpPr>
            <a:spLocks noGrp="1"/>
          </p:cNvSpPr>
          <p:nvPr>
            <p:ph type="title"/>
          </p:nvPr>
        </p:nvSpPr>
        <p:spPr/>
        <p:txBody>
          <a:bodyPr/>
          <a:lstStyle/>
          <a:p>
            <a:r>
              <a:rPr lang="en-US" dirty="0"/>
              <a:t>Supplemental Slides Below</a:t>
            </a:r>
          </a:p>
        </p:txBody>
      </p:sp>
      <p:sp>
        <p:nvSpPr>
          <p:cNvPr id="4" name="Footer Placeholder 3">
            <a:extLst>
              <a:ext uri="{FF2B5EF4-FFF2-40B4-BE49-F238E27FC236}">
                <a16:creationId xmlns:a16="http://schemas.microsoft.com/office/drawing/2014/main" id="{C43C7149-87CD-4316-ADF7-63A6E77FC07B}"/>
              </a:ext>
            </a:extLst>
          </p:cNvPr>
          <p:cNvSpPr>
            <a:spLocks noGrp="1"/>
          </p:cNvSpPr>
          <p:nvPr>
            <p:ph type="ftr" sz="quarter" idx="11"/>
          </p:nvPr>
        </p:nvSpPr>
        <p:spPr/>
        <p:txBody>
          <a:bodyPr/>
          <a:lstStyle/>
          <a:p>
            <a:r>
              <a:rPr lang="en-US"/>
              <a:t>CST-135 Gary Davis</a:t>
            </a:r>
          </a:p>
        </p:txBody>
      </p:sp>
      <p:sp>
        <p:nvSpPr>
          <p:cNvPr id="5" name="Slide Number Placeholder 4">
            <a:extLst>
              <a:ext uri="{FF2B5EF4-FFF2-40B4-BE49-F238E27FC236}">
                <a16:creationId xmlns:a16="http://schemas.microsoft.com/office/drawing/2014/main" id="{E4473ED8-3793-4FDB-A840-5F32FC4EF927}"/>
              </a:ext>
            </a:extLst>
          </p:cNvPr>
          <p:cNvSpPr>
            <a:spLocks noGrp="1"/>
          </p:cNvSpPr>
          <p:nvPr>
            <p:ph type="sldNum" sz="quarter" idx="12"/>
          </p:nvPr>
        </p:nvSpPr>
        <p:spPr/>
        <p:txBody>
          <a:bodyPr/>
          <a:lstStyle/>
          <a:p>
            <a:fld id="{7C3909BF-9ABC-46C9-BA7C-7DCFF437A671}" type="slidenum">
              <a:rPr lang="en-US" smtClean="0"/>
              <a:t>12</a:t>
            </a:fld>
            <a:endParaRPr lang="en-US"/>
          </a:p>
        </p:txBody>
      </p:sp>
    </p:spTree>
    <p:extLst>
      <p:ext uri="{BB962C8B-B14F-4D97-AF65-F5344CB8AC3E}">
        <p14:creationId xmlns:p14="http://schemas.microsoft.com/office/powerpoint/2010/main" val="202564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Create CSV Files</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13</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6"/>
            <a:ext cx="4754999" cy="4908999"/>
          </a:xfrm>
        </p:spPr>
        <p:txBody>
          <a:bodyPr>
            <a:normAutofit/>
          </a:bodyPr>
          <a:lstStyle/>
          <a:p>
            <a:r>
              <a:rPr lang="en-US" sz="1800" b="1" dirty="0"/>
              <a:t>Create csv files that will contain all the information needed to populate multiple vending machines. </a:t>
            </a:r>
          </a:p>
          <a:p>
            <a:r>
              <a:rPr lang="en-US" sz="1800" b="1" dirty="0"/>
              <a:t>3 CSV files were created for 3 different vending machines</a:t>
            </a:r>
          </a:p>
          <a:p>
            <a:r>
              <a:rPr lang="en-US" sz="1800" b="1" dirty="0"/>
              <a:t>CSV contents</a:t>
            </a:r>
          </a:p>
          <a:p>
            <a:pPr lvl="1"/>
            <a:r>
              <a:rPr lang="en-US" sz="1400" b="1" dirty="0"/>
              <a:t>Product Name</a:t>
            </a:r>
          </a:p>
          <a:p>
            <a:pPr lvl="1"/>
            <a:r>
              <a:rPr lang="en-US" sz="1400" b="1" dirty="0"/>
              <a:t>Product Price </a:t>
            </a:r>
          </a:p>
          <a:p>
            <a:pPr lvl="1"/>
            <a:r>
              <a:rPr lang="en-US" sz="1400" b="1" dirty="0"/>
              <a:t>Product Quantity</a:t>
            </a:r>
          </a:p>
          <a:p>
            <a:pPr lvl="1"/>
            <a:r>
              <a:rPr lang="en-US" sz="1400" b="1" dirty="0"/>
              <a:t>Product Type</a:t>
            </a:r>
          </a:p>
          <a:p>
            <a:pPr lvl="1"/>
            <a:r>
              <a:rPr lang="en-US" sz="1400" b="1" dirty="0"/>
              <a:t>Product Location</a:t>
            </a:r>
          </a:p>
        </p:txBody>
      </p:sp>
      <p:grpSp>
        <p:nvGrpSpPr>
          <p:cNvPr id="12" name="Group 11">
            <a:extLst>
              <a:ext uri="{FF2B5EF4-FFF2-40B4-BE49-F238E27FC236}">
                <a16:creationId xmlns:a16="http://schemas.microsoft.com/office/drawing/2014/main" id="{C277B189-695E-40CC-9F70-01FC245534E5}"/>
              </a:ext>
            </a:extLst>
          </p:cNvPr>
          <p:cNvGrpSpPr/>
          <p:nvPr/>
        </p:nvGrpSpPr>
        <p:grpSpPr>
          <a:xfrm>
            <a:off x="6096000" y="1989452"/>
            <a:ext cx="4754999" cy="3879492"/>
            <a:chOff x="6096000" y="1989452"/>
            <a:chExt cx="4754999" cy="3879492"/>
          </a:xfrm>
        </p:grpSpPr>
        <p:pic>
          <p:nvPicPr>
            <p:cNvPr id="3" name="Picture 2">
              <a:extLst>
                <a:ext uri="{FF2B5EF4-FFF2-40B4-BE49-F238E27FC236}">
                  <a16:creationId xmlns:a16="http://schemas.microsoft.com/office/drawing/2014/main" id="{354EA50F-67BE-41FE-A67C-4CD36027896F}"/>
                </a:ext>
              </a:extLst>
            </p:cNvPr>
            <p:cNvPicPr>
              <a:picLocks noChangeAspect="1"/>
            </p:cNvPicPr>
            <p:nvPr/>
          </p:nvPicPr>
          <p:blipFill>
            <a:blip r:embed="rId2"/>
            <a:stretch>
              <a:fillRect/>
            </a:stretch>
          </p:blipFill>
          <p:spPr>
            <a:xfrm>
              <a:off x="6096000" y="1989452"/>
              <a:ext cx="4754999" cy="3879492"/>
            </a:xfrm>
            <a:prstGeom prst="rect">
              <a:avLst/>
            </a:prstGeom>
          </p:spPr>
        </p:pic>
        <p:grpSp>
          <p:nvGrpSpPr>
            <p:cNvPr id="6" name="Group 5">
              <a:extLst>
                <a:ext uri="{FF2B5EF4-FFF2-40B4-BE49-F238E27FC236}">
                  <a16:creationId xmlns:a16="http://schemas.microsoft.com/office/drawing/2014/main" id="{6877EE74-A2ED-4016-BCC4-6B7FF7BC7503}"/>
                </a:ext>
              </a:extLst>
            </p:cNvPr>
            <p:cNvGrpSpPr/>
            <p:nvPr/>
          </p:nvGrpSpPr>
          <p:grpSpPr>
            <a:xfrm>
              <a:off x="6943281" y="3011804"/>
              <a:ext cx="1483567" cy="889404"/>
              <a:chOff x="6214188" y="3054982"/>
              <a:chExt cx="1483567" cy="889404"/>
            </a:xfrm>
          </p:grpSpPr>
          <p:cxnSp>
            <p:nvCxnSpPr>
              <p:cNvPr id="26" name="Straight Arrow Connector 25">
                <a:extLst>
                  <a:ext uri="{FF2B5EF4-FFF2-40B4-BE49-F238E27FC236}">
                    <a16:creationId xmlns:a16="http://schemas.microsoft.com/office/drawing/2014/main" id="{84AC3142-F0D6-405C-94B3-FF13DEE0B836}"/>
                  </a:ext>
                </a:extLst>
              </p:cNvPr>
              <p:cNvCxnSpPr>
                <a:cxnSpLocks/>
                <a:stCxn id="29" idx="0"/>
              </p:cNvCxnSpPr>
              <p:nvPr/>
            </p:nvCxnSpPr>
            <p:spPr>
              <a:xfrm flipV="1">
                <a:off x="6955972" y="3054982"/>
                <a:ext cx="60651" cy="520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3CA6F62-1C0D-42D1-974C-AD1570F4C73B}"/>
                  </a:ext>
                </a:extLst>
              </p:cNvPr>
              <p:cNvSpPr txBox="1"/>
              <p:nvPr/>
            </p:nvSpPr>
            <p:spPr>
              <a:xfrm>
                <a:off x="6214188" y="3575054"/>
                <a:ext cx="1483567" cy="369332"/>
              </a:xfrm>
              <a:prstGeom prst="rect">
                <a:avLst/>
              </a:prstGeom>
              <a:noFill/>
            </p:spPr>
            <p:txBody>
              <a:bodyPr wrap="square" rtlCol="0">
                <a:spAutoFit/>
              </a:bodyPr>
              <a:lstStyle/>
              <a:p>
                <a:r>
                  <a:rPr lang="en-US" dirty="0"/>
                  <a:t>CSV Contents</a:t>
                </a:r>
              </a:p>
            </p:txBody>
          </p:sp>
        </p:grpSp>
      </p:grpSp>
    </p:spTree>
    <p:extLst>
      <p:ext uri="{BB962C8B-B14F-4D97-AF65-F5344CB8AC3E}">
        <p14:creationId xmlns:p14="http://schemas.microsoft.com/office/powerpoint/2010/main" val="134606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Manager GUI</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14</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7"/>
            <a:ext cx="4754999" cy="1924854"/>
          </a:xfrm>
        </p:spPr>
        <p:txBody>
          <a:bodyPr>
            <a:normAutofit lnSpcReduction="10000"/>
          </a:bodyPr>
          <a:lstStyle/>
          <a:p>
            <a:r>
              <a:rPr lang="en-US" sz="1800" b="1" dirty="0"/>
              <a:t>The Manager GUI can be access by going to Admin and clicking the “Manager Access” Button. </a:t>
            </a:r>
          </a:p>
          <a:p>
            <a:r>
              <a:rPr lang="en-US" sz="1800" b="1" dirty="0"/>
              <a:t>Enter the username and password (not set), click “Login”.</a:t>
            </a:r>
          </a:p>
          <a:p>
            <a:r>
              <a:rPr lang="en-US" sz="1800" b="1" dirty="0"/>
              <a:t>Welcome window, select vending machine or Logout</a:t>
            </a:r>
          </a:p>
        </p:txBody>
      </p:sp>
      <p:grpSp>
        <p:nvGrpSpPr>
          <p:cNvPr id="10" name="Group 9">
            <a:extLst>
              <a:ext uri="{FF2B5EF4-FFF2-40B4-BE49-F238E27FC236}">
                <a16:creationId xmlns:a16="http://schemas.microsoft.com/office/drawing/2014/main" id="{F473B564-74A8-43F8-97F3-855D5D1EA9EB}"/>
              </a:ext>
            </a:extLst>
          </p:cNvPr>
          <p:cNvGrpSpPr/>
          <p:nvPr/>
        </p:nvGrpSpPr>
        <p:grpSpPr>
          <a:xfrm>
            <a:off x="916700" y="1462309"/>
            <a:ext cx="9681511" cy="4967822"/>
            <a:chOff x="916700" y="1462309"/>
            <a:chExt cx="9681511" cy="4967822"/>
          </a:xfrm>
        </p:grpSpPr>
        <p:pic>
          <p:nvPicPr>
            <p:cNvPr id="4" name="Picture 3">
              <a:extLst>
                <a:ext uri="{FF2B5EF4-FFF2-40B4-BE49-F238E27FC236}">
                  <a16:creationId xmlns:a16="http://schemas.microsoft.com/office/drawing/2014/main" id="{0BAD62DF-13EA-4E50-B303-F02AE5067A7F}"/>
                </a:ext>
              </a:extLst>
            </p:cNvPr>
            <p:cNvPicPr>
              <a:picLocks noChangeAspect="1"/>
            </p:cNvPicPr>
            <p:nvPr/>
          </p:nvPicPr>
          <p:blipFill>
            <a:blip r:embed="rId2"/>
            <a:stretch>
              <a:fillRect/>
            </a:stretch>
          </p:blipFill>
          <p:spPr>
            <a:xfrm>
              <a:off x="916700" y="3508730"/>
              <a:ext cx="3466356" cy="2909498"/>
            </a:xfrm>
            <a:prstGeom prst="rect">
              <a:avLst/>
            </a:prstGeom>
          </p:spPr>
        </p:pic>
        <p:pic>
          <p:nvPicPr>
            <p:cNvPr id="5" name="Picture 4">
              <a:extLst>
                <a:ext uri="{FF2B5EF4-FFF2-40B4-BE49-F238E27FC236}">
                  <a16:creationId xmlns:a16="http://schemas.microsoft.com/office/drawing/2014/main" id="{5970DA8D-1AC0-4E5E-92B4-CFB04FF887E6}"/>
                </a:ext>
              </a:extLst>
            </p:cNvPr>
            <p:cNvPicPr>
              <a:picLocks noChangeAspect="1"/>
            </p:cNvPicPr>
            <p:nvPr/>
          </p:nvPicPr>
          <p:blipFill>
            <a:blip r:embed="rId3"/>
            <a:stretch>
              <a:fillRect/>
            </a:stretch>
          </p:blipFill>
          <p:spPr>
            <a:xfrm>
              <a:off x="5194030" y="3508731"/>
              <a:ext cx="1769801" cy="2909498"/>
            </a:xfrm>
            <a:prstGeom prst="rect">
              <a:avLst/>
            </a:prstGeom>
          </p:spPr>
        </p:pic>
        <p:pic>
          <p:nvPicPr>
            <p:cNvPr id="7" name="Picture 6">
              <a:extLst>
                <a:ext uri="{FF2B5EF4-FFF2-40B4-BE49-F238E27FC236}">
                  <a16:creationId xmlns:a16="http://schemas.microsoft.com/office/drawing/2014/main" id="{EA8C5529-92DC-4FBD-8710-B47BCB2808CB}"/>
                </a:ext>
              </a:extLst>
            </p:cNvPr>
            <p:cNvPicPr>
              <a:picLocks noChangeAspect="1"/>
            </p:cNvPicPr>
            <p:nvPr/>
          </p:nvPicPr>
          <p:blipFill>
            <a:blip r:embed="rId4"/>
            <a:stretch>
              <a:fillRect/>
            </a:stretch>
          </p:blipFill>
          <p:spPr>
            <a:xfrm>
              <a:off x="7855011" y="1878167"/>
              <a:ext cx="2743200" cy="4551964"/>
            </a:xfrm>
            <a:prstGeom prst="rect">
              <a:avLst/>
            </a:prstGeom>
          </p:spPr>
        </p:pic>
        <p:sp>
          <p:nvSpPr>
            <p:cNvPr id="13" name="Rectangle 12">
              <a:extLst>
                <a:ext uri="{FF2B5EF4-FFF2-40B4-BE49-F238E27FC236}">
                  <a16:creationId xmlns:a16="http://schemas.microsoft.com/office/drawing/2014/main" id="{81BC0546-CC89-4181-A94F-3F58E1845A14}"/>
                </a:ext>
              </a:extLst>
            </p:cNvPr>
            <p:cNvSpPr/>
            <p:nvPr/>
          </p:nvSpPr>
          <p:spPr>
            <a:xfrm>
              <a:off x="3099092" y="5846981"/>
              <a:ext cx="528748" cy="264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90E6042-FC7A-4FA3-8ED0-0FB672B9AAE7}"/>
                </a:ext>
              </a:extLst>
            </p:cNvPr>
            <p:cNvCxnSpPr>
              <a:cxnSpLocks/>
            </p:cNvCxnSpPr>
            <p:nvPr/>
          </p:nvCxnSpPr>
          <p:spPr>
            <a:xfrm>
              <a:off x="3857106" y="5979267"/>
              <a:ext cx="8911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3952FF-7135-4E06-B6FD-A44B9B6C6613}"/>
                </a:ext>
              </a:extLst>
            </p:cNvPr>
            <p:cNvSpPr txBox="1"/>
            <p:nvPr/>
          </p:nvSpPr>
          <p:spPr>
            <a:xfrm>
              <a:off x="8153400" y="1462309"/>
              <a:ext cx="2030928" cy="369332"/>
            </a:xfrm>
            <a:prstGeom prst="rect">
              <a:avLst/>
            </a:prstGeom>
            <a:noFill/>
          </p:spPr>
          <p:txBody>
            <a:bodyPr wrap="square" rtlCol="0">
              <a:spAutoFit/>
            </a:bodyPr>
            <a:lstStyle/>
            <a:p>
              <a:r>
                <a:rPr lang="en-US" dirty="0"/>
                <a:t>Welcome Window </a:t>
              </a:r>
            </a:p>
          </p:txBody>
        </p:sp>
        <p:sp>
          <p:nvSpPr>
            <p:cNvPr id="18" name="TextBox 17">
              <a:extLst>
                <a:ext uri="{FF2B5EF4-FFF2-40B4-BE49-F238E27FC236}">
                  <a16:creationId xmlns:a16="http://schemas.microsoft.com/office/drawing/2014/main" id="{4F59EA13-EAF9-486A-8AB8-EBE860E5D8ED}"/>
                </a:ext>
              </a:extLst>
            </p:cNvPr>
            <p:cNvSpPr txBox="1"/>
            <p:nvPr/>
          </p:nvSpPr>
          <p:spPr>
            <a:xfrm>
              <a:off x="5261942" y="3059668"/>
              <a:ext cx="2030928" cy="369332"/>
            </a:xfrm>
            <a:prstGeom prst="rect">
              <a:avLst/>
            </a:prstGeom>
            <a:noFill/>
          </p:spPr>
          <p:txBody>
            <a:bodyPr wrap="square" rtlCol="0">
              <a:spAutoFit/>
            </a:bodyPr>
            <a:lstStyle/>
            <a:p>
              <a:r>
                <a:rPr lang="en-US" dirty="0"/>
                <a:t>Manager Login</a:t>
              </a:r>
            </a:p>
          </p:txBody>
        </p:sp>
        <p:cxnSp>
          <p:nvCxnSpPr>
            <p:cNvPr id="19" name="Straight Arrow Connector 18">
              <a:extLst>
                <a:ext uri="{FF2B5EF4-FFF2-40B4-BE49-F238E27FC236}">
                  <a16:creationId xmlns:a16="http://schemas.microsoft.com/office/drawing/2014/main" id="{302EA04B-52DE-4292-A73F-980C94DFB9A7}"/>
                </a:ext>
              </a:extLst>
            </p:cNvPr>
            <p:cNvCxnSpPr>
              <a:cxnSpLocks/>
            </p:cNvCxnSpPr>
            <p:nvPr/>
          </p:nvCxnSpPr>
          <p:spPr>
            <a:xfrm>
              <a:off x="6963831" y="5846981"/>
              <a:ext cx="8911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04C94B-0B55-4A9D-AAE0-63E32EC79EAF}"/>
                </a:ext>
              </a:extLst>
            </p:cNvPr>
            <p:cNvSpPr txBox="1"/>
            <p:nvPr/>
          </p:nvSpPr>
          <p:spPr>
            <a:xfrm>
              <a:off x="1332538" y="5950634"/>
              <a:ext cx="2030928" cy="369332"/>
            </a:xfrm>
            <a:prstGeom prst="rect">
              <a:avLst/>
            </a:prstGeom>
            <a:noFill/>
          </p:spPr>
          <p:txBody>
            <a:bodyPr wrap="square" rtlCol="0">
              <a:spAutoFit/>
            </a:bodyPr>
            <a:lstStyle/>
            <a:p>
              <a:r>
                <a:rPr lang="en-US" dirty="0"/>
                <a:t>Admin Window</a:t>
              </a:r>
            </a:p>
          </p:txBody>
        </p:sp>
        <p:sp>
          <p:nvSpPr>
            <p:cNvPr id="21" name="Rectangle 20">
              <a:extLst>
                <a:ext uri="{FF2B5EF4-FFF2-40B4-BE49-F238E27FC236}">
                  <a16:creationId xmlns:a16="http://schemas.microsoft.com/office/drawing/2014/main" id="{7A38C05E-96F5-4CA1-B0B3-6232D1AE4D9B}"/>
                </a:ext>
              </a:extLst>
            </p:cNvPr>
            <p:cNvSpPr/>
            <p:nvPr/>
          </p:nvSpPr>
          <p:spPr>
            <a:xfrm>
              <a:off x="5728996" y="5257402"/>
              <a:ext cx="494521" cy="16368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B8B3FB-BEBD-48EB-8CE8-0B4EAB24538B}"/>
                </a:ext>
              </a:extLst>
            </p:cNvPr>
            <p:cNvSpPr/>
            <p:nvPr/>
          </p:nvSpPr>
          <p:spPr>
            <a:xfrm>
              <a:off x="8081852" y="2795095"/>
              <a:ext cx="2433748" cy="31555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511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Manager GUI Continued</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15</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2582" y="1562407"/>
            <a:ext cx="4754999" cy="4726425"/>
          </a:xfrm>
        </p:spPr>
        <p:txBody>
          <a:bodyPr>
            <a:normAutofit/>
          </a:bodyPr>
          <a:lstStyle/>
          <a:p>
            <a:r>
              <a:rPr lang="en-US" sz="2000" b="1" dirty="0"/>
              <a:t>Vending Machine Options</a:t>
            </a:r>
          </a:p>
          <a:p>
            <a:pPr lvl="1"/>
            <a:r>
              <a:rPr lang="en-US" sz="1600" b="1" dirty="0"/>
              <a:t>Populate Item List Button</a:t>
            </a:r>
          </a:p>
          <a:p>
            <a:pPr lvl="2"/>
            <a:r>
              <a:rPr lang="en-US" sz="1400" b="1" dirty="0"/>
              <a:t>Adds the csv contents to the window</a:t>
            </a:r>
          </a:p>
          <a:p>
            <a:pPr lvl="1"/>
            <a:r>
              <a:rPr lang="en-US" sz="1600" b="1" dirty="0"/>
              <a:t>Sort List Button</a:t>
            </a:r>
          </a:p>
          <a:p>
            <a:pPr lvl="2">
              <a:lnSpc>
                <a:spcPct val="100000"/>
              </a:lnSpc>
            </a:pPr>
            <a:r>
              <a:rPr lang="en-US" sz="1400" b="1" dirty="0"/>
              <a:t>Sorts the populated list alphabetically</a:t>
            </a:r>
          </a:p>
          <a:p>
            <a:pPr lvl="1"/>
            <a:r>
              <a:rPr lang="en-US" sz="1600" b="1" dirty="0"/>
              <a:t>Search textbox and button</a:t>
            </a:r>
          </a:p>
          <a:p>
            <a:pPr lvl="2">
              <a:lnSpc>
                <a:spcPct val="110000"/>
              </a:lnSpc>
            </a:pPr>
            <a:r>
              <a:rPr lang="en-US" sz="1400" b="1" dirty="0"/>
              <a:t>Searches all the vending machines for product and displays the item details if found.</a:t>
            </a:r>
          </a:p>
          <a:p>
            <a:pPr lvl="1"/>
            <a:r>
              <a:rPr lang="en-US" sz="1600" b="1" dirty="0"/>
              <a:t>Back to Vending Machine Menu Button</a:t>
            </a:r>
          </a:p>
          <a:p>
            <a:pPr lvl="2">
              <a:lnSpc>
                <a:spcPct val="110000"/>
              </a:lnSpc>
            </a:pPr>
            <a:r>
              <a:rPr lang="en-US" sz="1400" b="1" dirty="0"/>
              <a:t>Returns the users to the list of vending machines/ logoff</a:t>
            </a:r>
          </a:p>
          <a:p>
            <a:pPr lvl="1"/>
            <a:r>
              <a:rPr lang="en-US" sz="1600" b="1" dirty="0"/>
              <a:t>Low Inventory Button</a:t>
            </a:r>
          </a:p>
          <a:p>
            <a:pPr lvl="2">
              <a:lnSpc>
                <a:spcPct val="110000"/>
              </a:lnSpc>
            </a:pPr>
            <a:r>
              <a:rPr lang="en-US" sz="1400" b="1" dirty="0"/>
              <a:t>Displays items with a quantity of less than or equal to 3</a:t>
            </a:r>
          </a:p>
          <a:p>
            <a:pPr lvl="1"/>
            <a:r>
              <a:rPr lang="en-US" sz="1600" b="1" dirty="0"/>
              <a:t>Auto generated Purchase Order Button</a:t>
            </a:r>
          </a:p>
          <a:p>
            <a:pPr lvl="2">
              <a:lnSpc>
                <a:spcPct val="110000"/>
              </a:lnSpc>
            </a:pPr>
            <a:r>
              <a:rPr lang="en-US" sz="1400" b="1" dirty="0"/>
              <a:t>Populated list with items that need to be ordered (less than max quantity).</a:t>
            </a:r>
          </a:p>
        </p:txBody>
      </p:sp>
      <p:grpSp>
        <p:nvGrpSpPr>
          <p:cNvPr id="42" name="Group 41">
            <a:extLst>
              <a:ext uri="{FF2B5EF4-FFF2-40B4-BE49-F238E27FC236}">
                <a16:creationId xmlns:a16="http://schemas.microsoft.com/office/drawing/2014/main" id="{39D88C21-96E9-4D16-972A-3DC454E3AC14}"/>
              </a:ext>
            </a:extLst>
          </p:cNvPr>
          <p:cNvGrpSpPr/>
          <p:nvPr/>
        </p:nvGrpSpPr>
        <p:grpSpPr>
          <a:xfrm>
            <a:off x="6167535" y="630903"/>
            <a:ext cx="5053675" cy="5955631"/>
            <a:chOff x="6167535" y="630903"/>
            <a:chExt cx="5053675" cy="5955631"/>
          </a:xfrm>
        </p:grpSpPr>
        <p:grpSp>
          <p:nvGrpSpPr>
            <p:cNvPr id="40" name="Group 39">
              <a:extLst>
                <a:ext uri="{FF2B5EF4-FFF2-40B4-BE49-F238E27FC236}">
                  <a16:creationId xmlns:a16="http://schemas.microsoft.com/office/drawing/2014/main" id="{5440CE01-EC21-45C6-92E2-8564457CCF82}"/>
                </a:ext>
              </a:extLst>
            </p:cNvPr>
            <p:cNvGrpSpPr/>
            <p:nvPr/>
          </p:nvGrpSpPr>
          <p:grpSpPr>
            <a:xfrm>
              <a:off x="6167535" y="630903"/>
              <a:ext cx="5053675" cy="5955631"/>
              <a:chOff x="6167535" y="630903"/>
              <a:chExt cx="5053675" cy="5955631"/>
            </a:xfrm>
          </p:grpSpPr>
          <p:sp>
            <p:nvSpPr>
              <p:cNvPr id="17" name="TextBox 16">
                <a:extLst>
                  <a:ext uri="{FF2B5EF4-FFF2-40B4-BE49-F238E27FC236}">
                    <a16:creationId xmlns:a16="http://schemas.microsoft.com/office/drawing/2014/main" id="{353952FF-7135-4E06-B6FD-A44B9B6C6613}"/>
                  </a:ext>
                </a:extLst>
              </p:cNvPr>
              <p:cNvSpPr txBox="1"/>
              <p:nvPr/>
            </p:nvSpPr>
            <p:spPr>
              <a:xfrm>
                <a:off x="6167535" y="1548938"/>
                <a:ext cx="1007368" cy="369332"/>
              </a:xfrm>
              <a:prstGeom prst="rect">
                <a:avLst/>
              </a:prstGeom>
              <a:noFill/>
            </p:spPr>
            <p:txBody>
              <a:bodyPr wrap="square" rtlCol="0">
                <a:spAutoFit/>
              </a:bodyPr>
              <a:lstStyle/>
              <a:p>
                <a:r>
                  <a:rPr lang="en-US" dirty="0"/>
                  <a:t>Item List</a:t>
                </a:r>
              </a:p>
            </p:txBody>
          </p:sp>
          <p:pic>
            <p:nvPicPr>
              <p:cNvPr id="3" name="Picture 2">
                <a:extLst>
                  <a:ext uri="{FF2B5EF4-FFF2-40B4-BE49-F238E27FC236}">
                    <a16:creationId xmlns:a16="http://schemas.microsoft.com/office/drawing/2014/main" id="{49A1F360-72FD-4FEC-9E28-E9540ABB5DBB}"/>
                  </a:ext>
                </a:extLst>
              </p:cNvPr>
              <p:cNvPicPr>
                <a:picLocks noChangeAspect="1"/>
              </p:cNvPicPr>
              <p:nvPr/>
            </p:nvPicPr>
            <p:blipFill>
              <a:blip r:embed="rId2"/>
              <a:stretch>
                <a:fillRect/>
              </a:stretch>
            </p:blipFill>
            <p:spPr>
              <a:xfrm>
                <a:off x="7632103" y="630903"/>
                <a:ext cx="3589107" cy="5955631"/>
              </a:xfrm>
              <a:prstGeom prst="rect">
                <a:avLst/>
              </a:prstGeom>
            </p:spPr>
          </p:pic>
          <p:cxnSp>
            <p:nvCxnSpPr>
              <p:cNvPr id="23" name="Straight Arrow Connector 22">
                <a:extLst>
                  <a:ext uri="{FF2B5EF4-FFF2-40B4-BE49-F238E27FC236}">
                    <a16:creationId xmlns:a16="http://schemas.microsoft.com/office/drawing/2014/main" id="{B4C98BB6-0DD8-46A6-BAAA-178779EE2C23}"/>
                  </a:ext>
                </a:extLst>
              </p:cNvPr>
              <p:cNvCxnSpPr>
                <a:cxnSpLocks/>
                <a:stCxn id="17" idx="3"/>
              </p:cNvCxnSpPr>
              <p:nvPr/>
            </p:nvCxnSpPr>
            <p:spPr>
              <a:xfrm flipV="1">
                <a:off x="7174903" y="1408924"/>
                <a:ext cx="644150" cy="3246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E0839-AB17-49E6-B7C4-4530B939F173}"/>
                  </a:ext>
                </a:extLst>
              </p:cNvPr>
              <p:cNvCxnSpPr>
                <a:cxnSpLocks/>
                <a:stCxn id="26" idx="0"/>
              </p:cNvCxnSpPr>
              <p:nvPr/>
            </p:nvCxnSpPr>
            <p:spPr>
              <a:xfrm flipV="1">
                <a:off x="8106916" y="1408922"/>
                <a:ext cx="243587" cy="646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0A9A2AE-3959-4D97-91A6-630C834F3A4D}"/>
                  </a:ext>
                </a:extLst>
              </p:cNvPr>
              <p:cNvSpPr txBox="1"/>
              <p:nvPr/>
            </p:nvSpPr>
            <p:spPr>
              <a:xfrm>
                <a:off x="7603232" y="2055366"/>
                <a:ext cx="1007368" cy="369332"/>
              </a:xfrm>
              <a:prstGeom prst="rect">
                <a:avLst/>
              </a:prstGeom>
              <a:noFill/>
            </p:spPr>
            <p:txBody>
              <a:bodyPr wrap="square" rtlCol="0">
                <a:spAutoFit/>
              </a:bodyPr>
              <a:lstStyle/>
              <a:p>
                <a:r>
                  <a:rPr lang="en-US" dirty="0"/>
                  <a:t>Sort List</a:t>
                </a:r>
              </a:p>
            </p:txBody>
          </p:sp>
          <p:cxnSp>
            <p:nvCxnSpPr>
              <p:cNvPr id="28" name="Straight Arrow Connector 27">
                <a:extLst>
                  <a:ext uri="{FF2B5EF4-FFF2-40B4-BE49-F238E27FC236}">
                    <a16:creationId xmlns:a16="http://schemas.microsoft.com/office/drawing/2014/main" id="{95E7B399-81AF-4CCD-8160-64F7C01F7210}"/>
                  </a:ext>
                </a:extLst>
              </p:cNvPr>
              <p:cNvCxnSpPr>
                <a:cxnSpLocks/>
              </p:cNvCxnSpPr>
              <p:nvPr/>
            </p:nvCxnSpPr>
            <p:spPr>
              <a:xfrm flipH="1" flipV="1">
                <a:off x="10189214" y="1521813"/>
                <a:ext cx="7977" cy="5454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38DDD15-7D4E-4132-9F61-9B8D35820233}"/>
                  </a:ext>
                </a:extLst>
              </p:cNvPr>
              <p:cNvSpPr txBox="1"/>
              <p:nvPr/>
            </p:nvSpPr>
            <p:spPr>
              <a:xfrm>
                <a:off x="9269158" y="2088571"/>
                <a:ext cx="1856065" cy="369332"/>
              </a:xfrm>
              <a:prstGeom prst="rect">
                <a:avLst/>
              </a:prstGeom>
              <a:noFill/>
            </p:spPr>
            <p:txBody>
              <a:bodyPr wrap="square" rtlCol="0">
                <a:spAutoFit/>
              </a:bodyPr>
              <a:lstStyle/>
              <a:p>
                <a:r>
                  <a:rPr lang="en-US" dirty="0"/>
                  <a:t>Product Search</a:t>
                </a:r>
              </a:p>
            </p:txBody>
          </p:sp>
          <p:cxnSp>
            <p:nvCxnSpPr>
              <p:cNvPr id="31" name="Straight Arrow Connector 30">
                <a:extLst>
                  <a:ext uri="{FF2B5EF4-FFF2-40B4-BE49-F238E27FC236}">
                    <a16:creationId xmlns:a16="http://schemas.microsoft.com/office/drawing/2014/main" id="{7FB1DC91-6E0D-45DB-9AF2-6D7FD46C85B2}"/>
                  </a:ext>
                </a:extLst>
              </p:cNvPr>
              <p:cNvCxnSpPr>
                <a:cxnSpLocks/>
                <a:stCxn id="34" idx="3"/>
              </p:cNvCxnSpPr>
              <p:nvPr/>
            </p:nvCxnSpPr>
            <p:spPr>
              <a:xfrm>
                <a:off x="7320809" y="5401396"/>
                <a:ext cx="1029694" cy="671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AD467E3-F491-4C89-95ED-23BEC574CD77}"/>
                  </a:ext>
                </a:extLst>
              </p:cNvPr>
              <p:cNvSpPr txBox="1"/>
              <p:nvPr/>
            </p:nvSpPr>
            <p:spPr>
              <a:xfrm>
                <a:off x="6313441" y="4939731"/>
                <a:ext cx="1007368" cy="923330"/>
              </a:xfrm>
              <a:prstGeom prst="rect">
                <a:avLst/>
              </a:prstGeom>
              <a:noFill/>
            </p:spPr>
            <p:txBody>
              <a:bodyPr wrap="square" rtlCol="0">
                <a:spAutoFit/>
              </a:bodyPr>
              <a:lstStyle/>
              <a:p>
                <a:r>
                  <a:rPr lang="en-US" dirty="0"/>
                  <a:t>Vending Machine Menu</a:t>
                </a:r>
              </a:p>
            </p:txBody>
          </p:sp>
          <p:cxnSp>
            <p:nvCxnSpPr>
              <p:cNvPr id="36" name="Straight Arrow Connector 35">
                <a:extLst>
                  <a:ext uri="{FF2B5EF4-FFF2-40B4-BE49-F238E27FC236}">
                    <a16:creationId xmlns:a16="http://schemas.microsoft.com/office/drawing/2014/main" id="{4BBA7D0E-2D49-4169-81D4-4942ED36B7BF}"/>
                  </a:ext>
                </a:extLst>
              </p:cNvPr>
              <p:cNvCxnSpPr>
                <a:cxnSpLocks/>
                <a:stCxn id="39" idx="2"/>
              </p:cNvCxnSpPr>
              <p:nvPr/>
            </p:nvCxnSpPr>
            <p:spPr>
              <a:xfrm>
                <a:off x="9031888" y="5349411"/>
                <a:ext cx="317385" cy="5841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1162813-5482-48BB-84D3-0360F695885E}"/>
                  </a:ext>
                </a:extLst>
              </p:cNvPr>
              <p:cNvCxnSpPr>
                <a:cxnSpLocks/>
              </p:cNvCxnSpPr>
              <p:nvPr/>
            </p:nvCxnSpPr>
            <p:spPr>
              <a:xfrm flipH="1">
                <a:off x="10347906" y="5336187"/>
                <a:ext cx="83767" cy="5268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5A9F362-83F1-45EE-8C82-2FD40B0CEFAD}"/>
                  </a:ext>
                </a:extLst>
              </p:cNvPr>
              <p:cNvSpPr txBox="1"/>
              <p:nvPr/>
            </p:nvSpPr>
            <p:spPr>
              <a:xfrm>
                <a:off x="9931665" y="4689856"/>
                <a:ext cx="1112888" cy="646331"/>
              </a:xfrm>
              <a:prstGeom prst="rect">
                <a:avLst/>
              </a:prstGeom>
              <a:noFill/>
            </p:spPr>
            <p:txBody>
              <a:bodyPr wrap="square" rtlCol="0">
                <a:spAutoFit/>
              </a:bodyPr>
              <a:lstStyle/>
              <a:p>
                <a:r>
                  <a:rPr lang="en-US" dirty="0"/>
                  <a:t>Purchase Order</a:t>
                </a:r>
              </a:p>
            </p:txBody>
          </p:sp>
        </p:grpSp>
        <p:sp>
          <p:nvSpPr>
            <p:cNvPr id="39" name="TextBox 38">
              <a:extLst>
                <a:ext uri="{FF2B5EF4-FFF2-40B4-BE49-F238E27FC236}">
                  <a16:creationId xmlns:a16="http://schemas.microsoft.com/office/drawing/2014/main" id="{C06A0890-C202-49F4-86AD-47CA8E0A6EB2}"/>
                </a:ext>
              </a:extLst>
            </p:cNvPr>
            <p:cNvSpPr txBox="1"/>
            <p:nvPr/>
          </p:nvSpPr>
          <p:spPr>
            <a:xfrm>
              <a:off x="8475444" y="4703080"/>
              <a:ext cx="1112888" cy="646331"/>
            </a:xfrm>
            <a:prstGeom prst="rect">
              <a:avLst/>
            </a:prstGeom>
            <a:noFill/>
          </p:spPr>
          <p:txBody>
            <a:bodyPr wrap="square" rtlCol="0">
              <a:spAutoFit/>
            </a:bodyPr>
            <a:lstStyle/>
            <a:p>
              <a:r>
                <a:rPr lang="en-US" dirty="0"/>
                <a:t>Low Inventory</a:t>
              </a:r>
            </a:p>
          </p:txBody>
        </p:sp>
      </p:grpSp>
    </p:spTree>
    <p:extLst>
      <p:ext uri="{BB962C8B-B14F-4D97-AF65-F5344CB8AC3E}">
        <p14:creationId xmlns:p14="http://schemas.microsoft.com/office/powerpoint/2010/main" val="3030954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Manager GUI Item List</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16</a:t>
            </a:fld>
            <a:endParaRPr lang="en-US"/>
          </a:p>
        </p:txBody>
      </p:sp>
      <p:sp>
        <p:nvSpPr>
          <p:cNvPr id="29" name="Content Placeholder 2">
            <a:extLst>
              <a:ext uri="{FF2B5EF4-FFF2-40B4-BE49-F238E27FC236}">
                <a16:creationId xmlns:a16="http://schemas.microsoft.com/office/drawing/2014/main" id="{CF85E2B7-A3CB-4674-BD7D-AE8C0DB9F220}"/>
              </a:ext>
            </a:extLst>
          </p:cNvPr>
          <p:cNvSpPr txBox="1">
            <a:spLocks/>
          </p:cNvSpPr>
          <p:nvPr/>
        </p:nvSpPr>
        <p:spPr>
          <a:xfrm>
            <a:off x="670077" y="1435125"/>
            <a:ext cx="4754999" cy="4726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Item List Button</a:t>
            </a:r>
          </a:p>
          <a:p>
            <a:pPr lvl="1"/>
            <a:r>
              <a:rPr lang="en-US" sz="1600" b="1" dirty="0"/>
              <a:t>All the csv contents for the vending machine will be populated in the order it was added to the CSV file. </a:t>
            </a:r>
          </a:p>
          <a:p>
            <a:pPr lvl="1"/>
            <a:r>
              <a:rPr lang="en-US" sz="1600" b="1" dirty="0"/>
              <a:t>The list will display the “Product Name”, “Stock” and “Location”.</a:t>
            </a:r>
          </a:p>
        </p:txBody>
      </p:sp>
      <p:grpSp>
        <p:nvGrpSpPr>
          <p:cNvPr id="10" name="Group 9">
            <a:extLst>
              <a:ext uri="{FF2B5EF4-FFF2-40B4-BE49-F238E27FC236}">
                <a16:creationId xmlns:a16="http://schemas.microsoft.com/office/drawing/2014/main" id="{073A7717-49DC-4A53-886C-44C339D77F07}"/>
              </a:ext>
            </a:extLst>
          </p:cNvPr>
          <p:cNvGrpSpPr/>
          <p:nvPr/>
        </p:nvGrpSpPr>
        <p:grpSpPr>
          <a:xfrm>
            <a:off x="4689872" y="607714"/>
            <a:ext cx="6283568" cy="5955630"/>
            <a:chOff x="4689872" y="607714"/>
            <a:chExt cx="6283568" cy="5955630"/>
          </a:xfrm>
        </p:grpSpPr>
        <p:grpSp>
          <p:nvGrpSpPr>
            <p:cNvPr id="9" name="Group 8">
              <a:extLst>
                <a:ext uri="{FF2B5EF4-FFF2-40B4-BE49-F238E27FC236}">
                  <a16:creationId xmlns:a16="http://schemas.microsoft.com/office/drawing/2014/main" id="{EA623169-3AE9-47AD-A70C-CD9B9C73D6B4}"/>
                </a:ext>
              </a:extLst>
            </p:cNvPr>
            <p:cNvGrpSpPr/>
            <p:nvPr/>
          </p:nvGrpSpPr>
          <p:grpSpPr>
            <a:xfrm>
              <a:off x="4689872" y="607714"/>
              <a:ext cx="6283568" cy="5955630"/>
              <a:chOff x="4689872" y="607714"/>
              <a:chExt cx="6283568" cy="5955630"/>
            </a:xfrm>
          </p:grpSpPr>
          <p:pic>
            <p:nvPicPr>
              <p:cNvPr id="4" name="Picture 3">
                <a:extLst>
                  <a:ext uri="{FF2B5EF4-FFF2-40B4-BE49-F238E27FC236}">
                    <a16:creationId xmlns:a16="http://schemas.microsoft.com/office/drawing/2014/main" id="{615423E0-458C-436A-8104-04D40B8B8E9A}"/>
                  </a:ext>
                </a:extLst>
              </p:cNvPr>
              <p:cNvPicPr>
                <a:picLocks noChangeAspect="1"/>
              </p:cNvPicPr>
              <p:nvPr/>
            </p:nvPicPr>
            <p:blipFill>
              <a:blip r:embed="rId2"/>
              <a:stretch>
                <a:fillRect/>
              </a:stretch>
            </p:blipFill>
            <p:spPr>
              <a:xfrm>
                <a:off x="7384333" y="607714"/>
                <a:ext cx="3589107" cy="5955630"/>
              </a:xfrm>
              <a:prstGeom prst="rect">
                <a:avLst/>
              </a:prstGeom>
            </p:spPr>
          </p:pic>
          <p:cxnSp>
            <p:nvCxnSpPr>
              <p:cNvPr id="21" name="Straight Arrow Connector 20">
                <a:extLst>
                  <a:ext uri="{FF2B5EF4-FFF2-40B4-BE49-F238E27FC236}">
                    <a16:creationId xmlns:a16="http://schemas.microsoft.com/office/drawing/2014/main" id="{F54C0220-5785-457F-A14A-32572D78DD9F}"/>
                  </a:ext>
                </a:extLst>
              </p:cNvPr>
              <p:cNvCxnSpPr>
                <a:cxnSpLocks/>
                <a:stCxn id="22" idx="3"/>
              </p:cNvCxnSpPr>
              <p:nvPr/>
            </p:nvCxnSpPr>
            <p:spPr>
              <a:xfrm flipV="1">
                <a:off x="6514959" y="3886273"/>
                <a:ext cx="978028" cy="647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D2979C4-9581-45D3-BEAB-219E1A13CB51}"/>
                  </a:ext>
                </a:extLst>
              </p:cNvPr>
              <p:cNvSpPr txBox="1"/>
              <p:nvPr/>
            </p:nvSpPr>
            <p:spPr>
              <a:xfrm>
                <a:off x="4689872" y="4072218"/>
                <a:ext cx="1825087" cy="923330"/>
              </a:xfrm>
              <a:prstGeom prst="rect">
                <a:avLst/>
              </a:prstGeom>
              <a:noFill/>
            </p:spPr>
            <p:txBody>
              <a:bodyPr wrap="square" rtlCol="0">
                <a:spAutoFit/>
              </a:bodyPr>
              <a:lstStyle/>
              <a:p>
                <a:r>
                  <a:rPr lang="en-US" dirty="0"/>
                  <a:t>Vending Machine items created from the CSV file</a:t>
                </a:r>
              </a:p>
            </p:txBody>
          </p:sp>
        </p:grpSp>
        <p:sp>
          <p:nvSpPr>
            <p:cNvPr id="32" name="Rectangle 31">
              <a:extLst>
                <a:ext uri="{FF2B5EF4-FFF2-40B4-BE49-F238E27FC236}">
                  <a16:creationId xmlns:a16="http://schemas.microsoft.com/office/drawing/2014/main" id="{C5812431-FF25-4A63-AEFB-A2F153DCB4D8}"/>
                </a:ext>
              </a:extLst>
            </p:cNvPr>
            <p:cNvSpPr/>
            <p:nvPr/>
          </p:nvSpPr>
          <p:spPr>
            <a:xfrm>
              <a:off x="7600698" y="1112652"/>
              <a:ext cx="328048" cy="322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947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Manager GUI Item Sort</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17</a:t>
            </a:fld>
            <a:endParaRPr lang="en-US"/>
          </a:p>
        </p:txBody>
      </p:sp>
      <p:sp>
        <p:nvSpPr>
          <p:cNvPr id="29" name="Content Placeholder 2">
            <a:extLst>
              <a:ext uri="{FF2B5EF4-FFF2-40B4-BE49-F238E27FC236}">
                <a16:creationId xmlns:a16="http://schemas.microsoft.com/office/drawing/2014/main" id="{CF85E2B7-A3CB-4674-BD7D-AE8C0DB9F220}"/>
              </a:ext>
            </a:extLst>
          </p:cNvPr>
          <p:cNvSpPr txBox="1">
            <a:spLocks/>
          </p:cNvSpPr>
          <p:nvPr/>
        </p:nvSpPr>
        <p:spPr>
          <a:xfrm>
            <a:off x="670077" y="1435125"/>
            <a:ext cx="4754999" cy="4726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Item Sort Button</a:t>
            </a:r>
          </a:p>
          <a:p>
            <a:pPr lvl="1"/>
            <a:r>
              <a:rPr lang="en-US" sz="1600" b="1" dirty="0"/>
              <a:t>Sorts the items in alphabetical order</a:t>
            </a:r>
          </a:p>
          <a:p>
            <a:pPr lvl="1"/>
            <a:r>
              <a:rPr lang="en-US" sz="1600" b="1" dirty="0"/>
              <a:t>The list will display the “Product Name”, “Stock” and “Location”.</a:t>
            </a:r>
          </a:p>
        </p:txBody>
      </p:sp>
      <p:grpSp>
        <p:nvGrpSpPr>
          <p:cNvPr id="7" name="Group 6">
            <a:extLst>
              <a:ext uri="{FF2B5EF4-FFF2-40B4-BE49-F238E27FC236}">
                <a16:creationId xmlns:a16="http://schemas.microsoft.com/office/drawing/2014/main" id="{7E90080A-5FB9-44E6-AC99-FE922E8FE303}"/>
              </a:ext>
            </a:extLst>
          </p:cNvPr>
          <p:cNvGrpSpPr/>
          <p:nvPr/>
        </p:nvGrpSpPr>
        <p:grpSpPr>
          <a:xfrm>
            <a:off x="4689872" y="470450"/>
            <a:ext cx="6149742" cy="5917099"/>
            <a:chOff x="4689872" y="470450"/>
            <a:chExt cx="6149742" cy="5917099"/>
          </a:xfrm>
        </p:grpSpPr>
        <p:grpSp>
          <p:nvGrpSpPr>
            <p:cNvPr id="5" name="Group 4">
              <a:extLst>
                <a:ext uri="{FF2B5EF4-FFF2-40B4-BE49-F238E27FC236}">
                  <a16:creationId xmlns:a16="http://schemas.microsoft.com/office/drawing/2014/main" id="{65CAE05E-2E8E-48EB-9B2B-7A484EA9C368}"/>
                </a:ext>
              </a:extLst>
            </p:cNvPr>
            <p:cNvGrpSpPr/>
            <p:nvPr/>
          </p:nvGrpSpPr>
          <p:grpSpPr>
            <a:xfrm>
              <a:off x="4689872" y="470450"/>
              <a:ext cx="6149742" cy="5917099"/>
              <a:chOff x="4689872" y="470450"/>
              <a:chExt cx="6149742" cy="5917099"/>
            </a:xfrm>
          </p:grpSpPr>
          <p:pic>
            <p:nvPicPr>
              <p:cNvPr id="3" name="Picture 2">
                <a:extLst>
                  <a:ext uri="{FF2B5EF4-FFF2-40B4-BE49-F238E27FC236}">
                    <a16:creationId xmlns:a16="http://schemas.microsoft.com/office/drawing/2014/main" id="{61D7E644-7DC3-4777-A27C-36327DA421C6}"/>
                  </a:ext>
                </a:extLst>
              </p:cNvPr>
              <p:cNvPicPr>
                <a:picLocks noChangeAspect="1"/>
              </p:cNvPicPr>
              <p:nvPr/>
            </p:nvPicPr>
            <p:blipFill>
              <a:blip r:embed="rId2"/>
              <a:stretch>
                <a:fillRect/>
              </a:stretch>
            </p:blipFill>
            <p:spPr>
              <a:xfrm>
                <a:off x="7273727" y="470450"/>
                <a:ext cx="3565887" cy="5917099"/>
              </a:xfrm>
              <a:prstGeom prst="rect">
                <a:avLst/>
              </a:prstGeom>
            </p:spPr>
          </p:pic>
          <p:grpSp>
            <p:nvGrpSpPr>
              <p:cNvPr id="9" name="Group 8">
                <a:extLst>
                  <a:ext uri="{FF2B5EF4-FFF2-40B4-BE49-F238E27FC236}">
                    <a16:creationId xmlns:a16="http://schemas.microsoft.com/office/drawing/2014/main" id="{EA623169-3AE9-47AD-A70C-CD9B9C73D6B4}"/>
                  </a:ext>
                </a:extLst>
              </p:cNvPr>
              <p:cNvGrpSpPr/>
              <p:nvPr/>
            </p:nvGrpSpPr>
            <p:grpSpPr>
              <a:xfrm>
                <a:off x="4689872" y="3886273"/>
                <a:ext cx="2803115" cy="832276"/>
                <a:chOff x="4689872" y="3886273"/>
                <a:chExt cx="2803115" cy="832276"/>
              </a:xfrm>
            </p:grpSpPr>
            <p:cxnSp>
              <p:nvCxnSpPr>
                <p:cNvPr id="21" name="Straight Arrow Connector 20">
                  <a:extLst>
                    <a:ext uri="{FF2B5EF4-FFF2-40B4-BE49-F238E27FC236}">
                      <a16:creationId xmlns:a16="http://schemas.microsoft.com/office/drawing/2014/main" id="{F54C0220-5785-457F-A14A-32572D78DD9F}"/>
                    </a:ext>
                  </a:extLst>
                </p:cNvPr>
                <p:cNvCxnSpPr>
                  <a:cxnSpLocks/>
                  <a:stCxn id="22" idx="3"/>
                </p:cNvCxnSpPr>
                <p:nvPr/>
              </p:nvCxnSpPr>
              <p:spPr>
                <a:xfrm flipV="1">
                  <a:off x="6514959" y="3886273"/>
                  <a:ext cx="978028" cy="5091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D2979C4-9581-45D3-BEAB-219E1A13CB51}"/>
                    </a:ext>
                  </a:extLst>
                </p:cNvPr>
                <p:cNvSpPr txBox="1"/>
                <p:nvPr/>
              </p:nvSpPr>
              <p:spPr>
                <a:xfrm>
                  <a:off x="4689872" y="4072218"/>
                  <a:ext cx="1825087" cy="646331"/>
                </a:xfrm>
                <a:prstGeom prst="rect">
                  <a:avLst/>
                </a:prstGeom>
                <a:noFill/>
              </p:spPr>
              <p:txBody>
                <a:bodyPr wrap="square" rtlCol="0">
                  <a:spAutoFit/>
                </a:bodyPr>
                <a:lstStyle/>
                <a:p>
                  <a:r>
                    <a:rPr lang="en-US" dirty="0"/>
                    <a:t>Vending Machine items sorted</a:t>
                  </a:r>
                </a:p>
              </p:txBody>
            </p:sp>
          </p:grpSp>
        </p:grpSp>
        <p:sp>
          <p:nvSpPr>
            <p:cNvPr id="13" name="Rectangle 12">
              <a:extLst>
                <a:ext uri="{FF2B5EF4-FFF2-40B4-BE49-F238E27FC236}">
                  <a16:creationId xmlns:a16="http://schemas.microsoft.com/office/drawing/2014/main" id="{B6FE58B7-52DD-421D-8BD0-ED8464BD52F6}"/>
                </a:ext>
              </a:extLst>
            </p:cNvPr>
            <p:cNvSpPr/>
            <p:nvPr/>
          </p:nvSpPr>
          <p:spPr>
            <a:xfrm>
              <a:off x="7825352" y="971922"/>
              <a:ext cx="328048" cy="322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771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D10E330-B2C4-455D-A4B3-DED5A1972B65}"/>
              </a:ext>
            </a:extLst>
          </p:cNvPr>
          <p:cNvGrpSpPr/>
          <p:nvPr/>
        </p:nvGrpSpPr>
        <p:grpSpPr>
          <a:xfrm>
            <a:off x="7726423" y="401125"/>
            <a:ext cx="3565887" cy="5917099"/>
            <a:chOff x="7661110" y="451789"/>
            <a:chExt cx="3565887" cy="5917099"/>
          </a:xfrm>
        </p:grpSpPr>
        <p:pic>
          <p:nvPicPr>
            <p:cNvPr id="4" name="Picture 3">
              <a:extLst>
                <a:ext uri="{FF2B5EF4-FFF2-40B4-BE49-F238E27FC236}">
                  <a16:creationId xmlns:a16="http://schemas.microsoft.com/office/drawing/2014/main" id="{F7779077-D5F0-4D04-8AFA-2D6E293D3BDC}"/>
                </a:ext>
              </a:extLst>
            </p:cNvPr>
            <p:cNvPicPr>
              <a:picLocks noChangeAspect="1"/>
            </p:cNvPicPr>
            <p:nvPr/>
          </p:nvPicPr>
          <p:blipFill>
            <a:blip r:embed="rId2"/>
            <a:stretch>
              <a:fillRect/>
            </a:stretch>
          </p:blipFill>
          <p:spPr>
            <a:xfrm>
              <a:off x="7661110" y="451789"/>
              <a:ext cx="3565887" cy="5917099"/>
            </a:xfrm>
            <a:prstGeom prst="rect">
              <a:avLst/>
            </a:prstGeom>
          </p:spPr>
        </p:pic>
        <p:grpSp>
          <p:nvGrpSpPr>
            <p:cNvPr id="9" name="Group 8">
              <a:extLst>
                <a:ext uri="{FF2B5EF4-FFF2-40B4-BE49-F238E27FC236}">
                  <a16:creationId xmlns:a16="http://schemas.microsoft.com/office/drawing/2014/main" id="{EA623169-3AE9-47AD-A70C-CD9B9C73D6B4}"/>
                </a:ext>
              </a:extLst>
            </p:cNvPr>
            <p:cNvGrpSpPr/>
            <p:nvPr/>
          </p:nvGrpSpPr>
          <p:grpSpPr>
            <a:xfrm>
              <a:off x="8205417" y="1707502"/>
              <a:ext cx="1684338" cy="1435200"/>
              <a:chOff x="5360982" y="3563267"/>
              <a:chExt cx="1684338" cy="1435200"/>
            </a:xfrm>
          </p:grpSpPr>
          <p:cxnSp>
            <p:nvCxnSpPr>
              <p:cNvPr id="21" name="Straight Arrow Connector 20">
                <a:extLst>
                  <a:ext uri="{FF2B5EF4-FFF2-40B4-BE49-F238E27FC236}">
                    <a16:creationId xmlns:a16="http://schemas.microsoft.com/office/drawing/2014/main" id="{F54C0220-5785-457F-A14A-32572D78DD9F}"/>
                  </a:ext>
                </a:extLst>
              </p:cNvPr>
              <p:cNvCxnSpPr>
                <a:cxnSpLocks/>
                <a:stCxn id="22" idx="0"/>
              </p:cNvCxnSpPr>
              <p:nvPr/>
            </p:nvCxnSpPr>
            <p:spPr>
              <a:xfrm flipH="1" flipV="1">
                <a:off x="5478471" y="3563267"/>
                <a:ext cx="724680" cy="7888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D2979C4-9581-45D3-BEAB-219E1A13CB51}"/>
                  </a:ext>
                </a:extLst>
              </p:cNvPr>
              <p:cNvSpPr txBox="1"/>
              <p:nvPr/>
            </p:nvSpPr>
            <p:spPr>
              <a:xfrm>
                <a:off x="5360982" y="4352136"/>
                <a:ext cx="1684338" cy="646331"/>
              </a:xfrm>
              <a:prstGeom prst="rect">
                <a:avLst/>
              </a:prstGeom>
              <a:noFill/>
            </p:spPr>
            <p:txBody>
              <a:bodyPr wrap="square" rtlCol="0">
                <a:spAutoFit/>
              </a:bodyPr>
              <a:lstStyle/>
              <a:p>
                <a:r>
                  <a:rPr lang="en-US" dirty="0"/>
                  <a:t>Item searched and found</a:t>
                </a:r>
              </a:p>
            </p:txBody>
          </p:sp>
        </p:grpSp>
      </p:grpSp>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Manager GUI Item Search</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18</a:t>
            </a:fld>
            <a:endParaRPr lang="en-US"/>
          </a:p>
        </p:txBody>
      </p:sp>
      <p:sp>
        <p:nvSpPr>
          <p:cNvPr id="29" name="Content Placeholder 2">
            <a:extLst>
              <a:ext uri="{FF2B5EF4-FFF2-40B4-BE49-F238E27FC236}">
                <a16:creationId xmlns:a16="http://schemas.microsoft.com/office/drawing/2014/main" id="{CF85E2B7-A3CB-4674-BD7D-AE8C0DB9F220}"/>
              </a:ext>
            </a:extLst>
          </p:cNvPr>
          <p:cNvSpPr txBox="1">
            <a:spLocks/>
          </p:cNvSpPr>
          <p:nvPr/>
        </p:nvSpPr>
        <p:spPr>
          <a:xfrm>
            <a:off x="670077" y="1435125"/>
            <a:ext cx="4754999" cy="4726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Item Search Button</a:t>
            </a:r>
          </a:p>
          <a:p>
            <a:pPr lvl="1"/>
            <a:r>
              <a:rPr lang="en-US" sz="1600" b="1" dirty="0"/>
              <a:t>Searches all the vending machines for the user requested product name.</a:t>
            </a:r>
          </a:p>
          <a:p>
            <a:pPr lvl="1"/>
            <a:r>
              <a:rPr lang="en-US" sz="1600" b="1" dirty="0"/>
              <a:t>The list will display the “Product Name”, “Stock” and “Vending Machine”.</a:t>
            </a:r>
          </a:p>
          <a:p>
            <a:pPr lvl="1"/>
            <a:r>
              <a:rPr lang="en-US" sz="1600" b="1" dirty="0"/>
              <a:t>The results will be displayed in any vending machine window (Example: search completed in vending machine 1 but found in vending machine 2)</a:t>
            </a:r>
          </a:p>
          <a:p>
            <a:pPr lvl="1"/>
            <a:r>
              <a:rPr lang="en-US" sz="1600" b="1" dirty="0"/>
              <a:t>If the item is not found, the window will display “Item Not Found”</a:t>
            </a:r>
          </a:p>
        </p:txBody>
      </p:sp>
      <p:grpSp>
        <p:nvGrpSpPr>
          <p:cNvPr id="17" name="Group 16">
            <a:extLst>
              <a:ext uri="{FF2B5EF4-FFF2-40B4-BE49-F238E27FC236}">
                <a16:creationId xmlns:a16="http://schemas.microsoft.com/office/drawing/2014/main" id="{D55155F1-9F5E-4DCC-9A85-3CBC82ECC494}"/>
              </a:ext>
            </a:extLst>
          </p:cNvPr>
          <p:cNvGrpSpPr/>
          <p:nvPr/>
        </p:nvGrpSpPr>
        <p:grpSpPr>
          <a:xfrm>
            <a:off x="965003" y="4526846"/>
            <a:ext cx="4132912" cy="2004036"/>
            <a:chOff x="965003" y="4526846"/>
            <a:chExt cx="4132912" cy="2004036"/>
          </a:xfrm>
        </p:grpSpPr>
        <p:pic>
          <p:nvPicPr>
            <p:cNvPr id="12" name="Picture 11">
              <a:extLst>
                <a:ext uri="{FF2B5EF4-FFF2-40B4-BE49-F238E27FC236}">
                  <a16:creationId xmlns:a16="http://schemas.microsoft.com/office/drawing/2014/main" id="{55891FF1-5755-42B9-BA5D-DC24F43CF223}"/>
                </a:ext>
              </a:extLst>
            </p:cNvPr>
            <p:cNvPicPr>
              <a:picLocks noChangeAspect="1"/>
            </p:cNvPicPr>
            <p:nvPr/>
          </p:nvPicPr>
          <p:blipFill rotWithShape="1">
            <a:blip r:embed="rId3"/>
            <a:srcRect b="76164"/>
            <a:stretch/>
          </p:blipFill>
          <p:spPr>
            <a:xfrm>
              <a:off x="965003" y="4526846"/>
              <a:ext cx="4132912" cy="1634704"/>
            </a:xfrm>
            <a:prstGeom prst="rect">
              <a:avLst/>
            </a:prstGeom>
          </p:spPr>
        </p:pic>
        <p:cxnSp>
          <p:nvCxnSpPr>
            <p:cNvPr id="18" name="Straight Arrow Connector 17">
              <a:extLst>
                <a:ext uri="{FF2B5EF4-FFF2-40B4-BE49-F238E27FC236}">
                  <a16:creationId xmlns:a16="http://schemas.microsoft.com/office/drawing/2014/main" id="{D3D8FA70-2973-4BB1-8003-1B089D71CB8C}"/>
                </a:ext>
              </a:extLst>
            </p:cNvPr>
            <p:cNvCxnSpPr>
              <a:cxnSpLocks/>
              <a:stCxn id="23" idx="0"/>
            </p:cNvCxnSpPr>
            <p:nvPr/>
          </p:nvCxnSpPr>
          <p:spPr>
            <a:xfrm flipH="1" flipV="1">
              <a:off x="2131833" y="5893142"/>
              <a:ext cx="788750" cy="2684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D4FE7BF-90FF-46CF-95BD-399BAA3C702B}"/>
                </a:ext>
              </a:extLst>
            </p:cNvPr>
            <p:cNvSpPr txBox="1"/>
            <p:nvPr/>
          </p:nvSpPr>
          <p:spPr>
            <a:xfrm>
              <a:off x="2078414" y="6161550"/>
              <a:ext cx="1684338" cy="369332"/>
            </a:xfrm>
            <a:prstGeom prst="rect">
              <a:avLst/>
            </a:prstGeom>
            <a:noFill/>
          </p:spPr>
          <p:txBody>
            <a:bodyPr wrap="square" rtlCol="0">
              <a:spAutoFit/>
            </a:bodyPr>
            <a:lstStyle/>
            <a:p>
              <a:r>
                <a:rPr lang="en-US" dirty="0"/>
                <a:t>Item Not Found</a:t>
              </a:r>
            </a:p>
          </p:txBody>
        </p:sp>
      </p:grpSp>
      <p:sp>
        <p:nvSpPr>
          <p:cNvPr id="25" name="Rectangle 24">
            <a:extLst>
              <a:ext uri="{FF2B5EF4-FFF2-40B4-BE49-F238E27FC236}">
                <a16:creationId xmlns:a16="http://schemas.microsoft.com/office/drawing/2014/main" id="{7CD6A318-E0A3-4437-A1E0-4CF7CEC5EFB7}"/>
              </a:ext>
            </a:extLst>
          </p:cNvPr>
          <p:cNvSpPr/>
          <p:nvPr/>
        </p:nvSpPr>
        <p:spPr>
          <a:xfrm>
            <a:off x="9420167" y="893470"/>
            <a:ext cx="1683261" cy="322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4A328A7-2938-4B44-AA76-0FAE79ED5C7C}"/>
              </a:ext>
            </a:extLst>
          </p:cNvPr>
          <p:cNvGrpSpPr/>
          <p:nvPr/>
        </p:nvGrpSpPr>
        <p:grpSpPr>
          <a:xfrm>
            <a:off x="7689100" y="405534"/>
            <a:ext cx="3565887" cy="5917099"/>
            <a:chOff x="7689100" y="405534"/>
            <a:chExt cx="3565887" cy="5917099"/>
          </a:xfrm>
        </p:grpSpPr>
        <p:grpSp>
          <p:nvGrpSpPr>
            <p:cNvPr id="26" name="Group 25">
              <a:extLst>
                <a:ext uri="{FF2B5EF4-FFF2-40B4-BE49-F238E27FC236}">
                  <a16:creationId xmlns:a16="http://schemas.microsoft.com/office/drawing/2014/main" id="{94D1BC02-932C-4070-B236-471D4D260E8F}"/>
                </a:ext>
              </a:extLst>
            </p:cNvPr>
            <p:cNvGrpSpPr/>
            <p:nvPr/>
          </p:nvGrpSpPr>
          <p:grpSpPr>
            <a:xfrm>
              <a:off x="7689100" y="405534"/>
              <a:ext cx="3565887" cy="5917099"/>
              <a:chOff x="7661110" y="451789"/>
              <a:chExt cx="3565887" cy="5917099"/>
            </a:xfrm>
          </p:grpSpPr>
          <p:pic>
            <p:nvPicPr>
              <p:cNvPr id="27" name="Picture 26">
                <a:extLst>
                  <a:ext uri="{FF2B5EF4-FFF2-40B4-BE49-F238E27FC236}">
                    <a16:creationId xmlns:a16="http://schemas.microsoft.com/office/drawing/2014/main" id="{C229280A-70DD-41E0-A884-148554FDEC9F}"/>
                  </a:ext>
                </a:extLst>
              </p:cNvPr>
              <p:cNvPicPr>
                <a:picLocks noChangeAspect="1"/>
              </p:cNvPicPr>
              <p:nvPr/>
            </p:nvPicPr>
            <p:blipFill>
              <a:blip r:embed="rId2"/>
              <a:stretch>
                <a:fillRect/>
              </a:stretch>
            </p:blipFill>
            <p:spPr>
              <a:xfrm>
                <a:off x="7661110" y="451789"/>
                <a:ext cx="3565887" cy="5917099"/>
              </a:xfrm>
              <a:prstGeom prst="rect">
                <a:avLst/>
              </a:prstGeom>
            </p:spPr>
          </p:pic>
          <p:grpSp>
            <p:nvGrpSpPr>
              <p:cNvPr id="28" name="Group 27">
                <a:extLst>
                  <a:ext uri="{FF2B5EF4-FFF2-40B4-BE49-F238E27FC236}">
                    <a16:creationId xmlns:a16="http://schemas.microsoft.com/office/drawing/2014/main" id="{58EF87B3-543B-4C93-AB44-3B8F3137953D}"/>
                  </a:ext>
                </a:extLst>
              </p:cNvPr>
              <p:cNvGrpSpPr/>
              <p:nvPr/>
            </p:nvGrpSpPr>
            <p:grpSpPr>
              <a:xfrm>
                <a:off x="8205417" y="1707502"/>
                <a:ext cx="1684338" cy="1435200"/>
                <a:chOff x="5360982" y="3563267"/>
                <a:chExt cx="1684338" cy="1435200"/>
              </a:xfrm>
            </p:grpSpPr>
            <p:cxnSp>
              <p:nvCxnSpPr>
                <p:cNvPr id="30" name="Straight Arrow Connector 29">
                  <a:extLst>
                    <a:ext uri="{FF2B5EF4-FFF2-40B4-BE49-F238E27FC236}">
                      <a16:creationId xmlns:a16="http://schemas.microsoft.com/office/drawing/2014/main" id="{0CEBDE38-B04F-4C9C-A9A2-260C8CC29EFE}"/>
                    </a:ext>
                  </a:extLst>
                </p:cNvPr>
                <p:cNvCxnSpPr>
                  <a:cxnSpLocks/>
                  <a:stCxn id="31" idx="0"/>
                </p:cNvCxnSpPr>
                <p:nvPr/>
              </p:nvCxnSpPr>
              <p:spPr>
                <a:xfrm flipH="1" flipV="1">
                  <a:off x="5478471" y="3563267"/>
                  <a:ext cx="724680" cy="7888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DF56738-8A22-43A6-8826-E62CBDA114B1}"/>
                    </a:ext>
                  </a:extLst>
                </p:cNvPr>
                <p:cNvSpPr txBox="1"/>
                <p:nvPr/>
              </p:nvSpPr>
              <p:spPr>
                <a:xfrm>
                  <a:off x="5360982" y="4352136"/>
                  <a:ext cx="1684338" cy="646331"/>
                </a:xfrm>
                <a:prstGeom prst="rect">
                  <a:avLst/>
                </a:prstGeom>
                <a:noFill/>
              </p:spPr>
              <p:txBody>
                <a:bodyPr wrap="square" rtlCol="0">
                  <a:spAutoFit/>
                </a:bodyPr>
                <a:lstStyle/>
                <a:p>
                  <a:r>
                    <a:rPr lang="en-US" dirty="0"/>
                    <a:t>Item searched and found</a:t>
                  </a:r>
                </a:p>
              </p:txBody>
            </p:sp>
          </p:grpSp>
        </p:grpSp>
        <p:sp>
          <p:nvSpPr>
            <p:cNvPr id="32" name="Rectangle 31">
              <a:extLst>
                <a:ext uri="{FF2B5EF4-FFF2-40B4-BE49-F238E27FC236}">
                  <a16:creationId xmlns:a16="http://schemas.microsoft.com/office/drawing/2014/main" id="{85E62EAC-E105-4060-9A52-EF73CBC4BC95}"/>
                </a:ext>
              </a:extLst>
            </p:cNvPr>
            <p:cNvSpPr/>
            <p:nvPr/>
          </p:nvSpPr>
          <p:spPr>
            <a:xfrm>
              <a:off x="9382844" y="897879"/>
              <a:ext cx="1683261" cy="322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3557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Manager GUI Return VM Menu</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19</a:t>
            </a:fld>
            <a:endParaRPr lang="en-US"/>
          </a:p>
        </p:txBody>
      </p:sp>
      <p:sp>
        <p:nvSpPr>
          <p:cNvPr id="29" name="Content Placeholder 2">
            <a:extLst>
              <a:ext uri="{FF2B5EF4-FFF2-40B4-BE49-F238E27FC236}">
                <a16:creationId xmlns:a16="http://schemas.microsoft.com/office/drawing/2014/main" id="{CF85E2B7-A3CB-4674-BD7D-AE8C0DB9F220}"/>
              </a:ext>
            </a:extLst>
          </p:cNvPr>
          <p:cNvSpPr txBox="1">
            <a:spLocks/>
          </p:cNvSpPr>
          <p:nvPr/>
        </p:nvSpPr>
        <p:spPr>
          <a:xfrm>
            <a:off x="670077" y="1435125"/>
            <a:ext cx="4754999" cy="4726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Return to Vending Machine List</a:t>
            </a:r>
          </a:p>
          <a:p>
            <a:pPr lvl="1"/>
            <a:r>
              <a:rPr lang="en-US" sz="1600" b="1" dirty="0"/>
              <a:t>This will take you back to the list of vending machines where you can select a new vending machine or logoff</a:t>
            </a:r>
          </a:p>
        </p:txBody>
      </p:sp>
      <p:grpSp>
        <p:nvGrpSpPr>
          <p:cNvPr id="10" name="Group 9">
            <a:extLst>
              <a:ext uri="{FF2B5EF4-FFF2-40B4-BE49-F238E27FC236}">
                <a16:creationId xmlns:a16="http://schemas.microsoft.com/office/drawing/2014/main" id="{24259701-3F6B-45F6-ABE7-95213534AB0A}"/>
              </a:ext>
            </a:extLst>
          </p:cNvPr>
          <p:cNvGrpSpPr/>
          <p:nvPr/>
        </p:nvGrpSpPr>
        <p:grpSpPr>
          <a:xfrm>
            <a:off x="5421418" y="1634704"/>
            <a:ext cx="5932382" cy="4636176"/>
            <a:chOff x="5230859" y="1435125"/>
            <a:chExt cx="5932382" cy="4636176"/>
          </a:xfrm>
        </p:grpSpPr>
        <p:pic>
          <p:nvPicPr>
            <p:cNvPr id="16" name="Picture 15">
              <a:extLst>
                <a:ext uri="{FF2B5EF4-FFF2-40B4-BE49-F238E27FC236}">
                  <a16:creationId xmlns:a16="http://schemas.microsoft.com/office/drawing/2014/main" id="{5271258F-7D78-4DA8-AE89-69F85073183C}"/>
                </a:ext>
              </a:extLst>
            </p:cNvPr>
            <p:cNvPicPr>
              <a:picLocks noChangeAspect="1"/>
            </p:cNvPicPr>
            <p:nvPr/>
          </p:nvPicPr>
          <p:blipFill>
            <a:blip r:embed="rId2"/>
            <a:stretch>
              <a:fillRect/>
            </a:stretch>
          </p:blipFill>
          <p:spPr>
            <a:xfrm>
              <a:off x="8420041" y="1435125"/>
              <a:ext cx="2743200" cy="4551964"/>
            </a:xfrm>
            <a:prstGeom prst="rect">
              <a:avLst/>
            </a:prstGeom>
          </p:spPr>
        </p:pic>
        <p:grpSp>
          <p:nvGrpSpPr>
            <p:cNvPr id="11" name="Group 10">
              <a:extLst>
                <a:ext uri="{FF2B5EF4-FFF2-40B4-BE49-F238E27FC236}">
                  <a16:creationId xmlns:a16="http://schemas.microsoft.com/office/drawing/2014/main" id="{FD10E330-B2C4-455D-A4B3-DED5A1972B65}"/>
                </a:ext>
              </a:extLst>
            </p:cNvPr>
            <p:cNvGrpSpPr/>
            <p:nvPr/>
          </p:nvGrpSpPr>
          <p:grpSpPr>
            <a:xfrm>
              <a:off x="5230859" y="1525320"/>
              <a:ext cx="3073386" cy="4545981"/>
              <a:chOff x="7661110" y="451789"/>
              <a:chExt cx="3850376" cy="5917099"/>
            </a:xfrm>
          </p:grpSpPr>
          <p:pic>
            <p:nvPicPr>
              <p:cNvPr id="4" name="Picture 3">
                <a:extLst>
                  <a:ext uri="{FF2B5EF4-FFF2-40B4-BE49-F238E27FC236}">
                    <a16:creationId xmlns:a16="http://schemas.microsoft.com/office/drawing/2014/main" id="{F7779077-D5F0-4D04-8AFA-2D6E293D3BDC}"/>
                  </a:ext>
                </a:extLst>
              </p:cNvPr>
              <p:cNvPicPr>
                <a:picLocks noChangeAspect="1"/>
              </p:cNvPicPr>
              <p:nvPr/>
            </p:nvPicPr>
            <p:blipFill>
              <a:blip r:embed="rId3"/>
              <a:stretch>
                <a:fillRect/>
              </a:stretch>
            </p:blipFill>
            <p:spPr>
              <a:xfrm>
                <a:off x="7661110" y="451789"/>
                <a:ext cx="3565887" cy="5917099"/>
              </a:xfrm>
              <a:prstGeom prst="rect">
                <a:avLst/>
              </a:prstGeom>
            </p:spPr>
          </p:pic>
          <p:cxnSp>
            <p:nvCxnSpPr>
              <p:cNvPr id="21" name="Straight Arrow Connector 20">
                <a:extLst>
                  <a:ext uri="{FF2B5EF4-FFF2-40B4-BE49-F238E27FC236}">
                    <a16:creationId xmlns:a16="http://schemas.microsoft.com/office/drawing/2014/main" id="{F54C0220-5785-457F-A14A-32572D78DD9F}"/>
                  </a:ext>
                </a:extLst>
              </p:cNvPr>
              <p:cNvCxnSpPr>
                <a:cxnSpLocks/>
                <a:stCxn id="24" idx="0"/>
              </p:cNvCxnSpPr>
              <p:nvPr/>
            </p:nvCxnSpPr>
            <p:spPr>
              <a:xfrm flipV="1">
                <a:off x="8527788" y="4223066"/>
                <a:ext cx="2983698" cy="15800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64E73301-851F-4930-A8AE-E72C8FDE9427}"/>
                </a:ext>
              </a:extLst>
            </p:cNvPr>
            <p:cNvSpPr/>
            <p:nvPr/>
          </p:nvSpPr>
          <p:spPr>
            <a:xfrm>
              <a:off x="5758621" y="5636622"/>
              <a:ext cx="328048" cy="322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557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8F00-00FB-4D28-9495-1F40730DCCB8}"/>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08AB9B40-5248-4807-A9A8-08F090E4A783}"/>
              </a:ext>
            </a:extLst>
          </p:cNvPr>
          <p:cNvSpPr>
            <a:spLocks noGrp="1"/>
          </p:cNvSpPr>
          <p:nvPr>
            <p:ph idx="1"/>
          </p:nvPr>
        </p:nvSpPr>
        <p:spPr>
          <a:xfrm>
            <a:off x="737119" y="1592360"/>
            <a:ext cx="10916815" cy="4667250"/>
          </a:xfrm>
        </p:spPr>
        <p:txBody>
          <a:bodyPr>
            <a:normAutofit fontScale="40000" lnSpcReduction="20000"/>
          </a:bodyPr>
          <a:lstStyle/>
          <a:p>
            <a:pPr marL="0" indent="0">
              <a:buNone/>
            </a:pPr>
            <a:r>
              <a:rPr lang="en-US" b="1" dirty="0"/>
              <a:t>Customer Queue</a:t>
            </a:r>
          </a:p>
          <a:p>
            <a:pPr marL="0" indent="0">
              <a:buNone/>
            </a:pPr>
            <a:r>
              <a:rPr lang="en-US" dirty="0"/>
              <a:t>	</a:t>
            </a:r>
            <a:r>
              <a:rPr lang="en-US" sz="2400" dirty="0"/>
              <a:t>-Create a CSV text file that contains a list of customers and their intended purchases</a:t>
            </a:r>
          </a:p>
          <a:p>
            <a:pPr marL="0" indent="0">
              <a:buNone/>
            </a:pPr>
            <a:r>
              <a:rPr lang="en-US" sz="2400" dirty="0"/>
              <a:t>	-Create a class </a:t>
            </a:r>
            <a:r>
              <a:rPr lang="en-US" sz="2400" i="1" dirty="0" err="1"/>
              <a:t>ProcessCustomerQueue</a:t>
            </a:r>
            <a:r>
              <a:rPr lang="en-US" sz="2400" dirty="0"/>
              <a:t> </a:t>
            </a:r>
          </a:p>
          <a:p>
            <a:pPr marL="0" indent="0">
              <a:buNone/>
            </a:pPr>
            <a:r>
              <a:rPr lang="en-US" sz="2400" dirty="0"/>
              <a:t>		-With methods First(), Length(), In(), Out() and </a:t>
            </a:r>
            <a:r>
              <a:rPr lang="en-US" sz="2400" dirty="0" err="1"/>
              <a:t>isEmpty</a:t>
            </a:r>
            <a:endParaRPr lang="en-US" sz="2400" dirty="0"/>
          </a:p>
          <a:p>
            <a:pPr marL="0" indent="0">
              <a:buNone/>
            </a:pPr>
            <a:r>
              <a:rPr lang="en-US" sz="2400" dirty="0"/>
              <a:t>	-Processing Customer Queue</a:t>
            </a:r>
          </a:p>
          <a:p>
            <a:pPr marL="0" indent="0">
              <a:buNone/>
            </a:pPr>
            <a:r>
              <a:rPr lang="en-US" sz="2400" dirty="0"/>
              <a:t>		-Attempt to perform the requested purchase</a:t>
            </a:r>
          </a:p>
          <a:p>
            <a:pPr marL="0" indent="0">
              <a:buNone/>
            </a:pPr>
            <a:r>
              <a:rPr lang="en-US" sz="2400" dirty="0"/>
              <a:t>		-If the item is available, perform the transaction </a:t>
            </a:r>
          </a:p>
          <a:p>
            <a:pPr marL="0" indent="0">
              <a:buNone/>
            </a:pPr>
            <a:r>
              <a:rPr lang="en-US" sz="2400" dirty="0"/>
              <a:t>		-If the item is unavailable, automatically generated an alternative selection choosing an available item and perform the transaction</a:t>
            </a:r>
          </a:p>
          <a:p>
            <a:pPr marL="0" indent="0">
              <a:buNone/>
            </a:pPr>
            <a:r>
              <a:rPr lang="en-US" sz="2400" dirty="0"/>
              <a:t>		-Upon completing the transaction, remove the customer from the Queue</a:t>
            </a:r>
          </a:p>
          <a:p>
            <a:pPr marL="0" indent="0">
              <a:buNone/>
            </a:pPr>
            <a:endParaRPr lang="en-US" sz="2400" dirty="0"/>
          </a:p>
          <a:p>
            <a:pPr marL="0" indent="0">
              <a:buNone/>
            </a:pPr>
            <a:r>
              <a:rPr lang="en-US" sz="2900" b="1" dirty="0"/>
              <a:t>Customer Queue GUI </a:t>
            </a:r>
          </a:p>
          <a:p>
            <a:pPr marL="0" indent="0">
              <a:buNone/>
            </a:pPr>
            <a:r>
              <a:rPr lang="en-US" sz="2400" b="1" dirty="0"/>
              <a:t>	</a:t>
            </a:r>
            <a:r>
              <a:rPr lang="en-US" sz="2400" dirty="0"/>
              <a:t>- Implement an animated visual display of customers in the Queue (e.g., a line of small icons depicting persons) </a:t>
            </a:r>
          </a:p>
          <a:p>
            <a:pPr marL="0" indent="0">
              <a:buNone/>
            </a:pPr>
            <a:r>
              <a:rPr lang="en-US" sz="2400" dirty="0"/>
              <a:t>	-Create an animated visual display of each customer interacting with the vending machine</a:t>
            </a:r>
          </a:p>
          <a:p>
            <a:pPr marL="0" indent="0">
              <a:buNone/>
            </a:pPr>
            <a:r>
              <a:rPr lang="en-US" sz="2400" dirty="0"/>
              <a:t>	-Display text messages that indicate the following</a:t>
            </a:r>
          </a:p>
          <a:p>
            <a:pPr marL="0" indent="0">
              <a:buNone/>
            </a:pPr>
            <a:r>
              <a:rPr lang="en-US" sz="2400" dirty="0"/>
              <a:t>		-Name, Item selection and transaction amount</a:t>
            </a:r>
          </a:p>
          <a:p>
            <a:pPr marL="0" indent="0">
              <a:buNone/>
            </a:pPr>
            <a:r>
              <a:rPr lang="en-US" sz="2400" dirty="0"/>
              <a:t>		-Alert if item is unavailable and the alternative selection made</a:t>
            </a:r>
          </a:p>
          <a:p>
            <a:pPr marL="0" indent="0">
              <a:buNone/>
            </a:pPr>
            <a:r>
              <a:rPr lang="en-US" sz="2400" dirty="0"/>
              <a:t>		-A message indicating when all customers have been served and display the current inventory </a:t>
            </a:r>
          </a:p>
          <a:p>
            <a:pPr marL="0" indent="0">
              <a:buNone/>
            </a:pPr>
            <a:r>
              <a:rPr lang="en-US" sz="2900" b="1" dirty="0"/>
              <a:t>Integration of updated classes with existing project components</a:t>
            </a:r>
          </a:p>
          <a:p>
            <a:pPr marL="0" indent="0">
              <a:buNone/>
            </a:pPr>
            <a:r>
              <a:rPr lang="en-US" b="1" dirty="0"/>
              <a:t>Create ReadMe file</a:t>
            </a:r>
          </a:p>
        </p:txBody>
      </p:sp>
      <p:sp>
        <p:nvSpPr>
          <p:cNvPr id="4" name="Footer Placeholder 3">
            <a:extLst>
              <a:ext uri="{FF2B5EF4-FFF2-40B4-BE49-F238E27FC236}">
                <a16:creationId xmlns:a16="http://schemas.microsoft.com/office/drawing/2014/main" id="{3C809938-B263-4670-989E-912138104285}"/>
              </a:ext>
            </a:extLst>
          </p:cNvPr>
          <p:cNvSpPr>
            <a:spLocks noGrp="1"/>
          </p:cNvSpPr>
          <p:nvPr>
            <p:ph type="ftr" sz="quarter" idx="11"/>
          </p:nvPr>
        </p:nvSpPr>
        <p:spPr/>
        <p:txBody>
          <a:bodyPr/>
          <a:lstStyle/>
          <a:p>
            <a:r>
              <a:rPr lang="en-US" dirty="0"/>
              <a:t>CST-135 Programming II</a:t>
            </a:r>
          </a:p>
        </p:txBody>
      </p:sp>
      <p:sp>
        <p:nvSpPr>
          <p:cNvPr id="5" name="Slide Number Placeholder 4">
            <a:extLst>
              <a:ext uri="{FF2B5EF4-FFF2-40B4-BE49-F238E27FC236}">
                <a16:creationId xmlns:a16="http://schemas.microsoft.com/office/drawing/2014/main" id="{5F75A8B3-AB92-479F-BFC6-0B530F09DB0B}"/>
              </a:ext>
            </a:extLst>
          </p:cNvPr>
          <p:cNvSpPr>
            <a:spLocks noGrp="1"/>
          </p:cNvSpPr>
          <p:nvPr>
            <p:ph type="sldNum" sz="quarter" idx="12"/>
          </p:nvPr>
        </p:nvSpPr>
        <p:spPr/>
        <p:txBody>
          <a:bodyPr/>
          <a:lstStyle/>
          <a:p>
            <a:fld id="{7C3909BF-9ABC-46C9-BA7C-7DCFF437A671}" type="slidenum">
              <a:rPr lang="en-US" smtClean="0"/>
              <a:t>2</a:t>
            </a:fld>
            <a:endParaRPr lang="en-US"/>
          </a:p>
        </p:txBody>
      </p:sp>
    </p:spTree>
    <p:extLst>
      <p:ext uri="{BB962C8B-B14F-4D97-AF65-F5344CB8AC3E}">
        <p14:creationId xmlns:p14="http://schemas.microsoft.com/office/powerpoint/2010/main" val="1335804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Manager GUI Low Inventory</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20</a:t>
            </a:fld>
            <a:endParaRPr lang="en-US"/>
          </a:p>
        </p:txBody>
      </p:sp>
      <p:grpSp>
        <p:nvGrpSpPr>
          <p:cNvPr id="9" name="Group 8">
            <a:extLst>
              <a:ext uri="{FF2B5EF4-FFF2-40B4-BE49-F238E27FC236}">
                <a16:creationId xmlns:a16="http://schemas.microsoft.com/office/drawing/2014/main" id="{EA623169-3AE9-47AD-A70C-CD9B9C73D6B4}"/>
              </a:ext>
            </a:extLst>
          </p:cNvPr>
          <p:cNvGrpSpPr/>
          <p:nvPr/>
        </p:nvGrpSpPr>
        <p:grpSpPr>
          <a:xfrm>
            <a:off x="8205417" y="1684830"/>
            <a:ext cx="1684338" cy="1435200"/>
            <a:chOff x="5360982" y="3563267"/>
            <a:chExt cx="1684338" cy="1435200"/>
          </a:xfrm>
        </p:grpSpPr>
        <p:cxnSp>
          <p:nvCxnSpPr>
            <p:cNvPr id="21" name="Straight Arrow Connector 20">
              <a:extLst>
                <a:ext uri="{FF2B5EF4-FFF2-40B4-BE49-F238E27FC236}">
                  <a16:creationId xmlns:a16="http://schemas.microsoft.com/office/drawing/2014/main" id="{F54C0220-5785-457F-A14A-32572D78DD9F}"/>
                </a:ext>
              </a:extLst>
            </p:cNvPr>
            <p:cNvCxnSpPr>
              <a:cxnSpLocks/>
              <a:stCxn id="22" idx="0"/>
            </p:cNvCxnSpPr>
            <p:nvPr/>
          </p:nvCxnSpPr>
          <p:spPr>
            <a:xfrm flipH="1" flipV="1">
              <a:off x="5478471" y="3563267"/>
              <a:ext cx="724680" cy="7888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D2979C4-9581-45D3-BEAB-219E1A13CB51}"/>
                </a:ext>
              </a:extLst>
            </p:cNvPr>
            <p:cNvSpPr txBox="1"/>
            <p:nvPr/>
          </p:nvSpPr>
          <p:spPr>
            <a:xfrm>
              <a:off x="5360982" y="4352136"/>
              <a:ext cx="1684338" cy="646331"/>
            </a:xfrm>
            <a:prstGeom prst="rect">
              <a:avLst/>
            </a:prstGeom>
            <a:noFill/>
          </p:spPr>
          <p:txBody>
            <a:bodyPr wrap="square" rtlCol="0">
              <a:spAutoFit/>
            </a:bodyPr>
            <a:lstStyle/>
            <a:p>
              <a:r>
                <a:rPr lang="en-US" dirty="0"/>
                <a:t>Item searched and found</a:t>
              </a:r>
            </a:p>
          </p:txBody>
        </p:sp>
      </p:grpSp>
      <p:sp>
        <p:nvSpPr>
          <p:cNvPr id="29" name="Content Placeholder 2">
            <a:extLst>
              <a:ext uri="{FF2B5EF4-FFF2-40B4-BE49-F238E27FC236}">
                <a16:creationId xmlns:a16="http://schemas.microsoft.com/office/drawing/2014/main" id="{CF85E2B7-A3CB-4674-BD7D-AE8C0DB9F220}"/>
              </a:ext>
            </a:extLst>
          </p:cNvPr>
          <p:cNvSpPr txBox="1">
            <a:spLocks/>
          </p:cNvSpPr>
          <p:nvPr/>
        </p:nvSpPr>
        <p:spPr>
          <a:xfrm>
            <a:off x="670077" y="1435125"/>
            <a:ext cx="4754999" cy="4726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Low Inventory Button</a:t>
            </a:r>
          </a:p>
          <a:p>
            <a:pPr lvl="1"/>
            <a:r>
              <a:rPr lang="en-US" sz="1600" b="1" dirty="0"/>
              <a:t>Displays the items that have a quantity equal to or less than 3.</a:t>
            </a:r>
          </a:p>
          <a:p>
            <a:pPr lvl="1"/>
            <a:r>
              <a:rPr lang="en-US" sz="1600" b="1" dirty="0"/>
              <a:t>The low quantity will be displayed in red font.</a:t>
            </a:r>
          </a:p>
          <a:p>
            <a:pPr lvl="1"/>
            <a:r>
              <a:rPr lang="en-US" sz="1600" b="1" dirty="0"/>
              <a:t>The list will display the “Product Name”, “Stock” and “Location”.</a:t>
            </a:r>
          </a:p>
          <a:p>
            <a:pPr lvl="1"/>
            <a:endParaRPr lang="en-US" sz="1600" b="1" dirty="0"/>
          </a:p>
        </p:txBody>
      </p:sp>
      <p:grpSp>
        <p:nvGrpSpPr>
          <p:cNvPr id="13" name="Group 12">
            <a:extLst>
              <a:ext uri="{FF2B5EF4-FFF2-40B4-BE49-F238E27FC236}">
                <a16:creationId xmlns:a16="http://schemas.microsoft.com/office/drawing/2014/main" id="{DF4814DF-402B-433F-AFE6-FAAE1F5D7D2D}"/>
              </a:ext>
            </a:extLst>
          </p:cNvPr>
          <p:cNvGrpSpPr/>
          <p:nvPr/>
        </p:nvGrpSpPr>
        <p:grpSpPr>
          <a:xfrm>
            <a:off x="7782629" y="795607"/>
            <a:ext cx="3571171" cy="5925868"/>
            <a:chOff x="7782629" y="795607"/>
            <a:chExt cx="3571171" cy="5925868"/>
          </a:xfrm>
        </p:grpSpPr>
        <p:grpSp>
          <p:nvGrpSpPr>
            <p:cNvPr id="10" name="Group 9">
              <a:extLst>
                <a:ext uri="{FF2B5EF4-FFF2-40B4-BE49-F238E27FC236}">
                  <a16:creationId xmlns:a16="http://schemas.microsoft.com/office/drawing/2014/main" id="{049B1873-E8E3-4841-8332-03CF684ABB7E}"/>
                </a:ext>
              </a:extLst>
            </p:cNvPr>
            <p:cNvGrpSpPr/>
            <p:nvPr/>
          </p:nvGrpSpPr>
          <p:grpSpPr>
            <a:xfrm>
              <a:off x="7782629" y="795607"/>
              <a:ext cx="3571171" cy="5925868"/>
              <a:chOff x="7782629" y="795607"/>
              <a:chExt cx="3571171" cy="5925868"/>
            </a:xfrm>
          </p:grpSpPr>
          <p:pic>
            <p:nvPicPr>
              <p:cNvPr id="3" name="Picture 2">
                <a:extLst>
                  <a:ext uri="{FF2B5EF4-FFF2-40B4-BE49-F238E27FC236}">
                    <a16:creationId xmlns:a16="http://schemas.microsoft.com/office/drawing/2014/main" id="{A2D0ADF0-1244-43B8-9346-FB199CF91611}"/>
                  </a:ext>
                </a:extLst>
              </p:cNvPr>
              <p:cNvPicPr>
                <a:picLocks noChangeAspect="1"/>
              </p:cNvPicPr>
              <p:nvPr/>
            </p:nvPicPr>
            <p:blipFill>
              <a:blip r:embed="rId2"/>
              <a:stretch>
                <a:fillRect/>
              </a:stretch>
            </p:blipFill>
            <p:spPr>
              <a:xfrm>
                <a:off x="7782629" y="795607"/>
                <a:ext cx="3571171" cy="5925868"/>
              </a:xfrm>
              <a:prstGeom prst="rect">
                <a:avLst/>
              </a:prstGeom>
            </p:spPr>
          </p:pic>
          <p:cxnSp>
            <p:nvCxnSpPr>
              <p:cNvPr id="16" name="Straight Arrow Connector 15">
                <a:extLst>
                  <a:ext uri="{FF2B5EF4-FFF2-40B4-BE49-F238E27FC236}">
                    <a16:creationId xmlns:a16="http://schemas.microsoft.com/office/drawing/2014/main" id="{82200FEF-F111-4B59-8F7F-6D92A0BD6ACA}"/>
                  </a:ext>
                </a:extLst>
              </p:cNvPr>
              <p:cNvCxnSpPr>
                <a:cxnSpLocks/>
                <a:stCxn id="20" idx="0"/>
              </p:cNvCxnSpPr>
              <p:nvPr/>
            </p:nvCxnSpPr>
            <p:spPr>
              <a:xfrm flipV="1">
                <a:off x="9372271" y="2611366"/>
                <a:ext cx="0" cy="5166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05CC296-122E-4F08-83AC-1754AF0A8B8E}"/>
                  </a:ext>
                </a:extLst>
              </p:cNvPr>
              <p:cNvSpPr txBox="1"/>
              <p:nvPr/>
            </p:nvSpPr>
            <p:spPr>
              <a:xfrm>
                <a:off x="8530102" y="3128028"/>
                <a:ext cx="1684338" cy="369332"/>
              </a:xfrm>
              <a:prstGeom prst="rect">
                <a:avLst/>
              </a:prstGeom>
              <a:noFill/>
            </p:spPr>
            <p:txBody>
              <a:bodyPr wrap="square" rtlCol="0">
                <a:spAutoFit/>
              </a:bodyPr>
              <a:lstStyle/>
              <a:p>
                <a:r>
                  <a:rPr lang="en-US" dirty="0"/>
                  <a:t>Low Inventory</a:t>
                </a:r>
              </a:p>
            </p:txBody>
          </p:sp>
        </p:grpSp>
        <p:sp>
          <p:nvSpPr>
            <p:cNvPr id="24" name="Rectangle 23">
              <a:extLst>
                <a:ext uri="{FF2B5EF4-FFF2-40B4-BE49-F238E27FC236}">
                  <a16:creationId xmlns:a16="http://schemas.microsoft.com/office/drawing/2014/main" id="{3E90121D-75DB-474A-AC62-1237BA7B20AC}"/>
                </a:ext>
              </a:extLst>
            </p:cNvPr>
            <p:cNvSpPr/>
            <p:nvPr/>
          </p:nvSpPr>
          <p:spPr>
            <a:xfrm>
              <a:off x="9404190" y="6161550"/>
              <a:ext cx="328048" cy="322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235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Manager GUI Purchase Order</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21</a:t>
            </a:fld>
            <a:endParaRPr lang="en-US"/>
          </a:p>
        </p:txBody>
      </p:sp>
      <p:sp>
        <p:nvSpPr>
          <p:cNvPr id="29" name="Content Placeholder 2">
            <a:extLst>
              <a:ext uri="{FF2B5EF4-FFF2-40B4-BE49-F238E27FC236}">
                <a16:creationId xmlns:a16="http://schemas.microsoft.com/office/drawing/2014/main" id="{CF85E2B7-A3CB-4674-BD7D-AE8C0DB9F220}"/>
              </a:ext>
            </a:extLst>
          </p:cNvPr>
          <p:cNvSpPr txBox="1">
            <a:spLocks/>
          </p:cNvSpPr>
          <p:nvPr/>
        </p:nvSpPr>
        <p:spPr>
          <a:xfrm>
            <a:off x="670077" y="1435125"/>
            <a:ext cx="4754999" cy="4726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Purchase Order Button</a:t>
            </a:r>
          </a:p>
          <a:p>
            <a:pPr lvl="1"/>
            <a:r>
              <a:rPr lang="en-US" sz="1600" b="1" dirty="0"/>
              <a:t>A list will be populated with items that have less than a maximum quantity. </a:t>
            </a:r>
          </a:p>
          <a:p>
            <a:pPr lvl="1"/>
            <a:r>
              <a:rPr lang="en-US" sz="1600" b="1" dirty="0"/>
              <a:t>The line item total will be displayed.</a:t>
            </a:r>
          </a:p>
          <a:p>
            <a:pPr lvl="1"/>
            <a:r>
              <a:rPr lang="en-US" sz="1600" b="1" dirty="0"/>
              <a:t>The subtotal will be displayed for the cost of all items in the PO.</a:t>
            </a:r>
          </a:p>
          <a:p>
            <a:pPr lvl="1"/>
            <a:r>
              <a:rPr lang="en-US" sz="1600" b="1" dirty="0"/>
              <a:t>The list will display the “Machine”, “Product”, “Quantity” and “Cost”.</a:t>
            </a:r>
          </a:p>
          <a:p>
            <a:pPr lvl="1"/>
            <a:endParaRPr lang="en-US" sz="1600" b="1" dirty="0"/>
          </a:p>
          <a:p>
            <a:pPr lvl="1"/>
            <a:endParaRPr lang="en-US" sz="1600" b="1" dirty="0"/>
          </a:p>
        </p:txBody>
      </p:sp>
      <p:grpSp>
        <p:nvGrpSpPr>
          <p:cNvPr id="6" name="Group 5">
            <a:extLst>
              <a:ext uri="{FF2B5EF4-FFF2-40B4-BE49-F238E27FC236}">
                <a16:creationId xmlns:a16="http://schemas.microsoft.com/office/drawing/2014/main" id="{1917C85A-46E6-4199-9C76-6381DEC92E1A}"/>
              </a:ext>
            </a:extLst>
          </p:cNvPr>
          <p:cNvGrpSpPr/>
          <p:nvPr/>
        </p:nvGrpSpPr>
        <p:grpSpPr>
          <a:xfrm>
            <a:off x="7768905" y="688859"/>
            <a:ext cx="3584895" cy="5948641"/>
            <a:chOff x="7768905" y="688859"/>
            <a:chExt cx="3584895" cy="5948641"/>
          </a:xfrm>
        </p:grpSpPr>
        <p:grpSp>
          <p:nvGrpSpPr>
            <p:cNvPr id="5" name="Group 4">
              <a:extLst>
                <a:ext uri="{FF2B5EF4-FFF2-40B4-BE49-F238E27FC236}">
                  <a16:creationId xmlns:a16="http://schemas.microsoft.com/office/drawing/2014/main" id="{DE05D4F3-08AD-4BCC-94C6-591A5DBDD852}"/>
                </a:ext>
              </a:extLst>
            </p:cNvPr>
            <p:cNvGrpSpPr/>
            <p:nvPr/>
          </p:nvGrpSpPr>
          <p:grpSpPr>
            <a:xfrm>
              <a:off x="7768905" y="688859"/>
              <a:ext cx="3584895" cy="5948641"/>
              <a:chOff x="7768905" y="688859"/>
              <a:chExt cx="3584895" cy="5948641"/>
            </a:xfrm>
          </p:grpSpPr>
          <p:pic>
            <p:nvPicPr>
              <p:cNvPr id="4" name="Picture 3">
                <a:extLst>
                  <a:ext uri="{FF2B5EF4-FFF2-40B4-BE49-F238E27FC236}">
                    <a16:creationId xmlns:a16="http://schemas.microsoft.com/office/drawing/2014/main" id="{DB654CF4-7ED4-49F7-A588-291073F01D18}"/>
                  </a:ext>
                </a:extLst>
              </p:cNvPr>
              <p:cNvPicPr>
                <a:picLocks noChangeAspect="1"/>
              </p:cNvPicPr>
              <p:nvPr/>
            </p:nvPicPr>
            <p:blipFill>
              <a:blip r:embed="rId2"/>
              <a:stretch>
                <a:fillRect/>
              </a:stretch>
            </p:blipFill>
            <p:spPr>
              <a:xfrm>
                <a:off x="7768905" y="688859"/>
                <a:ext cx="3584895" cy="5948641"/>
              </a:xfrm>
              <a:prstGeom prst="rect">
                <a:avLst/>
              </a:prstGeom>
            </p:spPr>
          </p:pic>
          <p:sp>
            <p:nvSpPr>
              <p:cNvPr id="14" name="Rectangle 13">
                <a:extLst>
                  <a:ext uri="{FF2B5EF4-FFF2-40B4-BE49-F238E27FC236}">
                    <a16:creationId xmlns:a16="http://schemas.microsoft.com/office/drawing/2014/main" id="{94FC7D5A-2607-4041-8404-A49B2315E76B}"/>
                  </a:ext>
                </a:extLst>
              </p:cNvPr>
              <p:cNvSpPr/>
              <p:nvPr/>
            </p:nvSpPr>
            <p:spPr>
              <a:xfrm>
                <a:off x="10333205" y="6124226"/>
                <a:ext cx="328048" cy="322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49B1873-E8E3-4841-8332-03CF684ABB7E}"/>
                </a:ext>
              </a:extLst>
            </p:cNvPr>
            <p:cNvGrpSpPr/>
            <p:nvPr/>
          </p:nvGrpSpPr>
          <p:grpSpPr>
            <a:xfrm>
              <a:off x="8610600" y="2569136"/>
              <a:ext cx="1684338" cy="885994"/>
              <a:chOff x="8530102" y="2611366"/>
              <a:chExt cx="1684338" cy="885994"/>
            </a:xfrm>
          </p:grpSpPr>
          <p:cxnSp>
            <p:nvCxnSpPr>
              <p:cNvPr id="16" name="Straight Arrow Connector 15">
                <a:extLst>
                  <a:ext uri="{FF2B5EF4-FFF2-40B4-BE49-F238E27FC236}">
                    <a16:creationId xmlns:a16="http://schemas.microsoft.com/office/drawing/2014/main" id="{82200FEF-F111-4B59-8F7F-6D92A0BD6ACA}"/>
                  </a:ext>
                </a:extLst>
              </p:cNvPr>
              <p:cNvCxnSpPr>
                <a:cxnSpLocks/>
                <a:stCxn id="20" idx="0"/>
              </p:cNvCxnSpPr>
              <p:nvPr/>
            </p:nvCxnSpPr>
            <p:spPr>
              <a:xfrm flipV="1">
                <a:off x="9372271" y="2611366"/>
                <a:ext cx="0" cy="5166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05CC296-122E-4F08-83AC-1754AF0A8B8E}"/>
                  </a:ext>
                </a:extLst>
              </p:cNvPr>
              <p:cNvSpPr txBox="1"/>
              <p:nvPr/>
            </p:nvSpPr>
            <p:spPr>
              <a:xfrm>
                <a:off x="8530102" y="3128028"/>
                <a:ext cx="1684338" cy="369332"/>
              </a:xfrm>
              <a:prstGeom prst="rect">
                <a:avLst/>
              </a:prstGeom>
              <a:noFill/>
            </p:spPr>
            <p:txBody>
              <a:bodyPr wrap="square" rtlCol="0">
                <a:spAutoFit/>
              </a:bodyPr>
              <a:lstStyle/>
              <a:p>
                <a:r>
                  <a:rPr lang="en-US" dirty="0"/>
                  <a:t>PO Line Items</a:t>
                </a:r>
              </a:p>
            </p:txBody>
          </p:sp>
        </p:grpSp>
      </p:grpSp>
    </p:spTree>
    <p:extLst>
      <p:ext uri="{BB962C8B-B14F-4D97-AF65-F5344CB8AC3E}">
        <p14:creationId xmlns:p14="http://schemas.microsoft.com/office/powerpoint/2010/main" val="2975997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37133"/>
            <a:ext cx="10515600" cy="1325563"/>
          </a:xfrm>
        </p:spPr>
        <p:txBody>
          <a:bodyPr/>
          <a:lstStyle/>
          <a:p>
            <a:r>
              <a:rPr lang="en-US" dirty="0"/>
              <a:t>Item Selection with Animation</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22</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6"/>
            <a:ext cx="4754999" cy="4908999"/>
          </a:xfrm>
        </p:spPr>
        <p:txBody>
          <a:bodyPr>
            <a:normAutofit/>
          </a:bodyPr>
          <a:lstStyle/>
          <a:p>
            <a:r>
              <a:rPr lang="en-US" sz="1800" b="1" dirty="0"/>
              <a:t>The user will increase or decrease the quantity of the desired product. </a:t>
            </a:r>
          </a:p>
          <a:p>
            <a:r>
              <a:rPr lang="en-US" sz="1800" b="1" dirty="0"/>
              <a:t>They will click “Add to Cart” button to add the item to the cart. The cart icon will increase by one (line item) and an animated box will drop into the cart.</a:t>
            </a:r>
          </a:p>
          <a:p>
            <a:r>
              <a:rPr lang="en-US" sz="1800" b="1" dirty="0"/>
              <a:t>If they change their mind and change the quantity back to zero, the item will be removed from the cart.</a:t>
            </a:r>
          </a:p>
          <a:p>
            <a:r>
              <a:rPr lang="en-US" sz="1800" b="1" dirty="0"/>
              <a:t>Once the user is ready to review their order, they will click the “Go to Cart” button.</a:t>
            </a:r>
          </a:p>
        </p:txBody>
      </p:sp>
      <p:grpSp>
        <p:nvGrpSpPr>
          <p:cNvPr id="13" name="Group 12">
            <a:extLst>
              <a:ext uri="{FF2B5EF4-FFF2-40B4-BE49-F238E27FC236}">
                <a16:creationId xmlns:a16="http://schemas.microsoft.com/office/drawing/2014/main" id="{C1E605F4-82EC-4320-8036-62D6679CE02D}"/>
              </a:ext>
            </a:extLst>
          </p:cNvPr>
          <p:cNvGrpSpPr/>
          <p:nvPr/>
        </p:nvGrpSpPr>
        <p:grpSpPr>
          <a:xfrm>
            <a:off x="5400869" y="933279"/>
            <a:ext cx="6787354" cy="5352283"/>
            <a:chOff x="5410200" y="933279"/>
            <a:chExt cx="6787354" cy="5352283"/>
          </a:xfrm>
        </p:grpSpPr>
        <p:grpSp>
          <p:nvGrpSpPr>
            <p:cNvPr id="6" name="Group 5">
              <a:extLst>
                <a:ext uri="{FF2B5EF4-FFF2-40B4-BE49-F238E27FC236}">
                  <a16:creationId xmlns:a16="http://schemas.microsoft.com/office/drawing/2014/main" id="{6877EE74-A2ED-4016-BCC4-6B7FF7BC7503}"/>
                </a:ext>
              </a:extLst>
            </p:cNvPr>
            <p:cNvGrpSpPr/>
            <p:nvPr/>
          </p:nvGrpSpPr>
          <p:grpSpPr>
            <a:xfrm>
              <a:off x="5410200" y="2048072"/>
              <a:ext cx="6787354" cy="4237490"/>
              <a:chOff x="5410200" y="2048072"/>
              <a:chExt cx="6787354" cy="4237490"/>
            </a:xfrm>
          </p:grpSpPr>
          <p:pic>
            <p:nvPicPr>
              <p:cNvPr id="5" name="Picture 4">
                <a:extLst>
                  <a:ext uri="{FF2B5EF4-FFF2-40B4-BE49-F238E27FC236}">
                    <a16:creationId xmlns:a16="http://schemas.microsoft.com/office/drawing/2014/main" id="{111C6F73-0968-47F4-B5DF-3969BAAFBAFF}"/>
                  </a:ext>
                </a:extLst>
              </p:cNvPr>
              <p:cNvPicPr>
                <a:picLocks noChangeAspect="1"/>
              </p:cNvPicPr>
              <p:nvPr/>
            </p:nvPicPr>
            <p:blipFill>
              <a:blip r:embed="rId2"/>
              <a:stretch>
                <a:fillRect/>
              </a:stretch>
            </p:blipFill>
            <p:spPr>
              <a:xfrm>
                <a:off x="5410200" y="2048072"/>
                <a:ext cx="5048516" cy="4237490"/>
              </a:xfrm>
              <a:prstGeom prst="rect">
                <a:avLst/>
              </a:prstGeom>
            </p:spPr>
          </p:pic>
          <p:sp>
            <p:nvSpPr>
              <p:cNvPr id="20" name="TextBox 19">
                <a:extLst>
                  <a:ext uri="{FF2B5EF4-FFF2-40B4-BE49-F238E27FC236}">
                    <a16:creationId xmlns:a16="http://schemas.microsoft.com/office/drawing/2014/main" id="{D9E9BB18-6A0E-4896-B673-BABDCC5A8C50}"/>
                  </a:ext>
                </a:extLst>
              </p:cNvPr>
              <p:cNvSpPr txBox="1"/>
              <p:nvPr/>
            </p:nvSpPr>
            <p:spPr>
              <a:xfrm>
                <a:off x="8343900" y="3986527"/>
                <a:ext cx="1443913" cy="923330"/>
              </a:xfrm>
              <a:prstGeom prst="rect">
                <a:avLst/>
              </a:prstGeom>
              <a:noFill/>
            </p:spPr>
            <p:txBody>
              <a:bodyPr wrap="square" rtlCol="0">
                <a:spAutoFit/>
              </a:bodyPr>
              <a:lstStyle/>
              <a:p>
                <a:r>
                  <a:rPr lang="en-US" dirty="0"/>
                  <a:t>Quantity can Increase or Decrease</a:t>
                </a:r>
              </a:p>
            </p:txBody>
          </p:sp>
          <p:cxnSp>
            <p:nvCxnSpPr>
              <p:cNvPr id="21" name="Straight Arrow Connector 20">
                <a:extLst>
                  <a:ext uri="{FF2B5EF4-FFF2-40B4-BE49-F238E27FC236}">
                    <a16:creationId xmlns:a16="http://schemas.microsoft.com/office/drawing/2014/main" id="{5ADA586E-89D1-483D-8E35-DF82123E0998}"/>
                  </a:ext>
                </a:extLst>
              </p:cNvPr>
              <p:cNvCxnSpPr>
                <a:cxnSpLocks/>
                <a:stCxn id="20" idx="0"/>
              </p:cNvCxnSpPr>
              <p:nvPr/>
            </p:nvCxnSpPr>
            <p:spPr>
              <a:xfrm flipH="1" flipV="1">
                <a:off x="9013961" y="3627933"/>
                <a:ext cx="51896" cy="3585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4AC3142-F0D6-405C-94B3-FF13DEE0B836}"/>
                  </a:ext>
                </a:extLst>
              </p:cNvPr>
              <p:cNvCxnSpPr>
                <a:cxnSpLocks/>
                <a:stCxn id="29" idx="0"/>
              </p:cNvCxnSpPr>
              <p:nvPr/>
            </p:nvCxnSpPr>
            <p:spPr>
              <a:xfrm flipV="1">
                <a:off x="7192506" y="3627933"/>
                <a:ext cx="320727" cy="4582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3CA6F62-1C0D-42D1-974C-AD1570F4C73B}"/>
                  </a:ext>
                </a:extLst>
              </p:cNvPr>
              <p:cNvSpPr txBox="1"/>
              <p:nvPr/>
            </p:nvSpPr>
            <p:spPr>
              <a:xfrm>
                <a:off x="6223519" y="4086232"/>
                <a:ext cx="1937974" cy="923330"/>
              </a:xfrm>
              <a:prstGeom prst="rect">
                <a:avLst/>
              </a:prstGeom>
              <a:noFill/>
            </p:spPr>
            <p:txBody>
              <a:bodyPr wrap="square" rtlCol="0">
                <a:spAutoFit/>
              </a:bodyPr>
              <a:lstStyle/>
              <a:p>
                <a:r>
                  <a:rPr lang="en-US" dirty="0"/>
                  <a:t>Stock Increases or Decreases based on Quantity</a:t>
                </a:r>
              </a:p>
            </p:txBody>
          </p:sp>
          <p:sp>
            <p:nvSpPr>
              <p:cNvPr id="32" name="TextBox 31">
                <a:extLst>
                  <a:ext uri="{FF2B5EF4-FFF2-40B4-BE49-F238E27FC236}">
                    <a16:creationId xmlns:a16="http://schemas.microsoft.com/office/drawing/2014/main" id="{29C55456-F3EB-452E-A978-5D350524F620}"/>
                  </a:ext>
                </a:extLst>
              </p:cNvPr>
              <p:cNvSpPr txBox="1"/>
              <p:nvPr/>
            </p:nvSpPr>
            <p:spPr>
              <a:xfrm>
                <a:off x="10641124" y="3047648"/>
                <a:ext cx="1556430" cy="646331"/>
              </a:xfrm>
              <a:prstGeom prst="rect">
                <a:avLst/>
              </a:prstGeom>
              <a:noFill/>
            </p:spPr>
            <p:txBody>
              <a:bodyPr wrap="square" rtlCol="0">
                <a:spAutoFit/>
              </a:bodyPr>
              <a:lstStyle/>
              <a:p>
                <a:r>
                  <a:rPr lang="en-US" dirty="0"/>
                  <a:t>Items Added to Cart</a:t>
                </a:r>
              </a:p>
            </p:txBody>
          </p:sp>
          <p:cxnSp>
            <p:nvCxnSpPr>
              <p:cNvPr id="33" name="Straight Arrow Connector 32">
                <a:extLst>
                  <a:ext uri="{FF2B5EF4-FFF2-40B4-BE49-F238E27FC236}">
                    <a16:creationId xmlns:a16="http://schemas.microsoft.com/office/drawing/2014/main" id="{20BFE233-B779-4346-8BDB-83882DACDEB3}"/>
                  </a:ext>
                </a:extLst>
              </p:cNvPr>
              <p:cNvCxnSpPr>
                <a:cxnSpLocks/>
                <a:stCxn id="32" idx="1"/>
              </p:cNvCxnSpPr>
              <p:nvPr/>
            </p:nvCxnSpPr>
            <p:spPr>
              <a:xfrm flipH="1">
                <a:off x="10280120" y="3370814"/>
                <a:ext cx="361004" cy="1878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A0586E7D-243E-4110-BF6D-10E7D4F23295}"/>
                </a:ext>
              </a:extLst>
            </p:cNvPr>
            <p:cNvCxnSpPr>
              <a:cxnSpLocks/>
              <a:stCxn id="22" idx="2"/>
            </p:cNvCxnSpPr>
            <p:nvPr/>
          </p:nvCxnSpPr>
          <p:spPr>
            <a:xfrm>
              <a:off x="9866756" y="1856609"/>
              <a:ext cx="115444" cy="3920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A88D0CA-F1DC-4566-A520-4634E9A3C595}"/>
                </a:ext>
              </a:extLst>
            </p:cNvPr>
            <p:cNvSpPr txBox="1"/>
            <p:nvPr/>
          </p:nvSpPr>
          <p:spPr>
            <a:xfrm>
              <a:off x="8901112" y="933279"/>
              <a:ext cx="1931287" cy="923330"/>
            </a:xfrm>
            <a:prstGeom prst="rect">
              <a:avLst/>
            </a:prstGeom>
            <a:noFill/>
          </p:spPr>
          <p:txBody>
            <a:bodyPr wrap="square" rtlCol="0">
              <a:spAutoFit/>
            </a:bodyPr>
            <a:lstStyle/>
            <a:p>
              <a:r>
                <a:rPr lang="en-US" dirty="0"/>
                <a:t>Line Item Count and Box Dropping Animation</a:t>
              </a:r>
            </a:p>
          </p:txBody>
        </p:sp>
      </p:grpSp>
    </p:spTree>
    <p:extLst>
      <p:ext uri="{BB962C8B-B14F-4D97-AF65-F5344CB8AC3E}">
        <p14:creationId xmlns:p14="http://schemas.microsoft.com/office/powerpoint/2010/main" val="198783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p:txBody>
          <a:bodyPr/>
          <a:lstStyle/>
          <a:p>
            <a:r>
              <a:rPr lang="en-US" dirty="0"/>
              <a:t>Inventory: Stock Decrease</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23</a:t>
            </a:fld>
            <a:endParaRPr lang="en-US"/>
          </a:p>
        </p:txBody>
      </p:sp>
      <p:sp>
        <p:nvSpPr>
          <p:cNvPr id="37" name="Content Placeholder 2">
            <a:extLst>
              <a:ext uri="{FF2B5EF4-FFF2-40B4-BE49-F238E27FC236}">
                <a16:creationId xmlns:a16="http://schemas.microsoft.com/office/drawing/2014/main" id="{AF3FA941-2E13-443E-8867-FD9327A19C5D}"/>
              </a:ext>
            </a:extLst>
          </p:cNvPr>
          <p:cNvSpPr>
            <a:spLocks noGrp="1"/>
          </p:cNvSpPr>
          <p:nvPr>
            <p:ph idx="1"/>
          </p:nvPr>
        </p:nvSpPr>
        <p:spPr>
          <a:xfrm>
            <a:off x="512862" y="2083026"/>
            <a:ext cx="3525738" cy="1275533"/>
          </a:xfrm>
        </p:spPr>
        <p:txBody>
          <a:bodyPr>
            <a:normAutofit/>
          </a:bodyPr>
          <a:lstStyle/>
          <a:p>
            <a:r>
              <a:rPr lang="en-US" sz="1800" b="1" dirty="0"/>
              <a:t>Upon increasing the product quantity, the stock decreases.</a:t>
            </a:r>
          </a:p>
        </p:txBody>
      </p:sp>
      <p:grpSp>
        <p:nvGrpSpPr>
          <p:cNvPr id="11" name="Group 10">
            <a:extLst>
              <a:ext uri="{FF2B5EF4-FFF2-40B4-BE49-F238E27FC236}">
                <a16:creationId xmlns:a16="http://schemas.microsoft.com/office/drawing/2014/main" id="{5016C31D-DAB9-4D3A-80A2-9264F544EBC5}"/>
              </a:ext>
            </a:extLst>
          </p:cNvPr>
          <p:cNvGrpSpPr/>
          <p:nvPr/>
        </p:nvGrpSpPr>
        <p:grpSpPr>
          <a:xfrm>
            <a:off x="730676" y="1893702"/>
            <a:ext cx="10712384" cy="4259633"/>
            <a:chOff x="730676" y="1893702"/>
            <a:chExt cx="10712384" cy="4259633"/>
          </a:xfrm>
        </p:grpSpPr>
        <p:grpSp>
          <p:nvGrpSpPr>
            <p:cNvPr id="7" name="Group 6">
              <a:extLst>
                <a:ext uri="{FF2B5EF4-FFF2-40B4-BE49-F238E27FC236}">
                  <a16:creationId xmlns:a16="http://schemas.microsoft.com/office/drawing/2014/main" id="{1A6E1400-8036-47F9-B8C8-5AC419F7AB61}"/>
                </a:ext>
              </a:extLst>
            </p:cNvPr>
            <p:cNvGrpSpPr/>
            <p:nvPr/>
          </p:nvGrpSpPr>
          <p:grpSpPr>
            <a:xfrm>
              <a:off x="6368163" y="1893702"/>
              <a:ext cx="5074897" cy="4259633"/>
              <a:chOff x="1394946" y="1958974"/>
              <a:chExt cx="5074897" cy="4259633"/>
            </a:xfrm>
          </p:grpSpPr>
          <p:pic>
            <p:nvPicPr>
              <p:cNvPr id="5" name="Picture 4">
                <a:extLst>
                  <a:ext uri="{FF2B5EF4-FFF2-40B4-BE49-F238E27FC236}">
                    <a16:creationId xmlns:a16="http://schemas.microsoft.com/office/drawing/2014/main" id="{7C764194-2CAC-4A31-95A3-6C2CBF41D50D}"/>
                  </a:ext>
                </a:extLst>
              </p:cNvPr>
              <p:cNvPicPr>
                <a:picLocks noChangeAspect="1"/>
              </p:cNvPicPr>
              <p:nvPr/>
            </p:nvPicPr>
            <p:blipFill>
              <a:blip r:embed="rId2"/>
              <a:stretch>
                <a:fillRect/>
              </a:stretch>
            </p:blipFill>
            <p:spPr>
              <a:xfrm>
                <a:off x="1394946" y="1958974"/>
                <a:ext cx="5074897" cy="4259633"/>
              </a:xfrm>
              <a:prstGeom prst="rect">
                <a:avLst/>
              </a:prstGeom>
            </p:spPr>
          </p:pic>
          <p:sp>
            <p:nvSpPr>
              <p:cNvPr id="38" name="TextBox 37">
                <a:extLst>
                  <a:ext uri="{FF2B5EF4-FFF2-40B4-BE49-F238E27FC236}">
                    <a16:creationId xmlns:a16="http://schemas.microsoft.com/office/drawing/2014/main" id="{8F4010EB-D9D8-4029-9A8D-7F700303C002}"/>
                  </a:ext>
                </a:extLst>
              </p:cNvPr>
              <p:cNvSpPr txBox="1"/>
              <p:nvPr/>
            </p:nvSpPr>
            <p:spPr>
              <a:xfrm>
                <a:off x="2835190" y="4007411"/>
                <a:ext cx="1223679" cy="646331"/>
              </a:xfrm>
              <a:prstGeom prst="rect">
                <a:avLst/>
              </a:prstGeom>
              <a:noFill/>
            </p:spPr>
            <p:txBody>
              <a:bodyPr wrap="square" rtlCol="0">
                <a:spAutoFit/>
              </a:bodyPr>
              <a:lstStyle/>
              <a:p>
                <a:r>
                  <a:rPr lang="en-US" dirty="0"/>
                  <a:t>Stock Decreased</a:t>
                </a:r>
              </a:p>
            </p:txBody>
          </p:sp>
          <p:cxnSp>
            <p:nvCxnSpPr>
              <p:cNvPr id="39" name="Straight Arrow Connector 38">
                <a:extLst>
                  <a:ext uri="{FF2B5EF4-FFF2-40B4-BE49-F238E27FC236}">
                    <a16:creationId xmlns:a16="http://schemas.microsoft.com/office/drawing/2014/main" id="{6ED40C6F-8863-42A3-92D7-0D9C61882266}"/>
                  </a:ext>
                </a:extLst>
              </p:cNvPr>
              <p:cNvCxnSpPr>
                <a:cxnSpLocks/>
              </p:cNvCxnSpPr>
              <p:nvPr/>
            </p:nvCxnSpPr>
            <p:spPr>
              <a:xfrm flipV="1">
                <a:off x="3363052" y="3499442"/>
                <a:ext cx="167957" cy="458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5397CF9-6974-47C4-B6D7-1BB4FA986A69}"/>
                  </a:ext>
                </a:extLst>
              </p:cNvPr>
              <p:cNvSpPr txBox="1"/>
              <p:nvPr/>
            </p:nvSpPr>
            <p:spPr>
              <a:xfrm>
                <a:off x="4465295" y="3929294"/>
                <a:ext cx="1114425" cy="646331"/>
              </a:xfrm>
              <a:prstGeom prst="rect">
                <a:avLst/>
              </a:prstGeom>
              <a:noFill/>
            </p:spPr>
            <p:txBody>
              <a:bodyPr wrap="square" rtlCol="0">
                <a:spAutoFit/>
              </a:bodyPr>
              <a:lstStyle/>
              <a:p>
                <a:r>
                  <a:rPr lang="en-US" dirty="0"/>
                  <a:t>Quantity Increased</a:t>
                </a:r>
              </a:p>
            </p:txBody>
          </p:sp>
          <p:cxnSp>
            <p:nvCxnSpPr>
              <p:cNvPr id="41" name="Straight Arrow Connector 40">
                <a:extLst>
                  <a:ext uri="{FF2B5EF4-FFF2-40B4-BE49-F238E27FC236}">
                    <a16:creationId xmlns:a16="http://schemas.microsoft.com/office/drawing/2014/main" id="{D4028811-8DFA-4E90-812D-3292DFED8814}"/>
                  </a:ext>
                </a:extLst>
              </p:cNvPr>
              <p:cNvCxnSpPr>
                <a:cxnSpLocks/>
              </p:cNvCxnSpPr>
              <p:nvPr/>
            </p:nvCxnSpPr>
            <p:spPr>
              <a:xfrm flipV="1">
                <a:off x="4945410" y="3599814"/>
                <a:ext cx="112848" cy="358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981BA233-2464-429C-A299-22B3CE5FE70C}"/>
                </a:ext>
              </a:extLst>
            </p:cNvPr>
            <p:cNvPicPr>
              <a:picLocks noChangeAspect="1"/>
            </p:cNvPicPr>
            <p:nvPr/>
          </p:nvPicPr>
          <p:blipFill>
            <a:blip r:embed="rId3"/>
            <a:stretch>
              <a:fillRect/>
            </a:stretch>
          </p:blipFill>
          <p:spPr>
            <a:xfrm>
              <a:off x="730676" y="3091481"/>
              <a:ext cx="3567004" cy="2993978"/>
            </a:xfrm>
            <a:prstGeom prst="rect">
              <a:avLst/>
            </a:prstGeom>
          </p:spPr>
        </p:pic>
        <p:sp>
          <p:nvSpPr>
            <p:cNvPr id="10" name="Arrow: Right 9">
              <a:extLst>
                <a:ext uri="{FF2B5EF4-FFF2-40B4-BE49-F238E27FC236}">
                  <a16:creationId xmlns:a16="http://schemas.microsoft.com/office/drawing/2014/main" id="{5474AB5D-658F-4964-A808-B74ECF54830D}"/>
                </a:ext>
              </a:extLst>
            </p:cNvPr>
            <p:cNvSpPr/>
            <p:nvPr/>
          </p:nvSpPr>
          <p:spPr>
            <a:xfrm>
              <a:off x="4425315" y="4023518"/>
              <a:ext cx="1815213" cy="646331"/>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4E99FBC-9B65-4543-BBAE-C1A4BD5B8DBC}"/>
                </a:ext>
              </a:extLst>
            </p:cNvPr>
            <p:cNvSpPr txBox="1"/>
            <p:nvPr/>
          </p:nvSpPr>
          <p:spPr>
            <a:xfrm>
              <a:off x="1783942" y="4669849"/>
              <a:ext cx="1733699" cy="738664"/>
            </a:xfrm>
            <a:prstGeom prst="rect">
              <a:avLst/>
            </a:prstGeom>
            <a:noFill/>
          </p:spPr>
          <p:txBody>
            <a:bodyPr wrap="square" rtlCol="0">
              <a:spAutoFit/>
            </a:bodyPr>
            <a:lstStyle/>
            <a:p>
              <a:r>
                <a:rPr lang="en-US" dirty="0"/>
                <a:t>Pre Selection</a:t>
              </a:r>
            </a:p>
            <a:p>
              <a:r>
                <a:rPr lang="en-US" sz="1200" dirty="0"/>
                <a:t>Stock = Max</a:t>
              </a:r>
            </a:p>
            <a:p>
              <a:r>
                <a:rPr lang="en-US" sz="1200" dirty="0"/>
                <a:t>Quantity = 0</a:t>
              </a:r>
            </a:p>
          </p:txBody>
        </p:sp>
      </p:grpSp>
    </p:spTree>
    <p:extLst>
      <p:ext uri="{BB962C8B-B14F-4D97-AF65-F5344CB8AC3E}">
        <p14:creationId xmlns:p14="http://schemas.microsoft.com/office/powerpoint/2010/main" val="3461708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p:txBody>
          <a:bodyPr/>
          <a:lstStyle/>
          <a:p>
            <a:r>
              <a:rPr lang="en-US" dirty="0"/>
              <a:t>Inventory: Stock Increase</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24</a:t>
            </a:fld>
            <a:endParaRPr lang="en-US"/>
          </a:p>
        </p:txBody>
      </p:sp>
      <p:sp>
        <p:nvSpPr>
          <p:cNvPr id="37" name="Content Placeholder 2">
            <a:extLst>
              <a:ext uri="{FF2B5EF4-FFF2-40B4-BE49-F238E27FC236}">
                <a16:creationId xmlns:a16="http://schemas.microsoft.com/office/drawing/2014/main" id="{AF3FA941-2E13-443E-8867-FD9327A19C5D}"/>
              </a:ext>
            </a:extLst>
          </p:cNvPr>
          <p:cNvSpPr>
            <a:spLocks noGrp="1"/>
          </p:cNvSpPr>
          <p:nvPr>
            <p:ph idx="1"/>
          </p:nvPr>
        </p:nvSpPr>
        <p:spPr>
          <a:xfrm>
            <a:off x="512862" y="2083026"/>
            <a:ext cx="3525738" cy="1275533"/>
          </a:xfrm>
        </p:spPr>
        <p:txBody>
          <a:bodyPr>
            <a:normAutofit/>
          </a:bodyPr>
          <a:lstStyle/>
          <a:p>
            <a:r>
              <a:rPr lang="en-US" sz="1800" b="1" dirty="0"/>
              <a:t>Upon decreasing the product quantity, the stock increases.</a:t>
            </a:r>
          </a:p>
        </p:txBody>
      </p:sp>
      <p:grpSp>
        <p:nvGrpSpPr>
          <p:cNvPr id="6" name="Group 5">
            <a:extLst>
              <a:ext uri="{FF2B5EF4-FFF2-40B4-BE49-F238E27FC236}">
                <a16:creationId xmlns:a16="http://schemas.microsoft.com/office/drawing/2014/main" id="{29B75627-5D37-49AA-86E3-D650EB72F1D6}"/>
              </a:ext>
            </a:extLst>
          </p:cNvPr>
          <p:cNvGrpSpPr/>
          <p:nvPr/>
        </p:nvGrpSpPr>
        <p:grpSpPr>
          <a:xfrm>
            <a:off x="730676" y="1869960"/>
            <a:ext cx="10702655" cy="4259633"/>
            <a:chOff x="730676" y="1869960"/>
            <a:chExt cx="10702655" cy="4259633"/>
          </a:xfrm>
        </p:grpSpPr>
        <p:pic>
          <p:nvPicPr>
            <p:cNvPr id="17" name="Picture 16">
              <a:extLst>
                <a:ext uri="{FF2B5EF4-FFF2-40B4-BE49-F238E27FC236}">
                  <a16:creationId xmlns:a16="http://schemas.microsoft.com/office/drawing/2014/main" id="{2EB4C393-778E-4053-8A3B-7B5296E67DEB}"/>
                </a:ext>
              </a:extLst>
            </p:cNvPr>
            <p:cNvPicPr>
              <a:picLocks noChangeAspect="1"/>
            </p:cNvPicPr>
            <p:nvPr/>
          </p:nvPicPr>
          <p:blipFill>
            <a:blip r:embed="rId2"/>
            <a:stretch>
              <a:fillRect/>
            </a:stretch>
          </p:blipFill>
          <p:spPr>
            <a:xfrm>
              <a:off x="730676" y="2849694"/>
              <a:ext cx="3567004" cy="2993978"/>
            </a:xfrm>
            <a:prstGeom prst="rect">
              <a:avLst/>
            </a:prstGeom>
          </p:spPr>
        </p:pic>
        <p:grpSp>
          <p:nvGrpSpPr>
            <p:cNvPr id="4" name="Group 3">
              <a:extLst>
                <a:ext uri="{FF2B5EF4-FFF2-40B4-BE49-F238E27FC236}">
                  <a16:creationId xmlns:a16="http://schemas.microsoft.com/office/drawing/2014/main" id="{78D522CB-4F09-44D5-A7F4-36E18A9C020C}"/>
                </a:ext>
              </a:extLst>
            </p:cNvPr>
            <p:cNvGrpSpPr/>
            <p:nvPr/>
          </p:nvGrpSpPr>
          <p:grpSpPr>
            <a:xfrm>
              <a:off x="6358434" y="1869960"/>
              <a:ext cx="5074897" cy="4259633"/>
              <a:chOff x="6358434" y="1869960"/>
              <a:chExt cx="5074897" cy="4259633"/>
            </a:xfrm>
          </p:grpSpPr>
          <p:pic>
            <p:nvPicPr>
              <p:cNvPr id="3" name="Picture 2">
                <a:extLst>
                  <a:ext uri="{FF2B5EF4-FFF2-40B4-BE49-F238E27FC236}">
                    <a16:creationId xmlns:a16="http://schemas.microsoft.com/office/drawing/2014/main" id="{62F822F8-338D-41A0-8C13-8912CF1BD1C5}"/>
                  </a:ext>
                </a:extLst>
              </p:cNvPr>
              <p:cNvPicPr>
                <a:picLocks noChangeAspect="1"/>
              </p:cNvPicPr>
              <p:nvPr/>
            </p:nvPicPr>
            <p:blipFill>
              <a:blip r:embed="rId3"/>
              <a:stretch>
                <a:fillRect/>
              </a:stretch>
            </p:blipFill>
            <p:spPr>
              <a:xfrm>
                <a:off x="6358434" y="1869960"/>
                <a:ext cx="5074897" cy="4259633"/>
              </a:xfrm>
              <a:prstGeom prst="rect">
                <a:avLst/>
              </a:prstGeom>
            </p:spPr>
          </p:pic>
          <p:sp>
            <p:nvSpPr>
              <p:cNvPr id="38" name="TextBox 37">
                <a:extLst>
                  <a:ext uri="{FF2B5EF4-FFF2-40B4-BE49-F238E27FC236}">
                    <a16:creationId xmlns:a16="http://schemas.microsoft.com/office/drawing/2014/main" id="{8F4010EB-D9D8-4029-9A8D-7F700303C002}"/>
                  </a:ext>
                </a:extLst>
              </p:cNvPr>
              <p:cNvSpPr txBox="1"/>
              <p:nvPr/>
            </p:nvSpPr>
            <p:spPr>
              <a:xfrm>
                <a:off x="7808407" y="3942139"/>
                <a:ext cx="1223679" cy="646331"/>
              </a:xfrm>
              <a:prstGeom prst="rect">
                <a:avLst/>
              </a:prstGeom>
              <a:noFill/>
            </p:spPr>
            <p:txBody>
              <a:bodyPr wrap="square" rtlCol="0">
                <a:spAutoFit/>
              </a:bodyPr>
              <a:lstStyle/>
              <a:p>
                <a:r>
                  <a:rPr lang="en-US" dirty="0"/>
                  <a:t>Stock Increased</a:t>
                </a:r>
              </a:p>
            </p:txBody>
          </p:sp>
          <p:cxnSp>
            <p:nvCxnSpPr>
              <p:cNvPr id="39" name="Straight Arrow Connector 38">
                <a:extLst>
                  <a:ext uri="{FF2B5EF4-FFF2-40B4-BE49-F238E27FC236}">
                    <a16:creationId xmlns:a16="http://schemas.microsoft.com/office/drawing/2014/main" id="{6ED40C6F-8863-42A3-92D7-0D9C61882266}"/>
                  </a:ext>
                </a:extLst>
              </p:cNvPr>
              <p:cNvCxnSpPr>
                <a:cxnSpLocks/>
              </p:cNvCxnSpPr>
              <p:nvPr/>
            </p:nvCxnSpPr>
            <p:spPr>
              <a:xfrm flipV="1">
                <a:off x="8336269" y="3434170"/>
                <a:ext cx="167957" cy="458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5397CF9-6974-47C4-B6D7-1BB4FA986A69}"/>
                  </a:ext>
                </a:extLst>
              </p:cNvPr>
              <p:cNvSpPr txBox="1"/>
              <p:nvPr/>
            </p:nvSpPr>
            <p:spPr>
              <a:xfrm>
                <a:off x="9438512" y="3864022"/>
                <a:ext cx="1223679" cy="646331"/>
              </a:xfrm>
              <a:prstGeom prst="rect">
                <a:avLst/>
              </a:prstGeom>
              <a:noFill/>
            </p:spPr>
            <p:txBody>
              <a:bodyPr wrap="square" rtlCol="0">
                <a:spAutoFit/>
              </a:bodyPr>
              <a:lstStyle/>
              <a:p>
                <a:r>
                  <a:rPr lang="en-US" dirty="0"/>
                  <a:t>Quantity Decreased</a:t>
                </a:r>
              </a:p>
            </p:txBody>
          </p:sp>
          <p:cxnSp>
            <p:nvCxnSpPr>
              <p:cNvPr id="41" name="Straight Arrow Connector 40">
                <a:extLst>
                  <a:ext uri="{FF2B5EF4-FFF2-40B4-BE49-F238E27FC236}">
                    <a16:creationId xmlns:a16="http://schemas.microsoft.com/office/drawing/2014/main" id="{D4028811-8DFA-4E90-812D-3292DFED8814}"/>
                  </a:ext>
                </a:extLst>
              </p:cNvPr>
              <p:cNvCxnSpPr>
                <a:cxnSpLocks/>
              </p:cNvCxnSpPr>
              <p:nvPr/>
            </p:nvCxnSpPr>
            <p:spPr>
              <a:xfrm flipV="1">
                <a:off x="9918627" y="3534542"/>
                <a:ext cx="112848" cy="358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5474AB5D-658F-4964-A808-B74ECF54830D}"/>
                </a:ext>
              </a:extLst>
            </p:cNvPr>
            <p:cNvSpPr/>
            <p:nvPr/>
          </p:nvSpPr>
          <p:spPr>
            <a:xfrm>
              <a:off x="4425315" y="4023518"/>
              <a:ext cx="1815213" cy="646331"/>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4E99FBC-9B65-4543-BBAE-C1A4BD5B8DBC}"/>
                </a:ext>
              </a:extLst>
            </p:cNvPr>
            <p:cNvSpPr txBox="1"/>
            <p:nvPr/>
          </p:nvSpPr>
          <p:spPr>
            <a:xfrm>
              <a:off x="1519362" y="4265304"/>
              <a:ext cx="2437827" cy="738664"/>
            </a:xfrm>
            <a:prstGeom prst="rect">
              <a:avLst/>
            </a:prstGeom>
            <a:noFill/>
          </p:spPr>
          <p:txBody>
            <a:bodyPr wrap="square" rtlCol="0">
              <a:spAutoFit/>
            </a:bodyPr>
            <a:lstStyle/>
            <a:p>
              <a:r>
                <a:rPr lang="en-US" dirty="0"/>
                <a:t>Pre-Quantity Reduction</a:t>
              </a:r>
            </a:p>
            <a:p>
              <a:r>
                <a:rPr lang="en-US" sz="1200" dirty="0"/>
                <a:t>Stock = 7</a:t>
              </a:r>
            </a:p>
            <a:p>
              <a:r>
                <a:rPr lang="en-US" sz="1200" dirty="0"/>
                <a:t>Quantity = 3</a:t>
              </a:r>
            </a:p>
          </p:txBody>
        </p:sp>
      </p:grpSp>
    </p:spTree>
    <p:extLst>
      <p:ext uri="{BB962C8B-B14F-4D97-AF65-F5344CB8AC3E}">
        <p14:creationId xmlns:p14="http://schemas.microsoft.com/office/powerpoint/2010/main" val="562915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68492BFD-3DEA-4BBE-93E3-4940592DCA7B}"/>
              </a:ext>
            </a:extLst>
          </p:cNvPr>
          <p:cNvGrpSpPr/>
          <p:nvPr/>
        </p:nvGrpSpPr>
        <p:grpSpPr>
          <a:xfrm>
            <a:off x="756592" y="1397913"/>
            <a:ext cx="10860510" cy="4834746"/>
            <a:chOff x="756592" y="1397913"/>
            <a:chExt cx="10860510" cy="4834746"/>
          </a:xfrm>
        </p:grpSpPr>
        <p:grpSp>
          <p:nvGrpSpPr>
            <p:cNvPr id="32" name="Group 31">
              <a:extLst>
                <a:ext uri="{FF2B5EF4-FFF2-40B4-BE49-F238E27FC236}">
                  <a16:creationId xmlns:a16="http://schemas.microsoft.com/office/drawing/2014/main" id="{FB226CE5-8018-4394-9F8F-36CAD041CC8D}"/>
                </a:ext>
              </a:extLst>
            </p:cNvPr>
            <p:cNvGrpSpPr/>
            <p:nvPr/>
          </p:nvGrpSpPr>
          <p:grpSpPr>
            <a:xfrm>
              <a:off x="756592" y="1397913"/>
              <a:ext cx="10858959" cy="4834746"/>
              <a:chOff x="756592" y="1397913"/>
              <a:chExt cx="10858959" cy="4834746"/>
            </a:xfrm>
          </p:grpSpPr>
          <p:grpSp>
            <p:nvGrpSpPr>
              <p:cNvPr id="12" name="Group 11">
                <a:extLst>
                  <a:ext uri="{FF2B5EF4-FFF2-40B4-BE49-F238E27FC236}">
                    <a16:creationId xmlns:a16="http://schemas.microsoft.com/office/drawing/2014/main" id="{20AE113C-A471-4944-A8FF-5D4AF0460711}"/>
                  </a:ext>
                </a:extLst>
              </p:cNvPr>
              <p:cNvGrpSpPr/>
              <p:nvPr/>
            </p:nvGrpSpPr>
            <p:grpSpPr>
              <a:xfrm>
                <a:off x="756592" y="1871867"/>
                <a:ext cx="10858959" cy="4360792"/>
                <a:chOff x="756592" y="1871867"/>
                <a:chExt cx="10858959" cy="4360792"/>
              </a:xfrm>
            </p:grpSpPr>
            <p:pic>
              <p:nvPicPr>
                <p:cNvPr id="7" name="Picture 6">
                  <a:extLst>
                    <a:ext uri="{FF2B5EF4-FFF2-40B4-BE49-F238E27FC236}">
                      <a16:creationId xmlns:a16="http://schemas.microsoft.com/office/drawing/2014/main" id="{FF743AAF-582F-4054-A2E6-C9AB83223813}"/>
                    </a:ext>
                  </a:extLst>
                </p:cNvPr>
                <p:cNvPicPr>
                  <a:picLocks noChangeAspect="1"/>
                </p:cNvPicPr>
                <p:nvPr/>
              </p:nvPicPr>
              <p:blipFill>
                <a:blip r:embed="rId2"/>
                <a:stretch>
                  <a:fillRect/>
                </a:stretch>
              </p:blipFill>
              <p:spPr>
                <a:xfrm>
                  <a:off x="6420134" y="1871867"/>
                  <a:ext cx="5195417" cy="4360792"/>
                </a:xfrm>
                <a:prstGeom prst="rect">
                  <a:avLst/>
                </a:prstGeom>
              </p:spPr>
            </p:pic>
            <p:grpSp>
              <p:nvGrpSpPr>
                <p:cNvPr id="11" name="Group 10">
                  <a:extLst>
                    <a:ext uri="{FF2B5EF4-FFF2-40B4-BE49-F238E27FC236}">
                      <a16:creationId xmlns:a16="http://schemas.microsoft.com/office/drawing/2014/main" id="{584E9F63-CAA6-45E4-A501-0AE4CE2AA587}"/>
                    </a:ext>
                  </a:extLst>
                </p:cNvPr>
                <p:cNvGrpSpPr/>
                <p:nvPr/>
              </p:nvGrpSpPr>
              <p:grpSpPr>
                <a:xfrm>
                  <a:off x="756592" y="1871867"/>
                  <a:ext cx="5601842" cy="4360791"/>
                  <a:chOff x="756592" y="1871867"/>
                  <a:chExt cx="5601842" cy="4360791"/>
                </a:xfrm>
              </p:grpSpPr>
              <p:grpSp>
                <p:nvGrpSpPr>
                  <p:cNvPr id="8" name="Group 7">
                    <a:extLst>
                      <a:ext uri="{FF2B5EF4-FFF2-40B4-BE49-F238E27FC236}">
                        <a16:creationId xmlns:a16="http://schemas.microsoft.com/office/drawing/2014/main" id="{EFEE69B2-9A4B-480E-BB7C-80C84D93025A}"/>
                      </a:ext>
                    </a:extLst>
                  </p:cNvPr>
                  <p:cNvGrpSpPr/>
                  <p:nvPr/>
                </p:nvGrpSpPr>
                <p:grpSpPr>
                  <a:xfrm>
                    <a:off x="756592" y="1871867"/>
                    <a:ext cx="5601842" cy="4360791"/>
                    <a:chOff x="756592" y="1871867"/>
                    <a:chExt cx="5601842" cy="4360791"/>
                  </a:xfrm>
                </p:grpSpPr>
                <p:pic>
                  <p:nvPicPr>
                    <p:cNvPr id="5" name="Picture 4">
                      <a:extLst>
                        <a:ext uri="{FF2B5EF4-FFF2-40B4-BE49-F238E27FC236}">
                          <a16:creationId xmlns:a16="http://schemas.microsoft.com/office/drawing/2014/main" id="{21E66B50-C2BA-4DBE-9CA3-B9A7C3B7BA94}"/>
                        </a:ext>
                      </a:extLst>
                    </p:cNvPr>
                    <p:cNvPicPr>
                      <a:picLocks noChangeAspect="1"/>
                    </p:cNvPicPr>
                    <p:nvPr/>
                  </p:nvPicPr>
                  <p:blipFill>
                    <a:blip r:embed="rId3"/>
                    <a:stretch>
                      <a:fillRect/>
                    </a:stretch>
                  </p:blipFill>
                  <p:spPr>
                    <a:xfrm>
                      <a:off x="756592" y="1871867"/>
                      <a:ext cx="5195416" cy="4360791"/>
                    </a:xfrm>
                    <a:prstGeom prst="rect">
                      <a:avLst/>
                    </a:prstGeom>
                  </p:spPr>
                </p:pic>
                <p:sp>
                  <p:nvSpPr>
                    <p:cNvPr id="20" name="Arrow: Right 19">
                      <a:extLst>
                        <a:ext uri="{FF2B5EF4-FFF2-40B4-BE49-F238E27FC236}">
                          <a16:creationId xmlns:a16="http://schemas.microsoft.com/office/drawing/2014/main" id="{379C56DA-57B4-45B9-8CEA-169BA2F63350}"/>
                        </a:ext>
                      </a:extLst>
                    </p:cNvPr>
                    <p:cNvSpPr/>
                    <p:nvPr/>
                  </p:nvSpPr>
                  <p:spPr>
                    <a:xfrm>
                      <a:off x="4543221" y="4052262"/>
                      <a:ext cx="1815213" cy="646331"/>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E3FBDC-6EE2-43C7-9B16-EE0CCD29CA3E}"/>
                        </a:ext>
                      </a:extLst>
                    </p:cNvPr>
                    <p:cNvSpPr/>
                    <p:nvPr/>
                  </p:nvSpPr>
                  <p:spPr>
                    <a:xfrm>
                      <a:off x="4372022" y="2636406"/>
                      <a:ext cx="528748" cy="740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DB8F0330-A322-4A45-8A5D-39B6E87F39F0}"/>
                      </a:ext>
                    </a:extLst>
                  </p:cNvPr>
                  <p:cNvSpPr txBox="1"/>
                  <p:nvPr/>
                </p:nvSpPr>
                <p:spPr>
                  <a:xfrm>
                    <a:off x="2280521" y="3562534"/>
                    <a:ext cx="1541591" cy="646331"/>
                  </a:xfrm>
                  <a:prstGeom prst="rect">
                    <a:avLst/>
                  </a:prstGeom>
                  <a:noFill/>
                </p:spPr>
                <p:txBody>
                  <a:bodyPr wrap="square" rtlCol="0">
                    <a:spAutoFit/>
                  </a:bodyPr>
                  <a:lstStyle/>
                  <a:p>
                    <a:r>
                      <a:rPr lang="en-US" dirty="0"/>
                      <a:t>Remove from Cart Buttons</a:t>
                    </a:r>
                  </a:p>
                </p:txBody>
              </p:sp>
              <p:cxnSp>
                <p:nvCxnSpPr>
                  <p:cNvPr id="30" name="Straight Arrow Connector 29">
                    <a:extLst>
                      <a:ext uri="{FF2B5EF4-FFF2-40B4-BE49-F238E27FC236}">
                        <a16:creationId xmlns:a16="http://schemas.microsoft.com/office/drawing/2014/main" id="{A30624BC-07A9-4566-ACF7-C9E846C5BEF4}"/>
                      </a:ext>
                    </a:extLst>
                  </p:cNvPr>
                  <p:cNvCxnSpPr>
                    <a:cxnSpLocks/>
                  </p:cNvCxnSpPr>
                  <p:nvPr/>
                </p:nvCxnSpPr>
                <p:spPr>
                  <a:xfrm flipV="1">
                    <a:off x="3694922" y="3415776"/>
                    <a:ext cx="668193" cy="4762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1" name="Group 30">
                <a:extLst>
                  <a:ext uri="{FF2B5EF4-FFF2-40B4-BE49-F238E27FC236}">
                    <a16:creationId xmlns:a16="http://schemas.microsoft.com/office/drawing/2014/main" id="{81669494-8565-4B8C-A741-AC25527A7540}"/>
                  </a:ext>
                </a:extLst>
              </p:cNvPr>
              <p:cNvGrpSpPr/>
              <p:nvPr/>
            </p:nvGrpSpPr>
            <p:grpSpPr>
              <a:xfrm>
                <a:off x="5649071" y="1397913"/>
                <a:ext cx="5418007" cy="794744"/>
                <a:chOff x="5649071" y="1397913"/>
                <a:chExt cx="5418007" cy="794744"/>
              </a:xfrm>
            </p:grpSpPr>
            <p:cxnSp>
              <p:nvCxnSpPr>
                <p:cNvPr id="45" name="Straight Arrow Connector 44">
                  <a:extLst>
                    <a:ext uri="{FF2B5EF4-FFF2-40B4-BE49-F238E27FC236}">
                      <a16:creationId xmlns:a16="http://schemas.microsoft.com/office/drawing/2014/main" id="{8B941147-1C2A-400A-B41C-0A166837FA24}"/>
                    </a:ext>
                  </a:extLst>
                </p:cNvPr>
                <p:cNvCxnSpPr>
                  <a:cxnSpLocks/>
                  <a:stCxn id="46" idx="1"/>
                </p:cNvCxnSpPr>
                <p:nvPr/>
              </p:nvCxnSpPr>
              <p:spPr>
                <a:xfrm flipH="1">
                  <a:off x="5649071" y="1582579"/>
                  <a:ext cx="1245472" cy="514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52259D0-C43D-4B12-A9A2-B799BB53FBCF}"/>
                    </a:ext>
                  </a:extLst>
                </p:cNvPr>
                <p:cNvSpPr txBox="1"/>
                <p:nvPr/>
              </p:nvSpPr>
              <p:spPr>
                <a:xfrm>
                  <a:off x="6894543" y="1397913"/>
                  <a:ext cx="2409666" cy="369332"/>
                </a:xfrm>
                <a:prstGeom prst="rect">
                  <a:avLst/>
                </a:prstGeom>
                <a:noFill/>
              </p:spPr>
              <p:txBody>
                <a:bodyPr wrap="square" rtlCol="0">
                  <a:spAutoFit/>
                </a:bodyPr>
                <a:lstStyle/>
                <a:p>
                  <a:r>
                    <a:rPr lang="en-US" dirty="0"/>
                    <a:t>Cart Line Items Change</a:t>
                  </a:r>
                </a:p>
              </p:txBody>
            </p:sp>
            <p:cxnSp>
              <p:nvCxnSpPr>
                <p:cNvPr id="47" name="Straight Arrow Connector 46">
                  <a:extLst>
                    <a:ext uri="{FF2B5EF4-FFF2-40B4-BE49-F238E27FC236}">
                      <a16:creationId xmlns:a16="http://schemas.microsoft.com/office/drawing/2014/main" id="{A51CAADA-2D34-487E-AC06-D5343448F283}"/>
                    </a:ext>
                  </a:extLst>
                </p:cNvPr>
                <p:cNvCxnSpPr>
                  <a:cxnSpLocks/>
                  <a:stCxn id="46" idx="3"/>
                </p:cNvCxnSpPr>
                <p:nvPr/>
              </p:nvCxnSpPr>
              <p:spPr>
                <a:xfrm>
                  <a:off x="9304209" y="1582579"/>
                  <a:ext cx="1762869" cy="6100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48" name="Straight Arrow Connector 47">
              <a:extLst>
                <a:ext uri="{FF2B5EF4-FFF2-40B4-BE49-F238E27FC236}">
                  <a16:creationId xmlns:a16="http://schemas.microsoft.com/office/drawing/2014/main" id="{43516A3C-2367-48E2-99A2-BB74F694D869}"/>
                </a:ext>
              </a:extLst>
            </p:cNvPr>
            <p:cNvCxnSpPr>
              <a:cxnSpLocks/>
              <a:stCxn id="50" idx="1"/>
            </p:cNvCxnSpPr>
            <p:nvPr/>
          </p:nvCxnSpPr>
          <p:spPr>
            <a:xfrm flipH="1" flipV="1">
              <a:off x="9731829" y="3268652"/>
              <a:ext cx="343682" cy="298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F5B0733-4A84-4493-B80A-4EBFA1576713}"/>
                </a:ext>
              </a:extLst>
            </p:cNvPr>
            <p:cNvSpPr txBox="1"/>
            <p:nvPr/>
          </p:nvSpPr>
          <p:spPr>
            <a:xfrm>
              <a:off x="10075511" y="3243806"/>
              <a:ext cx="1541591" cy="646331"/>
            </a:xfrm>
            <a:prstGeom prst="rect">
              <a:avLst/>
            </a:prstGeom>
            <a:noFill/>
          </p:spPr>
          <p:txBody>
            <a:bodyPr wrap="square" rtlCol="0">
              <a:spAutoFit/>
            </a:bodyPr>
            <a:lstStyle/>
            <a:p>
              <a:r>
                <a:rPr lang="en-US" dirty="0"/>
                <a:t>Total Updated Post Removal</a:t>
              </a:r>
            </a:p>
          </p:txBody>
        </p:sp>
      </p:grpSp>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37133"/>
            <a:ext cx="10515600" cy="1325563"/>
          </a:xfrm>
        </p:spPr>
        <p:txBody>
          <a:bodyPr/>
          <a:lstStyle/>
          <a:p>
            <a:r>
              <a:rPr lang="en-US" dirty="0"/>
              <a:t>Additional Event (Remove from Cart)</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25</a:t>
            </a:fld>
            <a:endParaRPr lang="en-US"/>
          </a:p>
        </p:txBody>
      </p:sp>
      <p:sp>
        <p:nvSpPr>
          <p:cNvPr id="37" name="Content Placeholder 2">
            <a:extLst>
              <a:ext uri="{FF2B5EF4-FFF2-40B4-BE49-F238E27FC236}">
                <a16:creationId xmlns:a16="http://schemas.microsoft.com/office/drawing/2014/main" id="{AF3FA941-2E13-443E-8867-FD9327A19C5D}"/>
              </a:ext>
            </a:extLst>
          </p:cNvPr>
          <p:cNvSpPr>
            <a:spLocks noGrp="1"/>
          </p:cNvSpPr>
          <p:nvPr>
            <p:ph idx="1"/>
          </p:nvPr>
        </p:nvSpPr>
        <p:spPr>
          <a:xfrm>
            <a:off x="1399592" y="4567839"/>
            <a:ext cx="3642261" cy="1406288"/>
          </a:xfrm>
        </p:spPr>
        <p:txBody>
          <a:bodyPr>
            <a:normAutofit/>
          </a:bodyPr>
          <a:lstStyle/>
          <a:p>
            <a:r>
              <a:rPr lang="en-US" sz="1800" b="1" dirty="0"/>
              <a:t>Clicking Remove</a:t>
            </a:r>
          </a:p>
          <a:p>
            <a:pPr lvl="1"/>
            <a:r>
              <a:rPr lang="en-US" sz="1400" b="1" dirty="0"/>
              <a:t>Line item is removed from the Cart.</a:t>
            </a:r>
          </a:p>
          <a:p>
            <a:pPr lvl="1"/>
            <a:r>
              <a:rPr lang="en-US" sz="1400" b="1" dirty="0"/>
              <a:t>Shopping Cart icon displays reduction.</a:t>
            </a:r>
          </a:p>
          <a:p>
            <a:pPr lvl="1"/>
            <a:r>
              <a:rPr lang="en-US" sz="1400" b="1" dirty="0"/>
              <a:t>Total cost is updated.</a:t>
            </a:r>
          </a:p>
        </p:txBody>
      </p:sp>
      <p:cxnSp>
        <p:nvCxnSpPr>
          <p:cNvPr id="34" name="Straight Arrow Connector 33">
            <a:extLst>
              <a:ext uri="{FF2B5EF4-FFF2-40B4-BE49-F238E27FC236}">
                <a16:creationId xmlns:a16="http://schemas.microsoft.com/office/drawing/2014/main" id="{EAB7A6BA-2CA9-4F40-8C3D-3C2861FDE271}"/>
              </a:ext>
            </a:extLst>
          </p:cNvPr>
          <p:cNvCxnSpPr>
            <a:cxnSpLocks/>
            <a:stCxn id="42" idx="1"/>
          </p:cNvCxnSpPr>
          <p:nvPr/>
        </p:nvCxnSpPr>
        <p:spPr>
          <a:xfrm flipH="1">
            <a:off x="5649071" y="1582616"/>
            <a:ext cx="1245472" cy="514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674F2B3-4CD9-4D4A-B06E-1C3F28B0369E}"/>
              </a:ext>
            </a:extLst>
          </p:cNvPr>
          <p:cNvSpPr txBox="1"/>
          <p:nvPr/>
        </p:nvSpPr>
        <p:spPr>
          <a:xfrm>
            <a:off x="6894543" y="1397950"/>
            <a:ext cx="2409666" cy="369332"/>
          </a:xfrm>
          <a:prstGeom prst="rect">
            <a:avLst/>
          </a:prstGeom>
          <a:noFill/>
        </p:spPr>
        <p:txBody>
          <a:bodyPr wrap="square" rtlCol="0">
            <a:spAutoFit/>
          </a:bodyPr>
          <a:lstStyle/>
          <a:p>
            <a:r>
              <a:rPr lang="en-US" dirty="0"/>
              <a:t>Cart Line Items Change</a:t>
            </a:r>
          </a:p>
        </p:txBody>
      </p:sp>
      <p:cxnSp>
        <p:nvCxnSpPr>
          <p:cNvPr id="44" name="Straight Arrow Connector 43">
            <a:extLst>
              <a:ext uri="{FF2B5EF4-FFF2-40B4-BE49-F238E27FC236}">
                <a16:creationId xmlns:a16="http://schemas.microsoft.com/office/drawing/2014/main" id="{E9A1B59C-8DBA-4738-8399-BF7B59FC8F50}"/>
              </a:ext>
            </a:extLst>
          </p:cNvPr>
          <p:cNvCxnSpPr>
            <a:cxnSpLocks/>
            <a:stCxn id="42" idx="3"/>
          </p:cNvCxnSpPr>
          <p:nvPr/>
        </p:nvCxnSpPr>
        <p:spPr>
          <a:xfrm>
            <a:off x="9304209" y="1582616"/>
            <a:ext cx="1762869" cy="6100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56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p:txBody>
          <a:bodyPr/>
          <a:lstStyle/>
          <a:p>
            <a:r>
              <a:rPr lang="en-US" dirty="0"/>
              <a:t>Admin / Service Display</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26</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6"/>
            <a:ext cx="4754999" cy="1206949"/>
          </a:xfrm>
        </p:spPr>
        <p:txBody>
          <a:bodyPr>
            <a:normAutofit/>
          </a:bodyPr>
          <a:lstStyle/>
          <a:p>
            <a:r>
              <a:rPr lang="en-US" sz="1800" b="1" dirty="0"/>
              <a:t>Admin/Service Button</a:t>
            </a:r>
          </a:p>
          <a:p>
            <a:pPr lvl="1"/>
            <a:r>
              <a:rPr lang="en-US" sz="1400" b="1" dirty="0"/>
              <a:t>Upon clicking, the entire inventory will be will be displayed.</a:t>
            </a:r>
          </a:p>
          <a:p>
            <a:pPr marL="0" indent="0">
              <a:buNone/>
            </a:pPr>
            <a:endParaRPr lang="en-US" sz="1800" b="1" dirty="0"/>
          </a:p>
        </p:txBody>
      </p:sp>
      <p:grpSp>
        <p:nvGrpSpPr>
          <p:cNvPr id="18" name="Group 17">
            <a:extLst>
              <a:ext uri="{FF2B5EF4-FFF2-40B4-BE49-F238E27FC236}">
                <a16:creationId xmlns:a16="http://schemas.microsoft.com/office/drawing/2014/main" id="{9D34E81A-FF47-4233-AD45-D759808643F7}"/>
              </a:ext>
            </a:extLst>
          </p:cNvPr>
          <p:cNvGrpSpPr/>
          <p:nvPr/>
        </p:nvGrpSpPr>
        <p:grpSpPr>
          <a:xfrm>
            <a:off x="2703283" y="1583876"/>
            <a:ext cx="8465761" cy="4764139"/>
            <a:chOff x="2703283" y="1583876"/>
            <a:chExt cx="8465761" cy="4764139"/>
          </a:xfrm>
        </p:grpSpPr>
        <p:grpSp>
          <p:nvGrpSpPr>
            <p:cNvPr id="5" name="Group 4">
              <a:extLst>
                <a:ext uri="{FF2B5EF4-FFF2-40B4-BE49-F238E27FC236}">
                  <a16:creationId xmlns:a16="http://schemas.microsoft.com/office/drawing/2014/main" id="{72A23E59-4A31-4FDD-B65D-98D1C2B7C06D}"/>
                </a:ext>
              </a:extLst>
            </p:cNvPr>
            <p:cNvGrpSpPr/>
            <p:nvPr/>
          </p:nvGrpSpPr>
          <p:grpSpPr>
            <a:xfrm>
              <a:off x="2703283" y="1583876"/>
              <a:ext cx="8465761" cy="4764139"/>
              <a:chOff x="2703283" y="1583876"/>
              <a:chExt cx="8465761" cy="4764139"/>
            </a:xfrm>
          </p:grpSpPr>
          <p:pic>
            <p:nvPicPr>
              <p:cNvPr id="3" name="Picture 2">
                <a:extLst>
                  <a:ext uri="{FF2B5EF4-FFF2-40B4-BE49-F238E27FC236}">
                    <a16:creationId xmlns:a16="http://schemas.microsoft.com/office/drawing/2014/main" id="{93B595AC-D651-4840-850B-EB18442805BF}"/>
                  </a:ext>
                </a:extLst>
              </p:cNvPr>
              <p:cNvPicPr>
                <a:picLocks noChangeAspect="1"/>
              </p:cNvPicPr>
              <p:nvPr/>
            </p:nvPicPr>
            <p:blipFill>
              <a:blip r:embed="rId2"/>
              <a:stretch>
                <a:fillRect/>
              </a:stretch>
            </p:blipFill>
            <p:spPr>
              <a:xfrm>
                <a:off x="5493082" y="1583876"/>
                <a:ext cx="5675962" cy="4764139"/>
              </a:xfrm>
              <a:prstGeom prst="rect">
                <a:avLst/>
              </a:prstGeom>
            </p:spPr>
          </p:pic>
          <p:grpSp>
            <p:nvGrpSpPr>
              <p:cNvPr id="4" name="Group 3">
                <a:extLst>
                  <a:ext uri="{FF2B5EF4-FFF2-40B4-BE49-F238E27FC236}">
                    <a16:creationId xmlns:a16="http://schemas.microsoft.com/office/drawing/2014/main" id="{403219AB-1FAE-4712-ABA0-C3BBAF32FD1E}"/>
                  </a:ext>
                </a:extLst>
              </p:cNvPr>
              <p:cNvGrpSpPr/>
              <p:nvPr/>
            </p:nvGrpSpPr>
            <p:grpSpPr>
              <a:xfrm>
                <a:off x="2703283" y="5425151"/>
                <a:ext cx="3299705" cy="369332"/>
                <a:chOff x="2218091" y="5742392"/>
                <a:chExt cx="3299705" cy="369332"/>
              </a:xfrm>
            </p:grpSpPr>
            <p:sp>
              <p:nvSpPr>
                <p:cNvPr id="22" name="Rectangle 21">
                  <a:extLst>
                    <a:ext uri="{FF2B5EF4-FFF2-40B4-BE49-F238E27FC236}">
                      <a16:creationId xmlns:a16="http://schemas.microsoft.com/office/drawing/2014/main" id="{1878C9C3-571D-415C-BE45-25990A79FCF3}"/>
                    </a:ext>
                  </a:extLst>
                </p:cNvPr>
                <p:cNvSpPr/>
                <p:nvPr/>
              </p:nvSpPr>
              <p:spPr>
                <a:xfrm>
                  <a:off x="4989048" y="5744342"/>
                  <a:ext cx="528748"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3384CA6-9C31-439D-9ACA-33A5EF02F0EB}"/>
                    </a:ext>
                  </a:extLst>
                </p:cNvPr>
                <p:cNvSpPr txBox="1"/>
                <p:nvPr/>
              </p:nvSpPr>
              <p:spPr>
                <a:xfrm>
                  <a:off x="2218091" y="5742392"/>
                  <a:ext cx="2281237" cy="369332"/>
                </a:xfrm>
                <a:prstGeom prst="rect">
                  <a:avLst/>
                </a:prstGeom>
                <a:noFill/>
              </p:spPr>
              <p:txBody>
                <a:bodyPr wrap="square" rtlCol="0">
                  <a:spAutoFit/>
                </a:bodyPr>
                <a:lstStyle/>
                <a:p>
                  <a:r>
                    <a:rPr lang="en-US" dirty="0"/>
                    <a:t>Admin/Service Button </a:t>
                  </a:r>
                </a:p>
              </p:txBody>
            </p:sp>
            <p:cxnSp>
              <p:nvCxnSpPr>
                <p:cNvPr id="24" name="Straight Arrow Connector 23">
                  <a:extLst>
                    <a:ext uri="{FF2B5EF4-FFF2-40B4-BE49-F238E27FC236}">
                      <a16:creationId xmlns:a16="http://schemas.microsoft.com/office/drawing/2014/main" id="{59ECD50A-644F-4379-B4DB-893DC33ACFC9}"/>
                    </a:ext>
                  </a:extLst>
                </p:cNvPr>
                <p:cNvCxnSpPr>
                  <a:cxnSpLocks/>
                  <a:stCxn id="23" idx="3"/>
                  <a:endCxn id="22" idx="1"/>
                </p:cNvCxnSpPr>
                <p:nvPr/>
              </p:nvCxnSpPr>
              <p:spPr>
                <a:xfrm flipV="1">
                  <a:off x="4499328" y="5926905"/>
                  <a:ext cx="489720" cy="1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7" name="Group 26">
              <a:extLst>
                <a:ext uri="{FF2B5EF4-FFF2-40B4-BE49-F238E27FC236}">
                  <a16:creationId xmlns:a16="http://schemas.microsoft.com/office/drawing/2014/main" id="{2CF6AED5-2278-433E-A703-98130726CC66}"/>
                </a:ext>
              </a:extLst>
            </p:cNvPr>
            <p:cNvGrpSpPr/>
            <p:nvPr/>
          </p:nvGrpSpPr>
          <p:grpSpPr>
            <a:xfrm>
              <a:off x="6002988" y="2281064"/>
              <a:ext cx="4517695" cy="3880494"/>
              <a:chOff x="494816" y="4057511"/>
              <a:chExt cx="4517695" cy="3880494"/>
            </a:xfrm>
          </p:grpSpPr>
          <p:sp>
            <p:nvSpPr>
              <p:cNvPr id="28" name="Rectangle 27">
                <a:extLst>
                  <a:ext uri="{FF2B5EF4-FFF2-40B4-BE49-F238E27FC236}">
                    <a16:creationId xmlns:a16="http://schemas.microsoft.com/office/drawing/2014/main" id="{A5DE1428-D50B-4CA1-B222-EB14F0C04A87}"/>
                  </a:ext>
                </a:extLst>
              </p:cNvPr>
              <p:cNvSpPr/>
              <p:nvPr/>
            </p:nvSpPr>
            <p:spPr>
              <a:xfrm>
                <a:off x="494816" y="4057511"/>
                <a:ext cx="3803484" cy="32426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5219626-BA9C-48FB-A8B1-999F7A816609}"/>
                  </a:ext>
                </a:extLst>
              </p:cNvPr>
              <p:cNvSpPr txBox="1"/>
              <p:nvPr/>
            </p:nvSpPr>
            <p:spPr>
              <a:xfrm>
                <a:off x="2731274" y="7568673"/>
                <a:ext cx="2281237" cy="369332"/>
              </a:xfrm>
              <a:prstGeom prst="rect">
                <a:avLst/>
              </a:prstGeom>
              <a:noFill/>
            </p:spPr>
            <p:txBody>
              <a:bodyPr wrap="square" rtlCol="0">
                <a:spAutoFit/>
              </a:bodyPr>
              <a:lstStyle/>
              <a:p>
                <a:r>
                  <a:rPr lang="en-US" dirty="0"/>
                  <a:t>All Products</a:t>
                </a:r>
              </a:p>
            </p:txBody>
          </p:sp>
          <p:cxnSp>
            <p:nvCxnSpPr>
              <p:cNvPr id="31" name="Straight Arrow Connector 30">
                <a:extLst>
                  <a:ext uri="{FF2B5EF4-FFF2-40B4-BE49-F238E27FC236}">
                    <a16:creationId xmlns:a16="http://schemas.microsoft.com/office/drawing/2014/main" id="{9C47E855-04AA-48B7-946E-38D11AB6116A}"/>
                  </a:ext>
                </a:extLst>
              </p:cNvPr>
              <p:cNvCxnSpPr>
                <a:cxnSpLocks/>
                <a:endCxn id="28" idx="2"/>
              </p:cNvCxnSpPr>
              <p:nvPr/>
            </p:nvCxnSpPr>
            <p:spPr>
              <a:xfrm flipH="1" flipV="1">
                <a:off x="2396558" y="7300169"/>
                <a:ext cx="426333" cy="2685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76171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p:txBody>
          <a:bodyPr/>
          <a:lstStyle/>
          <a:p>
            <a:r>
              <a:rPr lang="en-US" dirty="0"/>
              <a:t>Order Review</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27</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6"/>
            <a:ext cx="4754999" cy="4908999"/>
          </a:xfrm>
        </p:spPr>
        <p:txBody>
          <a:bodyPr>
            <a:normAutofit/>
          </a:bodyPr>
          <a:lstStyle/>
          <a:p>
            <a:r>
              <a:rPr lang="en-US" sz="1800" b="1" dirty="0"/>
              <a:t>Each line item will have a total cost.</a:t>
            </a:r>
          </a:p>
          <a:p>
            <a:pPr lvl="1"/>
            <a:r>
              <a:rPr lang="en-US" sz="1400" b="1" dirty="0"/>
              <a:t>Item Price * Item Quantity = Item Total Cost</a:t>
            </a:r>
          </a:p>
          <a:p>
            <a:pPr lvl="1"/>
            <a:endParaRPr lang="en-US" sz="1400" b="1" dirty="0"/>
          </a:p>
          <a:p>
            <a:r>
              <a:rPr lang="en-US" sz="1800" b="1" dirty="0"/>
              <a:t>The total purchase cost will also be displayed.</a:t>
            </a:r>
            <a:endParaRPr lang="en-US" sz="4400" b="1" dirty="0"/>
          </a:p>
          <a:p>
            <a:pPr lvl="1"/>
            <a:r>
              <a:rPr lang="en-US" sz="1400" b="1" dirty="0"/>
              <a:t>Sum of all line items.</a:t>
            </a:r>
          </a:p>
          <a:p>
            <a:pPr lvl="1"/>
            <a:endParaRPr lang="en-US" sz="1400" b="1" dirty="0"/>
          </a:p>
          <a:p>
            <a:r>
              <a:rPr lang="en-US" sz="1800" b="1" dirty="0"/>
              <a:t>Items can be removed by going back to the category and setting the item to zero or clicking the remove button.</a:t>
            </a:r>
          </a:p>
        </p:txBody>
      </p:sp>
      <p:grpSp>
        <p:nvGrpSpPr>
          <p:cNvPr id="30" name="Group 29">
            <a:extLst>
              <a:ext uri="{FF2B5EF4-FFF2-40B4-BE49-F238E27FC236}">
                <a16:creationId xmlns:a16="http://schemas.microsoft.com/office/drawing/2014/main" id="{41C55F1E-F115-4BC1-AF16-CAA9A8D52EAA}"/>
              </a:ext>
            </a:extLst>
          </p:cNvPr>
          <p:cNvGrpSpPr/>
          <p:nvPr/>
        </p:nvGrpSpPr>
        <p:grpSpPr>
          <a:xfrm>
            <a:off x="5850473" y="1130659"/>
            <a:ext cx="5834583" cy="4920821"/>
            <a:chOff x="5850473" y="1130659"/>
            <a:chExt cx="5834583" cy="4920821"/>
          </a:xfrm>
        </p:grpSpPr>
        <p:pic>
          <p:nvPicPr>
            <p:cNvPr id="12" name="Picture 11">
              <a:extLst>
                <a:ext uri="{FF2B5EF4-FFF2-40B4-BE49-F238E27FC236}">
                  <a16:creationId xmlns:a16="http://schemas.microsoft.com/office/drawing/2014/main" id="{41D0AF58-DD3D-4724-B5DE-A771E037C4A1}"/>
                </a:ext>
              </a:extLst>
            </p:cNvPr>
            <p:cNvPicPr>
              <a:picLocks noChangeAspect="1"/>
            </p:cNvPicPr>
            <p:nvPr/>
          </p:nvPicPr>
          <p:blipFill>
            <a:blip r:embed="rId2"/>
            <a:stretch>
              <a:fillRect/>
            </a:stretch>
          </p:blipFill>
          <p:spPr>
            <a:xfrm>
              <a:off x="5850473" y="1690688"/>
              <a:ext cx="5195417" cy="4360792"/>
            </a:xfrm>
            <a:prstGeom prst="rect">
              <a:avLst/>
            </a:prstGeom>
          </p:spPr>
        </p:pic>
        <p:grpSp>
          <p:nvGrpSpPr>
            <p:cNvPr id="20" name="Group 19">
              <a:extLst>
                <a:ext uri="{FF2B5EF4-FFF2-40B4-BE49-F238E27FC236}">
                  <a16:creationId xmlns:a16="http://schemas.microsoft.com/office/drawing/2014/main" id="{5B3BF928-67E0-4916-9563-EC14F6F0AEB7}"/>
                </a:ext>
              </a:extLst>
            </p:cNvPr>
            <p:cNvGrpSpPr/>
            <p:nvPr/>
          </p:nvGrpSpPr>
          <p:grpSpPr>
            <a:xfrm>
              <a:off x="9078686" y="2858923"/>
              <a:ext cx="2116266" cy="799740"/>
              <a:chOff x="9078686" y="2858923"/>
              <a:chExt cx="2116266" cy="799740"/>
            </a:xfrm>
          </p:grpSpPr>
          <p:sp>
            <p:nvSpPr>
              <p:cNvPr id="15" name="TextBox 14">
                <a:extLst>
                  <a:ext uri="{FF2B5EF4-FFF2-40B4-BE49-F238E27FC236}">
                    <a16:creationId xmlns:a16="http://schemas.microsoft.com/office/drawing/2014/main" id="{7C4ED317-9BDD-4699-93D8-DB57E9ECD719}"/>
                  </a:ext>
                </a:extLst>
              </p:cNvPr>
              <p:cNvSpPr txBox="1"/>
              <p:nvPr/>
            </p:nvSpPr>
            <p:spPr>
              <a:xfrm>
                <a:off x="9638522" y="3012332"/>
                <a:ext cx="1556430" cy="646331"/>
              </a:xfrm>
              <a:prstGeom prst="rect">
                <a:avLst/>
              </a:prstGeom>
              <a:noFill/>
            </p:spPr>
            <p:txBody>
              <a:bodyPr wrap="square" rtlCol="0">
                <a:spAutoFit/>
              </a:bodyPr>
              <a:lstStyle/>
              <a:p>
                <a:r>
                  <a:rPr lang="en-US" dirty="0"/>
                  <a:t>Total Cost of Line item. </a:t>
                </a:r>
              </a:p>
            </p:txBody>
          </p:sp>
          <p:cxnSp>
            <p:nvCxnSpPr>
              <p:cNvPr id="16" name="Straight Arrow Connector 15">
                <a:extLst>
                  <a:ext uri="{FF2B5EF4-FFF2-40B4-BE49-F238E27FC236}">
                    <a16:creationId xmlns:a16="http://schemas.microsoft.com/office/drawing/2014/main" id="{EBD8078F-D147-4785-BB02-1A685001D7A7}"/>
                  </a:ext>
                </a:extLst>
              </p:cNvPr>
              <p:cNvCxnSpPr>
                <a:cxnSpLocks/>
              </p:cNvCxnSpPr>
              <p:nvPr/>
            </p:nvCxnSpPr>
            <p:spPr>
              <a:xfrm flipH="1" flipV="1">
                <a:off x="9078686" y="2858923"/>
                <a:ext cx="559836" cy="2641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5DDCF61D-05EE-458A-A5CE-4F36ABA519A5}"/>
                </a:ext>
              </a:extLst>
            </p:cNvPr>
            <p:cNvGrpSpPr/>
            <p:nvPr/>
          </p:nvGrpSpPr>
          <p:grpSpPr>
            <a:xfrm>
              <a:off x="7054170" y="3016251"/>
              <a:ext cx="1556430" cy="1144246"/>
              <a:chOff x="8126808" y="3961087"/>
              <a:chExt cx="1556430" cy="1144246"/>
            </a:xfrm>
          </p:grpSpPr>
          <p:cxnSp>
            <p:nvCxnSpPr>
              <p:cNvPr id="18" name="Straight Arrow Connector 17">
                <a:extLst>
                  <a:ext uri="{FF2B5EF4-FFF2-40B4-BE49-F238E27FC236}">
                    <a16:creationId xmlns:a16="http://schemas.microsoft.com/office/drawing/2014/main" id="{1F607E80-2377-4419-9527-074E291C0C06}"/>
                  </a:ext>
                </a:extLst>
              </p:cNvPr>
              <p:cNvCxnSpPr>
                <a:cxnSpLocks/>
                <a:stCxn id="22" idx="0"/>
              </p:cNvCxnSpPr>
              <p:nvPr/>
            </p:nvCxnSpPr>
            <p:spPr>
              <a:xfrm flipV="1">
                <a:off x="8905023" y="3961087"/>
                <a:ext cx="778215" cy="4979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62C8CDE-95DA-48AD-ADEF-4F5B63498E99}"/>
                  </a:ext>
                </a:extLst>
              </p:cNvPr>
              <p:cNvSpPr txBox="1"/>
              <p:nvPr/>
            </p:nvSpPr>
            <p:spPr>
              <a:xfrm>
                <a:off x="8126808" y="4459002"/>
                <a:ext cx="1556430" cy="646331"/>
              </a:xfrm>
              <a:prstGeom prst="rect">
                <a:avLst/>
              </a:prstGeom>
              <a:noFill/>
            </p:spPr>
            <p:txBody>
              <a:bodyPr wrap="square" rtlCol="0">
                <a:spAutoFit/>
              </a:bodyPr>
              <a:lstStyle/>
              <a:p>
                <a:r>
                  <a:rPr lang="en-US" dirty="0"/>
                  <a:t>Total Cost of all Line items. </a:t>
                </a:r>
              </a:p>
            </p:txBody>
          </p:sp>
        </p:grpSp>
        <p:grpSp>
          <p:nvGrpSpPr>
            <p:cNvPr id="29" name="Group 28">
              <a:extLst>
                <a:ext uri="{FF2B5EF4-FFF2-40B4-BE49-F238E27FC236}">
                  <a16:creationId xmlns:a16="http://schemas.microsoft.com/office/drawing/2014/main" id="{C9E680D0-4860-4E94-B0F1-E74B77E37304}"/>
                </a:ext>
              </a:extLst>
            </p:cNvPr>
            <p:cNvGrpSpPr/>
            <p:nvPr/>
          </p:nvGrpSpPr>
          <p:grpSpPr>
            <a:xfrm>
              <a:off x="9436353" y="1130659"/>
              <a:ext cx="2248703" cy="1435259"/>
              <a:chOff x="9436353" y="1130659"/>
              <a:chExt cx="2248703" cy="1435259"/>
            </a:xfrm>
          </p:grpSpPr>
          <p:cxnSp>
            <p:nvCxnSpPr>
              <p:cNvPr id="24" name="Straight Arrow Connector 23">
                <a:extLst>
                  <a:ext uri="{FF2B5EF4-FFF2-40B4-BE49-F238E27FC236}">
                    <a16:creationId xmlns:a16="http://schemas.microsoft.com/office/drawing/2014/main" id="{F6014F65-1578-47FD-8FDA-39FFCC80DFEF}"/>
                  </a:ext>
                </a:extLst>
              </p:cNvPr>
              <p:cNvCxnSpPr>
                <a:cxnSpLocks/>
                <a:stCxn id="27" idx="2"/>
              </p:cNvCxnSpPr>
              <p:nvPr/>
            </p:nvCxnSpPr>
            <p:spPr>
              <a:xfrm flipH="1">
                <a:off x="9899780" y="1499991"/>
                <a:ext cx="660925" cy="10659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592CF7E-3797-4909-A808-87846FCB6A6E}"/>
                  </a:ext>
                </a:extLst>
              </p:cNvPr>
              <p:cNvSpPr txBox="1"/>
              <p:nvPr/>
            </p:nvSpPr>
            <p:spPr>
              <a:xfrm>
                <a:off x="9436353" y="1130659"/>
                <a:ext cx="2248703" cy="369332"/>
              </a:xfrm>
              <a:prstGeom prst="rect">
                <a:avLst/>
              </a:prstGeom>
              <a:noFill/>
            </p:spPr>
            <p:txBody>
              <a:bodyPr wrap="square" rtlCol="0">
                <a:spAutoFit/>
              </a:bodyPr>
              <a:lstStyle/>
              <a:p>
                <a:r>
                  <a:rPr lang="en-US" dirty="0"/>
                  <a:t>Remove Item Button</a:t>
                </a:r>
              </a:p>
            </p:txBody>
          </p:sp>
        </p:grpSp>
      </p:grpSp>
    </p:spTree>
    <p:extLst>
      <p:ext uri="{BB962C8B-B14F-4D97-AF65-F5344CB8AC3E}">
        <p14:creationId xmlns:p14="http://schemas.microsoft.com/office/powerpoint/2010/main" val="369574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Create Customer Queue CSV File</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3</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6"/>
            <a:ext cx="4754999" cy="4908999"/>
          </a:xfrm>
        </p:spPr>
        <p:txBody>
          <a:bodyPr>
            <a:normAutofit/>
          </a:bodyPr>
          <a:lstStyle/>
          <a:p>
            <a:r>
              <a:rPr lang="en-US" sz="1800" b="1" dirty="0"/>
              <a:t>Create csv files that will contain all the information needed to populate the customer queue. </a:t>
            </a:r>
          </a:p>
          <a:p>
            <a:r>
              <a:rPr lang="en-US" sz="1800" b="1" dirty="0"/>
              <a:t>1 customer queue CSV files was created</a:t>
            </a:r>
          </a:p>
          <a:p>
            <a:r>
              <a:rPr lang="en-US" sz="1800" b="1" dirty="0"/>
              <a:t>CSV contents</a:t>
            </a:r>
          </a:p>
          <a:p>
            <a:pPr lvl="1"/>
            <a:r>
              <a:rPr lang="en-US" sz="1400" b="1" dirty="0"/>
              <a:t>Customer (First Name)</a:t>
            </a:r>
          </a:p>
          <a:p>
            <a:pPr lvl="1"/>
            <a:r>
              <a:rPr lang="en-US" sz="1400" b="1" dirty="0"/>
              <a:t>Product (Name of Product)</a:t>
            </a:r>
          </a:p>
          <a:p>
            <a:pPr lvl="1"/>
            <a:r>
              <a:rPr lang="en-US" sz="1400" b="1" dirty="0"/>
              <a:t>Quantity (Customer requested quantity)</a:t>
            </a:r>
          </a:p>
          <a:p>
            <a:pPr lvl="1"/>
            <a:r>
              <a:rPr lang="en-US" sz="1400" b="1" dirty="0"/>
              <a:t>Machine (Vending Machine of the transaction)</a:t>
            </a:r>
          </a:p>
        </p:txBody>
      </p:sp>
      <p:grpSp>
        <p:nvGrpSpPr>
          <p:cNvPr id="13" name="Group 12">
            <a:extLst>
              <a:ext uri="{FF2B5EF4-FFF2-40B4-BE49-F238E27FC236}">
                <a16:creationId xmlns:a16="http://schemas.microsoft.com/office/drawing/2014/main" id="{30D3ED69-D8ED-497E-82CB-FC197E3A8316}"/>
              </a:ext>
            </a:extLst>
          </p:cNvPr>
          <p:cNvGrpSpPr/>
          <p:nvPr/>
        </p:nvGrpSpPr>
        <p:grpSpPr>
          <a:xfrm>
            <a:off x="6426310" y="2098629"/>
            <a:ext cx="4754999" cy="3879492"/>
            <a:chOff x="6426310" y="2098629"/>
            <a:chExt cx="4754999" cy="3879492"/>
          </a:xfrm>
        </p:grpSpPr>
        <p:pic>
          <p:nvPicPr>
            <p:cNvPr id="4" name="Picture 3">
              <a:extLst>
                <a:ext uri="{FF2B5EF4-FFF2-40B4-BE49-F238E27FC236}">
                  <a16:creationId xmlns:a16="http://schemas.microsoft.com/office/drawing/2014/main" id="{D707D44E-CCF0-40F0-A95F-A417CC888DC8}"/>
                </a:ext>
              </a:extLst>
            </p:cNvPr>
            <p:cNvPicPr>
              <a:picLocks noChangeAspect="1"/>
            </p:cNvPicPr>
            <p:nvPr/>
          </p:nvPicPr>
          <p:blipFill>
            <a:blip r:embed="rId2"/>
            <a:stretch>
              <a:fillRect/>
            </a:stretch>
          </p:blipFill>
          <p:spPr>
            <a:xfrm>
              <a:off x="6426310" y="2098629"/>
              <a:ext cx="4754999" cy="3879492"/>
            </a:xfrm>
            <a:prstGeom prst="rect">
              <a:avLst/>
            </a:prstGeom>
          </p:spPr>
        </p:pic>
        <p:grpSp>
          <p:nvGrpSpPr>
            <p:cNvPr id="6" name="Group 5">
              <a:extLst>
                <a:ext uri="{FF2B5EF4-FFF2-40B4-BE49-F238E27FC236}">
                  <a16:creationId xmlns:a16="http://schemas.microsoft.com/office/drawing/2014/main" id="{6877EE74-A2ED-4016-BCC4-6B7FF7BC7503}"/>
                </a:ext>
              </a:extLst>
            </p:cNvPr>
            <p:cNvGrpSpPr/>
            <p:nvPr/>
          </p:nvGrpSpPr>
          <p:grpSpPr>
            <a:xfrm>
              <a:off x="7875037" y="3133373"/>
              <a:ext cx="2032772" cy="369332"/>
              <a:chOff x="5151800" y="2978495"/>
              <a:chExt cx="2032772" cy="369332"/>
            </a:xfrm>
          </p:grpSpPr>
          <p:cxnSp>
            <p:nvCxnSpPr>
              <p:cNvPr id="26" name="Straight Arrow Connector 25">
                <a:extLst>
                  <a:ext uri="{FF2B5EF4-FFF2-40B4-BE49-F238E27FC236}">
                    <a16:creationId xmlns:a16="http://schemas.microsoft.com/office/drawing/2014/main" id="{84AC3142-F0D6-405C-94B3-FF13DEE0B836}"/>
                  </a:ext>
                </a:extLst>
              </p:cNvPr>
              <p:cNvCxnSpPr>
                <a:cxnSpLocks/>
                <a:stCxn id="29" idx="1"/>
              </p:cNvCxnSpPr>
              <p:nvPr/>
            </p:nvCxnSpPr>
            <p:spPr>
              <a:xfrm flipH="1">
                <a:off x="5151800" y="3163161"/>
                <a:ext cx="54920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3CA6F62-1C0D-42D1-974C-AD1570F4C73B}"/>
                  </a:ext>
                </a:extLst>
              </p:cNvPr>
              <p:cNvSpPr txBox="1"/>
              <p:nvPr/>
            </p:nvSpPr>
            <p:spPr>
              <a:xfrm>
                <a:off x="5701005" y="2978495"/>
                <a:ext cx="1483567" cy="369332"/>
              </a:xfrm>
              <a:prstGeom prst="rect">
                <a:avLst/>
              </a:prstGeom>
              <a:noFill/>
            </p:spPr>
            <p:txBody>
              <a:bodyPr wrap="square" rtlCol="0">
                <a:spAutoFit/>
              </a:bodyPr>
              <a:lstStyle/>
              <a:p>
                <a:r>
                  <a:rPr lang="en-US" dirty="0"/>
                  <a:t>CSV Contents</a:t>
                </a:r>
              </a:p>
            </p:txBody>
          </p:sp>
        </p:grpSp>
      </p:grpSp>
    </p:spTree>
    <p:extLst>
      <p:ext uri="{BB962C8B-B14F-4D97-AF65-F5344CB8AC3E}">
        <p14:creationId xmlns:p14="http://schemas.microsoft.com/office/powerpoint/2010/main" val="130628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37133"/>
            <a:ext cx="10515600" cy="1325563"/>
          </a:xfrm>
        </p:spPr>
        <p:txBody>
          <a:bodyPr/>
          <a:lstStyle/>
          <a:p>
            <a:r>
              <a:rPr lang="en-US" dirty="0"/>
              <a:t>Welcome Screen with Category buttons</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4</a:t>
            </a:fld>
            <a:endParaRPr lang="en-US"/>
          </a:p>
        </p:txBody>
      </p:sp>
      <p:sp>
        <p:nvSpPr>
          <p:cNvPr id="37" name="Content Placeholder 2">
            <a:extLst>
              <a:ext uri="{FF2B5EF4-FFF2-40B4-BE49-F238E27FC236}">
                <a16:creationId xmlns:a16="http://schemas.microsoft.com/office/drawing/2014/main" id="{AF3FA941-2E13-443E-8867-FD9327A19C5D}"/>
              </a:ext>
            </a:extLst>
          </p:cNvPr>
          <p:cNvSpPr>
            <a:spLocks noGrp="1"/>
          </p:cNvSpPr>
          <p:nvPr>
            <p:ph idx="1"/>
          </p:nvPr>
        </p:nvSpPr>
        <p:spPr>
          <a:xfrm>
            <a:off x="512862" y="2083026"/>
            <a:ext cx="3525738" cy="1275533"/>
          </a:xfrm>
        </p:spPr>
        <p:txBody>
          <a:bodyPr>
            <a:normAutofit/>
          </a:bodyPr>
          <a:lstStyle/>
          <a:p>
            <a:r>
              <a:rPr lang="en-US" sz="1800" b="1" dirty="0"/>
              <a:t>This Screen appears every time the application is launched, or the Home/ Welcome button is clicked.</a:t>
            </a:r>
          </a:p>
        </p:txBody>
      </p:sp>
      <p:grpSp>
        <p:nvGrpSpPr>
          <p:cNvPr id="13" name="Group 12">
            <a:extLst>
              <a:ext uri="{FF2B5EF4-FFF2-40B4-BE49-F238E27FC236}">
                <a16:creationId xmlns:a16="http://schemas.microsoft.com/office/drawing/2014/main" id="{11485BE5-DF05-46BA-A9B7-FA951B21B595}"/>
              </a:ext>
            </a:extLst>
          </p:cNvPr>
          <p:cNvGrpSpPr/>
          <p:nvPr/>
        </p:nvGrpSpPr>
        <p:grpSpPr>
          <a:xfrm>
            <a:off x="3276233" y="1655690"/>
            <a:ext cx="8595985" cy="4874509"/>
            <a:chOff x="3276233" y="1655690"/>
            <a:chExt cx="8595985" cy="4874509"/>
          </a:xfrm>
        </p:grpSpPr>
        <p:pic>
          <p:nvPicPr>
            <p:cNvPr id="5" name="Picture 4">
              <a:extLst>
                <a:ext uri="{FF2B5EF4-FFF2-40B4-BE49-F238E27FC236}">
                  <a16:creationId xmlns:a16="http://schemas.microsoft.com/office/drawing/2014/main" id="{2C010207-AECC-44DE-BA95-22F344CF786D}"/>
                </a:ext>
              </a:extLst>
            </p:cNvPr>
            <p:cNvPicPr>
              <a:picLocks noChangeAspect="1"/>
            </p:cNvPicPr>
            <p:nvPr/>
          </p:nvPicPr>
          <p:blipFill>
            <a:blip r:embed="rId2"/>
            <a:stretch>
              <a:fillRect/>
            </a:stretch>
          </p:blipFill>
          <p:spPr>
            <a:xfrm>
              <a:off x="6759095" y="2513215"/>
              <a:ext cx="4785806" cy="4016984"/>
            </a:xfrm>
            <a:prstGeom prst="rect">
              <a:avLst/>
            </a:prstGeom>
          </p:spPr>
        </p:pic>
        <p:grpSp>
          <p:nvGrpSpPr>
            <p:cNvPr id="12" name="Group 11">
              <a:extLst>
                <a:ext uri="{FF2B5EF4-FFF2-40B4-BE49-F238E27FC236}">
                  <a16:creationId xmlns:a16="http://schemas.microsoft.com/office/drawing/2014/main" id="{A29C1A4F-3170-453D-ADA3-B86E34873CB6}"/>
                </a:ext>
              </a:extLst>
            </p:cNvPr>
            <p:cNvGrpSpPr/>
            <p:nvPr/>
          </p:nvGrpSpPr>
          <p:grpSpPr>
            <a:xfrm>
              <a:off x="3276233" y="3996802"/>
              <a:ext cx="3964955" cy="1707498"/>
              <a:chOff x="3276233" y="3996802"/>
              <a:chExt cx="3964955" cy="1707498"/>
            </a:xfrm>
          </p:grpSpPr>
          <p:sp>
            <p:nvSpPr>
              <p:cNvPr id="17" name="Rectangle 16">
                <a:extLst>
                  <a:ext uri="{FF2B5EF4-FFF2-40B4-BE49-F238E27FC236}">
                    <a16:creationId xmlns:a16="http://schemas.microsoft.com/office/drawing/2014/main" id="{E03706EE-7C1C-4B5A-B481-4AD85F9E4CFE}"/>
                  </a:ext>
                </a:extLst>
              </p:cNvPr>
              <p:cNvSpPr/>
              <p:nvPr/>
            </p:nvSpPr>
            <p:spPr>
              <a:xfrm>
                <a:off x="6712440" y="3996802"/>
                <a:ext cx="528748" cy="17074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729A9B0-9F51-4676-8CD5-DD8948A1A431}"/>
                  </a:ext>
                </a:extLst>
              </p:cNvPr>
              <p:cNvSpPr txBox="1"/>
              <p:nvPr/>
            </p:nvSpPr>
            <p:spPr>
              <a:xfrm>
                <a:off x="3276233" y="4534289"/>
                <a:ext cx="2902074" cy="646331"/>
              </a:xfrm>
              <a:prstGeom prst="rect">
                <a:avLst/>
              </a:prstGeom>
              <a:noFill/>
            </p:spPr>
            <p:txBody>
              <a:bodyPr wrap="square" rtlCol="0">
                <a:spAutoFit/>
              </a:bodyPr>
              <a:lstStyle/>
              <a:p>
                <a:r>
                  <a:rPr lang="en-US" dirty="0"/>
                  <a:t>Category Buttons</a:t>
                </a:r>
              </a:p>
              <a:p>
                <a:r>
                  <a:rPr lang="en-US" dirty="0"/>
                  <a:t> (Chips, Candy, Drink &amp; Gum)</a:t>
                </a:r>
              </a:p>
            </p:txBody>
          </p:sp>
          <p:cxnSp>
            <p:nvCxnSpPr>
              <p:cNvPr id="20" name="Straight Arrow Connector 19">
                <a:extLst>
                  <a:ext uri="{FF2B5EF4-FFF2-40B4-BE49-F238E27FC236}">
                    <a16:creationId xmlns:a16="http://schemas.microsoft.com/office/drawing/2014/main" id="{B1042978-A5F9-4DC9-9F6D-CDED37978D55}"/>
                  </a:ext>
                </a:extLst>
              </p:cNvPr>
              <p:cNvCxnSpPr>
                <a:cxnSpLocks/>
                <a:stCxn id="19" idx="3"/>
                <a:endCxn id="17" idx="1"/>
              </p:cNvCxnSpPr>
              <p:nvPr/>
            </p:nvCxnSpPr>
            <p:spPr>
              <a:xfrm flipV="1">
                <a:off x="6178307" y="4850551"/>
                <a:ext cx="534133" cy="69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34F7E7EA-6E96-4EA7-A243-9C79D67BCDCD}"/>
                </a:ext>
              </a:extLst>
            </p:cNvPr>
            <p:cNvGrpSpPr/>
            <p:nvPr/>
          </p:nvGrpSpPr>
          <p:grpSpPr>
            <a:xfrm>
              <a:off x="4451314" y="1695929"/>
              <a:ext cx="2483351" cy="1987832"/>
              <a:chOff x="1424580" y="1176281"/>
              <a:chExt cx="2483351" cy="1987832"/>
            </a:xfrm>
          </p:grpSpPr>
          <p:sp>
            <p:nvSpPr>
              <p:cNvPr id="22" name="TextBox 21">
                <a:extLst>
                  <a:ext uri="{FF2B5EF4-FFF2-40B4-BE49-F238E27FC236}">
                    <a16:creationId xmlns:a16="http://schemas.microsoft.com/office/drawing/2014/main" id="{CA7F5EC1-0A76-4FE6-8692-2AAFFBC18756}"/>
                  </a:ext>
                </a:extLst>
              </p:cNvPr>
              <p:cNvSpPr txBox="1"/>
              <p:nvPr/>
            </p:nvSpPr>
            <p:spPr>
              <a:xfrm>
                <a:off x="1424580" y="1176281"/>
                <a:ext cx="2483351" cy="369332"/>
              </a:xfrm>
              <a:prstGeom prst="rect">
                <a:avLst/>
              </a:prstGeom>
              <a:noFill/>
            </p:spPr>
            <p:txBody>
              <a:bodyPr wrap="square" rtlCol="0">
                <a:spAutoFit/>
              </a:bodyPr>
              <a:lstStyle/>
              <a:p>
                <a:r>
                  <a:rPr lang="en-US" dirty="0"/>
                  <a:t>Home/ Welcome Screen</a:t>
                </a:r>
              </a:p>
            </p:txBody>
          </p:sp>
          <p:cxnSp>
            <p:nvCxnSpPr>
              <p:cNvPr id="23" name="Straight Arrow Connector 22">
                <a:extLst>
                  <a:ext uri="{FF2B5EF4-FFF2-40B4-BE49-F238E27FC236}">
                    <a16:creationId xmlns:a16="http://schemas.microsoft.com/office/drawing/2014/main" id="{5EA08EA2-04F2-4259-82C7-C37A14D1E285}"/>
                  </a:ext>
                </a:extLst>
              </p:cNvPr>
              <p:cNvCxnSpPr>
                <a:cxnSpLocks/>
                <a:stCxn id="22" idx="2"/>
              </p:cNvCxnSpPr>
              <p:nvPr/>
            </p:nvCxnSpPr>
            <p:spPr>
              <a:xfrm>
                <a:off x="2666256" y="1545613"/>
                <a:ext cx="1241675" cy="1618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8B0D6838-0E4C-4465-801B-C3E9F1B0B749}"/>
                </a:ext>
              </a:extLst>
            </p:cNvPr>
            <p:cNvGrpSpPr/>
            <p:nvPr/>
          </p:nvGrpSpPr>
          <p:grpSpPr>
            <a:xfrm>
              <a:off x="10364671" y="1655690"/>
              <a:ext cx="1507547" cy="978501"/>
              <a:chOff x="-820454" y="1830234"/>
              <a:chExt cx="1507547" cy="978501"/>
            </a:xfrm>
          </p:grpSpPr>
          <p:sp>
            <p:nvSpPr>
              <p:cNvPr id="28" name="TextBox 27">
                <a:extLst>
                  <a:ext uri="{FF2B5EF4-FFF2-40B4-BE49-F238E27FC236}">
                    <a16:creationId xmlns:a16="http://schemas.microsoft.com/office/drawing/2014/main" id="{7AE7D699-C877-432B-AC9E-1EE1067F76B1}"/>
                  </a:ext>
                </a:extLst>
              </p:cNvPr>
              <p:cNvSpPr txBox="1"/>
              <p:nvPr/>
            </p:nvSpPr>
            <p:spPr>
              <a:xfrm>
                <a:off x="-820454" y="1830234"/>
                <a:ext cx="1507547" cy="369332"/>
              </a:xfrm>
              <a:prstGeom prst="rect">
                <a:avLst/>
              </a:prstGeom>
              <a:noFill/>
            </p:spPr>
            <p:txBody>
              <a:bodyPr wrap="square" rtlCol="0">
                <a:spAutoFit/>
              </a:bodyPr>
              <a:lstStyle/>
              <a:p>
                <a:r>
                  <a:rPr lang="en-US" dirty="0"/>
                  <a:t>Shopping Cart </a:t>
                </a:r>
              </a:p>
            </p:txBody>
          </p:sp>
          <p:cxnSp>
            <p:nvCxnSpPr>
              <p:cNvPr id="29" name="Straight Arrow Connector 28">
                <a:extLst>
                  <a:ext uri="{FF2B5EF4-FFF2-40B4-BE49-F238E27FC236}">
                    <a16:creationId xmlns:a16="http://schemas.microsoft.com/office/drawing/2014/main" id="{DEC4B90A-79D1-44AA-B45C-F34F135078E7}"/>
                  </a:ext>
                </a:extLst>
              </p:cNvPr>
              <p:cNvCxnSpPr>
                <a:cxnSpLocks/>
                <a:stCxn id="28" idx="2"/>
              </p:cNvCxnSpPr>
              <p:nvPr/>
            </p:nvCxnSpPr>
            <p:spPr>
              <a:xfrm>
                <a:off x="-66680" y="2199566"/>
                <a:ext cx="0" cy="609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A332AD0-0C63-49F0-87F4-07784836A8CF}"/>
                </a:ext>
              </a:extLst>
            </p:cNvPr>
            <p:cNvGrpSpPr/>
            <p:nvPr/>
          </p:nvGrpSpPr>
          <p:grpSpPr>
            <a:xfrm>
              <a:off x="3942116" y="5742392"/>
              <a:ext cx="3299705" cy="369332"/>
              <a:chOff x="3942116" y="5742392"/>
              <a:chExt cx="3299705" cy="369332"/>
            </a:xfrm>
          </p:grpSpPr>
          <p:sp>
            <p:nvSpPr>
              <p:cNvPr id="44" name="Rectangle 43">
                <a:extLst>
                  <a:ext uri="{FF2B5EF4-FFF2-40B4-BE49-F238E27FC236}">
                    <a16:creationId xmlns:a16="http://schemas.microsoft.com/office/drawing/2014/main" id="{DE8EE89F-AAE9-4497-9297-D8D3C42A6B82}"/>
                  </a:ext>
                </a:extLst>
              </p:cNvPr>
              <p:cNvSpPr/>
              <p:nvPr/>
            </p:nvSpPr>
            <p:spPr>
              <a:xfrm>
                <a:off x="6713073" y="5744342"/>
                <a:ext cx="528748"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5EEA4D3-C35C-4F76-B702-3F60F2C5A812}"/>
                  </a:ext>
                </a:extLst>
              </p:cNvPr>
              <p:cNvSpPr txBox="1"/>
              <p:nvPr/>
            </p:nvSpPr>
            <p:spPr>
              <a:xfrm>
                <a:off x="3942116" y="5742392"/>
                <a:ext cx="2281237" cy="369332"/>
              </a:xfrm>
              <a:prstGeom prst="rect">
                <a:avLst/>
              </a:prstGeom>
              <a:noFill/>
            </p:spPr>
            <p:txBody>
              <a:bodyPr wrap="square" rtlCol="0">
                <a:spAutoFit/>
              </a:bodyPr>
              <a:lstStyle/>
              <a:p>
                <a:r>
                  <a:rPr lang="en-US" dirty="0"/>
                  <a:t>Admin/Service Button </a:t>
                </a:r>
              </a:p>
            </p:txBody>
          </p:sp>
          <p:cxnSp>
            <p:nvCxnSpPr>
              <p:cNvPr id="46" name="Straight Arrow Connector 45">
                <a:extLst>
                  <a:ext uri="{FF2B5EF4-FFF2-40B4-BE49-F238E27FC236}">
                    <a16:creationId xmlns:a16="http://schemas.microsoft.com/office/drawing/2014/main" id="{18D847C7-BB04-49F7-A09D-5CF49FAF2D54}"/>
                  </a:ext>
                </a:extLst>
              </p:cNvPr>
              <p:cNvCxnSpPr>
                <a:cxnSpLocks/>
                <a:stCxn id="45" idx="3"/>
                <a:endCxn id="44" idx="1"/>
              </p:cNvCxnSpPr>
              <p:nvPr/>
            </p:nvCxnSpPr>
            <p:spPr>
              <a:xfrm flipV="1">
                <a:off x="6223353" y="5926905"/>
                <a:ext cx="489720" cy="1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259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Customer Queue GUI</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5</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7"/>
            <a:ext cx="4754999" cy="1924854"/>
          </a:xfrm>
        </p:spPr>
        <p:txBody>
          <a:bodyPr>
            <a:normAutofit/>
          </a:bodyPr>
          <a:lstStyle/>
          <a:p>
            <a:r>
              <a:rPr lang="en-US" sz="1800" b="1" dirty="0"/>
              <a:t>The Customer Queue GUI can be access by going to Admin, clicking the “Manager Access” Button and clicking the “Custom…” Button. </a:t>
            </a:r>
          </a:p>
        </p:txBody>
      </p:sp>
      <p:grpSp>
        <p:nvGrpSpPr>
          <p:cNvPr id="29" name="Group 28">
            <a:extLst>
              <a:ext uri="{FF2B5EF4-FFF2-40B4-BE49-F238E27FC236}">
                <a16:creationId xmlns:a16="http://schemas.microsoft.com/office/drawing/2014/main" id="{5091E078-D84C-4606-A18D-E48D13CADB7A}"/>
              </a:ext>
            </a:extLst>
          </p:cNvPr>
          <p:cNvGrpSpPr/>
          <p:nvPr/>
        </p:nvGrpSpPr>
        <p:grpSpPr>
          <a:xfrm>
            <a:off x="347538" y="1148932"/>
            <a:ext cx="11569768" cy="5343941"/>
            <a:chOff x="291552" y="1167594"/>
            <a:chExt cx="11569768" cy="5343941"/>
          </a:xfrm>
        </p:grpSpPr>
        <p:grpSp>
          <p:nvGrpSpPr>
            <p:cNvPr id="23" name="Group 22">
              <a:extLst>
                <a:ext uri="{FF2B5EF4-FFF2-40B4-BE49-F238E27FC236}">
                  <a16:creationId xmlns:a16="http://schemas.microsoft.com/office/drawing/2014/main" id="{87C8B938-684A-48F2-923F-CB2627093D85}"/>
                </a:ext>
              </a:extLst>
            </p:cNvPr>
            <p:cNvGrpSpPr/>
            <p:nvPr/>
          </p:nvGrpSpPr>
          <p:grpSpPr>
            <a:xfrm>
              <a:off x="291552" y="1555008"/>
              <a:ext cx="11569768" cy="4956527"/>
              <a:chOff x="291552" y="1555008"/>
              <a:chExt cx="11569768" cy="4956527"/>
            </a:xfrm>
          </p:grpSpPr>
          <p:grpSp>
            <p:nvGrpSpPr>
              <p:cNvPr id="16" name="Group 15">
                <a:extLst>
                  <a:ext uri="{FF2B5EF4-FFF2-40B4-BE49-F238E27FC236}">
                    <a16:creationId xmlns:a16="http://schemas.microsoft.com/office/drawing/2014/main" id="{A6C99642-4C3D-4F01-9F82-68692D09EEF5}"/>
                  </a:ext>
                </a:extLst>
              </p:cNvPr>
              <p:cNvGrpSpPr/>
              <p:nvPr/>
            </p:nvGrpSpPr>
            <p:grpSpPr>
              <a:xfrm>
                <a:off x="291552" y="1959571"/>
                <a:ext cx="11569768" cy="4551964"/>
                <a:chOff x="76950" y="1996895"/>
                <a:chExt cx="11569768" cy="4551964"/>
              </a:xfrm>
            </p:grpSpPr>
            <p:grpSp>
              <p:nvGrpSpPr>
                <p:cNvPr id="15" name="Group 14">
                  <a:extLst>
                    <a:ext uri="{FF2B5EF4-FFF2-40B4-BE49-F238E27FC236}">
                      <a16:creationId xmlns:a16="http://schemas.microsoft.com/office/drawing/2014/main" id="{FF4CDA48-A795-4996-A06A-AF968F630EBF}"/>
                    </a:ext>
                  </a:extLst>
                </p:cNvPr>
                <p:cNvGrpSpPr/>
                <p:nvPr/>
              </p:nvGrpSpPr>
              <p:grpSpPr>
                <a:xfrm>
                  <a:off x="76950" y="1996895"/>
                  <a:ext cx="8522205" cy="4551964"/>
                  <a:chOff x="76950" y="1996895"/>
                  <a:chExt cx="8522205" cy="4551964"/>
                </a:xfrm>
              </p:grpSpPr>
              <p:pic>
                <p:nvPicPr>
                  <p:cNvPr id="3" name="Picture 2">
                    <a:extLst>
                      <a:ext uri="{FF2B5EF4-FFF2-40B4-BE49-F238E27FC236}">
                        <a16:creationId xmlns:a16="http://schemas.microsoft.com/office/drawing/2014/main" id="{30A3F4EB-803A-4626-A8FF-E3B10A3862DF}"/>
                      </a:ext>
                    </a:extLst>
                  </p:cNvPr>
                  <p:cNvPicPr>
                    <a:picLocks noChangeAspect="1"/>
                  </p:cNvPicPr>
                  <p:nvPr/>
                </p:nvPicPr>
                <p:blipFill>
                  <a:blip r:embed="rId2"/>
                  <a:stretch>
                    <a:fillRect/>
                  </a:stretch>
                </p:blipFill>
                <p:spPr>
                  <a:xfrm>
                    <a:off x="5855955" y="1996895"/>
                    <a:ext cx="2743200" cy="4551964"/>
                  </a:xfrm>
                  <a:prstGeom prst="rect">
                    <a:avLst/>
                  </a:prstGeom>
                </p:spPr>
              </p:pic>
              <p:grpSp>
                <p:nvGrpSpPr>
                  <p:cNvPr id="10" name="Group 9">
                    <a:extLst>
                      <a:ext uri="{FF2B5EF4-FFF2-40B4-BE49-F238E27FC236}">
                        <a16:creationId xmlns:a16="http://schemas.microsoft.com/office/drawing/2014/main" id="{F473B564-74A8-43F8-97F3-855D5D1EA9EB}"/>
                      </a:ext>
                    </a:extLst>
                  </p:cNvPr>
                  <p:cNvGrpSpPr/>
                  <p:nvPr/>
                </p:nvGrpSpPr>
                <p:grpSpPr>
                  <a:xfrm>
                    <a:off x="76950" y="2522526"/>
                    <a:ext cx="8476897" cy="3895703"/>
                    <a:chOff x="916700" y="2522526"/>
                    <a:chExt cx="8476897" cy="3895703"/>
                  </a:xfrm>
                </p:grpSpPr>
                <p:pic>
                  <p:nvPicPr>
                    <p:cNvPr id="4" name="Picture 3">
                      <a:extLst>
                        <a:ext uri="{FF2B5EF4-FFF2-40B4-BE49-F238E27FC236}">
                          <a16:creationId xmlns:a16="http://schemas.microsoft.com/office/drawing/2014/main" id="{0BAD62DF-13EA-4E50-B303-F02AE5067A7F}"/>
                        </a:ext>
                      </a:extLst>
                    </p:cNvPr>
                    <p:cNvPicPr>
                      <a:picLocks noChangeAspect="1"/>
                    </p:cNvPicPr>
                    <p:nvPr/>
                  </p:nvPicPr>
                  <p:blipFill>
                    <a:blip r:embed="rId3"/>
                    <a:stretch>
                      <a:fillRect/>
                    </a:stretch>
                  </p:blipFill>
                  <p:spPr>
                    <a:xfrm>
                      <a:off x="916700" y="3508730"/>
                      <a:ext cx="3466356" cy="2909498"/>
                    </a:xfrm>
                    <a:prstGeom prst="rect">
                      <a:avLst/>
                    </a:prstGeom>
                  </p:spPr>
                </p:pic>
                <p:pic>
                  <p:nvPicPr>
                    <p:cNvPr id="5" name="Picture 4">
                      <a:extLst>
                        <a:ext uri="{FF2B5EF4-FFF2-40B4-BE49-F238E27FC236}">
                          <a16:creationId xmlns:a16="http://schemas.microsoft.com/office/drawing/2014/main" id="{5970DA8D-1AC0-4E5E-92B4-CFB04FF887E6}"/>
                        </a:ext>
                      </a:extLst>
                    </p:cNvPr>
                    <p:cNvPicPr>
                      <a:picLocks noChangeAspect="1"/>
                    </p:cNvPicPr>
                    <p:nvPr/>
                  </p:nvPicPr>
                  <p:blipFill>
                    <a:blip r:embed="rId4"/>
                    <a:stretch>
                      <a:fillRect/>
                    </a:stretch>
                  </p:blipFill>
                  <p:spPr>
                    <a:xfrm>
                      <a:off x="4643523" y="3508731"/>
                      <a:ext cx="1769801" cy="2909498"/>
                    </a:xfrm>
                    <a:prstGeom prst="rect">
                      <a:avLst/>
                    </a:prstGeom>
                  </p:spPr>
                </p:pic>
                <p:sp>
                  <p:nvSpPr>
                    <p:cNvPr id="13" name="Rectangle 12">
                      <a:extLst>
                        <a:ext uri="{FF2B5EF4-FFF2-40B4-BE49-F238E27FC236}">
                          <a16:creationId xmlns:a16="http://schemas.microsoft.com/office/drawing/2014/main" id="{81BC0546-CC89-4181-A94F-3F58E1845A14}"/>
                        </a:ext>
                      </a:extLst>
                    </p:cNvPr>
                    <p:cNvSpPr/>
                    <p:nvPr/>
                  </p:nvSpPr>
                  <p:spPr>
                    <a:xfrm>
                      <a:off x="3099092" y="5846981"/>
                      <a:ext cx="528748" cy="264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90E6042-FC7A-4FA3-8ED0-0FB672B9AAE7}"/>
                        </a:ext>
                      </a:extLst>
                    </p:cNvPr>
                    <p:cNvCxnSpPr>
                      <a:cxnSpLocks/>
                    </p:cNvCxnSpPr>
                    <p:nvPr/>
                  </p:nvCxnSpPr>
                  <p:spPr>
                    <a:xfrm>
                      <a:off x="3857106" y="5979267"/>
                      <a:ext cx="71488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3952FF-7135-4E06-B6FD-A44B9B6C6613}"/>
                        </a:ext>
                      </a:extLst>
                    </p:cNvPr>
                    <p:cNvSpPr txBox="1"/>
                    <p:nvPr/>
                  </p:nvSpPr>
                  <p:spPr>
                    <a:xfrm>
                      <a:off x="7145694" y="5978324"/>
                      <a:ext cx="2030928" cy="369332"/>
                    </a:xfrm>
                    <a:prstGeom prst="rect">
                      <a:avLst/>
                    </a:prstGeom>
                    <a:noFill/>
                  </p:spPr>
                  <p:txBody>
                    <a:bodyPr wrap="square" rtlCol="0">
                      <a:spAutoFit/>
                    </a:bodyPr>
                    <a:lstStyle/>
                    <a:p>
                      <a:r>
                        <a:rPr lang="en-US" dirty="0"/>
                        <a:t>Welcome Window </a:t>
                      </a:r>
                    </a:p>
                  </p:txBody>
                </p:sp>
                <p:sp>
                  <p:nvSpPr>
                    <p:cNvPr id="18" name="TextBox 17">
                      <a:extLst>
                        <a:ext uri="{FF2B5EF4-FFF2-40B4-BE49-F238E27FC236}">
                          <a16:creationId xmlns:a16="http://schemas.microsoft.com/office/drawing/2014/main" id="{4F59EA13-EAF9-486A-8AB8-EBE860E5D8ED}"/>
                        </a:ext>
                      </a:extLst>
                    </p:cNvPr>
                    <p:cNvSpPr txBox="1"/>
                    <p:nvPr/>
                  </p:nvSpPr>
                  <p:spPr>
                    <a:xfrm>
                      <a:off x="4730095" y="5961497"/>
                      <a:ext cx="2030928" cy="369332"/>
                    </a:xfrm>
                    <a:prstGeom prst="rect">
                      <a:avLst/>
                    </a:prstGeom>
                    <a:noFill/>
                  </p:spPr>
                  <p:txBody>
                    <a:bodyPr wrap="square" rtlCol="0">
                      <a:spAutoFit/>
                    </a:bodyPr>
                    <a:lstStyle/>
                    <a:p>
                      <a:r>
                        <a:rPr lang="en-US" dirty="0"/>
                        <a:t>Manager Login</a:t>
                      </a:r>
                    </a:p>
                  </p:txBody>
                </p:sp>
                <p:cxnSp>
                  <p:nvCxnSpPr>
                    <p:cNvPr id="19" name="Straight Arrow Connector 18">
                      <a:extLst>
                        <a:ext uri="{FF2B5EF4-FFF2-40B4-BE49-F238E27FC236}">
                          <a16:creationId xmlns:a16="http://schemas.microsoft.com/office/drawing/2014/main" id="{302EA04B-52DE-4292-A73F-980C94DFB9A7}"/>
                        </a:ext>
                      </a:extLst>
                    </p:cNvPr>
                    <p:cNvCxnSpPr>
                      <a:cxnSpLocks/>
                    </p:cNvCxnSpPr>
                    <p:nvPr/>
                  </p:nvCxnSpPr>
                  <p:spPr>
                    <a:xfrm>
                      <a:off x="6277406" y="5950630"/>
                      <a:ext cx="6583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04C94B-0B55-4A9D-AAE0-63E32EC79EAF}"/>
                        </a:ext>
                      </a:extLst>
                    </p:cNvPr>
                    <p:cNvSpPr txBox="1"/>
                    <p:nvPr/>
                  </p:nvSpPr>
                  <p:spPr>
                    <a:xfrm>
                      <a:off x="1332538" y="5950634"/>
                      <a:ext cx="2030928" cy="369332"/>
                    </a:xfrm>
                    <a:prstGeom prst="rect">
                      <a:avLst/>
                    </a:prstGeom>
                    <a:noFill/>
                  </p:spPr>
                  <p:txBody>
                    <a:bodyPr wrap="square" rtlCol="0">
                      <a:spAutoFit/>
                    </a:bodyPr>
                    <a:lstStyle/>
                    <a:p>
                      <a:r>
                        <a:rPr lang="en-US" dirty="0"/>
                        <a:t>Admin Window</a:t>
                      </a:r>
                    </a:p>
                  </p:txBody>
                </p:sp>
                <p:sp>
                  <p:nvSpPr>
                    <p:cNvPr id="21" name="Rectangle 20">
                      <a:extLst>
                        <a:ext uri="{FF2B5EF4-FFF2-40B4-BE49-F238E27FC236}">
                          <a16:creationId xmlns:a16="http://schemas.microsoft.com/office/drawing/2014/main" id="{7A38C05E-96F5-4CA1-B0B3-6232D1AE4D9B}"/>
                        </a:ext>
                      </a:extLst>
                    </p:cNvPr>
                    <p:cNvSpPr/>
                    <p:nvPr/>
                  </p:nvSpPr>
                  <p:spPr>
                    <a:xfrm>
                      <a:off x="5169150" y="5257402"/>
                      <a:ext cx="494521" cy="16368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B8B3FB-BEBD-48EB-8CE8-0B4EAB24538B}"/>
                        </a:ext>
                      </a:extLst>
                    </p:cNvPr>
                    <p:cNvSpPr/>
                    <p:nvPr/>
                  </p:nvSpPr>
                  <p:spPr>
                    <a:xfrm>
                      <a:off x="8817423" y="2522526"/>
                      <a:ext cx="576174" cy="265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 name="Picture 11">
                  <a:extLst>
                    <a:ext uri="{FF2B5EF4-FFF2-40B4-BE49-F238E27FC236}">
                      <a16:creationId xmlns:a16="http://schemas.microsoft.com/office/drawing/2014/main" id="{185628DB-C612-483C-8A0E-57D8E3D7BCBB}"/>
                    </a:ext>
                  </a:extLst>
                </p:cNvPr>
                <p:cNvPicPr>
                  <a:picLocks noChangeAspect="1"/>
                </p:cNvPicPr>
                <p:nvPr/>
              </p:nvPicPr>
              <p:blipFill>
                <a:blip r:embed="rId5"/>
                <a:stretch>
                  <a:fillRect/>
                </a:stretch>
              </p:blipFill>
              <p:spPr>
                <a:xfrm>
                  <a:off x="8903518" y="1996895"/>
                  <a:ext cx="2743200" cy="4551964"/>
                </a:xfrm>
                <a:prstGeom prst="rect">
                  <a:avLst/>
                </a:prstGeom>
              </p:spPr>
            </p:pic>
          </p:grpSp>
          <p:sp>
            <p:nvSpPr>
              <p:cNvPr id="25" name="TextBox 24">
                <a:extLst>
                  <a:ext uri="{FF2B5EF4-FFF2-40B4-BE49-F238E27FC236}">
                    <a16:creationId xmlns:a16="http://schemas.microsoft.com/office/drawing/2014/main" id="{FACA79E4-CB05-42C4-AC0A-DDE25ABADDA2}"/>
                  </a:ext>
                </a:extLst>
              </p:cNvPr>
              <p:cNvSpPr txBox="1"/>
              <p:nvPr/>
            </p:nvSpPr>
            <p:spPr>
              <a:xfrm>
                <a:off x="9342293" y="1555008"/>
                <a:ext cx="2294854" cy="369332"/>
              </a:xfrm>
              <a:prstGeom prst="rect">
                <a:avLst/>
              </a:prstGeom>
              <a:noFill/>
            </p:spPr>
            <p:txBody>
              <a:bodyPr wrap="square" rtlCol="0">
                <a:spAutoFit/>
              </a:bodyPr>
              <a:lstStyle/>
              <a:p>
                <a:r>
                  <a:rPr lang="en-US" dirty="0"/>
                  <a:t>Customer Queue GUI</a:t>
                </a:r>
              </a:p>
            </p:txBody>
          </p:sp>
        </p:grpSp>
        <p:sp>
          <p:nvSpPr>
            <p:cNvPr id="27" name="TextBox 26">
              <a:extLst>
                <a:ext uri="{FF2B5EF4-FFF2-40B4-BE49-F238E27FC236}">
                  <a16:creationId xmlns:a16="http://schemas.microsoft.com/office/drawing/2014/main" id="{81F49B99-55F4-40AB-A8E8-267DB03B7EE2}"/>
                </a:ext>
              </a:extLst>
            </p:cNvPr>
            <p:cNvSpPr txBox="1"/>
            <p:nvPr/>
          </p:nvSpPr>
          <p:spPr>
            <a:xfrm>
              <a:off x="6538580" y="1167594"/>
              <a:ext cx="2030928" cy="646331"/>
            </a:xfrm>
            <a:prstGeom prst="rect">
              <a:avLst/>
            </a:prstGeom>
            <a:noFill/>
          </p:spPr>
          <p:txBody>
            <a:bodyPr wrap="square" rtlCol="0">
              <a:spAutoFit/>
            </a:bodyPr>
            <a:lstStyle/>
            <a:p>
              <a:r>
                <a:rPr lang="en-US" dirty="0"/>
                <a:t>Button to Customer Queue GUI</a:t>
              </a:r>
            </a:p>
          </p:txBody>
        </p:sp>
        <p:cxnSp>
          <p:nvCxnSpPr>
            <p:cNvPr id="28" name="Straight Arrow Connector 27">
              <a:extLst>
                <a:ext uri="{FF2B5EF4-FFF2-40B4-BE49-F238E27FC236}">
                  <a16:creationId xmlns:a16="http://schemas.microsoft.com/office/drawing/2014/main" id="{F6509908-EDB1-4637-9084-60065A1206CB}"/>
                </a:ext>
              </a:extLst>
            </p:cNvPr>
            <p:cNvCxnSpPr>
              <a:cxnSpLocks/>
              <a:stCxn id="27" idx="2"/>
            </p:cNvCxnSpPr>
            <p:nvPr/>
          </p:nvCxnSpPr>
          <p:spPr>
            <a:xfrm>
              <a:off x="7554044" y="1813925"/>
              <a:ext cx="638231" cy="6712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840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Customer Queue Animation Video</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6</a:t>
            </a:fld>
            <a:endParaRPr lang="en-US"/>
          </a:p>
        </p:txBody>
      </p:sp>
      <p:pic>
        <p:nvPicPr>
          <p:cNvPr id="5" name="CustomerQueueAnimation">
            <a:hlinkClick r:id="" action="ppaction://media"/>
            <a:extLst>
              <a:ext uri="{FF2B5EF4-FFF2-40B4-BE49-F238E27FC236}">
                <a16:creationId xmlns:a16="http://schemas.microsoft.com/office/drawing/2014/main" id="{75BB58EE-3EEE-45D5-9ABE-2B66D5D58B4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435125" y="1536374"/>
            <a:ext cx="2593975" cy="4351338"/>
          </a:xfrm>
        </p:spPr>
      </p:pic>
    </p:spTree>
    <p:extLst>
      <p:ext uri="{BB962C8B-B14F-4D97-AF65-F5344CB8AC3E}">
        <p14:creationId xmlns:p14="http://schemas.microsoft.com/office/powerpoint/2010/main" val="190894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9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908E3DD-7956-4D0D-BDBD-3FC5F8B2C219}"/>
              </a:ext>
            </a:extLst>
          </p:cNvPr>
          <p:cNvGrpSpPr/>
          <p:nvPr/>
        </p:nvGrpSpPr>
        <p:grpSpPr>
          <a:xfrm>
            <a:off x="5387069" y="1364675"/>
            <a:ext cx="6733395" cy="4971026"/>
            <a:chOff x="5387069" y="1364675"/>
            <a:chExt cx="6733395" cy="4971026"/>
          </a:xfrm>
        </p:grpSpPr>
        <p:grpSp>
          <p:nvGrpSpPr>
            <p:cNvPr id="12" name="Group 11">
              <a:extLst>
                <a:ext uri="{FF2B5EF4-FFF2-40B4-BE49-F238E27FC236}">
                  <a16:creationId xmlns:a16="http://schemas.microsoft.com/office/drawing/2014/main" id="{C0550156-8380-49D0-A9BD-AD778651AF6D}"/>
                </a:ext>
              </a:extLst>
            </p:cNvPr>
            <p:cNvGrpSpPr/>
            <p:nvPr/>
          </p:nvGrpSpPr>
          <p:grpSpPr>
            <a:xfrm>
              <a:off x="5387069" y="1364675"/>
              <a:ext cx="6733395" cy="4971026"/>
              <a:chOff x="5387069" y="1374006"/>
              <a:chExt cx="6733395" cy="4971026"/>
            </a:xfrm>
          </p:grpSpPr>
          <p:grpSp>
            <p:nvGrpSpPr>
              <p:cNvPr id="4" name="Group 3">
                <a:extLst>
                  <a:ext uri="{FF2B5EF4-FFF2-40B4-BE49-F238E27FC236}">
                    <a16:creationId xmlns:a16="http://schemas.microsoft.com/office/drawing/2014/main" id="{DFCF05D7-449C-48FC-A1E2-443E06567A55}"/>
                  </a:ext>
                </a:extLst>
              </p:cNvPr>
              <p:cNvGrpSpPr/>
              <p:nvPr/>
            </p:nvGrpSpPr>
            <p:grpSpPr>
              <a:xfrm>
                <a:off x="7575141" y="1793072"/>
                <a:ext cx="4545323" cy="4551960"/>
                <a:chOff x="7575141" y="1793072"/>
                <a:chExt cx="4545323" cy="4551960"/>
              </a:xfrm>
            </p:grpSpPr>
            <p:pic>
              <p:nvPicPr>
                <p:cNvPr id="3" name="Picture 2">
                  <a:extLst>
                    <a:ext uri="{FF2B5EF4-FFF2-40B4-BE49-F238E27FC236}">
                      <a16:creationId xmlns:a16="http://schemas.microsoft.com/office/drawing/2014/main" id="{2BD50208-4B22-4D0F-A016-288BD9520FB6}"/>
                    </a:ext>
                  </a:extLst>
                </p:cNvPr>
                <p:cNvPicPr>
                  <a:picLocks noChangeAspect="1"/>
                </p:cNvPicPr>
                <p:nvPr/>
              </p:nvPicPr>
              <p:blipFill>
                <a:blip r:embed="rId2"/>
                <a:stretch>
                  <a:fillRect/>
                </a:stretch>
              </p:blipFill>
              <p:spPr>
                <a:xfrm>
                  <a:off x="7575141" y="1793072"/>
                  <a:ext cx="2743198" cy="4551960"/>
                </a:xfrm>
                <a:prstGeom prst="rect">
                  <a:avLst/>
                </a:prstGeom>
              </p:spPr>
            </p:pic>
            <p:sp>
              <p:nvSpPr>
                <p:cNvPr id="15" name="TextBox 14">
                  <a:extLst>
                    <a:ext uri="{FF2B5EF4-FFF2-40B4-BE49-F238E27FC236}">
                      <a16:creationId xmlns:a16="http://schemas.microsoft.com/office/drawing/2014/main" id="{BC610A10-C77F-4A98-9E6C-63B65ABB4AC8}"/>
                    </a:ext>
                  </a:extLst>
                </p:cNvPr>
                <p:cNvSpPr txBox="1"/>
                <p:nvPr/>
              </p:nvSpPr>
              <p:spPr>
                <a:xfrm>
                  <a:off x="10316376" y="3186082"/>
                  <a:ext cx="1804088" cy="923330"/>
                </a:xfrm>
                <a:prstGeom prst="rect">
                  <a:avLst/>
                </a:prstGeom>
                <a:noFill/>
              </p:spPr>
              <p:txBody>
                <a:bodyPr wrap="square" rtlCol="0">
                  <a:spAutoFit/>
                </a:bodyPr>
                <a:lstStyle/>
                <a:p>
                  <a:r>
                    <a:rPr lang="en-US" dirty="0"/>
                    <a:t>Customer Images / “Customers in Queue”</a:t>
                  </a:r>
                </a:p>
              </p:txBody>
            </p:sp>
            <p:cxnSp>
              <p:nvCxnSpPr>
                <p:cNvPr id="16" name="Straight Arrow Connector 15">
                  <a:extLst>
                    <a:ext uri="{FF2B5EF4-FFF2-40B4-BE49-F238E27FC236}">
                      <a16:creationId xmlns:a16="http://schemas.microsoft.com/office/drawing/2014/main" id="{8805B4AF-D76B-4AD1-A8A6-B2D1798DBAA3}"/>
                    </a:ext>
                  </a:extLst>
                </p:cNvPr>
                <p:cNvCxnSpPr>
                  <a:cxnSpLocks/>
                  <a:stCxn id="15" idx="1"/>
                </p:cNvCxnSpPr>
                <p:nvPr/>
              </p:nvCxnSpPr>
              <p:spPr>
                <a:xfrm flipH="1">
                  <a:off x="9563878" y="3647747"/>
                  <a:ext cx="752498" cy="461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091E078-D84C-4606-A18D-E48D13CADB7A}"/>
                  </a:ext>
                </a:extLst>
              </p:cNvPr>
              <p:cNvGrpSpPr/>
              <p:nvPr/>
            </p:nvGrpSpPr>
            <p:grpSpPr>
              <a:xfrm>
                <a:off x="5387069" y="1374006"/>
                <a:ext cx="4938470" cy="4417698"/>
                <a:chOff x="6693354" y="1523299"/>
                <a:chExt cx="4938470" cy="4417698"/>
              </a:xfrm>
            </p:grpSpPr>
            <p:grpSp>
              <p:nvGrpSpPr>
                <p:cNvPr id="23" name="Group 22">
                  <a:extLst>
                    <a:ext uri="{FF2B5EF4-FFF2-40B4-BE49-F238E27FC236}">
                      <a16:creationId xmlns:a16="http://schemas.microsoft.com/office/drawing/2014/main" id="{87C8B938-684A-48F2-923F-CB2627093D85}"/>
                    </a:ext>
                  </a:extLst>
                </p:cNvPr>
                <p:cNvGrpSpPr/>
                <p:nvPr/>
              </p:nvGrpSpPr>
              <p:grpSpPr>
                <a:xfrm>
                  <a:off x="8888628" y="1523299"/>
                  <a:ext cx="2743196" cy="4417698"/>
                  <a:chOff x="8888628" y="1523299"/>
                  <a:chExt cx="2743196" cy="4417698"/>
                </a:xfrm>
              </p:grpSpPr>
              <p:sp>
                <p:nvSpPr>
                  <p:cNvPr id="22" name="Rectangle 21">
                    <a:extLst>
                      <a:ext uri="{FF2B5EF4-FFF2-40B4-BE49-F238E27FC236}">
                        <a16:creationId xmlns:a16="http://schemas.microsoft.com/office/drawing/2014/main" id="{37B8B3FB-BEBD-48EB-8CE8-0B4EAB24538B}"/>
                      </a:ext>
                    </a:extLst>
                  </p:cNvPr>
                  <p:cNvSpPr/>
                  <p:nvPr/>
                </p:nvSpPr>
                <p:spPr>
                  <a:xfrm>
                    <a:off x="8888628" y="4845846"/>
                    <a:ext cx="2743196" cy="10951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ACA79E4-CB05-42C4-AC0A-DDE25ABADDA2}"/>
                      </a:ext>
                    </a:extLst>
                  </p:cNvPr>
                  <p:cNvSpPr txBox="1"/>
                  <p:nvPr/>
                </p:nvSpPr>
                <p:spPr>
                  <a:xfrm>
                    <a:off x="9002960" y="1523299"/>
                    <a:ext cx="2294854" cy="369332"/>
                  </a:xfrm>
                  <a:prstGeom prst="rect">
                    <a:avLst/>
                  </a:prstGeom>
                  <a:noFill/>
                </p:spPr>
                <p:txBody>
                  <a:bodyPr wrap="square" rtlCol="0">
                    <a:spAutoFit/>
                  </a:bodyPr>
                  <a:lstStyle/>
                  <a:p>
                    <a:r>
                      <a:rPr lang="en-US" dirty="0"/>
                      <a:t>Customer Queue GUI</a:t>
                    </a:r>
                  </a:p>
                </p:txBody>
              </p:sp>
            </p:grpSp>
            <p:sp>
              <p:nvSpPr>
                <p:cNvPr id="27" name="TextBox 26">
                  <a:extLst>
                    <a:ext uri="{FF2B5EF4-FFF2-40B4-BE49-F238E27FC236}">
                      <a16:creationId xmlns:a16="http://schemas.microsoft.com/office/drawing/2014/main" id="{81F49B99-55F4-40AB-A8E8-267DB03B7EE2}"/>
                    </a:ext>
                  </a:extLst>
                </p:cNvPr>
                <p:cNvSpPr txBox="1"/>
                <p:nvPr/>
              </p:nvSpPr>
              <p:spPr>
                <a:xfrm>
                  <a:off x="6693354" y="3981706"/>
                  <a:ext cx="2030928" cy="923330"/>
                </a:xfrm>
                <a:prstGeom prst="rect">
                  <a:avLst/>
                </a:prstGeom>
                <a:noFill/>
              </p:spPr>
              <p:txBody>
                <a:bodyPr wrap="square" rtlCol="0">
                  <a:spAutoFit/>
                </a:bodyPr>
                <a:lstStyle/>
                <a:p>
                  <a:r>
                    <a:rPr lang="en-US" dirty="0"/>
                    <a:t>Message with Current Queue # and Customer Info</a:t>
                  </a:r>
                </a:p>
              </p:txBody>
            </p:sp>
            <p:cxnSp>
              <p:nvCxnSpPr>
                <p:cNvPr id="28" name="Straight Arrow Connector 27">
                  <a:extLst>
                    <a:ext uri="{FF2B5EF4-FFF2-40B4-BE49-F238E27FC236}">
                      <a16:creationId xmlns:a16="http://schemas.microsoft.com/office/drawing/2014/main" id="{F6509908-EDB1-4637-9084-60065A1206CB}"/>
                    </a:ext>
                  </a:extLst>
                </p:cNvPr>
                <p:cNvCxnSpPr>
                  <a:cxnSpLocks/>
                  <a:stCxn id="27" idx="2"/>
                  <a:endCxn id="22" idx="1"/>
                </p:cNvCxnSpPr>
                <p:nvPr/>
              </p:nvCxnSpPr>
              <p:spPr>
                <a:xfrm>
                  <a:off x="7708818" y="4905036"/>
                  <a:ext cx="1179810" cy="4883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4" name="TextBox 23">
              <a:extLst>
                <a:ext uri="{FF2B5EF4-FFF2-40B4-BE49-F238E27FC236}">
                  <a16:creationId xmlns:a16="http://schemas.microsoft.com/office/drawing/2014/main" id="{DCAEFDE6-40EF-4A12-8C27-0835E3ADA4AA}"/>
                </a:ext>
              </a:extLst>
            </p:cNvPr>
            <p:cNvSpPr txBox="1"/>
            <p:nvPr/>
          </p:nvSpPr>
          <p:spPr>
            <a:xfrm>
              <a:off x="8433716" y="2831400"/>
              <a:ext cx="1804088" cy="646331"/>
            </a:xfrm>
            <a:prstGeom prst="rect">
              <a:avLst/>
            </a:prstGeom>
            <a:noFill/>
          </p:spPr>
          <p:txBody>
            <a:bodyPr wrap="square" rtlCol="0">
              <a:spAutoFit/>
            </a:bodyPr>
            <a:lstStyle/>
            <a:p>
              <a:r>
                <a:rPr lang="en-US" dirty="0"/>
                <a:t>Animated Customer</a:t>
              </a:r>
            </a:p>
          </p:txBody>
        </p:sp>
      </p:grpSp>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Customer Queue Transaction (In-Stock) </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7</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6"/>
            <a:ext cx="4754999" cy="2661553"/>
          </a:xfrm>
        </p:spPr>
        <p:txBody>
          <a:bodyPr>
            <a:normAutofit/>
          </a:bodyPr>
          <a:lstStyle/>
          <a:p>
            <a:r>
              <a:rPr lang="en-US" sz="1800" b="1" dirty="0"/>
              <a:t>Animation / Customer Transaction</a:t>
            </a:r>
          </a:p>
          <a:p>
            <a:pPr lvl="1"/>
            <a:r>
              <a:rPr lang="en-US" sz="1400" b="1" dirty="0"/>
              <a:t>The customer image moves from the bottom of the GUI to the vending machine of transaction.</a:t>
            </a:r>
          </a:p>
          <a:p>
            <a:pPr lvl="1"/>
            <a:r>
              <a:rPr lang="en-US" sz="1400" b="1" dirty="0"/>
              <a:t>Message indicating the number of customers in Queue.</a:t>
            </a:r>
          </a:p>
          <a:p>
            <a:pPr lvl="1"/>
            <a:r>
              <a:rPr lang="en-US" sz="1400" b="1" dirty="0"/>
              <a:t>Message indicating the following customer information</a:t>
            </a:r>
          </a:p>
          <a:p>
            <a:pPr lvl="2"/>
            <a:r>
              <a:rPr lang="en-US" sz="1000" b="1" dirty="0"/>
              <a:t>Customer Name</a:t>
            </a:r>
          </a:p>
          <a:p>
            <a:pPr lvl="2"/>
            <a:r>
              <a:rPr lang="en-US" sz="1000" b="1" dirty="0"/>
              <a:t>Product Name</a:t>
            </a:r>
          </a:p>
          <a:p>
            <a:pPr lvl="2"/>
            <a:r>
              <a:rPr lang="en-US" sz="1000" b="1" dirty="0"/>
              <a:t>Total Cost of Transaction</a:t>
            </a:r>
          </a:p>
          <a:p>
            <a:pPr lvl="2"/>
            <a:endParaRPr lang="en-US" sz="1000" b="1" dirty="0"/>
          </a:p>
        </p:txBody>
      </p:sp>
      <p:cxnSp>
        <p:nvCxnSpPr>
          <p:cNvPr id="26" name="Straight Arrow Connector 25">
            <a:extLst>
              <a:ext uri="{FF2B5EF4-FFF2-40B4-BE49-F238E27FC236}">
                <a16:creationId xmlns:a16="http://schemas.microsoft.com/office/drawing/2014/main" id="{666270FF-941D-4E77-9792-EC29BB97CB97}"/>
              </a:ext>
            </a:extLst>
          </p:cNvPr>
          <p:cNvCxnSpPr>
            <a:cxnSpLocks/>
          </p:cNvCxnSpPr>
          <p:nvPr/>
        </p:nvCxnSpPr>
        <p:spPr>
          <a:xfrm flipV="1">
            <a:off x="9494305" y="2545175"/>
            <a:ext cx="1" cy="1245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63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Customer Queue Transaction (Low Stock) </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8</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6"/>
            <a:ext cx="4754999" cy="2661553"/>
          </a:xfrm>
        </p:spPr>
        <p:txBody>
          <a:bodyPr>
            <a:normAutofit lnSpcReduction="10000"/>
          </a:bodyPr>
          <a:lstStyle/>
          <a:p>
            <a:r>
              <a:rPr lang="en-US" sz="1800" b="1" dirty="0"/>
              <a:t>Animation / Customer Transaction</a:t>
            </a:r>
          </a:p>
          <a:p>
            <a:pPr lvl="1"/>
            <a:r>
              <a:rPr lang="en-US" sz="1400" b="1" dirty="0"/>
              <a:t>The customer image moves from the bottom of the GUI to the vending machine of transaction.</a:t>
            </a:r>
          </a:p>
          <a:p>
            <a:pPr lvl="1"/>
            <a:r>
              <a:rPr lang="en-US" sz="1400" b="1" dirty="0"/>
              <a:t>Message indicating the number of customers in Queue.</a:t>
            </a:r>
          </a:p>
          <a:p>
            <a:pPr lvl="1"/>
            <a:r>
              <a:rPr lang="en-US" sz="1400" b="1" dirty="0"/>
              <a:t>Message indicating the following customer information</a:t>
            </a:r>
          </a:p>
          <a:p>
            <a:pPr lvl="2"/>
            <a:r>
              <a:rPr lang="en-US" sz="1000" b="1" dirty="0"/>
              <a:t>Customer Name</a:t>
            </a:r>
          </a:p>
          <a:p>
            <a:pPr lvl="2"/>
            <a:r>
              <a:rPr lang="en-US" sz="1000" b="1" dirty="0"/>
              <a:t>Product Name</a:t>
            </a:r>
          </a:p>
          <a:p>
            <a:pPr lvl="2"/>
            <a:r>
              <a:rPr lang="en-US" sz="1000" b="1" dirty="0"/>
              <a:t>Total Cost of Transaction</a:t>
            </a:r>
          </a:p>
          <a:p>
            <a:pPr lvl="1"/>
            <a:r>
              <a:rPr lang="en-US" sz="1400" b="1" dirty="0"/>
              <a:t>Message indicating the customer quantity has exceeded the stock quantity. The customer will only be charged for in-Stock items.</a:t>
            </a:r>
          </a:p>
          <a:p>
            <a:pPr lvl="2"/>
            <a:endParaRPr lang="en-US" sz="1000" b="1" dirty="0"/>
          </a:p>
        </p:txBody>
      </p:sp>
      <p:grpSp>
        <p:nvGrpSpPr>
          <p:cNvPr id="8" name="Group 7">
            <a:extLst>
              <a:ext uri="{FF2B5EF4-FFF2-40B4-BE49-F238E27FC236}">
                <a16:creationId xmlns:a16="http://schemas.microsoft.com/office/drawing/2014/main" id="{F4E7803E-D963-4AEF-9C5E-13AB01FDEB7B}"/>
              </a:ext>
            </a:extLst>
          </p:cNvPr>
          <p:cNvGrpSpPr/>
          <p:nvPr/>
        </p:nvGrpSpPr>
        <p:grpSpPr>
          <a:xfrm>
            <a:off x="5387072" y="1364675"/>
            <a:ext cx="6733395" cy="4972019"/>
            <a:chOff x="5387072" y="1364675"/>
            <a:chExt cx="6733395" cy="4972019"/>
          </a:xfrm>
        </p:grpSpPr>
        <p:pic>
          <p:nvPicPr>
            <p:cNvPr id="7" name="Picture 6">
              <a:extLst>
                <a:ext uri="{FF2B5EF4-FFF2-40B4-BE49-F238E27FC236}">
                  <a16:creationId xmlns:a16="http://schemas.microsoft.com/office/drawing/2014/main" id="{B1EB3B4A-F263-445C-A446-7C0434EAD1BC}"/>
                </a:ext>
              </a:extLst>
            </p:cNvPr>
            <p:cNvPicPr>
              <a:picLocks noChangeAspect="1"/>
            </p:cNvPicPr>
            <p:nvPr/>
          </p:nvPicPr>
          <p:blipFill>
            <a:blip r:embed="rId2"/>
            <a:stretch>
              <a:fillRect/>
            </a:stretch>
          </p:blipFill>
          <p:spPr>
            <a:xfrm>
              <a:off x="7582357" y="1784733"/>
              <a:ext cx="2743199" cy="4551961"/>
            </a:xfrm>
            <a:prstGeom prst="rect">
              <a:avLst/>
            </a:prstGeom>
          </p:spPr>
        </p:pic>
        <p:grpSp>
          <p:nvGrpSpPr>
            <p:cNvPr id="6" name="Group 5">
              <a:extLst>
                <a:ext uri="{FF2B5EF4-FFF2-40B4-BE49-F238E27FC236}">
                  <a16:creationId xmlns:a16="http://schemas.microsoft.com/office/drawing/2014/main" id="{82CBB28F-BB3C-4F7C-AF6E-275B1D55E86E}"/>
                </a:ext>
              </a:extLst>
            </p:cNvPr>
            <p:cNvGrpSpPr/>
            <p:nvPr/>
          </p:nvGrpSpPr>
          <p:grpSpPr>
            <a:xfrm>
              <a:off x="5387072" y="1364675"/>
              <a:ext cx="6733395" cy="4418585"/>
              <a:chOff x="5387072" y="1364675"/>
              <a:chExt cx="6733395" cy="4418585"/>
            </a:xfrm>
          </p:grpSpPr>
          <p:grpSp>
            <p:nvGrpSpPr>
              <p:cNvPr id="5" name="Group 4">
                <a:extLst>
                  <a:ext uri="{FF2B5EF4-FFF2-40B4-BE49-F238E27FC236}">
                    <a16:creationId xmlns:a16="http://schemas.microsoft.com/office/drawing/2014/main" id="{26CA2931-6D80-4118-8D6F-CBF4D55FBED8}"/>
                  </a:ext>
                </a:extLst>
              </p:cNvPr>
              <p:cNvGrpSpPr/>
              <p:nvPr/>
            </p:nvGrpSpPr>
            <p:grpSpPr>
              <a:xfrm>
                <a:off x="5387072" y="1364675"/>
                <a:ext cx="6733395" cy="4417698"/>
                <a:chOff x="5387072" y="1364675"/>
                <a:chExt cx="6733395" cy="4417698"/>
              </a:xfrm>
            </p:grpSpPr>
            <p:grpSp>
              <p:nvGrpSpPr>
                <p:cNvPr id="12" name="Group 11">
                  <a:extLst>
                    <a:ext uri="{FF2B5EF4-FFF2-40B4-BE49-F238E27FC236}">
                      <a16:creationId xmlns:a16="http://schemas.microsoft.com/office/drawing/2014/main" id="{C0550156-8380-49D0-A9BD-AD778651AF6D}"/>
                    </a:ext>
                  </a:extLst>
                </p:cNvPr>
                <p:cNvGrpSpPr/>
                <p:nvPr/>
              </p:nvGrpSpPr>
              <p:grpSpPr>
                <a:xfrm>
                  <a:off x="5387072" y="1364675"/>
                  <a:ext cx="6733395" cy="4417698"/>
                  <a:chOff x="5387069" y="1374006"/>
                  <a:chExt cx="6733395" cy="4417698"/>
                </a:xfrm>
              </p:grpSpPr>
              <p:grpSp>
                <p:nvGrpSpPr>
                  <p:cNvPr id="4" name="Group 3">
                    <a:extLst>
                      <a:ext uri="{FF2B5EF4-FFF2-40B4-BE49-F238E27FC236}">
                        <a16:creationId xmlns:a16="http://schemas.microsoft.com/office/drawing/2014/main" id="{DFCF05D7-449C-48FC-A1E2-443E06567A55}"/>
                      </a:ext>
                    </a:extLst>
                  </p:cNvPr>
                  <p:cNvGrpSpPr/>
                  <p:nvPr/>
                </p:nvGrpSpPr>
                <p:grpSpPr>
                  <a:xfrm>
                    <a:off x="9563878" y="3186082"/>
                    <a:ext cx="2556586" cy="923330"/>
                    <a:chOff x="9563878" y="3186082"/>
                    <a:chExt cx="2556586" cy="923330"/>
                  </a:xfrm>
                </p:grpSpPr>
                <p:sp>
                  <p:nvSpPr>
                    <p:cNvPr id="15" name="TextBox 14">
                      <a:extLst>
                        <a:ext uri="{FF2B5EF4-FFF2-40B4-BE49-F238E27FC236}">
                          <a16:creationId xmlns:a16="http://schemas.microsoft.com/office/drawing/2014/main" id="{BC610A10-C77F-4A98-9E6C-63B65ABB4AC8}"/>
                        </a:ext>
                      </a:extLst>
                    </p:cNvPr>
                    <p:cNvSpPr txBox="1"/>
                    <p:nvPr/>
                  </p:nvSpPr>
                  <p:spPr>
                    <a:xfrm>
                      <a:off x="10316376" y="3186082"/>
                      <a:ext cx="1804088" cy="923330"/>
                    </a:xfrm>
                    <a:prstGeom prst="rect">
                      <a:avLst/>
                    </a:prstGeom>
                    <a:noFill/>
                  </p:spPr>
                  <p:txBody>
                    <a:bodyPr wrap="square" rtlCol="0">
                      <a:spAutoFit/>
                    </a:bodyPr>
                    <a:lstStyle/>
                    <a:p>
                      <a:r>
                        <a:rPr lang="en-US" dirty="0"/>
                        <a:t>Customer Images / “Customers in Queue”</a:t>
                      </a:r>
                    </a:p>
                  </p:txBody>
                </p:sp>
                <p:cxnSp>
                  <p:nvCxnSpPr>
                    <p:cNvPr id="16" name="Straight Arrow Connector 15">
                      <a:extLst>
                        <a:ext uri="{FF2B5EF4-FFF2-40B4-BE49-F238E27FC236}">
                          <a16:creationId xmlns:a16="http://schemas.microsoft.com/office/drawing/2014/main" id="{8805B4AF-D76B-4AD1-A8A6-B2D1798DBAA3}"/>
                        </a:ext>
                      </a:extLst>
                    </p:cNvPr>
                    <p:cNvCxnSpPr>
                      <a:cxnSpLocks/>
                      <a:stCxn id="15" idx="1"/>
                    </p:cNvCxnSpPr>
                    <p:nvPr/>
                  </p:nvCxnSpPr>
                  <p:spPr>
                    <a:xfrm flipH="1">
                      <a:off x="9563878" y="3647747"/>
                      <a:ext cx="752498" cy="461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091E078-D84C-4606-A18D-E48D13CADB7A}"/>
                      </a:ext>
                    </a:extLst>
                  </p:cNvPr>
                  <p:cNvGrpSpPr/>
                  <p:nvPr/>
                </p:nvGrpSpPr>
                <p:grpSpPr>
                  <a:xfrm>
                    <a:off x="5387069" y="1374006"/>
                    <a:ext cx="4938470" cy="4417698"/>
                    <a:chOff x="6693354" y="1523299"/>
                    <a:chExt cx="4938470" cy="4417698"/>
                  </a:xfrm>
                </p:grpSpPr>
                <p:grpSp>
                  <p:nvGrpSpPr>
                    <p:cNvPr id="23" name="Group 22">
                      <a:extLst>
                        <a:ext uri="{FF2B5EF4-FFF2-40B4-BE49-F238E27FC236}">
                          <a16:creationId xmlns:a16="http://schemas.microsoft.com/office/drawing/2014/main" id="{87C8B938-684A-48F2-923F-CB2627093D85}"/>
                        </a:ext>
                      </a:extLst>
                    </p:cNvPr>
                    <p:cNvGrpSpPr/>
                    <p:nvPr/>
                  </p:nvGrpSpPr>
                  <p:grpSpPr>
                    <a:xfrm>
                      <a:off x="8888628" y="1523299"/>
                      <a:ext cx="2743196" cy="4417698"/>
                      <a:chOff x="8888628" y="1523299"/>
                      <a:chExt cx="2743196" cy="4417698"/>
                    </a:xfrm>
                  </p:grpSpPr>
                  <p:sp>
                    <p:nvSpPr>
                      <p:cNvPr id="22" name="Rectangle 21">
                        <a:extLst>
                          <a:ext uri="{FF2B5EF4-FFF2-40B4-BE49-F238E27FC236}">
                            <a16:creationId xmlns:a16="http://schemas.microsoft.com/office/drawing/2014/main" id="{37B8B3FB-BEBD-48EB-8CE8-0B4EAB24538B}"/>
                          </a:ext>
                        </a:extLst>
                      </p:cNvPr>
                      <p:cNvSpPr/>
                      <p:nvPr/>
                    </p:nvSpPr>
                    <p:spPr>
                      <a:xfrm>
                        <a:off x="8888628" y="4845846"/>
                        <a:ext cx="2743196" cy="10951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ACA79E4-CB05-42C4-AC0A-DDE25ABADDA2}"/>
                          </a:ext>
                        </a:extLst>
                      </p:cNvPr>
                      <p:cNvSpPr txBox="1"/>
                      <p:nvPr/>
                    </p:nvSpPr>
                    <p:spPr>
                      <a:xfrm>
                        <a:off x="9002960" y="1523299"/>
                        <a:ext cx="2294854" cy="369332"/>
                      </a:xfrm>
                      <a:prstGeom prst="rect">
                        <a:avLst/>
                      </a:prstGeom>
                      <a:noFill/>
                    </p:spPr>
                    <p:txBody>
                      <a:bodyPr wrap="square" rtlCol="0">
                        <a:spAutoFit/>
                      </a:bodyPr>
                      <a:lstStyle/>
                      <a:p>
                        <a:r>
                          <a:rPr lang="en-US" dirty="0"/>
                          <a:t>Customer Queue GUI</a:t>
                        </a:r>
                      </a:p>
                    </p:txBody>
                  </p:sp>
                </p:grpSp>
                <p:sp>
                  <p:nvSpPr>
                    <p:cNvPr id="27" name="TextBox 26">
                      <a:extLst>
                        <a:ext uri="{FF2B5EF4-FFF2-40B4-BE49-F238E27FC236}">
                          <a16:creationId xmlns:a16="http://schemas.microsoft.com/office/drawing/2014/main" id="{81F49B99-55F4-40AB-A8E8-267DB03B7EE2}"/>
                        </a:ext>
                      </a:extLst>
                    </p:cNvPr>
                    <p:cNvSpPr txBox="1"/>
                    <p:nvPr/>
                  </p:nvSpPr>
                  <p:spPr>
                    <a:xfrm>
                      <a:off x="6693354" y="3981706"/>
                      <a:ext cx="2030928" cy="1200329"/>
                    </a:xfrm>
                    <a:prstGeom prst="rect">
                      <a:avLst/>
                    </a:prstGeom>
                    <a:noFill/>
                  </p:spPr>
                  <p:txBody>
                    <a:bodyPr wrap="square" rtlCol="0">
                      <a:spAutoFit/>
                    </a:bodyPr>
                    <a:lstStyle/>
                    <a:p>
                      <a:r>
                        <a:rPr lang="en-US" dirty="0"/>
                        <a:t>Message with Current Queue #, Customer Info and Stock Error</a:t>
                      </a:r>
                    </a:p>
                  </p:txBody>
                </p:sp>
                <p:cxnSp>
                  <p:nvCxnSpPr>
                    <p:cNvPr id="28" name="Straight Arrow Connector 27">
                      <a:extLst>
                        <a:ext uri="{FF2B5EF4-FFF2-40B4-BE49-F238E27FC236}">
                          <a16:creationId xmlns:a16="http://schemas.microsoft.com/office/drawing/2014/main" id="{F6509908-EDB1-4637-9084-60065A1206CB}"/>
                        </a:ext>
                      </a:extLst>
                    </p:cNvPr>
                    <p:cNvCxnSpPr>
                      <a:cxnSpLocks/>
                      <a:stCxn id="27" idx="2"/>
                      <a:endCxn id="22" idx="1"/>
                    </p:cNvCxnSpPr>
                    <p:nvPr/>
                  </p:nvCxnSpPr>
                  <p:spPr>
                    <a:xfrm>
                      <a:off x="7708818" y="5182035"/>
                      <a:ext cx="1179810" cy="2113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36" name="Straight Arrow Connector 35">
                  <a:extLst>
                    <a:ext uri="{FF2B5EF4-FFF2-40B4-BE49-F238E27FC236}">
                      <a16:creationId xmlns:a16="http://schemas.microsoft.com/office/drawing/2014/main" id="{5ECFCA96-0474-4778-8208-A031237B8595}"/>
                    </a:ext>
                  </a:extLst>
                </p:cNvPr>
                <p:cNvCxnSpPr>
                  <a:cxnSpLocks/>
                </p:cNvCxnSpPr>
                <p:nvPr/>
              </p:nvCxnSpPr>
              <p:spPr>
                <a:xfrm flipV="1">
                  <a:off x="7861451" y="2545175"/>
                  <a:ext cx="1" cy="1245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EDB4C7A-AB62-43DB-8ABC-620167D0B323}"/>
                  </a:ext>
                </a:extLst>
              </p:cNvPr>
              <p:cNvGrpSpPr/>
              <p:nvPr/>
            </p:nvGrpSpPr>
            <p:grpSpPr>
              <a:xfrm>
                <a:off x="7582343" y="2832287"/>
                <a:ext cx="2743196" cy="2950973"/>
                <a:chOff x="7582343" y="2831400"/>
                <a:chExt cx="2743196" cy="2950973"/>
              </a:xfrm>
            </p:grpSpPr>
            <p:sp>
              <p:nvSpPr>
                <p:cNvPr id="31" name="Rectangle 30">
                  <a:extLst>
                    <a:ext uri="{FF2B5EF4-FFF2-40B4-BE49-F238E27FC236}">
                      <a16:creationId xmlns:a16="http://schemas.microsoft.com/office/drawing/2014/main" id="{D43E5969-7CBB-42E5-B866-9C6BA8C2DF03}"/>
                    </a:ext>
                  </a:extLst>
                </p:cNvPr>
                <p:cNvSpPr/>
                <p:nvPr/>
              </p:nvSpPr>
              <p:spPr>
                <a:xfrm>
                  <a:off x="7582343" y="4687222"/>
                  <a:ext cx="2743196" cy="10951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9579604-D147-45E4-9138-BF46D1D87492}"/>
                    </a:ext>
                  </a:extLst>
                </p:cNvPr>
                <p:cNvSpPr txBox="1"/>
                <p:nvPr/>
              </p:nvSpPr>
              <p:spPr>
                <a:xfrm>
                  <a:off x="8032494" y="2831400"/>
                  <a:ext cx="1804088" cy="646331"/>
                </a:xfrm>
                <a:prstGeom prst="rect">
                  <a:avLst/>
                </a:prstGeom>
                <a:noFill/>
              </p:spPr>
              <p:txBody>
                <a:bodyPr wrap="square" rtlCol="0">
                  <a:spAutoFit/>
                </a:bodyPr>
                <a:lstStyle/>
                <a:p>
                  <a:r>
                    <a:rPr lang="en-US" dirty="0"/>
                    <a:t>Animated Customer</a:t>
                  </a:r>
                </a:p>
              </p:txBody>
            </p:sp>
          </p:grpSp>
        </p:grpSp>
      </p:grpSp>
    </p:spTree>
    <p:extLst>
      <p:ext uri="{BB962C8B-B14F-4D97-AF65-F5344CB8AC3E}">
        <p14:creationId xmlns:p14="http://schemas.microsoft.com/office/powerpoint/2010/main" val="398205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6628-EB7A-46A1-96AC-A48AC15E7BAF}"/>
              </a:ext>
            </a:extLst>
          </p:cNvPr>
          <p:cNvSpPr>
            <a:spLocks noGrp="1"/>
          </p:cNvSpPr>
          <p:nvPr>
            <p:ph type="title"/>
          </p:nvPr>
        </p:nvSpPr>
        <p:spPr>
          <a:xfrm>
            <a:off x="838200" y="309141"/>
            <a:ext cx="10515600" cy="1325563"/>
          </a:xfrm>
        </p:spPr>
        <p:txBody>
          <a:bodyPr/>
          <a:lstStyle/>
          <a:p>
            <a:r>
              <a:rPr lang="en-US" dirty="0"/>
              <a:t>Customer Queue Transaction (No Stock) </a:t>
            </a:r>
          </a:p>
        </p:txBody>
      </p:sp>
      <p:sp>
        <p:nvSpPr>
          <p:cNvPr id="52" name="Footer Placeholder 51">
            <a:extLst>
              <a:ext uri="{FF2B5EF4-FFF2-40B4-BE49-F238E27FC236}">
                <a16:creationId xmlns:a16="http://schemas.microsoft.com/office/drawing/2014/main" id="{9234DD8D-4DB7-4870-A80D-97EBCA8433E0}"/>
              </a:ext>
            </a:extLst>
          </p:cNvPr>
          <p:cNvSpPr>
            <a:spLocks noGrp="1"/>
          </p:cNvSpPr>
          <p:nvPr>
            <p:ph type="ftr" sz="quarter" idx="11"/>
          </p:nvPr>
        </p:nvSpPr>
        <p:spPr/>
        <p:txBody>
          <a:bodyPr/>
          <a:lstStyle/>
          <a:p>
            <a:r>
              <a:rPr lang="en-US" dirty="0"/>
              <a:t>CST-135 Programming II</a:t>
            </a:r>
          </a:p>
        </p:txBody>
      </p:sp>
      <p:sp>
        <p:nvSpPr>
          <p:cNvPr id="53" name="Slide Number Placeholder 52">
            <a:extLst>
              <a:ext uri="{FF2B5EF4-FFF2-40B4-BE49-F238E27FC236}">
                <a16:creationId xmlns:a16="http://schemas.microsoft.com/office/drawing/2014/main" id="{1D2A5E5E-4A5E-48DB-BBAB-1E56183E3BBB}"/>
              </a:ext>
            </a:extLst>
          </p:cNvPr>
          <p:cNvSpPr>
            <a:spLocks noGrp="1"/>
          </p:cNvSpPr>
          <p:nvPr>
            <p:ph type="sldNum" sz="quarter" idx="12"/>
          </p:nvPr>
        </p:nvSpPr>
        <p:spPr/>
        <p:txBody>
          <a:bodyPr/>
          <a:lstStyle/>
          <a:p>
            <a:fld id="{7C3909BF-9ABC-46C9-BA7C-7DCFF437A671}" type="slidenum">
              <a:rPr lang="en-US" smtClean="0"/>
              <a:t>9</a:t>
            </a:fld>
            <a:endParaRPr lang="en-US"/>
          </a:p>
        </p:txBody>
      </p:sp>
      <p:sp>
        <p:nvSpPr>
          <p:cNvPr id="11" name="Content Placeholder 2">
            <a:extLst>
              <a:ext uri="{FF2B5EF4-FFF2-40B4-BE49-F238E27FC236}">
                <a16:creationId xmlns:a16="http://schemas.microsoft.com/office/drawing/2014/main" id="{9A04D0BB-4F3B-4067-AE45-B8524D928B63}"/>
              </a:ext>
            </a:extLst>
          </p:cNvPr>
          <p:cNvSpPr>
            <a:spLocks noGrp="1"/>
          </p:cNvSpPr>
          <p:nvPr>
            <p:ph idx="1"/>
          </p:nvPr>
        </p:nvSpPr>
        <p:spPr>
          <a:xfrm>
            <a:off x="506943" y="1583876"/>
            <a:ext cx="4754999" cy="2661553"/>
          </a:xfrm>
        </p:spPr>
        <p:txBody>
          <a:bodyPr>
            <a:normAutofit lnSpcReduction="10000"/>
          </a:bodyPr>
          <a:lstStyle/>
          <a:p>
            <a:r>
              <a:rPr lang="en-US" sz="1800" b="1" dirty="0"/>
              <a:t>Animation / Customer Transaction</a:t>
            </a:r>
          </a:p>
          <a:p>
            <a:pPr lvl="1"/>
            <a:r>
              <a:rPr lang="en-US" sz="1400" b="1" dirty="0"/>
              <a:t>The customer image moves from the bottom of the GUI to the vending machine of transaction.</a:t>
            </a:r>
          </a:p>
          <a:p>
            <a:pPr lvl="1"/>
            <a:r>
              <a:rPr lang="en-US" sz="1400" b="1" dirty="0"/>
              <a:t>Message indicating the number of customers in Queue.</a:t>
            </a:r>
          </a:p>
          <a:p>
            <a:pPr lvl="1"/>
            <a:r>
              <a:rPr lang="en-US" sz="1400" b="1" dirty="0"/>
              <a:t>Message indicating the following customer information</a:t>
            </a:r>
          </a:p>
          <a:p>
            <a:pPr lvl="2"/>
            <a:r>
              <a:rPr lang="en-US" sz="1000" b="1" dirty="0"/>
              <a:t>Customer Name</a:t>
            </a:r>
          </a:p>
          <a:p>
            <a:pPr lvl="2"/>
            <a:r>
              <a:rPr lang="en-US" sz="1000" b="1" dirty="0"/>
              <a:t>Product Name</a:t>
            </a:r>
          </a:p>
          <a:p>
            <a:pPr lvl="2"/>
            <a:r>
              <a:rPr lang="en-US" sz="1000" b="1" dirty="0"/>
              <a:t>Total Cost of Transaction</a:t>
            </a:r>
          </a:p>
          <a:p>
            <a:pPr lvl="1"/>
            <a:r>
              <a:rPr lang="en-US" sz="1400" b="1" dirty="0"/>
              <a:t>Message indicating that the customers requested item is out of stock and was replaced with a new in-stock item. </a:t>
            </a:r>
          </a:p>
          <a:p>
            <a:pPr lvl="2"/>
            <a:endParaRPr lang="en-US" sz="1000" b="1" dirty="0"/>
          </a:p>
        </p:txBody>
      </p:sp>
      <p:grpSp>
        <p:nvGrpSpPr>
          <p:cNvPr id="9" name="Group 8">
            <a:extLst>
              <a:ext uri="{FF2B5EF4-FFF2-40B4-BE49-F238E27FC236}">
                <a16:creationId xmlns:a16="http://schemas.microsoft.com/office/drawing/2014/main" id="{615B81BA-F224-4CCF-9EE0-76A6378CF4CD}"/>
              </a:ext>
            </a:extLst>
          </p:cNvPr>
          <p:cNvGrpSpPr/>
          <p:nvPr/>
        </p:nvGrpSpPr>
        <p:grpSpPr>
          <a:xfrm>
            <a:off x="5387072" y="1364675"/>
            <a:ext cx="6733395" cy="4973013"/>
            <a:chOff x="5387072" y="1364675"/>
            <a:chExt cx="6733395" cy="4973013"/>
          </a:xfrm>
        </p:grpSpPr>
        <p:pic>
          <p:nvPicPr>
            <p:cNvPr id="3" name="Picture 2">
              <a:extLst>
                <a:ext uri="{FF2B5EF4-FFF2-40B4-BE49-F238E27FC236}">
                  <a16:creationId xmlns:a16="http://schemas.microsoft.com/office/drawing/2014/main" id="{675D2173-C019-4677-BE24-35668671AF87}"/>
                </a:ext>
              </a:extLst>
            </p:cNvPr>
            <p:cNvPicPr>
              <a:picLocks noChangeAspect="1"/>
            </p:cNvPicPr>
            <p:nvPr/>
          </p:nvPicPr>
          <p:blipFill>
            <a:blip r:embed="rId2"/>
            <a:stretch>
              <a:fillRect/>
            </a:stretch>
          </p:blipFill>
          <p:spPr>
            <a:xfrm>
              <a:off x="7579994" y="1766071"/>
              <a:ext cx="2755044" cy="4571617"/>
            </a:xfrm>
            <a:prstGeom prst="rect">
              <a:avLst/>
            </a:prstGeom>
          </p:spPr>
        </p:pic>
        <p:grpSp>
          <p:nvGrpSpPr>
            <p:cNvPr id="6" name="Group 5">
              <a:extLst>
                <a:ext uri="{FF2B5EF4-FFF2-40B4-BE49-F238E27FC236}">
                  <a16:creationId xmlns:a16="http://schemas.microsoft.com/office/drawing/2014/main" id="{82CBB28F-BB3C-4F7C-AF6E-275B1D55E86E}"/>
                </a:ext>
              </a:extLst>
            </p:cNvPr>
            <p:cNvGrpSpPr/>
            <p:nvPr/>
          </p:nvGrpSpPr>
          <p:grpSpPr>
            <a:xfrm>
              <a:off x="5387072" y="1364675"/>
              <a:ext cx="6733395" cy="4418585"/>
              <a:chOff x="5387072" y="1364675"/>
              <a:chExt cx="6733395" cy="4418585"/>
            </a:xfrm>
          </p:grpSpPr>
          <p:grpSp>
            <p:nvGrpSpPr>
              <p:cNvPr id="5" name="Group 4">
                <a:extLst>
                  <a:ext uri="{FF2B5EF4-FFF2-40B4-BE49-F238E27FC236}">
                    <a16:creationId xmlns:a16="http://schemas.microsoft.com/office/drawing/2014/main" id="{26CA2931-6D80-4118-8D6F-CBF4D55FBED8}"/>
                  </a:ext>
                </a:extLst>
              </p:cNvPr>
              <p:cNvGrpSpPr/>
              <p:nvPr/>
            </p:nvGrpSpPr>
            <p:grpSpPr>
              <a:xfrm>
                <a:off x="5387072" y="1364675"/>
                <a:ext cx="6733395" cy="4417698"/>
                <a:chOff x="5387072" y="1364675"/>
                <a:chExt cx="6733395" cy="4417698"/>
              </a:xfrm>
            </p:grpSpPr>
            <p:grpSp>
              <p:nvGrpSpPr>
                <p:cNvPr id="12" name="Group 11">
                  <a:extLst>
                    <a:ext uri="{FF2B5EF4-FFF2-40B4-BE49-F238E27FC236}">
                      <a16:creationId xmlns:a16="http://schemas.microsoft.com/office/drawing/2014/main" id="{C0550156-8380-49D0-A9BD-AD778651AF6D}"/>
                    </a:ext>
                  </a:extLst>
                </p:cNvPr>
                <p:cNvGrpSpPr/>
                <p:nvPr/>
              </p:nvGrpSpPr>
              <p:grpSpPr>
                <a:xfrm>
                  <a:off x="5387072" y="1364675"/>
                  <a:ext cx="6733395" cy="4417698"/>
                  <a:chOff x="5387069" y="1374006"/>
                  <a:chExt cx="6733395" cy="4417698"/>
                </a:xfrm>
              </p:grpSpPr>
              <p:grpSp>
                <p:nvGrpSpPr>
                  <p:cNvPr id="4" name="Group 3">
                    <a:extLst>
                      <a:ext uri="{FF2B5EF4-FFF2-40B4-BE49-F238E27FC236}">
                        <a16:creationId xmlns:a16="http://schemas.microsoft.com/office/drawing/2014/main" id="{DFCF05D7-449C-48FC-A1E2-443E06567A55}"/>
                      </a:ext>
                    </a:extLst>
                  </p:cNvPr>
                  <p:cNvGrpSpPr/>
                  <p:nvPr/>
                </p:nvGrpSpPr>
                <p:grpSpPr>
                  <a:xfrm>
                    <a:off x="9563878" y="3186082"/>
                    <a:ext cx="2556586" cy="923330"/>
                    <a:chOff x="9563878" y="3186082"/>
                    <a:chExt cx="2556586" cy="923330"/>
                  </a:xfrm>
                </p:grpSpPr>
                <p:sp>
                  <p:nvSpPr>
                    <p:cNvPr id="15" name="TextBox 14">
                      <a:extLst>
                        <a:ext uri="{FF2B5EF4-FFF2-40B4-BE49-F238E27FC236}">
                          <a16:creationId xmlns:a16="http://schemas.microsoft.com/office/drawing/2014/main" id="{BC610A10-C77F-4A98-9E6C-63B65ABB4AC8}"/>
                        </a:ext>
                      </a:extLst>
                    </p:cNvPr>
                    <p:cNvSpPr txBox="1"/>
                    <p:nvPr/>
                  </p:nvSpPr>
                  <p:spPr>
                    <a:xfrm>
                      <a:off x="10316376" y="3186082"/>
                      <a:ext cx="1804088" cy="923330"/>
                    </a:xfrm>
                    <a:prstGeom prst="rect">
                      <a:avLst/>
                    </a:prstGeom>
                    <a:noFill/>
                  </p:spPr>
                  <p:txBody>
                    <a:bodyPr wrap="square" rtlCol="0">
                      <a:spAutoFit/>
                    </a:bodyPr>
                    <a:lstStyle/>
                    <a:p>
                      <a:r>
                        <a:rPr lang="en-US" dirty="0"/>
                        <a:t>Customer Images / “Customers in Queue”</a:t>
                      </a:r>
                    </a:p>
                  </p:txBody>
                </p:sp>
                <p:cxnSp>
                  <p:nvCxnSpPr>
                    <p:cNvPr id="16" name="Straight Arrow Connector 15">
                      <a:extLst>
                        <a:ext uri="{FF2B5EF4-FFF2-40B4-BE49-F238E27FC236}">
                          <a16:creationId xmlns:a16="http://schemas.microsoft.com/office/drawing/2014/main" id="{8805B4AF-D76B-4AD1-A8A6-B2D1798DBAA3}"/>
                        </a:ext>
                      </a:extLst>
                    </p:cNvPr>
                    <p:cNvCxnSpPr>
                      <a:cxnSpLocks/>
                      <a:stCxn id="15" idx="1"/>
                    </p:cNvCxnSpPr>
                    <p:nvPr/>
                  </p:nvCxnSpPr>
                  <p:spPr>
                    <a:xfrm flipH="1">
                      <a:off x="9563878" y="3647747"/>
                      <a:ext cx="752498" cy="461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5091E078-D84C-4606-A18D-E48D13CADB7A}"/>
                      </a:ext>
                    </a:extLst>
                  </p:cNvPr>
                  <p:cNvGrpSpPr/>
                  <p:nvPr/>
                </p:nvGrpSpPr>
                <p:grpSpPr>
                  <a:xfrm>
                    <a:off x="5387069" y="1374006"/>
                    <a:ext cx="4938470" cy="4417698"/>
                    <a:chOff x="6693354" y="1523299"/>
                    <a:chExt cx="4938470" cy="4417698"/>
                  </a:xfrm>
                </p:grpSpPr>
                <p:grpSp>
                  <p:nvGrpSpPr>
                    <p:cNvPr id="23" name="Group 22">
                      <a:extLst>
                        <a:ext uri="{FF2B5EF4-FFF2-40B4-BE49-F238E27FC236}">
                          <a16:creationId xmlns:a16="http://schemas.microsoft.com/office/drawing/2014/main" id="{87C8B938-684A-48F2-923F-CB2627093D85}"/>
                        </a:ext>
                      </a:extLst>
                    </p:cNvPr>
                    <p:cNvGrpSpPr/>
                    <p:nvPr/>
                  </p:nvGrpSpPr>
                  <p:grpSpPr>
                    <a:xfrm>
                      <a:off x="8888628" y="1523299"/>
                      <a:ext cx="2743196" cy="4417698"/>
                      <a:chOff x="8888628" y="1523299"/>
                      <a:chExt cx="2743196" cy="4417698"/>
                    </a:xfrm>
                  </p:grpSpPr>
                  <p:sp>
                    <p:nvSpPr>
                      <p:cNvPr id="22" name="Rectangle 21">
                        <a:extLst>
                          <a:ext uri="{FF2B5EF4-FFF2-40B4-BE49-F238E27FC236}">
                            <a16:creationId xmlns:a16="http://schemas.microsoft.com/office/drawing/2014/main" id="{37B8B3FB-BEBD-48EB-8CE8-0B4EAB24538B}"/>
                          </a:ext>
                        </a:extLst>
                      </p:cNvPr>
                      <p:cNvSpPr/>
                      <p:nvPr/>
                    </p:nvSpPr>
                    <p:spPr>
                      <a:xfrm>
                        <a:off x="8888628" y="4845846"/>
                        <a:ext cx="2743196" cy="10951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ACA79E4-CB05-42C4-AC0A-DDE25ABADDA2}"/>
                          </a:ext>
                        </a:extLst>
                      </p:cNvPr>
                      <p:cNvSpPr txBox="1"/>
                      <p:nvPr/>
                    </p:nvSpPr>
                    <p:spPr>
                      <a:xfrm>
                        <a:off x="9002960" y="1523299"/>
                        <a:ext cx="2294854" cy="369332"/>
                      </a:xfrm>
                      <a:prstGeom prst="rect">
                        <a:avLst/>
                      </a:prstGeom>
                      <a:noFill/>
                    </p:spPr>
                    <p:txBody>
                      <a:bodyPr wrap="square" rtlCol="0">
                        <a:spAutoFit/>
                      </a:bodyPr>
                      <a:lstStyle/>
                      <a:p>
                        <a:r>
                          <a:rPr lang="en-US" dirty="0"/>
                          <a:t>Customer Queue GUI</a:t>
                        </a:r>
                      </a:p>
                    </p:txBody>
                  </p:sp>
                </p:grpSp>
                <p:sp>
                  <p:nvSpPr>
                    <p:cNvPr id="27" name="TextBox 26">
                      <a:extLst>
                        <a:ext uri="{FF2B5EF4-FFF2-40B4-BE49-F238E27FC236}">
                          <a16:creationId xmlns:a16="http://schemas.microsoft.com/office/drawing/2014/main" id="{81F49B99-55F4-40AB-A8E8-267DB03B7EE2}"/>
                        </a:ext>
                      </a:extLst>
                    </p:cNvPr>
                    <p:cNvSpPr txBox="1"/>
                    <p:nvPr/>
                  </p:nvSpPr>
                  <p:spPr>
                    <a:xfrm>
                      <a:off x="6693354" y="3981706"/>
                      <a:ext cx="2030928" cy="1200329"/>
                    </a:xfrm>
                    <a:prstGeom prst="rect">
                      <a:avLst/>
                    </a:prstGeom>
                    <a:noFill/>
                  </p:spPr>
                  <p:txBody>
                    <a:bodyPr wrap="square" rtlCol="0">
                      <a:spAutoFit/>
                    </a:bodyPr>
                    <a:lstStyle/>
                    <a:p>
                      <a:r>
                        <a:rPr lang="en-US" dirty="0"/>
                        <a:t>Message with Current Queue #, Customer Info and Stock Error</a:t>
                      </a:r>
                    </a:p>
                  </p:txBody>
                </p:sp>
                <p:cxnSp>
                  <p:nvCxnSpPr>
                    <p:cNvPr id="28" name="Straight Arrow Connector 27">
                      <a:extLst>
                        <a:ext uri="{FF2B5EF4-FFF2-40B4-BE49-F238E27FC236}">
                          <a16:creationId xmlns:a16="http://schemas.microsoft.com/office/drawing/2014/main" id="{F6509908-EDB1-4637-9084-60065A1206CB}"/>
                        </a:ext>
                      </a:extLst>
                    </p:cNvPr>
                    <p:cNvCxnSpPr>
                      <a:cxnSpLocks/>
                      <a:stCxn id="27" idx="2"/>
                      <a:endCxn id="22" idx="1"/>
                    </p:cNvCxnSpPr>
                    <p:nvPr/>
                  </p:nvCxnSpPr>
                  <p:spPr>
                    <a:xfrm>
                      <a:off x="7708818" y="5182035"/>
                      <a:ext cx="1179810" cy="2113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36" name="Straight Arrow Connector 35">
                  <a:extLst>
                    <a:ext uri="{FF2B5EF4-FFF2-40B4-BE49-F238E27FC236}">
                      <a16:creationId xmlns:a16="http://schemas.microsoft.com/office/drawing/2014/main" id="{5ECFCA96-0474-4778-8208-A031237B8595}"/>
                    </a:ext>
                  </a:extLst>
                </p:cNvPr>
                <p:cNvCxnSpPr>
                  <a:cxnSpLocks/>
                </p:cNvCxnSpPr>
                <p:nvPr/>
              </p:nvCxnSpPr>
              <p:spPr>
                <a:xfrm flipV="1">
                  <a:off x="9503648" y="2545175"/>
                  <a:ext cx="1" cy="1245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EDB4C7A-AB62-43DB-8ABC-620167D0B323}"/>
                  </a:ext>
                </a:extLst>
              </p:cNvPr>
              <p:cNvGrpSpPr/>
              <p:nvPr/>
            </p:nvGrpSpPr>
            <p:grpSpPr>
              <a:xfrm>
                <a:off x="7582343" y="2832287"/>
                <a:ext cx="2743196" cy="2950973"/>
                <a:chOff x="7582343" y="2831400"/>
                <a:chExt cx="2743196" cy="2950973"/>
              </a:xfrm>
            </p:grpSpPr>
            <p:sp>
              <p:nvSpPr>
                <p:cNvPr id="31" name="Rectangle 30">
                  <a:extLst>
                    <a:ext uri="{FF2B5EF4-FFF2-40B4-BE49-F238E27FC236}">
                      <a16:creationId xmlns:a16="http://schemas.microsoft.com/office/drawing/2014/main" id="{D43E5969-7CBB-42E5-B866-9C6BA8C2DF03}"/>
                    </a:ext>
                  </a:extLst>
                </p:cNvPr>
                <p:cNvSpPr/>
                <p:nvPr/>
              </p:nvSpPr>
              <p:spPr>
                <a:xfrm>
                  <a:off x="7582343" y="4687222"/>
                  <a:ext cx="2743196" cy="10951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9579604-D147-45E4-9138-BF46D1D87492}"/>
                    </a:ext>
                  </a:extLst>
                </p:cNvPr>
                <p:cNvSpPr txBox="1"/>
                <p:nvPr/>
              </p:nvSpPr>
              <p:spPr>
                <a:xfrm>
                  <a:off x="8032494" y="2831400"/>
                  <a:ext cx="1804088" cy="646331"/>
                </a:xfrm>
                <a:prstGeom prst="rect">
                  <a:avLst/>
                </a:prstGeom>
                <a:noFill/>
              </p:spPr>
              <p:txBody>
                <a:bodyPr wrap="square" rtlCol="0">
                  <a:spAutoFit/>
                </a:bodyPr>
                <a:lstStyle/>
                <a:p>
                  <a:r>
                    <a:rPr lang="en-US" dirty="0"/>
                    <a:t>Animated Customer</a:t>
                  </a:r>
                </a:p>
              </p:txBody>
            </p:sp>
          </p:grpSp>
        </p:grpSp>
      </p:grpSp>
    </p:spTree>
    <p:extLst>
      <p:ext uri="{BB962C8B-B14F-4D97-AF65-F5344CB8AC3E}">
        <p14:creationId xmlns:p14="http://schemas.microsoft.com/office/powerpoint/2010/main" val="4260988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3786</TotalTime>
  <Words>1518</Words>
  <Application>Microsoft Office PowerPoint</Application>
  <PresentationFormat>Widescreen</PresentationFormat>
  <Paragraphs>275</Paragraphs>
  <Slides>27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Milestone 7</vt:lpstr>
      <vt:lpstr>Deliverables</vt:lpstr>
      <vt:lpstr>Create Customer Queue CSV File</vt:lpstr>
      <vt:lpstr>Welcome Screen with Category buttons</vt:lpstr>
      <vt:lpstr>Customer Queue GUI</vt:lpstr>
      <vt:lpstr>Customer Queue Animation Video</vt:lpstr>
      <vt:lpstr>Customer Queue Transaction (In-Stock) </vt:lpstr>
      <vt:lpstr>Customer Queue Transaction (Low Stock) </vt:lpstr>
      <vt:lpstr>Customer Queue Transaction (No Stock) </vt:lpstr>
      <vt:lpstr>Customer Queue Completion</vt:lpstr>
      <vt:lpstr>ReadMe</vt:lpstr>
      <vt:lpstr>Supplemental Slides Below</vt:lpstr>
      <vt:lpstr>Create CSV Files</vt:lpstr>
      <vt:lpstr>Manager GUI</vt:lpstr>
      <vt:lpstr>Manager GUI Continued</vt:lpstr>
      <vt:lpstr>Manager GUI Item List</vt:lpstr>
      <vt:lpstr>Manager GUI Item Sort</vt:lpstr>
      <vt:lpstr>Manager GUI Item Search</vt:lpstr>
      <vt:lpstr>Manager GUI Return VM Menu</vt:lpstr>
      <vt:lpstr>Manager GUI Low Inventory</vt:lpstr>
      <vt:lpstr>Manager GUI Purchase Order</vt:lpstr>
      <vt:lpstr>Item Selection with Animation</vt:lpstr>
      <vt:lpstr>Inventory: Stock Decrease</vt:lpstr>
      <vt:lpstr>Inventory: Stock Increase</vt:lpstr>
      <vt:lpstr>Additional Event (Remove from Cart)</vt:lpstr>
      <vt:lpstr>Admin / Service Display</vt:lpstr>
      <vt:lpstr>Order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dc:title>
  <dc:creator>Brad Davis</dc:creator>
  <cp:lastModifiedBy>Brad Davis</cp:lastModifiedBy>
  <cp:revision>114</cp:revision>
  <dcterms:created xsi:type="dcterms:W3CDTF">2018-09-23T04:09:16Z</dcterms:created>
  <dcterms:modified xsi:type="dcterms:W3CDTF">2018-11-04T21:47:12Z</dcterms:modified>
</cp:coreProperties>
</file>