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Nixie One"/>
      <p:regular r:id="rId24"/>
    </p:embeddedFont>
    <p:embeddedFont>
      <p:font typeface="Varela Round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ixieOn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VarelaRou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763c1cefa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763c1cef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763c1cefa_0_2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763c1cef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763c1cefa_0_2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763c1cef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763c1cefa_0_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763c1cef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763c1cefa_0_3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763c1cef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763c1cefa_0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763c1cef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763c1cefa_0_3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763c1cef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763c1cefa_0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763c1cef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763c1cefa_0_3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763c1cef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763c1cefa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763c1ce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763c1cefa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763c1ce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763c1cefa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763c1ce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763c1cefa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763c1ce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763c1cefa_0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763c1cef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763c1cefa_0_2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763c1cef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763c1cefa_0_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763c1cef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763c1cefa_0_2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763c1cef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763c1cefa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763c1cef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 sz="16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orldhappiness.report/faq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1178100" y="1758825"/>
            <a:ext cx="6787800" cy="26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Happiness Report Data Vis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FGV EMAp - </a:t>
            </a:r>
            <a:r>
              <a:rPr lang="en" sz="1800"/>
              <a:t>Mestrado em Modelagem Matemática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Disciplina:</a:t>
            </a:r>
            <a:r>
              <a:rPr lang="en" sz="1800"/>
              <a:t> Visualização da Informação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Professora:</a:t>
            </a:r>
            <a:r>
              <a:rPr lang="en" sz="1800"/>
              <a:t> PhD Asla Medeiros e Sá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Estudante:</a:t>
            </a:r>
            <a:r>
              <a:rPr lang="en" sz="1800"/>
              <a:t> Gianlucca Devigili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ctrTitle"/>
          </p:nvPr>
        </p:nvSpPr>
        <p:spPr>
          <a:xfrm>
            <a:off x="1773750" y="2485825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Visualização</a:t>
            </a:r>
            <a:endParaRPr sz="4800"/>
          </a:p>
        </p:txBody>
      </p:sp>
      <p:sp>
        <p:nvSpPr>
          <p:cNvPr id="262" name="Google Shape;262;p22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4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88" y="220088"/>
            <a:ext cx="8595425" cy="470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3863"/>
            <a:ext cx="8839199" cy="3935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ctrTitle"/>
          </p:nvPr>
        </p:nvSpPr>
        <p:spPr>
          <a:xfrm>
            <a:off x="1773750" y="2485825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Outras Visualizaç~eos</a:t>
            </a:r>
            <a:endParaRPr sz="4800"/>
          </a:p>
        </p:txBody>
      </p:sp>
      <p:sp>
        <p:nvSpPr>
          <p:cNvPr id="282" name="Google Shape;282;p25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4" name="Google Shape;284;p2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38" y="348338"/>
            <a:ext cx="8268315" cy="44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00" y="348338"/>
            <a:ext cx="8298596" cy="44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ctrTitle"/>
          </p:nvPr>
        </p:nvSpPr>
        <p:spPr>
          <a:xfrm>
            <a:off x="1773750" y="2485825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Alguns Recortes</a:t>
            </a:r>
            <a:endParaRPr sz="4800"/>
          </a:p>
        </p:txBody>
      </p:sp>
      <p:sp>
        <p:nvSpPr>
          <p:cNvPr id="302" name="Google Shape;302;p28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29"/>
          <p:cNvSpPr txBox="1"/>
          <p:nvPr>
            <p:ph idx="4294967295" type="title"/>
          </p:nvPr>
        </p:nvSpPr>
        <p:spPr>
          <a:xfrm>
            <a:off x="1328525" y="293925"/>
            <a:ext cx="5275500" cy="4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Top 10 mais felizes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11" name="Google Shape;3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13" y="743925"/>
            <a:ext cx="7507775" cy="43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30"/>
          <p:cNvPicPr preferRelativeResize="0"/>
          <p:nvPr/>
        </p:nvPicPr>
        <p:blipFill rotWithShape="1">
          <a:blip r:embed="rId3">
            <a:alphaModFix/>
          </a:blip>
          <a:srcRect b="0" l="0" r="0" t="10754"/>
          <a:stretch/>
        </p:blipFill>
        <p:spPr>
          <a:xfrm>
            <a:off x="273400" y="826624"/>
            <a:ext cx="8597201" cy="396854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0"/>
          <p:cNvSpPr txBox="1"/>
          <p:nvPr>
            <p:ph idx="4294967295" type="title"/>
          </p:nvPr>
        </p:nvSpPr>
        <p:spPr>
          <a:xfrm>
            <a:off x="630475" y="376625"/>
            <a:ext cx="5275500" cy="4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Top 3 mais felizes em comparação ao Brasil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Referências:</a:t>
            </a:r>
            <a:endParaRPr/>
          </a:p>
        </p:txBody>
      </p:sp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[1] </a:t>
            </a:r>
            <a:r>
              <a:rPr lang="en" u="sng">
                <a:solidFill>
                  <a:schemeClr val="hlink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https://worldhappiness.report/faq/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ctrTitle"/>
          </p:nvPr>
        </p:nvSpPr>
        <p:spPr>
          <a:xfrm>
            <a:off x="1773750" y="2485825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Introdução</a:t>
            </a:r>
            <a:endParaRPr sz="4800"/>
          </a:p>
        </p:txBody>
      </p:sp>
      <p:sp>
        <p:nvSpPr>
          <p:cNvPr id="201" name="Google Shape;201;p14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3" name="Google Shape;203;p1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Explicando 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Happiness Report</a:t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Varela Round"/>
              <a:buChar char="+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Dados da </a:t>
            </a:r>
            <a:r>
              <a:rPr i="1" lang="en">
                <a:latin typeface="Varela Round"/>
                <a:ea typeface="Varela Round"/>
                <a:cs typeface="Varela Round"/>
                <a:sym typeface="Varela Round"/>
              </a:rPr>
              <a:t>Gallup World Poll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+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Pesquisa sobre desenvolvimento humano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+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Mede e felicidade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+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Happiness Index Score</a:t>
            </a:r>
            <a:r>
              <a:rPr baseline="30000" lang="en">
                <a:latin typeface="Varela Round"/>
                <a:ea typeface="Varela Round"/>
                <a:cs typeface="Varela Round"/>
                <a:sym typeface="Varela Round"/>
              </a:rPr>
              <a:t>[1]</a:t>
            </a:r>
            <a:endParaRPr baseline="30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+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Auto avaliação da própria vida em uma escala de 0 a 10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+"/>
            </a:pPr>
            <a:r>
              <a:rPr lang="en"/>
              <a:t>Tamanho da amostra: 3000 pessoas por país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0" name="Google Shape;210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16"/>
          <p:cNvSpPr txBox="1"/>
          <p:nvPr>
            <p:ph idx="4294967295" type="title"/>
          </p:nvPr>
        </p:nvSpPr>
        <p:spPr>
          <a:xfrm>
            <a:off x="1328525" y="293925"/>
            <a:ext cx="5275500" cy="4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Os dados: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75" y="720300"/>
            <a:ext cx="8692452" cy="37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17"/>
          <p:cNvSpPr txBox="1"/>
          <p:nvPr>
            <p:ph idx="4294967295" type="title"/>
          </p:nvPr>
        </p:nvSpPr>
        <p:spPr>
          <a:xfrm>
            <a:off x="1328525" y="293925"/>
            <a:ext cx="5275500" cy="4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Os dados: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24" name="Google Shape;2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75" y="720300"/>
            <a:ext cx="8692452" cy="37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/>
          <p:nvPr/>
        </p:nvSpPr>
        <p:spPr>
          <a:xfrm>
            <a:off x="238800" y="707225"/>
            <a:ext cx="3113700" cy="37029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ctrTitle"/>
          </p:nvPr>
        </p:nvSpPr>
        <p:spPr>
          <a:xfrm>
            <a:off x="1773750" y="2485825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Paleta de Cores</a:t>
            </a:r>
            <a:endParaRPr sz="4800"/>
          </a:p>
        </p:txBody>
      </p:sp>
      <p:sp>
        <p:nvSpPr>
          <p:cNvPr id="231" name="Google Shape;231;p18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title"/>
          </p:nvPr>
        </p:nvSpPr>
        <p:spPr>
          <a:xfrm>
            <a:off x="2935875" y="15590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 inspiração: Joy - Inside Out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39" name="Google Shape;2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975" y="797000"/>
            <a:ext cx="5349298" cy="402770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975" y="3272992"/>
            <a:ext cx="5349300" cy="1595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ctrTitle"/>
          </p:nvPr>
        </p:nvSpPr>
        <p:spPr>
          <a:xfrm>
            <a:off x="1773750" y="2485825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Objetivos da Visualização</a:t>
            </a:r>
            <a:endParaRPr sz="4800"/>
          </a:p>
        </p:txBody>
      </p:sp>
      <p:sp>
        <p:nvSpPr>
          <p:cNvPr id="247" name="Google Shape;247;p20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9" name="Google Shape;249;p2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da Visualização</a:t>
            </a:r>
            <a:endParaRPr/>
          </a:p>
        </p:txBody>
      </p:sp>
      <p:sp>
        <p:nvSpPr>
          <p:cNvPr id="255" name="Google Shape;255;p2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Comparação entre a felicidade dos países;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Quais foram os anos mais felizes?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Como a pandemia impactou a felicidade em 2020? A vacina em 2021 aumentou a felicidade dos países?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Evidenciar variações na felicidade dos países ao longo dos anos;</a:t>
            </a:r>
            <a:endParaRPr/>
          </a:p>
        </p:txBody>
      </p:sp>
      <p:sp>
        <p:nvSpPr>
          <p:cNvPr id="256" name="Google Shape;256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