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330" r:id="rId3"/>
    <p:sldId id="327" r:id="rId4"/>
    <p:sldId id="316" r:id="rId5"/>
    <p:sldId id="331" r:id="rId6"/>
    <p:sldId id="320" r:id="rId7"/>
    <p:sldId id="332" r:id="rId8"/>
    <p:sldId id="322" r:id="rId9"/>
    <p:sldId id="323" r:id="rId10"/>
    <p:sldId id="335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100000"/>
      <a:buFont typeface="Wingdings" panose="05000000000000000000" pitchFamily="2" charset="2"/>
      <a:buChar char="n"/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F62A"/>
    <a:srgbClr val="00CC00"/>
    <a:srgbClr val="FF9933"/>
    <a:srgbClr val="FF6600"/>
    <a:srgbClr val="FF9966"/>
    <a:srgbClr val="F8F8F8"/>
    <a:srgbClr val="006600"/>
    <a:srgbClr val="001007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590" autoAdjust="0"/>
  </p:normalViewPr>
  <p:slideViewPr>
    <p:cSldViewPr>
      <p:cViewPr varScale="1">
        <p:scale>
          <a:sx n="106" d="100"/>
          <a:sy n="106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fld id="{0899A285-B327-4D54-94FF-46D17E7ABD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7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ABEB3B-2253-4EF5-8AD2-C05414422405}" type="slidenum">
              <a:rPr lang="en-US" altLang="zh-TW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68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AC8910-FE4F-4704-A476-EB4F28BB3C56}" type="slidenum">
              <a:rPr lang="en-US" altLang="zh-TW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3456B5-7261-4A11-B4C3-98B64596DBCA}" type="slidenum">
              <a:rPr lang="en-US" altLang="zh-TW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9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24496F-2917-4B43-8397-84FB6E829968}" type="slidenum">
              <a:rPr lang="en-US" altLang="zh-TW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9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A67908-C85B-433B-B15C-4536A14A0C38}" type="slidenum">
              <a:rPr lang="en-US" altLang="zh-TW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4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14BA45-47EC-4D59-9127-5763B8176633}" type="slidenum">
              <a:rPr lang="en-US" altLang="zh-TW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4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9050DA-AE76-46BA-A64C-1E8E34A6C2F9}" type="slidenum">
              <a:rPr lang="en-US" altLang="zh-TW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6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AD80AC-FEF3-4FA0-8055-9D4284C55823}" type="slidenum">
              <a:rPr lang="en-US" altLang="zh-TW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4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456386-0644-4F42-B6F1-41BFCB6399AF}" type="slidenum">
              <a:rPr lang="en-US" altLang="zh-TW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6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735E45-A1CF-4745-90A6-A7124282426E}" type="slidenum">
              <a:rPr lang="en-US" altLang="zh-TW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TW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5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2398713"/>
            <a:ext cx="9144000" cy="1679575"/>
          </a:xfrm>
          <a:prstGeom prst="rect">
            <a:avLst/>
          </a:prstGeom>
          <a:gradFill rotWithShape="1">
            <a:gsLst>
              <a:gs pos="0">
                <a:srgbClr val="8F0019">
                  <a:gamma/>
                  <a:shade val="76078"/>
                  <a:invGamma/>
                </a:srgbClr>
              </a:gs>
              <a:gs pos="5000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cs typeface="Arial" charset="0"/>
            </a:endParaRPr>
          </a:p>
        </p:txBody>
      </p:sp>
      <p:pic>
        <p:nvPicPr>
          <p:cNvPr id="3" name="Picture 11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73063"/>
            <a:ext cx="21351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96200" cy="838200"/>
          </a:xfrm>
        </p:spPr>
        <p:txBody>
          <a:bodyPr/>
          <a:lstStyle>
            <a:lvl1pPr algn="ctr">
              <a:defRPr b="1" i="0" baseline="0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53000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20633-EC67-4CD8-B008-3E60E4E851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68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solidFill>
                  <a:srgbClr val="C00000"/>
                </a:solidFill>
                <a:latin typeface="Arial" panose="020B0604020202020204" pitchFamily="34" charset="0"/>
              </a:defRPr>
            </a:lvl1pPr>
          </a:lstStyle>
          <a:p>
            <a:fld id="{4A323153-2DA4-4BD8-8266-C6B1A2E9F27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762000" y="990600"/>
            <a:ext cx="7696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ko-KR" smtClean="0"/>
              <a:t>Klik om de opmaakprofielen van de modeltekst te bewerken</a:t>
            </a:r>
          </a:p>
          <a:p>
            <a:pPr lvl="1"/>
            <a:r>
              <a:rPr lang="nl-NL" altLang="ko-KR" smtClean="0"/>
              <a:t>Tweede niveau</a:t>
            </a:r>
          </a:p>
          <a:p>
            <a:pPr lvl="2"/>
            <a:r>
              <a:rPr lang="nl-NL" altLang="ko-KR" smtClean="0"/>
              <a:t>Derde niveau</a:t>
            </a:r>
          </a:p>
          <a:p>
            <a:pPr lvl="3"/>
            <a:r>
              <a:rPr lang="nl-NL" altLang="ko-KR" smtClean="0"/>
              <a:t>Vierde niveau</a:t>
            </a:r>
          </a:p>
          <a:p>
            <a:pPr lvl="4"/>
            <a:r>
              <a:rPr lang="nl-NL" altLang="ko-KR" smtClean="0"/>
              <a:t>Vijfde niveau</a:t>
            </a:r>
          </a:p>
          <a:p>
            <a:pPr lvl="4"/>
            <a:r>
              <a:rPr lang="nl-NL" altLang="ko-KR" smtClean="0"/>
              <a:t>Vijfde niveau</a:t>
            </a:r>
          </a:p>
          <a:p>
            <a:pPr lvl="4"/>
            <a:endParaRPr lang="nl-NL" altLang="ko-KR" smtClean="0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762000" y="6400800"/>
            <a:ext cx="7696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67600" y="6423025"/>
            <a:ext cx="1592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solidFill>
                  <a:srgbClr val="C00000"/>
                </a:solidFill>
                <a:latin typeface="+mn-lt"/>
                <a:ea typeface="HY울릉도B" pitchFamily="18" charset="-127"/>
              </a:rPr>
              <a:t>Korea Univ</a:t>
            </a:r>
            <a:endParaRPr lang="en-US" sz="2000" b="1" dirty="0">
              <a:solidFill>
                <a:srgbClr val="C00000"/>
              </a:solidFill>
              <a:latin typeface="+mn-lt"/>
              <a:ea typeface="HY울릉도B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2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0" y="30480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3200" b="1" dirty="0">
                <a:solidFill>
                  <a:srgbClr val="F8F8F8"/>
                </a:solidFill>
                <a:ea typeface="Gulim" panose="020B0600000101010101" pitchFamily="50" charset="-127"/>
                <a:cs typeface="Tahoma" panose="020B0604030504040204" pitchFamily="34" charset="0"/>
              </a:rPr>
              <a:t>Introduction to the </a:t>
            </a:r>
            <a:r>
              <a:rPr lang="en-US" altLang="ko-KR" sz="3200" b="1" dirty="0" smtClean="0">
                <a:solidFill>
                  <a:srgbClr val="F8F8F8"/>
                </a:solidFill>
                <a:ea typeface="Gulim" panose="020B0600000101010101" pitchFamily="50" charset="-127"/>
                <a:cs typeface="Tahoma" panose="020B0604030504040204" pitchFamily="34" charset="0"/>
              </a:rPr>
              <a:t>DE0 </a:t>
            </a:r>
            <a:r>
              <a:rPr lang="en-US" altLang="ko-KR" sz="3200" b="1" dirty="0">
                <a:solidFill>
                  <a:srgbClr val="F8F8F8"/>
                </a:solidFill>
                <a:ea typeface="Gulim" panose="020B0600000101010101" pitchFamily="50" charset="-127"/>
                <a:cs typeface="Tahoma" panose="020B0604030504040204" pitchFamily="34" charset="0"/>
              </a:rPr>
              <a:t>Board</a:t>
            </a:r>
            <a:endParaRPr lang="ko-KR" altLang="en-US" sz="3200" b="1" dirty="0">
              <a:solidFill>
                <a:srgbClr val="F8F8F8"/>
              </a:solidFill>
              <a:ea typeface="Gulim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19263" y="4538663"/>
            <a:ext cx="5878512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ekton Pro" pitchFamily="34" charset="0"/>
                <a:ea typeface="HY헤드라인M" panose="02030600000101010101" pitchFamily="18" charset="-127"/>
              </a:rPr>
              <a:t>Prof. </a:t>
            </a:r>
            <a:r>
              <a:rPr lang="en-US" altLang="ko-KR" sz="2800" dirty="0" err="1">
                <a:latin typeface="Tekton Pro" pitchFamily="34" charset="0"/>
                <a:ea typeface="HY헤드라인M" panose="02030600000101010101" pitchFamily="18" charset="-127"/>
              </a:rPr>
              <a:t>Taeweon</a:t>
            </a:r>
            <a:r>
              <a:rPr lang="en-US" altLang="ko-KR" sz="2800" dirty="0">
                <a:latin typeface="Tekton Pro" pitchFamily="34" charset="0"/>
                <a:ea typeface="HY헤드라인M" panose="02030600000101010101" pitchFamily="18" charset="-127"/>
              </a:rPr>
              <a:t> </a:t>
            </a:r>
            <a:r>
              <a:rPr lang="en-US" altLang="ko-KR" sz="2800" dirty="0" err="1">
                <a:latin typeface="Tekton Pro" pitchFamily="34" charset="0"/>
                <a:ea typeface="HY헤드라인M" panose="02030600000101010101" pitchFamily="18" charset="-127"/>
              </a:rPr>
              <a:t>Suh</a:t>
            </a:r>
            <a:endParaRPr lang="en-US" altLang="ko-KR" sz="2800" dirty="0">
              <a:latin typeface="Tekton Pro" pitchFamily="34" charset="0"/>
              <a:ea typeface="HY헤드라인M" panose="02030600000101010101" pitchFamily="18" charset="-127"/>
            </a:endParaRPr>
          </a:p>
          <a:p>
            <a:pPr algn="ctr">
              <a:buNone/>
            </a:pPr>
            <a:r>
              <a:rPr lang="en-US" altLang="ko-KR" sz="2800" dirty="0">
                <a:latin typeface="Tekton Pro" pitchFamily="34" charset="0"/>
                <a:ea typeface="HY헤드라인M" panose="02030600000101010101" pitchFamily="18" charset="-127"/>
              </a:rPr>
              <a:t>Computer Science &amp; Engineering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Tekton Pro" pitchFamily="34" charset="0"/>
                <a:ea typeface="HY헤드라인M" panose="02030600000101010101" pitchFamily="18" charset="-127"/>
              </a:rPr>
              <a:t>Korea </a:t>
            </a:r>
            <a:r>
              <a:rPr lang="en-US" altLang="ko-KR" sz="2800" dirty="0">
                <a:latin typeface="Tekton Pro" pitchFamily="34" charset="0"/>
                <a:ea typeface="HY헤드라인M" panose="02030600000101010101" pitchFamily="18" charset="-127"/>
              </a:rPr>
              <a:t>University</a:t>
            </a:r>
          </a:p>
        </p:txBody>
      </p:sp>
      <p:sp>
        <p:nvSpPr>
          <p:cNvPr id="3076" name="Rectangle 2"/>
          <p:cNvSpPr txBox="1">
            <a:spLocks noChangeArrowheads="1"/>
          </p:cNvSpPr>
          <p:nvPr/>
        </p:nvSpPr>
        <p:spPr bwMode="auto">
          <a:xfrm>
            <a:off x="1219200" y="24384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 b="1" dirty="0" smtClean="0">
                <a:solidFill>
                  <a:srgbClr val="F8F8F8"/>
                </a:solidFill>
                <a:cs typeface="Tahoma" panose="020B0604030504040204" pitchFamily="34" charset="0"/>
              </a:rPr>
              <a:t>COSE221, COMP211 </a:t>
            </a:r>
            <a:r>
              <a:rPr lang="en-US" altLang="ko-KR" sz="2000" b="1" dirty="0">
                <a:solidFill>
                  <a:srgbClr val="F8F8F8"/>
                </a:solidFill>
                <a:cs typeface="Tahoma" panose="020B0604030504040204" pitchFamily="34" charset="0"/>
              </a:rPr>
              <a:t>Computer Logic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 1 Getting Started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4B886D-E90E-4ECE-9791-D9DFEE038E98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6850"/>
            <a:ext cx="5809800" cy="4841500"/>
          </a:xfrm>
          <a:prstGeom prst="rect">
            <a:avLst/>
          </a:prstGeom>
        </p:spPr>
      </p:pic>
      <p:sp>
        <p:nvSpPr>
          <p:cNvPr id="12293" name="Rounded Rectangle 37"/>
          <p:cNvSpPr>
            <a:spLocks noChangeArrowheads="1"/>
          </p:cNvSpPr>
          <p:nvPr/>
        </p:nvSpPr>
        <p:spPr bwMode="auto">
          <a:xfrm>
            <a:off x="4668338" y="3060889"/>
            <a:ext cx="1041400" cy="10033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254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2295" name="Rounded Rectangle 37"/>
          <p:cNvSpPr>
            <a:spLocks noChangeArrowheads="1"/>
          </p:cNvSpPr>
          <p:nvPr/>
        </p:nvSpPr>
        <p:spPr bwMode="auto">
          <a:xfrm>
            <a:off x="5812174" y="543896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2296" name="Rounded Rectangle 37"/>
          <p:cNvSpPr>
            <a:spLocks noChangeArrowheads="1"/>
          </p:cNvSpPr>
          <p:nvPr/>
        </p:nvSpPr>
        <p:spPr bwMode="auto">
          <a:xfrm>
            <a:off x="5311610" y="543896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cxnSp>
        <p:nvCxnSpPr>
          <p:cNvPr id="12297" name="Elbow Connector 81"/>
          <p:cNvCxnSpPr>
            <a:cxnSpLocks noChangeShapeType="1"/>
            <a:stCxn id="14" idx="4"/>
            <a:endCxn id="27" idx="4"/>
          </p:cNvCxnSpPr>
          <p:nvPr/>
        </p:nvCxnSpPr>
        <p:spPr bwMode="auto">
          <a:xfrm rot="16200000" flipH="1" flipV="1">
            <a:off x="4602264" y="3459972"/>
            <a:ext cx="853721" cy="313485"/>
          </a:xfrm>
          <a:prstGeom prst="bentConnector3">
            <a:avLst>
              <a:gd name="adj1" fmla="val -6415"/>
            </a:avLst>
          </a:prstGeom>
          <a:noFill/>
          <a:ln w="25400" algn="ctr">
            <a:solidFill>
              <a:srgbClr val="51F6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Rounded Rectangle 37"/>
          <p:cNvSpPr>
            <a:spLocks noChangeArrowheads="1"/>
          </p:cNvSpPr>
          <p:nvPr/>
        </p:nvSpPr>
        <p:spPr bwMode="auto">
          <a:xfrm>
            <a:off x="3720009" y="5045263"/>
            <a:ext cx="88900" cy="22860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24578" name="Picture 2" descr="C:\Documents and Settings\user\My Documents\KU\ESCA\teaching\ecm583_STCS\xor-g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302" y="3415849"/>
            <a:ext cx="719133" cy="316868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12300" name="Elbow Connector 54"/>
          <p:cNvCxnSpPr>
            <a:cxnSpLocks noChangeShapeType="1"/>
            <a:stCxn id="32" idx="0"/>
            <a:endCxn id="12295" idx="0"/>
          </p:cNvCxnSpPr>
          <p:nvPr/>
        </p:nvCxnSpPr>
        <p:spPr bwMode="auto">
          <a:xfrm rot="16200000" flipH="1">
            <a:off x="4934570" y="4408959"/>
            <a:ext cx="1352894" cy="707113"/>
          </a:xfrm>
          <a:prstGeom prst="bentConnector3">
            <a:avLst>
              <a:gd name="adj1" fmla="val 37797"/>
            </a:avLst>
          </a:prstGeom>
          <a:noFill/>
          <a:ln w="25400" algn="ctr">
            <a:solidFill>
              <a:srgbClr val="51F6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Elbow Connector 51"/>
          <p:cNvCxnSpPr>
            <a:cxnSpLocks noChangeShapeType="1"/>
            <a:endCxn id="12296" idx="0"/>
          </p:cNvCxnSpPr>
          <p:nvPr/>
        </p:nvCxnSpPr>
        <p:spPr bwMode="auto">
          <a:xfrm rot="16200000" flipH="1">
            <a:off x="4616631" y="4591583"/>
            <a:ext cx="1352895" cy="341864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51F6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768750" y="4301997"/>
            <a:ext cx="1174750" cy="2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b="1" dirty="0" smtClean="0">
                <a:solidFill>
                  <a:srgbClr val="FFC000"/>
                </a:solidFill>
                <a:ea typeface="Gulim" panose="020B0600000101010101" pitchFamily="50" charset="-127"/>
              </a:rPr>
              <a:t>BUTTON[1</a:t>
            </a:r>
            <a:r>
              <a:rPr lang="en-US" altLang="ko-KR" b="1" dirty="0">
                <a:solidFill>
                  <a:srgbClr val="FFC000"/>
                </a:solidFill>
                <a:ea typeface="Gulim" panose="020B0600000101010101" pitchFamily="50" charset="-127"/>
              </a:rPr>
              <a:t>]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768750" y="3616700"/>
            <a:ext cx="11747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b="1" dirty="0" smtClean="0">
                <a:solidFill>
                  <a:srgbClr val="FFC000"/>
                </a:solidFill>
                <a:ea typeface="Gulim" panose="020B0600000101010101" pitchFamily="50" charset="-127"/>
              </a:rPr>
              <a:t>BUTTON[0</a:t>
            </a:r>
            <a:r>
              <a:rPr lang="en-US" altLang="ko-KR" b="1" dirty="0">
                <a:solidFill>
                  <a:srgbClr val="FFC000"/>
                </a:solidFill>
                <a:ea typeface="Gulim" panose="020B0600000101010101" pitchFamily="50" charset="-127"/>
              </a:rPr>
              <a:t>]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831769" y="4395370"/>
            <a:ext cx="914400" cy="25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b="1" dirty="0" smtClean="0">
                <a:solidFill>
                  <a:srgbClr val="FFC000"/>
                </a:solidFill>
                <a:ea typeface="Gulim" panose="020B0600000101010101" pitchFamily="50" charset="-127"/>
              </a:rPr>
              <a:t>LEDG[9]</a:t>
            </a:r>
            <a:endParaRPr lang="en-US" altLang="ko-KR" b="1" dirty="0">
              <a:solidFill>
                <a:srgbClr val="FFC000"/>
              </a:solidFill>
              <a:ea typeface="Gulim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 flipH="1" flipV="1">
            <a:off x="5163008" y="3189855"/>
            <a:ext cx="45719" cy="45719"/>
          </a:xfrm>
          <a:prstGeom prst="ellipse">
            <a:avLst/>
          </a:prstGeom>
          <a:solidFill>
            <a:srgbClr val="51F6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43" name="Elbow Connector 81"/>
          <p:cNvCxnSpPr>
            <a:cxnSpLocks noChangeShapeType="1"/>
            <a:stCxn id="27" idx="0"/>
            <a:endCxn id="12298" idx="0"/>
          </p:cNvCxnSpPr>
          <p:nvPr/>
        </p:nvCxnSpPr>
        <p:spPr bwMode="auto">
          <a:xfrm rot="5400000">
            <a:off x="3840437" y="4013318"/>
            <a:ext cx="955968" cy="1107923"/>
          </a:xfrm>
          <a:prstGeom prst="bentConnector3">
            <a:avLst>
              <a:gd name="adj1" fmla="val 72667"/>
            </a:avLst>
          </a:prstGeom>
          <a:noFill/>
          <a:ln w="25400" algn="ctr">
            <a:solidFill>
              <a:srgbClr val="51F6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타원 30"/>
          <p:cNvSpPr/>
          <p:nvPr/>
        </p:nvSpPr>
        <p:spPr bwMode="auto">
          <a:xfrm flipH="1" flipV="1">
            <a:off x="5099287" y="4041958"/>
            <a:ext cx="45719" cy="45719"/>
          </a:xfrm>
          <a:prstGeom prst="ellipse">
            <a:avLst/>
          </a:prstGeom>
          <a:solidFill>
            <a:srgbClr val="51F6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 flipH="1" flipV="1">
            <a:off x="5234602" y="4040350"/>
            <a:ext cx="45719" cy="45719"/>
          </a:xfrm>
          <a:prstGeom prst="ellipse">
            <a:avLst/>
          </a:prstGeom>
          <a:solidFill>
            <a:srgbClr val="51F6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16" name="구부러진 연결선 15"/>
          <p:cNvCxnSpPr>
            <a:stCxn id="52" idx="1"/>
          </p:cNvCxnSpPr>
          <p:nvPr/>
        </p:nvCxnSpPr>
        <p:spPr bwMode="auto">
          <a:xfrm rot="10800000">
            <a:off x="5072332" y="4109557"/>
            <a:ext cx="696419" cy="306992"/>
          </a:xfrm>
          <a:prstGeom prst="curvedConnector3">
            <a:avLst>
              <a:gd name="adj1" fmla="val 113371"/>
            </a:avLst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구부러진 연결선 25"/>
          <p:cNvCxnSpPr>
            <a:stCxn id="53" idx="2"/>
          </p:cNvCxnSpPr>
          <p:nvPr/>
        </p:nvCxnSpPr>
        <p:spPr bwMode="auto">
          <a:xfrm rot="5400000">
            <a:off x="5698062" y="3486930"/>
            <a:ext cx="263180" cy="1052946"/>
          </a:xfrm>
          <a:prstGeom prst="curvedConnector2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구부러진 연결선 57"/>
          <p:cNvCxnSpPr>
            <a:stCxn id="54" idx="0"/>
          </p:cNvCxnSpPr>
          <p:nvPr/>
        </p:nvCxnSpPr>
        <p:spPr bwMode="auto">
          <a:xfrm rot="5400000" flipH="1" flipV="1">
            <a:off x="4426176" y="3995245"/>
            <a:ext cx="262918" cy="537333"/>
          </a:xfrm>
          <a:prstGeom prst="curvedConnector2">
            <a:avLst/>
          </a:prstGeom>
          <a:noFill/>
          <a:ln w="1905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타원 26"/>
          <p:cNvSpPr/>
          <p:nvPr/>
        </p:nvSpPr>
        <p:spPr bwMode="auto">
          <a:xfrm flipH="1" flipV="1">
            <a:off x="4849523" y="4043576"/>
            <a:ext cx="45719" cy="45719"/>
          </a:xfrm>
          <a:prstGeom prst="ellipse">
            <a:avLst/>
          </a:prstGeom>
          <a:solidFill>
            <a:srgbClr val="51F6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21" name="직선 연결선 20"/>
          <p:cNvCxnSpPr>
            <a:stCxn id="47" idx="0"/>
            <a:endCxn id="31" idx="4"/>
          </p:cNvCxnSpPr>
          <p:nvPr/>
        </p:nvCxnSpPr>
        <p:spPr bwMode="auto">
          <a:xfrm>
            <a:off x="5122146" y="3965253"/>
            <a:ext cx="0" cy="76705"/>
          </a:xfrm>
          <a:prstGeom prst="line">
            <a:avLst/>
          </a:prstGeom>
          <a:noFill/>
          <a:ln w="28575" cap="flat" cmpd="sng" algn="ctr">
            <a:solidFill>
              <a:srgbClr val="51F62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>
            <a:stCxn id="49" idx="0"/>
            <a:endCxn id="32" idx="4"/>
          </p:cNvCxnSpPr>
          <p:nvPr/>
        </p:nvCxnSpPr>
        <p:spPr bwMode="auto">
          <a:xfrm>
            <a:off x="5257461" y="3962296"/>
            <a:ext cx="0" cy="78054"/>
          </a:xfrm>
          <a:prstGeom prst="line">
            <a:avLst/>
          </a:prstGeom>
          <a:noFill/>
          <a:ln w="28575" cap="flat" cmpd="sng" algn="ctr">
            <a:solidFill>
              <a:srgbClr val="51F62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/>
          <p:cNvSpPr/>
          <p:nvPr/>
        </p:nvSpPr>
        <p:spPr bwMode="auto">
          <a:xfrm flipH="1" flipV="1">
            <a:off x="5099287" y="3919534"/>
            <a:ext cx="45719" cy="45719"/>
          </a:xfrm>
          <a:prstGeom prst="ellipse">
            <a:avLst/>
          </a:prstGeom>
          <a:solidFill>
            <a:srgbClr val="51F6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 flipH="1" flipV="1">
            <a:off x="5234602" y="3916577"/>
            <a:ext cx="45719" cy="45719"/>
          </a:xfrm>
          <a:prstGeom prst="ellipse">
            <a:avLst/>
          </a:prstGeom>
          <a:solidFill>
            <a:srgbClr val="51F6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14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18" y="1605436"/>
            <a:ext cx="4958164" cy="4114800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DE0 Board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71227F-F746-4096-9BAF-45F4BED61A77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ounded Rectangle 29"/>
          <p:cNvSpPr>
            <a:spLocks noChangeArrowheads="1"/>
          </p:cNvSpPr>
          <p:nvPr/>
        </p:nvSpPr>
        <p:spPr bwMode="auto">
          <a:xfrm>
            <a:off x="2590800" y="4566380"/>
            <a:ext cx="1186314" cy="40529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43" name="Rounded Rectangle 33"/>
          <p:cNvSpPr/>
          <p:nvPr/>
        </p:nvSpPr>
        <p:spPr bwMode="auto">
          <a:xfrm>
            <a:off x="2636066" y="5081119"/>
            <a:ext cx="2060608" cy="282197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sp>
        <p:nvSpPr>
          <p:cNvPr id="46" name="Rounded Rectangle 29"/>
          <p:cNvSpPr>
            <a:spLocks noChangeArrowheads="1"/>
          </p:cNvSpPr>
          <p:nvPr/>
        </p:nvSpPr>
        <p:spPr bwMode="auto">
          <a:xfrm>
            <a:off x="4757239" y="3147962"/>
            <a:ext cx="805362" cy="79876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49" name="Rounded Rectangle 33"/>
          <p:cNvSpPr/>
          <p:nvPr/>
        </p:nvSpPr>
        <p:spPr bwMode="auto">
          <a:xfrm>
            <a:off x="3838257" y="4695287"/>
            <a:ext cx="1952943" cy="276387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sp>
        <p:nvSpPr>
          <p:cNvPr id="50" name="Rounded Rectangle 29"/>
          <p:cNvSpPr>
            <a:spLocks noChangeArrowheads="1"/>
          </p:cNvSpPr>
          <p:nvPr/>
        </p:nvSpPr>
        <p:spPr bwMode="auto">
          <a:xfrm>
            <a:off x="3634560" y="1641902"/>
            <a:ext cx="1214635" cy="64409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cxnSp>
        <p:nvCxnSpPr>
          <p:cNvPr id="20" name="직선 화살표 연결선 19"/>
          <p:cNvCxnSpPr>
            <a:stCxn id="21" idx="3"/>
            <a:endCxn id="42" idx="1"/>
          </p:cNvCxnSpPr>
          <p:nvPr/>
        </p:nvCxnSpPr>
        <p:spPr bwMode="auto">
          <a:xfrm>
            <a:off x="1780857" y="4764982"/>
            <a:ext cx="809943" cy="4045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33400" y="461109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altLang="ko-KR" b="1" dirty="0" smtClean="0"/>
              <a:t>7 Segments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4007" y="314796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altLang="ko-KR" b="1" dirty="0" smtClean="0"/>
              <a:t>Serial Port</a:t>
            </a:r>
            <a:endParaRPr lang="ko-KR" altLang="en-US" b="1" dirty="0"/>
          </a:p>
        </p:txBody>
      </p:sp>
      <p:cxnSp>
        <p:nvCxnSpPr>
          <p:cNvPr id="30" name="꺾인 연결선 29"/>
          <p:cNvCxnSpPr>
            <a:stCxn id="60" idx="3"/>
            <a:endCxn id="50" idx="1"/>
          </p:cNvCxnSpPr>
          <p:nvPr/>
        </p:nvCxnSpPr>
        <p:spPr bwMode="auto">
          <a:xfrm flipV="1">
            <a:off x="1780857" y="1963951"/>
            <a:ext cx="1853703" cy="133789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346124" y="3264188"/>
            <a:ext cx="139012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FPGA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(Cyclone-III)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5" name="직선 화살표 연결선 74"/>
          <p:cNvCxnSpPr>
            <a:stCxn id="70" idx="1"/>
            <a:endCxn id="46" idx="3"/>
          </p:cNvCxnSpPr>
          <p:nvPr/>
        </p:nvCxnSpPr>
        <p:spPr bwMode="auto">
          <a:xfrm flipH="1">
            <a:off x="5562601" y="3547343"/>
            <a:ext cx="1783523" cy="1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376752" y="4685428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 smtClean="0"/>
              <a:t>LEDs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76752" y="506576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 smtClean="0"/>
              <a:t>Push Buttons</a:t>
            </a:r>
            <a:endParaRPr lang="ko-KR" altLang="en-US" b="1" dirty="0"/>
          </a:p>
        </p:txBody>
      </p:sp>
      <p:cxnSp>
        <p:nvCxnSpPr>
          <p:cNvPr id="89" name="직선 화살표 연결선 88"/>
          <p:cNvCxnSpPr>
            <a:stCxn id="80" idx="1"/>
            <a:endCxn id="49" idx="3"/>
          </p:cNvCxnSpPr>
          <p:nvPr/>
        </p:nvCxnSpPr>
        <p:spPr bwMode="auto">
          <a:xfrm flipH="1" flipV="1">
            <a:off x="5791200" y="4833481"/>
            <a:ext cx="1585552" cy="5836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81865" y="5072759"/>
            <a:ext cx="99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altLang="ko-KR" b="1" dirty="0" smtClean="0"/>
              <a:t>Switches</a:t>
            </a:r>
            <a:endParaRPr lang="ko-KR" altLang="en-US" b="1" dirty="0"/>
          </a:p>
        </p:txBody>
      </p:sp>
      <p:cxnSp>
        <p:nvCxnSpPr>
          <p:cNvPr id="98" name="직선 화살표 연결선 97"/>
          <p:cNvCxnSpPr>
            <a:stCxn id="97" idx="3"/>
            <a:endCxn id="43" idx="1"/>
          </p:cNvCxnSpPr>
          <p:nvPr/>
        </p:nvCxnSpPr>
        <p:spPr bwMode="auto">
          <a:xfrm flipV="1">
            <a:off x="1780857" y="5222218"/>
            <a:ext cx="855209" cy="4430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5" name="Rounded Rectangle 33"/>
          <p:cNvSpPr/>
          <p:nvPr/>
        </p:nvSpPr>
        <p:spPr bwMode="auto">
          <a:xfrm>
            <a:off x="4775344" y="5089747"/>
            <a:ext cx="1154422" cy="276387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rmAutofit fontScale="85000" lnSpcReduction="20000"/>
          </a:bodyPr>
          <a:lstStyle/>
          <a:p>
            <a:pPr>
              <a:defRPr/>
            </a:pPr>
            <a:endParaRPr lang="en-US">
              <a:ea typeface="PMingLiU" pitchFamily="18" charset="-120"/>
              <a:cs typeface="Arial" charset="0"/>
            </a:endParaRPr>
          </a:p>
        </p:txBody>
      </p:sp>
      <p:cxnSp>
        <p:nvCxnSpPr>
          <p:cNvPr id="81" name="직선 화살표 연결선 80"/>
          <p:cNvCxnSpPr>
            <a:stCxn id="86" idx="1"/>
            <a:endCxn id="45" idx="3"/>
          </p:cNvCxnSpPr>
          <p:nvPr/>
        </p:nvCxnSpPr>
        <p:spPr bwMode="auto">
          <a:xfrm flipH="1">
            <a:off x="5929766" y="5219649"/>
            <a:ext cx="1446986" cy="8292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303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More Detailed Info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78FA29-693A-43A4-BD41-713C1A51F7AD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" b="2888"/>
          <a:stretch/>
        </p:blipFill>
        <p:spPr>
          <a:xfrm>
            <a:off x="533400" y="1219200"/>
            <a:ext cx="845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5" y="1198750"/>
            <a:ext cx="5809800" cy="484150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DE0 </a:t>
            </a:r>
            <a:r>
              <a:rPr lang="en-US" altLang="ko-KR" dirty="0" smtClean="0"/>
              <a:t>Board Connections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D6640B-FE00-4AC7-BB9D-030A2F4C6BC2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cxnSp>
        <p:nvCxnSpPr>
          <p:cNvPr id="6150" name="Elbow Connector 47"/>
          <p:cNvCxnSpPr>
            <a:cxnSpLocks noChangeShapeType="1"/>
          </p:cNvCxnSpPr>
          <p:nvPr/>
        </p:nvCxnSpPr>
        <p:spPr bwMode="auto">
          <a:xfrm rot="16200000" flipH="1">
            <a:off x="8153400" y="2971800"/>
            <a:ext cx="685800" cy="76200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2" name="Elbow Connector 51"/>
          <p:cNvCxnSpPr>
            <a:cxnSpLocks noChangeShapeType="1"/>
            <a:endCxn id="24" idx="0"/>
          </p:cNvCxnSpPr>
          <p:nvPr/>
        </p:nvCxnSpPr>
        <p:spPr bwMode="auto">
          <a:xfrm rot="16200000" flipH="1">
            <a:off x="5182633" y="4449117"/>
            <a:ext cx="1346136" cy="471260"/>
          </a:xfrm>
          <a:prstGeom prst="bentConnector3">
            <a:avLst>
              <a:gd name="adj1" fmla="val 31249"/>
            </a:avLst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37"/>
          <p:cNvSpPr>
            <a:spLocks noChangeArrowheads="1"/>
          </p:cNvSpPr>
          <p:nvPr/>
        </p:nvSpPr>
        <p:spPr bwMode="auto">
          <a:xfrm>
            <a:off x="5900831" y="5357815"/>
            <a:ext cx="381000" cy="380265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29" name="Rounded Rectangle 37"/>
          <p:cNvSpPr>
            <a:spLocks noChangeArrowheads="1"/>
          </p:cNvSpPr>
          <p:nvPr/>
        </p:nvSpPr>
        <p:spPr bwMode="auto">
          <a:xfrm>
            <a:off x="4582571" y="5372104"/>
            <a:ext cx="181610" cy="35560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30" name="Rounded Rectangle 37"/>
          <p:cNvSpPr>
            <a:spLocks noChangeArrowheads="1"/>
          </p:cNvSpPr>
          <p:nvPr/>
        </p:nvSpPr>
        <p:spPr bwMode="auto">
          <a:xfrm>
            <a:off x="4322222" y="5372104"/>
            <a:ext cx="181610" cy="35560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31" name="Rounded Rectangle 37"/>
          <p:cNvSpPr>
            <a:spLocks noChangeArrowheads="1"/>
          </p:cNvSpPr>
          <p:nvPr/>
        </p:nvSpPr>
        <p:spPr bwMode="auto">
          <a:xfrm>
            <a:off x="3810414" y="5372104"/>
            <a:ext cx="181610" cy="35560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cxnSp>
        <p:nvCxnSpPr>
          <p:cNvPr id="32" name="Elbow Connector 81"/>
          <p:cNvCxnSpPr>
            <a:cxnSpLocks noChangeShapeType="1"/>
            <a:stCxn id="21" idx="1"/>
            <a:endCxn id="33" idx="0"/>
          </p:cNvCxnSpPr>
          <p:nvPr/>
        </p:nvCxnSpPr>
        <p:spPr bwMode="auto">
          <a:xfrm rot="10800000" flipV="1">
            <a:off x="3464148" y="3511615"/>
            <a:ext cx="1365662" cy="1144524"/>
          </a:xfrm>
          <a:prstGeom prst="bentConnector2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7"/>
          <p:cNvSpPr>
            <a:spLocks noChangeArrowheads="1"/>
          </p:cNvSpPr>
          <p:nvPr/>
        </p:nvSpPr>
        <p:spPr bwMode="auto">
          <a:xfrm>
            <a:off x="3270696" y="4656139"/>
            <a:ext cx="386903" cy="628650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49" name="Rounded Rectangle 37"/>
          <p:cNvSpPr>
            <a:spLocks noChangeArrowheads="1"/>
          </p:cNvSpPr>
          <p:nvPr/>
        </p:nvSpPr>
        <p:spPr bwMode="auto">
          <a:xfrm>
            <a:off x="5380132" y="5357815"/>
            <a:ext cx="381000" cy="380265"/>
          </a:xfrm>
          <a:prstGeom prst="roundRect">
            <a:avLst>
              <a:gd name="adj" fmla="val 16667"/>
            </a:avLst>
          </a:prstGeom>
          <a:solidFill>
            <a:srgbClr val="92D050">
              <a:alpha val="50195"/>
            </a:srgbClr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  <p:cxnSp>
        <p:nvCxnSpPr>
          <p:cNvPr id="50" name="Elbow Connector 51"/>
          <p:cNvCxnSpPr>
            <a:cxnSpLocks noChangeShapeType="1"/>
            <a:endCxn id="49" idx="0"/>
          </p:cNvCxnSpPr>
          <p:nvPr/>
        </p:nvCxnSpPr>
        <p:spPr bwMode="auto">
          <a:xfrm rot="16200000" flipH="1">
            <a:off x="4777186" y="4564368"/>
            <a:ext cx="1341373" cy="24552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Elbow Connector 81"/>
          <p:cNvCxnSpPr>
            <a:cxnSpLocks noChangeShapeType="1"/>
            <a:endCxn id="31" idx="0"/>
          </p:cNvCxnSpPr>
          <p:nvPr/>
        </p:nvCxnSpPr>
        <p:spPr bwMode="auto">
          <a:xfrm rot="5400000">
            <a:off x="3555523" y="4097817"/>
            <a:ext cx="1619983" cy="928590"/>
          </a:xfrm>
          <a:prstGeom prst="bentConnector3">
            <a:avLst>
              <a:gd name="adj1" fmla="val 261"/>
            </a:avLst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Elbow Connector 81"/>
          <p:cNvCxnSpPr>
            <a:cxnSpLocks noChangeShapeType="1"/>
            <a:endCxn id="30" idx="0"/>
          </p:cNvCxnSpPr>
          <p:nvPr/>
        </p:nvCxnSpPr>
        <p:spPr bwMode="auto">
          <a:xfrm rot="5400000">
            <a:off x="4006291" y="4408885"/>
            <a:ext cx="1369955" cy="556482"/>
          </a:xfrm>
          <a:prstGeom prst="bentConnector3">
            <a:avLst>
              <a:gd name="adj1" fmla="val 24887"/>
            </a:avLst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Elbow Connector 81"/>
          <p:cNvCxnSpPr>
            <a:cxnSpLocks noChangeShapeType="1"/>
            <a:endCxn id="29" idx="0"/>
          </p:cNvCxnSpPr>
          <p:nvPr/>
        </p:nvCxnSpPr>
        <p:spPr bwMode="auto">
          <a:xfrm rot="5400000">
            <a:off x="4197696" y="4477829"/>
            <a:ext cx="1369955" cy="418594"/>
          </a:xfrm>
          <a:prstGeom prst="bentConnector3">
            <a:avLst>
              <a:gd name="adj1" fmla="val 37137"/>
            </a:avLst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ounded Rectangle 37"/>
          <p:cNvSpPr>
            <a:spLocks noChangeArrowheads="1"/>
          </p:cNvSpPr>
          <p:nvPr/>
        </p:nvSpPr>
        <p:spPr bwMode="auto">
          <a:xfrm>
            <a:off x="4829810" y="3016315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254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Push Buttons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altLang="ko-KR" dirty="0" smtClean="0"/>
              <a:t>Push button provides 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Low (0 V) when pressed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High (3.3V) when </a:t>
            </a:r>
            <a:r>
              <a:rPr lang="en-US" altLang="ko-KR" b="1" dirty="0" smtClean="0">
                <a:solidFill>
                  <a:srgbClr val="C00000"/>
                </a:solidFill>
              </a:rPr>
              <a:t>NOT </a:t>
            </a:r>
            <a:r>
              <a:rPr lang="en-US" altLang="ko-KR" dirty="0" smtClean="0">
                <a:solidFill>
                  <a:srgbClr val="C00000"/>
                </a:solidFill>
              </a:rPr>
              <a:t>pressed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8E122B-45F1-422F-8943-300222F6AED5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68" y="4196743"/>
            <a:ext cx="5701263" cy="1258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13" y="3112745"/>
            <a:ext cx="17623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Switches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1981200"/>
          </a:xfrm>
        </p:spPr>
        <p:txBody>
          <a:bodyPr/>
          <a:lstStyle/>
          <a:p>
            <a:r>
              <a:rPr lang="en-US" altLang="ko-KR" dirty="0" smtClean="0"/>
              <a:t>Switch provides</a:t>
            </a:r>
          </a:p>
          <a:p>
            <a:pPr lvl="1"/>
            <a:r>
              <a:rPr lang="en-US" altLang="ko-KR" dirty="0" smtClean="0"/>
              <a:t>Low (0 V) when the switch is in the DOWN position (closest to the edge of the board)</a:t>
            </a:r>
          </a:p>
          <a:p>
            <a:pPr lvl="1"/>
            <a:r>
              <a:rPr lang="en-US" altLang="ko-KR" dirty="0" smtClean="0"/>
              <a:t>High (3.3 V) when the switch is in the UP position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E02EF1-B31C-47D4-AA68-893B89E9209B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20" y="3095151"/>
            <a:ext cx="2152760" cy="4100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68" y="3666849"/>
            <a:ext cx="4405863" cy="2572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 Segments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219200"/>
          </a:xfrm>
        </p:spPr>
        <p:txBody>
          <a:bodyPr/>
          <a:lstStyle/>
          <a:p>
            <a:r>
              <a:rPr lang="en-US" altLang="ko-KR" dirty="0" smtClean="0"/>
              <a:t>To light up a segment, provide a low level</a:t>
            </a:r>
          </a:p>
          <a:p>
            <a:r>
              <a:rPr lang="en-US" altLang="ko-KR" dirty="0" smtClean="0"/>
              <a:t>To turn off a segment, provide a high level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61FFA0-F26B-4BA4-B375-E4BA1555831C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32" y="4156060"/>
            <a:ext cx="4299535" cy="207714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461929" y="2505183"/>
            <a:ext cx="4372542" cy="1578644"/>
            <a:chOff x="2461929" y="2505183"/>
            <a:chExt cx="4372542" cy="15786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2830633"/>
              <a:ext cx="1540983" cy="70868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06" t="7183" r="33983" b="21947"/>
            <a:stretch/>
          </p:blipFill>
          <p:spPr>
            <a:xfrm>
              <a:off x="2971800" y="2505183"/>
              <a:ext cx="1252389" cy="118647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946"/>
            <a:stretch/>
          </p:blipFill>
          <p:spPr>
            <a:xfrm>
              <a:off x="2461929" y="3792465"/>
              <a:ext cx="4372542" cy="291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4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10 green LEDs on the board</a:t>
            </a:r>
          </a:p>
          <a:p>
            <a:pPr>
              <a:defRPr/>
            </a:pPr>
            <a:r>
              <a:rPr lang="en-US" dirty="0" smtClean="0"/>
              <a:t>To turn on the LED, provide a high level</a:t>
            </a:r>
          </a:p>
          <a:p>
            <a:pPr>
              <a:defRPr/>
            </a:pPr>
            <a:r>
              <a:rPr lang="en-US" dirty="0" smtClean="0"/>
              <a:t>To turn off the LED, provide a low level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96977E-57B6-4B8E-A7FE-57F9CBE548B3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83" y="3762375"/>
            <a:ext cx="4233433" cy="25028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6" y="3048000"/>
            <a:ext cx="2867425" cy="40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Pin Assignment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ko-KR" smtClean="0"/>
              <a:t>Let’s use the same names in our design as listed in the manual</a:t>
            </a:r>
          </a:p>
          <a:p>
            <a:pPr lvl="1"/>
            <a:r>
              <a:rPr lang="en-US" altLang="ko-KR" smtClean="0"/>
              <a:t>Then, we don’t have to manually assign inputs and output in our design to the FPGA pins</a:t>
            </a:r>
          </a:p>
          <a:p>
            <a:pPr lvl="1"/>
            <a:r>
              <a:rPr lang="en-US" altLang="ko-KR" smtClean="0"/>
              <a:t>Just import the pin assignment file (excel file) from Quartus-II, which is linked in the class web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4CFBFED-BFEC-44CF-9B8A-B0E10F1A0C78}" type="slidenum"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ko-KR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5561</TotalTime>
  <Words>229</Words>
  <Application>Microsoft Office PowerPoint</Application>
  <PresentationFormat>화면 슬라이드 쇼(4:3)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HY울릉도B</vt:lpstr>
      <vt:lpstr>HY헤드라인M</vt:lpstr>
      <vt:lpstr>新細明體</vt:lpstr>
      <vt:lpstr>新細明體</vt:lpstr>
      <vt:lpstr>Tekton Pro</vt:lpstr>
      <vt:lpstr>굴림</vt:lpstr>
      <vt:lpstr>Arial</vt:lpstr>
      <vt:lpstr>Arial Black</vt:lpstr>
      <vt:lpstr>Tahoma</vt:lpstr>
      <vt:lpstr>Wingdings</vt:lpstr>
      <vt:lpstr>Studio</vt:lpstr>
      <vt:lpstr>PowerPoint 프레젠테이션</vt:lpstr>
      <vt:lpstr>DE0 Board</vt:lpstr>
      <vt:lpstr>More Detailed Info</vt:lpstr>
      <vt:lpstr>DE0 Board Connections</vt:lpstr>
      <vt:lpstr>Push Buttons</vt:lpstr>
      <vt:lpstr>Switches</vt:lpstr>
      <vt:lpstr>7 Segments</vt:lpstr>
      <vt:lpstr>LEDs</vt:lpstr>
      <vt:lpstr>Pin Assignment</vt:lpstr>
      <vt:lpstr>Lab 1 Getting Started</vt:lpstr>
    </vt:vector>
  </TitlesOfParts>
  <Manager/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Embedded Systems</dc:subject>
  <dc:creator>Taeweon Suh</dc:creator>
  <cp:keywords/>
  <dc:description/>
  <cp:lastModifiedBy>sunhee</cp:lastModifiedBy>
  <cp:revision>826</cp:revision>
  <cp:lastPrinted>1601-01-01T00:00:00Z</cp:lastPrinted>
  <dcterms:created xsi:type="dcterms:W3CDTF">2004-08-14T22:46:03Z</dcterms:created>
  <dcterms:modified xsi:type="dcterms:W3CDTF">2014-09-04T02:26:53Z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TC010730961033</vt:lpwstr>
  </property>
</Properties>
</file>