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E9BD-7885-4816-84A8-ABCC8B32270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E46-AE47-4337-BE1B-48944D969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0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E9BD-7885-4816-84A8-ABCC8B32270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E46-AE47-4337-BE1B-48944D969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0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E9BD-7885-4816-84A8-ABCC8B32270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E46-AE47-4337-BE1B-48944D969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E9BD-7885-4816-84A8-ABCC8B32270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E46-AE47-4337-BE1B-48944D969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9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E9BD-7885-4816-84A8-ABCC8B32270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E46-AE47-4337-BE1B-48944D969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3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E9BD-7885-4816-84A8-ABCC8B32270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E46-AE47-4337-BE1B-48944D969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6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E9BD-7885-4816-84A8-ABCC8B32270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E46-AE47-4337-BE1B-48944D969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5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E9BD-7885-4816-84A8-ABCC8B32270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E46-AE47-4337-BE1B-48944D969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9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E9BD-7885-4816-84A8-ABCC8B32270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E46-AE47-4337-BE1B-48944D969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5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E9BD-7885-4816-84A8-ABCC8B32270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E46-AE47-4337-BE1B-48944D969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1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E9BD-7885-4816-84A8-ABCC8B32270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E46-AE47-4337-BE1B-48944D969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1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E9BD-7885-4816-84A8-ABCC8B32270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E46-AE47-4337-BE1B-48944D969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2880" y="480291"/>
            <a:ext cx="11801139" cy="61421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77876" y="1032734"/>
            <a:ext cx="1054250" cy="18288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38392" y="1430767"/>
            <a:ext cx="7745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1289" y="1290917"/>
            <a:ext cx="68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inclk0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1460756" y="1068454"/>
            <a:ext cx="68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clkgen</a:t>
            </a:r>
            <a:endParaRPr lang="ko-KR" altLang="en-US" sz="13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071176" y="1443317"/>
            <a:ext cx="503811" cy="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7117" y="1284992"/>
            <a:ext cx="68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c0</a:t>
            </a:r>
            <a:endParaRPr lang="ko-KR" alt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2578143" y="1566483"/>
            <a:ext cx="68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c1</a:t>
            </a:r>
            <a:endParaRPr lang="ko-KR" altLang="en-US" sz="1300" dirty="0"/>
          </a:p>
        </p:txBody>
      </p:sp>
      <p:sp>
        <p:nvSpPr>
          <p:cNvPr id="18" name="TextBox 17"/>
          <p:cNvSpPr txBox="1"/>
          <p:nvPr/>
        </p:nvSpPr>
        <p:spPr>
          <a:xfrm>
            <a:off x="2598403" y="1892528"/>
            <a:ext cx="68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c2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2592484" y="2223242"/>
            <a:ext cx="6884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locked</a:t>
            </a:r>
          </a:p>
          <a:p>
            <a:endParaRPr lang="ko-KR" altLang="en-US" sz="1300" dirty="0"/>
          </a:p>
        </p:txBody>
      </p:sp>
      <p:sp>
        <p:nvSpPr>
          <p:cNvPr id="21" name="직사각형 20"/>
          <p:cNvSpPr/>
          <p:nvPr/>
        </p:nvSpPr>
        <p:spPr>
          <a:xfrm>
            <a:off x="1873625" y="3401206"/>
            <a:ext cx="1054250" cy="18288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74028" y="3407276"/>
            <a:ext cx="1020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</a:t>
            </a:r>
            <a:r>
              <a:rPr lang="en-US" altLang="ko-KR" sz="1300" dirty="0" smtClean="0"/>
              <a:t>ips_cpu</a:t>
            </a:r>
            <a:endParaRPr lang="ko-KR" altLang="en-US" sz="1300" dirty="0"/>
          </a:p>
        </p:txBody>
      </p:sp>
      <p:sp>
        <p:nvSpPr>
          <p:cNvPr id="25" name="TextBox 24"/>
          <p:cNvSpPr txBox="1"/>
          <p:nvPr/>
        </p:nvSpPr>
        <p:spPr>
          <a:xfrm>
            <a:off x="1331264" y="3703043"/>
            <a:ext cx="68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clk</a:t>
            </a:r>
            <a:endParaRPr lang="ko-KR" altLang="en-US" sz="13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1678191" y="421699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1786" y="4077292"/>
            <a:ext cx="8785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Instr</a:t>
            </a:r>
            <a:r>
              <a:rPr lang="en-US" altLang="ko-KR" sz="1300" dirty="0" smtClean="0"/>
              <a:t>[31:0]</a:t>
            </a:r>
            <a:endParaRPr lang="ko-KR" altLang="en-US" sz="13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329" y="4401816"/>
            <a:ext cx="18028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m</a:t>
            </a:r>
            <a:r>
              <a:rPr lang="en-US" altLang="ko-KR" sz="1300" dirty="0" err="1" smtClean="0"/>
              <a:t>emreaddata</a:t>
            </a:r>
            <a:r>
              <a:rPr lang="en-US" altLang="ko-KR" sz="1300" dirty="0" smtClean="0"/>
              <a:t>[31:0]</a:t>
            </a:r>
            <a:endParaRPr lang="ko-KR" altLang="en-US" sz="13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690738" y="455228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679981" y="3853029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87824" y="4756820"/>
            <a:ext cx="8785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reset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681772" y="490907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757544" y="3833304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08072" y="3661803"/>
            <a:ext cx="13563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memaddr</a:t>
            </a:r>
            <a:r>
              <a:rPr lang="en-US" altLang="ko-KR" sz="1300" dirty="0" smtClean="0"/>
              <a:t>[31:0]</a:t>
            </a:r>
            <a:endParaRPr lang="ko-KR" altLang="en-US" sz="13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760858" y="4214874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03456" y="4026634"/>
            <a:ext cx="19673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memwritedata</a:t>
            </a:r>
            <a:r>
              <a:rPr lang="en-US" altLang="ko-KR" sz="1300" dirty="0" smtClean="0"/>
              <a:t>[31:0]</a:t>
            </a:r>
            <a:endParaRPr lang="ko-KR" altLang="en-US" sz="13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2765477" y="4552004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98840" y="4372998"/>
            <a:ext cx="19673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memwrite</a:t>
            </a:r>
            <a:endParaRPr lang="ko-KR" altLang="en-US" sz="13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2770098" y="4935310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03461" y="4765541"/>
            <a:ext cx="19673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p</a:t>
            </a:r>
            <a:r>
              <a:rPr lang="en-US" altLang="ko-KR" sz="1300" dirty="0" smtClean="0"/>
              <a:t>c[31:0]</a:t>
            </a:r>
            <a:endParaRPr lang="ko-KR" altLang="en-US" sz="1300" dirty="0"/>
          </a:p>
        </p:txBody>
      </p:sp>
      <p:sp>
        <p:nvSpPr>
          <p:cNvPr id="47" name="직사각형 46"/>
          <p:cNvSpPr/>
          <p:nvPr/>
        </p:nvSpPr>
        <p:spPr>
          <a:xfrm>
            <a:off x="4556793" y="939715"/>
            <a:ext cx="1054250" cy="2102128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2075798" y="1725024"/>
            <a:ext cx="503811" cy="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080416" y="2052914"/>
            <a:ext cx="503811" cy="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085035" y="2371569"/>
            <a:ext cx="503811" cy="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400410" y="1188339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80060" y="905187"/>
            <a:ext cx="1020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Timer</a:t>
            </a:r>
            <a:endParaRPr lang="ko-KR" altLang="en-US" sz="1300" dirty="0"/>
          </a:p>
        </p:txBody>
      </p:sp>
      <p:sp>
        <p:nvSpPr>
          <p:cNvPr id="56" name="TextBox 55"/>
          <p:cNvSpPr txBox="1"/>
          <p:nvPr/>
        </p:nvSpPr>
        <p:spPr>
          <a:xfrm>
            <a:off x="3501743" y="1030996"/>
            <a:ext cx="10212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Addr</a:t>
            </a:r>
            <a:r>
              <a:rPr lang="en-US" altLang="ko-KR" sz="1300" dirty="0" smtClean="0"/>
              <a:t>[11:0]</a:t>
            </a:r>
            <a:endParaRPr lang="ko-KR" altLang="en-US" sz="1300" dirty="0"/>
          </a:p>
        </p:txBody>
      </p:sp>
      <p:sp>
        <p:nvSpPr>
          <p:cNvPr id="57" name="TextBox 56"/>
          <p:cNvSpPr txBox="1"/>
          <p:nvPr/>
        </p:nvSpPr>
        <p:spPr>
          <a:xfrm>
            <a:off x="3866577" y="1321941"/>
            <a:ext cx="10212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CS_N</a:t>
            </a:r>
            <a:endParaRPr lang="ko-KR" altLang="en-US" sz="13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386557" y="1488519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77059" y="1608269"/>
            <a:ext cx="11395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DataIn</a:t>
            </a:r>
            <a:r>
              <a:rPr lang="en-US" altLang="ko-KR" sz="1300" dirty="0" smtClean="0"/>
              <a:t>[31:0]</a:t>
            </a:r>
            <a:endParaRPr lang="ko-KR" altLang="en-US" sz="1300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4409650" y="177022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61969" y="1889978"/>
            <a:ext cx="11395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RD_N</a:t>
            </a:r>
            <a:endParaRPr lang="ko-KR" altLang="en-US" sz="13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4405033" y="204269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38880" y="2162450"/>
            <a:ext cx="11395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WR_N</a:t>
            </a:r>
            <a:endParaRPr lang="ko-KR" altLang="en-US" sz="13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4409654" y="2315171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42136" y="2451522"/>
            <a:ext cx="68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clk</a:t>
            </a:r>
            <a:endParaRPr lang="ko-KR" altLang="en-US" sz="1300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4390853" y="260150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377001" y="2864745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98970" y="2696284"/>
            <a:ext cx="68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reset</a:t>
            </a:r>
            <a:endParaRPr lang="ko-KR" altLang="en-US" sz="1300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5444022" y="1199204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86620" y="1010964"/>
            <a:ext cx="19673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DataOut</a:t>
            </a:r>
            <a:r>
              <a:rPr lang="en-US" altLang="ko-KR" sz="1300" dirty="0" smtClean="0"/>
              <a:t>[31:0]</a:t>
            </a:r>
            <a:endParaRPr lang="ko-KR" altLang="en-US" sz="1300" dirty="0"/>
          </a:p>
        </p:txBody>
      </p:sp>
      <p:sp>
        <p:nvSpPr>
          <p:cNvPr id="71" name="직사각형 70"/>
          <p:cNvSpPr/>
          <p:nvPr/>
        </p:nvSpPr>
        <p:spPr>
          <a:xfrm>
            <a:off x="4884682" y="4316262"/>
            <a:ext cx="1054250" cy="1317927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030618" y="4351982"/>
            <a:ext cx="8713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Decoder</a:t>
            </a:r>
            <a:endParaRPr lang="ko-KR" altLang="en-US" sz="1300" dirty="0"/>
          </a:p>
        </p:txBody>
      </p:sp>
      <p:cxnSp>
        <p:nvCxnSpPr>
          <p:cNvPr id="75" name="직선 연결선 74"/>
          <p:cNvCxnSpPr/>
          <p:nvPr/>
        </p:nvCxnSpPr>
        <p:spPr>
          <a:xfrm>
            <a:off x="5677982" y="4726845"/>
            <a:ext cx="503811" cy="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173923" y="4568520"/>
            <a:ext cx="13260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CS_GPIO_N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6184949" y="4850011"/>
            <a:ext cx="1065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CS_MEM_N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6205209" y="5176056"/>
            <a:ext cx="10453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CS_TC_N</a:t>
            </a:r>
            <a:endParaRPr lang="ko-KR" altLang="en-US" sz="13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5682604" y="5008552"/>
            <a:ext cx="503811" cy="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687222" y="5336442"/>
            <a:ext cx="503811" cy="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696639" y="5348686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798664" y="5181551"/>
            <a:ext cx="10212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Addr</a:t>
            </a:r>
            <a:r>
              <a:rPr lang="en-US" altLang="ko-KR" sz="1300" dirty="0" smtClean="0"/>
              <a:t>[31:0]</a:t>
            </a:r>
            <a:endParaRPr lang="ko-KR" altLang="en-US" sz="1300" dirty="0"/>
          </a:p>
        </p:txBody>
      </p:sp>
      <p:sp>
        <p:nvSpPr>
          <p:cNvPr id="91" name="직사각형 90"/>
          <p:cNvSpPr/>
          <p:nvPr/>
        </p:nvSpPr>
        <p:spPr>
          <a:xfrm>
            <a:off x="7119894" y="1387680"/>
            <a:ext cx="1054250" cy="2705058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>
            <a:off x="6963511" y="1636304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370869" y="1353152"/>
            <a:ext cx="1020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GPIO</a:t>
            </a:r>
            <a:endParaRPr lang="ko-KR" altLang="en-US" sz="1300" dirty="0"/>
          </a:p>
        </p:txBody>
      </p:sp>
      <p:sp>
        <p:nvSpPr>
          <p:cNvPr id="94" name="TextBox 93"/>
          <p:cNvSpPr txBox="1"/>
          <p:nvPr/>
        </p:nvSpPr>
        <p:spPr>
          <a:xfrm>
            <a:off x="6064844" y="1478961"/>
            <a:ext cx="10212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Addr</a:t>
            </a:r>
            <a:r>
              <a:rPr lang="en-US" altLang="ko-KR" sz="1300" dirty="0" smtClean="0"/>
              <a:t>[11:0]</a:t>
            </a:r>
            <a:endParaRPr lang="ko-KR" alt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5877570" y="1771349"/>
            <a:ext cx="1601028" cy="29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BUTTON[2:1]</a:t>
            </a:r>
            <a:endParaRPr lang="ko-KR" altLang="en-US" sz="1300" dirty="0"/>
          </a:p>
        </p:txBody>
      </p:sp>
      <p:cxnSp>
        <p:nvCxnSpPr>
          <p:cNvPr id="96" name="직선 연결선 95"/>
          <p:cNvCxnSpPr/>
          <p:nvPr/>
        </p:nvCxnSpPr>
        <p:spPr>
          <a:xfrm>
            <a:off x="6949658" y="1936484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429685" y="2093180"/>
            <a:ext cx="6512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CS_N</a:t>
            </a:r>
            <a:endParaRPr lang="ko-KR" altLang="en-US" sz="1300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6972751" y="221819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941033" y="2337942"/>
            <a:ext cx="1131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DataIn[31:0]</a:t>
            </a:r>
            <a:endParaRPr lang="ko-KR" altLang="en-US" sz="1300" dirty="0"/>
          </a:p>
        </p:txBody>
      </p:sp>
      <p:cxnSp>
        <p:nvCxnSpPr>
          <p:cNvPr id="100" name="직선 연결선 99"/>
          <p:cNvCxnSpPr/>
          <p:nvPr/>
        </p:nvCxnSpPr>
        <p:spPr>
          <a:xfrm>
            <a:off x="6968134" y="249066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01981" y="2610415"/>
            <a:ext cx="11395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RD_N</a:t>
            </a:r>
            <a:endParaRPr lang="ko-KR" altLang="en-US" sz="1300" dirty="0"/>
          </a:p>
        </p:txBody>
      </p:sp>
      <p:cxnSp>
        <p:nvCxnSpPr>
          <p:cNvPr id="102" name="직선 연결선 101"/>
          <p:cNvCxnSpPr/>
          <p:nvPr/>
        </p:nvCxnSpPr>
        <p:spPr>
          <a:xfrm>
            <a:off x="6972755" y="2763136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277347" y="2899487"/>
            <a:ext cx="7023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SW[9:0]</a:t>
            </a:r>
            <a:endParaRPr lang="ko-KR" altLang="en-US" sz="1300" dirty="0"/>
          </a:p>
        </p:txBody>
      </p:sp>
      <p:cxnSp>
        <p:nvCxnSpPr>
          <p:cNvPr id="104" name="직선 연결선 103"/>
          <p:cNvCxnSpPr/>
          <p:nvPr/>
        </p:nvCxnSpPr>
        <p:spPr>
          <a:xfrm>
            <a:off x="6953954" y="304947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6940102" y="3312710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378947" y="3181193"/>
            <a:ext cx="68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WR_N</a:t>
            </a:r>
            <a:endParaRPr lang="ko-KR" altLang="en-US" sz="1300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8007123" y="1647169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349721" y="1458929"/>
            <a:ext cx="19673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DataOut</a:t>
            </a:r>
            <a:r>
              <a:rPr lang="en-US" altLang="ko-KR" sz="1300" dirty="0" smtClean="0"/>
              <a:t>[31:0]</a:t>
            </a:r>
            <a:endParaRPr lang="ko-KR" altLang="en-US" sz="13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591382" y="3430578"/>
            <a:ext cx="68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clk</a:t>
            </a:r>
            <a:endParaRPr lang="ko-KR" altLang="en-US" sz="1300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6940099" y="3580564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926247" y="3843801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48216" y="3675340"/>
            <a:ext cx="6884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reset</a:t>
            </a:r>
            <a:endParaRPr lang="ko-KR" altLang="en-US" sz="1300" dirty="0"/>
          </a:p>
        </p:txBody>
      </p:sp>
      <p:cxnSp>
        <p:nvCxnSpPr>
          <p:cNvPr id="129" name="직선 연결선 128"/>
          <p:cNvCxnSpPr/>
          <p:nvPr/>
        </p:nvCxnSpPr>
        <p:spPr>
          <a:xfrm>
            <a:off x="8020977" y="1993530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72812" y="1842237"/>
            <a:ext cx="1043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HEX0[6:0]</a:t>
            </a:r>
            <a:endParaRPr lang="ko-KR" altLang="en-US" sz="1300" dirty="0"/>
          </a:p>
        </p:txBody>
      </p:sp>
      <p:cxnSp>
        <p:nvCxnSpPr>
          <p:cNvPr id="139" name="직선 연결선 138"/>
          <p:cNvCxnSpPr/>
          <p:nvPr/>
        </p:nvCxnSpPr>
        <p:spPr>
          <a:xfrm>
            <a:off x="8025596" y="2349131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377431" y="2197838"/>
            <a:ext cx="1043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HEX1[6:0]</a:t>
            </a:r>
            <a:endParaRPr lang="ko-KR" altLang="en-US" sz="1300" dirty="0"/>
          </a:p>
        </p:txBody>
      </p:sp>
      <p:cxnSp>
        <p:nvCxnSpPr>
          <p:cNvPr id="141" name="직선 연결선 140"/>
          <p:cNvCxnSpPr/>
          <p:nvPr/>
        </p:nvCxnSpPr>
        <p:spPr>
          <a:xfrm>
            <a:off x="8039454" y="269549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8391289" y="2544200"/>
            <a:ext cx="1043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HEX2[6:0]</a:t>
            </a:r>
            <a:endParaRPr lang="ko-KR" altLang="en-US" sz="1300" dirty="0"/>
          </a:p>
        </p:txBody>
      </p:sp>
      <p:cxnSp>
        <p:nvCxnSpPr>
          <p:cNvPr id="143" name="직선 연결선 142"/>
          <p:cNvCxnSpPr/>
          <p:nvPr/>
        </p:nvCxnSpPr>
        <p:spPr>
          <a:xfrm>
            <a:off x="8034839" y="306032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8386674" y="2909035"/>
            <a:ext cx="1043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HEX3[6:0]</a:t>
            </a:r>
            <a:endParaRPr lang="ko-KR" altLang="en-US" sz="1300" dirty="0"/>
          </a:p>
        </p:txBody>
      </p:sp>
      <p:cxnSp>
        <p:nvCxnSpPr>
          <p:cNvPr id="145" name="직선 연결선 144"/>
          <p:cNvCxnSpPr/>
          <p:nvPr/>
        </p:nvCxnSpPr>
        <p:spPr>
          <a:xfrm>
            <a:off x="8048695" y="337898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400530" y="3227689"/>
            <a:ext cx="1043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LEDG[9:0]</a:t>
            </a:r>
            <a:endParaRPr lang="ko-KR" altLang="en-US" sz="1300" dirty="0"/>
          </a:p>
        </p:txBody>
      </p:sp>
      <p:sp>
        <p:nvSpPr>
          <p:cNvPr id="147" name="직사각형 146"/>
          <p:cNvSpPr/>
          <p:nvPr/>
        </p:nvSpPr>
        <p:spPr>
          <a:xfrm>
            <a:off x="9997020" y="3378982"/>
            <a:ext cx="1054250" cy="314189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연결선 147"/>
          <p:cNvCxnSpPr/>
          <p:nvPr/>
        </p:nvCxnSpPr>
        <p:spPr>
          <a:xfrm>
            <a:off x="9840637" y="375603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0075675" y="3399294"/>
            <a:ext cx="1020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ram2port</a:t>
            </a:r>
            <a:endParaRPr lang="ko-KR" altLang="en-US" sz="13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555850" y="3598690"/>
            <a:ext cx="14073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address_a</a:t>
            </a:r>
            <a:r>
              <a:rPr lang="en-US" altLang="ko-KR" sz="1300" dirty="0" smtClean="0"/>
              <a:t>[10:0]</a:t>
            </a:r>
            <a:endParaRPr lang="ko-KR" altLang="en-US" sz="13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542258" y="3891078"/>
            <a:ext cx="1601028" cy="29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address_b</a:t>
            </a:r>
            <a:r>
              <a:rPr lang="en-US" altLang="ko-KR" sz="1300" dirty="0" smtClean="0"/>
              <a:t>[10:0]</a:t>
            </a:r>
            <a:endParaRPr lang="ko-KR" altLang="en-US" sz="1300" dirty="0"/>
          </a:p>
        </p:txBody>
      </p:sp>
      <p:cxnSp>
        <p:nvCxnSpPr>
          <p:cNvPr id="152" name="직선 연결선 151"/>
          <p:cNvCxnSpPr/>
          <p:nvPr/>
        </p:nvCxnSpPr>
        <p:spPr>
          <a:xfrm>
            <a:off x="9826784" y="405621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285024" y="4139021"/>
            <a:ext cx="1650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4’hf byteena_b[3:0]</a:t>
            </a:r>
            <a:endParaRPr lang="ko-KR" altLang="en-US" sz="1300" dirty="0"/>
          </a:p>
        </p:txBody>
      </p:sp>
      <p:cxnSp>
        <p:nvCxnSpPr>
          <p:cNvPr id="154" name="직선 연결선 153"/>
          <p:cNvCxnSpPr/>
          <p:nvPr/>
        </p:nvCxnSpPr>
        <p:spPr>
          <a:xfrm>
            <a:off x="9849877" y="4282506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9132192" y="4365309"/>
            <a:ext cx="7195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c</a:t>
            </a:r>
            <a:r>
              <a:rPr lang="en-US" altLang="ko-KR" sz="1300" dirty="0" err="1" smtClean="0"/>
              <a:t>lock_a</a:t>
            </a:r>
            <a:endParaRPr lang="ko-KR" altLang="en-US" sz="1300" dirty="0"/>
          </a:p>
        </p:txBody>
      </p:sp>
      <p:cxnSp>
        <p:nvCxnSpPr>
          <p:cNvPr id="156" name="직선 연결선 155"/>
          <p:cNvCxnSpPr/>
          <p:nvPr/>
        </p:nvCxnSpPr>
        <p:spPr>
          <a:xfrm>
            <a:off x="9845260" y="452726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9131328" y="4619310"/>
            <a:ext cx="7818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clock_b</a:t>
            </a:r>
            <a:endParaRPr lang="ko-KR" altLang="en-US" sz="13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9849881" y="477202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8813131" y="4871435"/>
            <a:ext cx="1089868" cy="29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d</a:t>
            </a:r>
            <a:r>
              <a:rPr lang="en-US" altLang="ko-KR" sz="1300" dirty="0" err="1" smtClean="0"/>
              <a:t>ata_a</a:t>
            </a:r>
            <a:r>
              <a:rPr lang="en-US" altLang="ko-KR" sz="1300" dirty="0" smtClean="0"/>
              <a:t>[31:0]</a:t>
            </a:r>
            <a:endParaRPr lang="ko-KR" altLang="en-US" sz="1300" dirty="0"/>
          </a:p>
        </p:txBody>
      </p:sp>
      <p:cxnSp>
        <p:nvCxnSpPr>
          <p:cNvPr id="160" name="직선 연결선 159"/>
          <p:cNvCxnSpPr/>
          <p:nvPr/>
        </p:nvCxnSpPr>
        <p:spPr>
          <a:xfrm>
            <a:off x="9849552" y="502142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9844936" y="5256951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813131" y="5116199"/>
            <a:ext cx="11591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data_b</a:t>
            </a:r>
            <a:r>
              <a:rPr lang="en-US" altLang="ko-KR" sz="1300" dirty="0" smtClean="0"/>
              <a:t>[31:0]</a:t>
            </a:r>
            <a:endParaRPr lang="ko-KR" altLang="en-US" sz="1300" dirty="0"/>
          </a:p>
        </p:txBody>
      </p:sp>
      <p:cxnSp>
        <p:nvCxnSpPr>
          <p:cNvPr id="163" name="직선 연결선 162"/>
          <p:cNvCxnSpPr/>
          <p:nvPr/>
        </p:nvCxnSpPr>
        <p:spPr>
          <a:xfrm>
            <a:off x="10828832" y="449657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171430" y="4308332"/>
            <a:ext cx="9285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q_a</a:t>
            </a:r>
            <a:r>
              <a:rPr lang="en-US" altLang="ko-KR" sz="1300" dirty="0" smtClean="0"/>
              <a:t>[31:0]</a:t>
            </a:r>
            <a:endParaRPr lang="ko-KR" altLang="en-US" sz="13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656287" y="5319400"/>
            <a:ext cx="13252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1’h1 </a:t>
            </a:r>
            <a:r>
              <a:rPr lang="en-US" altLang="ko-KR" sz="1300" dirty="0" err="1" smtClean="0"/>
              <a:t>enable_a</a:t>
            </a:r>
            <a:endParaRPr lang="ko-KR" altLang="en-US" sz="1300" dirty="0"/>
          </a:p>
        </p:txBody>
      </p:sp>
      <p:cxnSp>
        <p:nvCxnSpPr>
          <p:cNvPr id="166" name="직선 연결선 165"/>
          <p:cNvCxnSpPr/>
          <p:nvPr/>
        </p:nvCxnSpPr>
        <p:spPr>
          <a:xfrm>
            <a:off x="9835697" y="548785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9849555" y="5723385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024414" y="5562579"/>
            <a:ext cx="8920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enable_b</a:t>
            </a:r>
            <a:endParaRPr lang="ko-KR" altLang="en-US" sz="1300" dirty="0"/>
          </a:p>
        </p:txBody>
      </p:sp>
      <p:cxnSp>
        <p:nvCxnSpPr>
          <p:cNvPr id="169" name="직선 연결선 168"/>
          <p:cNvCxnSpPr/>
          <p:nvPr/>
        </p:nvCxnSpPr>
        <p:spPr>
          <a:xfrm>
            <a:off x="10842686" y="484293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1194521" y="4691640"/>
            <a:ext cx="1043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q_b</a:t>
            </a:r>
            <a:r>
              <a:rPr lang="en-US" altLang="ko-KR" sz="1300" dirty="0" smtClean="0"/>
              <a:t>[31:0]</a:t>
            </a:r>
            <a:endParaRPr lang="ko-KR" altLang="en-US" sz="1300" dirty="0"/>
          </a:p>
        </p:txBody>
      </p:sp>
      <p:sp>
        <p:nvSpPr>
          <p:cNvPr id="179" name="TextBox 178"/>
          <p:cNvSpPr txBox="1"/>
          <p:nvPr/>
        </p:nvSpPr>
        <p:spPr>
          <a:xfrm>
            <a:off x="8793016" y="5804307"/>
            <a:ext cx="11073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1’h0 </a:t>
            </a:r>
            <a:r>
              <a:rPr lang="en-US" altLang="ko-KR" sz="1300" dirty="0" err="1" smtClean="0"/>
              <a:t>wren_a</a:t>
            </a:r>
            <a:endParaRPr lang="ko-KR" altLang="en-US" sz="1300" dirty="0"/>
          </a:p>
        </p:txBody>
      </p:sp>
      <p:cxnSp>
        <p:nvCxnSpPr>
          <p:cNvPr id="180" name="직선 연결선 179"/>
          <p:cNvCxnSpPr/>
          <p:nvPr/>
        </p:nvCxnSpPr>
        <p:spPr>
          <a:xfrm>
            <a:off x="9849554" y="598200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9863412" y="6217529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9145053" y="6067196"/>
            <a:ext cx="8384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wren_b</a:t>
            </a:r>
            <a:endParaRPr lang="ko-KR" altLang="en-US" sz="1300" dirty="0" smtClean="0"/>
          </a:p>
        </p:txBody>
      </p:sp>
      <p:sp>
        <p:nvSpPr>
          <p:cNvPr id="183" name="TextBox 182"/>
          <p:cNvSpPr txBox="1"/>
          <p:nvPr/>
        </p:nvSpPr>
        <p:spPr>
          <a:xfrm>
            <a:off x="9900349" y="75348"/>
            <a:ext cx="187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MIPS_system.v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92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297" y="119855"/>
            <a:ext cx="11919473" cy="65621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38973" y="6099586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mips_cpu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065010" y="527124"/>
            <a:ext cx="5224629" cy="55724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93688" y="527124"/>
            <a:ext cx="3791449" cy="557246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821172" y="864194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479" y="557289"/>
            <a:ext cx="1054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readdata</a:t>
            </a:r>
            <a:r>
              <a:rPr lang="en-US" altLang="ko-KR" sz="1050" dirty="0" smtClean="0"/>
              <a:t>[31:0]</a:t>
            </a:r>
            <a:endParaRPr lang="ko-KR" altLang="en-US" sz="105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22962" y="130705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120" y="1021662"/>
            <a:ext cx="840888" cy="26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memtoreg</a:t>
            </a:r>
            <a:endParaRPr lang="ko-KR" altLang="en-US" sz="105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846269" y="1717639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1827" y="1421491"/>
            <a:ext cx="840888" cy="26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regdst</a:t>
            </a:r>
            <a:endParaRPr lang="ko-KR" altLang="en-US" sz="105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69576" y="219276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6799" y="1896620"/>
            <a:ext cx="840888" cy="26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regwrite</a:t>
            </a:r>
            <a:endParaRPr lang="ko-KR" altLang="en-US" sz="105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82126" y="2657139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2" y="2360991"/>
            <a:ext cx="840888" cy="26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alusrc</a:t>
            </a:r>
            <a:endParaRPr lang="ko-KR" altLang="en-US" sz="105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873159" y="306772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680" y="2771574"/>
            <a:ext cx="1199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a</a:t>
            </a:r>
            <a:r>
              <a:rPr lang="en-US" altLang="ko-KR" sz="1050" dirty="0" err="1" smtClean="0"/>
              <a:t>lucontrol</a:t>
            </a:r>
            <a:r>
              <a:rPr lang="en-US" altLang="ko-KR" sz="1050" dirty="0" smtClean="0"/>
              <a:t>[2:0]</a:t>
            </a:r>
            <a:endParaRPr lang="ko-KR" altLang="en-US" sz="105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864190" y="3510580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4442" y="3214432"/>
            <a:ext cx="1199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shiftl16</a:t>
            </a:r>
            <a:endParaRPr lang="ko-KR" altLang="en-US" sz="105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887497" y="3974954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7139" y="3678806"/>
            <a:ext cx="1199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instr</a:t>
            </a:r>
            <a:r>
              <a:rPr lang="en-US" altLang="ko-KR" sz="1050" dirty="0" smtClean="0"/>
              <a:t>[31:0]</a:t>
            </a:r>
            <a:endParaRPr lang="ko-KR" altLang="en-US" sz="105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878533" y="439629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9541" y="4100144"/>
            <a:ext cx="1199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signext</a:t>
            </a:r>
            <a:endParaRPr lang="ko-KR" altLang="en-US" sz="105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901840" y="4806877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8912" y="4510729"/>
            <a:ext cx="1199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pcsrc</a:t>
            </a:r>
            <a:endParaRPr lang="ko-KR" altLang="en-US" sz="105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903630" y="521746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0702" y="4921314"/>
            <a:ext cx="1199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jump</a:t>
            </a:r>
            <a:endParaRPr lang="ko-KR" altLang="en-US" sz="105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916177" y="5531226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0826" y="5235078"/>
            <a:ext cx="1199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clk</a:t>
            </a:r>
            <a:endParaRPr lang="ko-KR" altLang="en-US" sz="105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917969" y="5855747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4283" y="5559599"/>
            <a:ext cx="1199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reset</a:t>
            </a:r>
            <a:endParaRPr lang="ko-KR" altLang="en-US" sz="105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6203399" y="90901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82463" y="610278"/>
            <a:ext cx="1054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aluout</a:t>
            </a:r>
            <a:r>
              <a:rPr lang="en-US" altLang="ko-KR" sz="1050" dirty="0" smtClean="0"/>
              <a:t>[31:0]</a:t>
            </a:r>
            <a:endParaRPr lang="ko-KR" altLang="en-US" sz="105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223662" y="1255057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84254" y="956317"/>
            <a:ext cx="1054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zero</a:t>
            </a:r>
            <a:endParaRPr lang="ko-KR" altLang="en-US" sz="105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6232898" y="1556270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84254" y="1257530"/>
            <a:ext cx="1054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writedata</a:t>
            </a:r>
            <a:r>
              <a:rPr lang="en-US" altLang="ko-KR" sz="1050" dirty="0" smtClean="0"/>
              <a:t>[31:0]</a:t>
            </a:r>
            <a:endParaRPr lang="ko-KR" altLang="en-US" sz="105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223935" y="1913065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75291" y="1614325"/>
            <a:ext cx="1054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pc[31:0]</a:t>
            </a:r>
            <a:endParaRPr lang="ko-KR" altLang="en-US" sz="1050" dirty="0"/>
          </a:p>
        </p:txBody>
      </p:sp>
      <p:sp>
        <p:nvSpPr>
          <p:cNvPr id="42" name="직사각형 41"/>
          <p:cNvSpPr/>
          <p:nvPr/>
        </p:nvSpPr>
        <p:spPr>
          <a:xfrm>
            <a:off x="1796546" y="930875"/>
            <a:ext cx="969990" cy="65374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558072" y="1095485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7420" y="842369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a[15:0]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112635" y="1134617"/>
            <a:ext cx="509987" cy="252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 smtClean="0"/>
              <a:t>sze</a:t>
            </a:r>
            <a:endParaRPr lang="ko-KR" altLang="en-US" sz="1050" b="1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613654" y="1473797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08454" y="1220681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signext</a:t>
            </a:r>
            <a:endParaRPr lang="ko-KR" altLang="en-US" sz="105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626667" y="1099070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9832" y="833404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y[31:0]</a:t>
            </a:r>
            <a:endParaRPr lang="ko-KR" altLang="en-US" sz="1050" dirty="0"/>
          </a:p>
        </p:txBody>
      </p:sp>
      <p:sp>
        <p:nvSpPr>
          <p:cNvPr id="50" name="직사각형 49"/>
          <p:cNvSpPr/>
          <p:nvPr/>
        </p:nvSpPr>
        <p:spPr>
          <a:xfrm>
            <a:off x="1830610" y="1997678"/>
            <a:ext cx="726133" cy="65374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592136" y="216228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51484" y="1909172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a[31:0]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1921524" y="2201126"/>
            <a:ext cx="10578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 smtClean="0"/>
              <a:t>immsh</a:t>
            </a:r>
            <a:endParaRPr lang="ko-KR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546813" y="1878374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y[31:0]</a:t>
            </a:r>
            <a:endParaRPr lang="ko-KR" altLang="en-US" sz="1050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2383643" y="216587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830612" y="2976620"/>
            <a:ext cx="715381" cy="65374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1592138" y="3141230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51486" y="2888114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a[31:0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1866972" y="3105534"/>
            <a:ext cx="679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pcadd1</a:t>
            </a:r>
            <a:endParaRPr lang="ko-KR" altLang="en-US" sz="1050" b="1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1647720" y="351954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74794" y="3266426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b[31:0]</a:t>
            </a:r>
            <a:endParaRPr lang="ko-KR" altLang="en-US" sz="105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2402116" y="3144815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491393" y="2879149"/>
            <a:ext cx="554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y[31:0]</a:t>
            </a:r>
            <a:endParaRPr lang="ko-KR" altLang="en-US" sz="1050" dirty="0"/>
          </a:p>
        </p:txBody>
      </p:sp>
      <p:sp>
        <p:nvSpPr>
          <p:cNvPr id="66" name="직사각형 65"/>
          <p:cNvSpPr/>
          <p:nvPr/>
        </p:nvSpPr>
        <p:spPr>
          <a:xfrm>
            <a:off x="1810889" y="3925088"/>
            <a:ext cx="742874" cy="65374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1572415" y="408969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31763" y="3836582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a[31:0]</a:t>
            </a:r>
            <a:endParaRPr lang="ko-KR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1874226" y="4053168"/>
            <a:ext cx="679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pcadd2</a:t>
            </a:r>
            <a:endParaRPr lang="ko-KR" altLang="en-US" sz="105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627997" y="4468010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55071" y="4214894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b[31:0]</a:t>
            </a:r>
            <a:endParaRPr lang="ko-KR" altLang="en-US" sz="105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2326979" y="409328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90144" y="3827617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y[31:0]</a:t>
            </a:r>
            <a:endParaRPr lang="ko-KR" altLang="en-US" sz="1050" dirty="0"/>
          </a:p>
        </p:txBody>
      </p:sp>
      <p:sp>
        <p:nvSpPr>
          <p:cNvPr id="74" name="직사각형 73"/>
          <p:cNvSpPr/>
          <p:nvPr/>
        </p:nvSpPr>
        <p:spPr>
          <a:xfrm>
            <a:off x="1810888" y="4904031"/>
            <a:ext cx="735105" cy="65374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직선 연결선 74"/>
          <p:cNvCxnSpPr/>
          <p:nvPr/>
        </p:nvCxnSpPr>
        <p:spPr>
          <a:xfrm>
            <a:off x="1572414" y="5068641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231762" y="4815525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a[31:0]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1835764" y="5118174"/>
            <a:ext cx="679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sl16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1627996" y="544695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55070" y="5193837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shiftl16</a:t>
            </a:r>
            <a:endParaRPr lang="ko-KR" altLang="en-US" sz="105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2336212" y="5072226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99377" y="4806560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y[31:0]</a:t>
            </a:r>
            <a:endParaRPr lang="ko-KR" altLang="en-US" sz="1050" dirty="0"/>
          </a:p>
        </p:txBody>
      </p:sp>
      <p:sp>
        <p:nvSpPr>
          <p:cNvPr id="82" name="직사각형 81"/>
          <p:cNvSpPr/>
          <p:nvPr/>
        </p:nvSpPr>
        <p:spPr>
          <a:xfrm>
            <a:off x="3376400" y="1192647"/>
            <a:ext cx="768465" cy="65374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3137926" y="1357257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65000" y="1104141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d0[31:0]</a:t>
            </a:r>
            <a:endParaRPr lang="ko-KR" alt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3313690" y="1396030"/>
            <a:ext cx="88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/>
              <a:t>pcbrmux</a:t>
            </a:r>
            <a:endParaRPr lang="en-US" altLang="ko-KR" sz="1050" b="1" dirty="0" smtClean="0"/>
          </a:p>
        </p:txBody>
      </p:sp>
      <p:cxnSp>
        <p:nvCxnSpPr>
          <p:cNvPr id="86" name="직선 연결선 85"/>
          <p:cNvCxnSpPr/>
          <p:nvPr/>
        </p:nvCxnSpPr>
        <p:spPr>
          <a:xfrm>
            <a:off x="3193508" y="1735569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88308" y="1482453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d1[31:0]</a:t>
            </a:r>
            <a:endParaRPr lang="ko-KR" altLang="en-US" sz="105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929434" y="136084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092599" y="1095176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y[31:0]</a:t>
            </a:r>
            <a:endParaRPr lang="ko-KR" altLang="en-US" sz="1050" dirty="0"/>
          </a:p>
        </p:txBody>
      </p:sp>
      <p:sp>
        <p:nvSpPr>
          <p:cNvPr id="90" name="직사각형 89"/>
          <p:cNvSpPr/>
          <p:nvPr/>
        </p:nvSpPr>
        <p:spPr>
          <a:xfrm>
            <a:off x="3402594" y="2289919"/>
            <a:ext cx="742271" cy="1552407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직선 연결선 90"/>
          <p:cNvCxnSpPr/>
          <p:nvPr/>
        </p:nvCxnSpPr>
        <p:spPr>
          <a:xfrm>
            <a:off x="3191828" y="2454530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85236" y="2210695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clk</a:t>
            </a:r>
            <a:endParaRPr lang="ko-KR" altLang="en-US" sz="1050" dirty="0"/>
          </a:p>
        </p:txBody>
      </p:sp>
      <p:sp>
        <p:nvSpPr>
          <p:cNvPr id="93" name="TextBox 92"/>
          <p:cNvSpPr txBox="1"/>
          <p:nvPr/>
        </p:nvSpPr>
        <p:spPr>
          <a:xfrm>
            <a:off x="3438227" y="2972178"/>
            <a:ext cx="679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/>
              <a:t>regfile</a:t>
            </a:r>
            <a:endParaRPr lang="ko-KR" altLang="en-US" sz="1050" b="1" dirty="0"/>
          </a:p>
        </p:txBody>
      </p:sp>
      <p:cxnSp>
        <p:nvCxnSpPr>
          <p:cNvPr id="94" name="직선 연결선 93"/>
          <p:cNvCxnSpPr/>
          <p:nvPr/>
        </p:nvCxnSpPr>
        <p:spPr>
          <a:xfrm>
            <a:off x="3208944" y="2703749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809990" y="2460597"/>
            <a:ext cx="618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ra1[4:0]</a:t>
            </a:r>
            <a:endParaRPr lang="ko-KR" altLang="en-US" sz="1050" dirty="0"/>
          </a:p>
        </p:txBody>
      </p:sp>
      <p:cxnSp>
        <p:nvCxnSpPr>
          <p:cNvPr id="96" name="직선 연결선 95"/>
          <p:cNvCxnSpPr/>
          <p:nvPr/>
        </p:nvCxnSpPr>
        <p:spPr>
          <a:xfrm>
            <a:off x="4020280" y="2458115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00319" y="2229395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rd1[31:0]</a:t>
            </a:r>
            <a:endParaRPr lang="ko-KR" altLang="en-US" sz="1050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3208944" y="298344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808310" y="2730332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ra2[4:0]</a:t>
            </a:r>
            <a:endParaRPr lang="ko-KR" altLang="en-US" sz="1050" dirty="0"/>
          </a:p>
        </p:txBody>
      </p:sp>
      <p:cxnSp>
        <p:nvCxnSpPr>
          <p:cNvPr id="100" name="직선 연결선 99"/>
          <p:cNvCxnSpPr/>
          <p:nvPr/>
        </p:nvCxnSpPr>
        <p:spPr>
          <a:xfrm>
            <a:off x="3208944" y="328466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836018" y="3031546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wa</a:t>
            </a:r>
            <a:r>
              <a:rPr lang="en-US" altLang="ko-KR" sz="1050" dirty="0" smtClean="0"/>
              <a:t>[4:0]</a:t>
            </a:r>
            <a:endParaRPr lang="ko-KR" altLang="en-US" sz="1050" dirty="0"/>
          </a:p>
        </p:txBody>
      </p:sp>
      <p:cxnSp>
        <p:nvCxnSpPr>
          <p:cNvPr id="102" name="직선 연결선 101"/>
          <p:cNvCxnSpPr/>
          <p:nvPr/>
        </p:nvCxnSpPr>
        <p:spPr>
          <a:xfrm>
            <a:off x="3208944" y="3585880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752894" y="3332764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wd</a:t>
            </a:r>
            <a:r>
              <a:rPr lang="en-US" altLang="ko-KR" sz="1050" dirty="0" smtClean="0"/>
              <a:t>[31:0]</a:t>
            </a:r>
            <a:endParaRPr lang="ko-KR" altLang="en-US" sz="1050" dirty="0"/>
          </a:p>
        </p:txBody>
      </p:sp>
      <p:cxnSp>
        <p:nvCxnSpPr>
          <p:cNvPr id="104" name="직선 연결선 103"/>
          <p:cNvCxnSpPr/>
          <p:nvPr/>
        </p:nvCxnSpPr>
        <p:spPr>
          <a:xfrm>
            <a:off x="3204327" y="3793697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80783" y="3540581"/>
            <a:ext cx="360288" cy="25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we</a:t>
            </a:r>
            <a:endParaRPr lang="ko-KR" altLang="en-US" sz="1050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4006428" y="2896840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86467" y="2668120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rd2[31:0]</a:t>
            </a:r>
            <a:endParaRPr lang="ko-KR" altLang="en-US" sz="1050" dirty="0"/>
          </a:p>
        </p:txBody>
      </p:sp>
      <p:sp>
        <p:nvSpPr>
          <p:cNvPr id="108" name="직사각형 107"/>
          <p:cNvSpPr/>
          <p:nvPr/>
        </p:nvSpPr>
        <p:spPr>
          <a:xfrm>
            <a:off x="3371783" y="4115959"/>
            <a:ext cx="768465" cy="65374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9" name="직선 연결선 108"/>
          <p:cNvCxnSpPr/>
          <p:nvPr/>
        </p:nvCxnSpPr>
        <p:spPr>
          <a:xfrm>
            <a:off x="3170253" y="4252861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769842" y="4027971"/>
            <a:ext cx="632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d0[31:0]</a:t>
            </a:r>
            <a:endParaRPr lang="ko-KR" altLang="en-US" sz="1050" dirty="0"/>
          </a:p>
        </p:txBody>
      </p:sp>
      <p:sp>
        <p:nvSpPr>
          <p:cNvPr id="111" name="TextBox 110"/>
          <p:cNvSpPr txBox="1"/>
          <p:nvPr/>
        </p:nvSpPr>
        <p:spPr>
          <a:xfrm>
            <a:off x="3366254" y="4266603"/>
            <a:ext cx="7826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/>
              <a:t>resmux</a:t>
            </a:r>
            <a:endParaRPr lang="en-US" altLang="ko-KR" sz="1050" b="1" dirty="0" smtClean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3188069" y="4537254"/>
            <a:ext cx="3422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760293" y="4275309"/>
            <a:ext cx="668282" cy="25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d1[31:0]</a:t>
            </a:r>
            <a:endParaRPr lang="ko-KR" altLang="en-US" sz="1050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3924817" y="4284154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87982" y="4018488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y[31:0]</a:t>
            </a:r>
            <a:endParaRPr lang="ko-KR" altLang="en-US" sz="1050" dirty="0"/>
          </a:p>
        </p:txBody>
      </p:sp>
      <p:cxnSp>
        <p:nvCxnSpPr>
          <p:cNvPr id="116" name="직선 연결선 115"/>
          <p:cNvCxnSpPr/>
          <p:nvPr/>
        </p:nvCxnSpPr>
        <p:spPr>
          <a:xfrm>
            <a:off x="3174217" y="4735835"/>
            <a:ext cx="3422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157759" y="4511984"/>
            <a:ext cx="287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</a:t>
            </a:r>
            <a:endParaRPr lang="ko-KR" altLang="en-US" sz="1050" dirty="0"/>
          </a:p>
        </p:txBody>
      </p:sp>
      <p:sp>
        <p:nvSpPr>
          <p:cNvPr id="122" name="직사각형 121"/>
          <p:cNvSpPr/>
          <p:nvPr/>
        </p:nvSpPr>
        <p:spPr>
          <a:xfrm>
            <a:off x="3385638" y="5044212"/>
            <a:ext cx="768465" cy="65374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3" name="직선 연결선 122"/>
          <p:cNvCxnSpPr/>
          <p:nvPr/>
        </p:nvCxnSpPr>
        <p:spPr>
          <a:xfrm>
            <a:off x="3184108" y="5181114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839113" y="4956224"/>
            <a:ext cx="632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d0[4:0]</a:t>
            </a:r>
            <a:endParaRPr lang="ko-KR" altLang="en-US" sz="1050" dirty="0"/>
          </a:p>
        </p:txBody>
      </p:sp>
      <p:sp>
        <p:nvSpPr>
          <p:cNvPr id="125" name="TextBox 124"/>
          <p:cNvSpPr txBox="1"/>
          <p:nvPr/>
        </p:nvSpPr>
        <p:spPr>
          <a:xfrm>
            <a:off x="3380109" y="5194856"/>
            <a:ext cx="7826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/>
              <a:t>wrmux</a:t>
            </a:r>
            <a:endParaRPr lang="en-US" altLang="ko-KR" sz="1050" b="1" dirty="0" smtClean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3201924" y="5465507"/>
            <a:ext cx="3422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838800" y="5203562"/>
            <a:ext cx="668282" cy="25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d1[4:0]</a:t>
            </a:r>
            <a:endParaRPr lang="ko-KR" altLang="en-US" sz="1050" dirty="0"/>
          </a:p>
        </p:txBody>
      </p:sp>
      <p:cxnSp>
        <p:nvCxnSpPr>
          <p:cNvPr id="128" name="직선 연결선 127"/>
          <p:cNvCxnSpPr/>
          <p:nvPr/>
        </p:nvCxnSpPr>
        <p:spPr>
          <a:xfrm>
            <a:off x="3938672" y="5212407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01837" y="4946741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y[4:0]</a:t>
            </a:r>
            <a:endParaRPr lang="ko-KR" altLang="en-US" sz="1050" dirty="0"/>
          </a:p>
        </p:txBody>
      </p:sp>
      <p:cxnSp>
        <p:nvCxnSpPr>
          <p:cNvPr id="130" name="직선 연결선 129"/>
          <p:cNvCxnSpPr/>
          <p:nvPr/>
        </p:nvCxnSpPr>
        <p:spPr>
          <a:xfrm>
            <a:off x="3188072" y="5664088"/>
            <a:ext cx="3422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171614" y="5440237"/>
            <a:ext cx="287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</a:t>
            </a:r>
            <a:endParaRPr lang="ko-KR" altLang="en-US" sz="1050" dirty="0"/>
          </a:p>
        </p:txBody>
      </p:sp>
      <p:sp>
        <p:nvSpPr>
          <p:cNvPr id="132" name="직사각형 131"/>
          <p:cNvSpPr/>
          <p:nvPr/>
        </p:nvSpPr>
        <p:spPr>
          <a:xfrm>
            <a:off x="4974289" y="684651"/>
            <a:ext cx="768465" cy="65374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연결선 132"/>
          <p:cNvCxnSpPr/>
          <p:nvPr/>
        </p:nvCxnSpPr>
        <p:spPr>
          <a:xfrm>
            <a:off x="4772759" y="82155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72348" y="596663"/>
            <a:ext cx="632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d0[31:0]</a:t>
            </a:r>
            <a:endParaRPr lang="ko-KR" altLang="en-US" sz="1050" dirty="0"/>
          </a:p>
        </p:txBody>
      </p:sp>
      <p:sp>
        <p:nvSpPr>
          <p:cNvPr id="135" name="TextBox 134"/>
          <p:cNvSpPr txBox="1"/>
          <p:nvPr/>
        </p:nvSpPr>
        <p:spPr>
          <a:xfrm>
            <a:off x="4968760" y="835295"/>
            <a:ext cx="7826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/>
              <a:t>pcmux</a:t>
            </a:r>
            <a:endParaRPr lang="en-US" altLang="ko-KR" sz="1050" b="1" dirty="0" smtClean="0"/>
          </a:p>
        </p:txBody>
      </p:sp>
      <p:cxnSp>
        <p:nvCxnSpPr>
          <p:cNvPr id="136" name="직선 연결선 135"/>
          <p:cNvCxnSpPr/>
          <p:nvPr/>
        </p:nvCxnSpPr>
        <p:spPr>
          <a:xfrm>
            <a:off x="4790575" y="1105946"/>
            <a:ext cx="3422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362799" y="844001"/>
            <a:ext cx="668282" cy="25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d1[31:0]</a:t>
            </a:r>
            <a:endParaRPr lang="ko-KR" altLang="en-US" sz="1050" dirty="0"/>
          </a:p>
        </p:txBody>
      </p:sp>
      <p:cxnSp>
        <p:nvCxnSpPr>
          <p:cNvPr id="138" name="직선 연결선 137"/>
          <p:cNvCxnSpPr/>
          <p:nvPr/>
        </p:nvCxnSpPr>
        <p:spPr>
          <a:xfrm>
            <a:off x="5527323" y="852846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690488" y="587180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y[31:0]</a:t>
            </a:r>
            <a:endParaRPr lang="ko-KR" altLang="en-US" sz="1050" dirty="0"/>
          </a:p>
        </p:txBody>
      </p:sp>
      <p:cxnSp>
        <p:nvCxnSpPr>
          <p:cNvPr id="140" name="직선 연결선 139"/>
          <p:cNvCxnSpPr/>
          <p:nvPr/>
        </p:nvCxnSpPr>
        <p:spPr>
          <a:xfrm>
            <a:off x="4776723" y="1304527"/>
            <a:ext cx="3422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760265" y="1080676"/>
            <a:ext cx="287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</a:t>
            </a:r>
            <a:endParaRPr lang="ko-KR" altLang="en-US" sz="1050" dirty="0"/>
          </a:p>
        </p:txBody>
      </p:sp>
      <p:sp>
        <p:nvSpPr>
          <p:cNvPr id="142" name="직사각형 141"/>
          <p:cNvSpPr/>
          <p:nvPr/>
        </p:nvSpPr>
        <p:spPr>
          <a:xfrm>
            <a:off x="4983527" y="1506687"/>
            <a:ext cx="768465" cy="65374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3" name="직선 연결선 142"/>
          <p:cNvCxnSpPr/>
          <p:nvPr/>
        </p:nvCxnSpPr>
        <p:spPr>
          <a:xfrm>
            <a:off x="4781997" y="1643589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381586" y="1418699"/>
            <a:ext cx="632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d0[31:0]</a:t>
            </a:r>
            <a:endParaRPr lang="ko-KR" altLang="en-US" sz="1050" dirty="0"/>
          </a:p>
        </p:txBody>
      </p:sp>
      <p:sp>
        <p:nvSpPr>
          <p:cNvPr id="145" name="TextBox 144"/>
          <p:cNvSpPr txBox="1"/>
          <p:nvPr/>
        </p:nvSpPr>
        <p:spPr>
          <a:xfrm>
            <a:off x="4977998" y="1657331"/>
            <a:ext cx="7826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/>
              <a:t>srcbmux</a:t>
            </a:r>
            <a:endParaRPr lang="en-US" altLang="ko-KR" sz="1050" b="1" dirty="0" smtClean="0"/>
          </a:p>
        </p:txBody>
      </p:sp>
      <p:cxnSp>
        <p:nvCxnSpPr>
          <p:cNvPr id="146" name="직선 연결선 145"/>
          <p:cNvCxnSpPr/>
          <p:nvPr/>
        </p:nvCxnSpPr>
        <p:spPr>
          <a:xfrm>
            <a:off x="4799813" y="1927982"/>
            <a:ext cx="3422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372037" y="1666037"/>
            <a:ext cx="668282" cy="25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d1[31:0]</a:t>
            </a:r>
            <a:endParaRPr lang="ko-KR" altLang="en-US" sz="1050" dirty="0"/>
          </a:p>
        </p:txBody>
      </p:sp>
      <p:cxnSp>
        <p:nvCxnSpPr>
          <p:cNvPr id="148" name="직선 연결선 147"/>
          <p:cNvCxnSpPr/>
          <p:nvPr/>
        </p:nvCxnSpPr>
        <p:spPr>
          <a:xfrm>
            <a:off x="5536561" y="167488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699726" y="1409216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y[31:0]</a:t>
            </a:r>
            <a:endParaRPr lang="ko-KR" altLang="en-US" sz="1050" dirty="0"/>
          </a:p>
        </p:txBody>
      </p:sp>
      <p:cxnSp>
        <p:nvCxnSpPr>
          <p:cNvPr id="150" name="직선 연결선 149"/>
          <p:cNvCxnSpPr/>
          <p:nvPr/>
        </p:nvCxnSpPr>
        <p:spPr>
          <a:xfrm>
            <a:off x="4785961" y="2126563"/>
            <a:ext cx="3422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769503" y="1902712"/>
            <a:ext cx="287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</a:t>
            </a:r>
            <a:endParaRPr lang="ko-KR" altLang="en-US" sz="1050" dirty="0"/>
          </a:p>
        </p:txBody>
      </p:sp>
      <p:sp>
        <p:nvSpPr>
          <p:cNvPr id="152" name="직사각형 151"/>
          <p:cNvSpPr/>
          <p:nvPr/>
        </p:nvSpPr>
        <p:spPr>
          <a:xfrm>
            <a:off x="5002002" y="3187711"/>
            <a:ext cx="733821" cy="65374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3" name="직선 연결선 152"/>
          <p:cNvCxnSpPr/>
          <p:nvPr/>
        </p:nvCxnSpPr>
        <p:spPr>
          <a:xfrm>
            <a:off x="4800472" y="332461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501657" y="3099723"/>
            <a:ext cx="632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a</a:t>
            </a:r>
            <a:r>
              <a:rPr lang="en-US" altLang="ko-KR" sz="1050" dirty="0" smtClean="0"/>
              <a:t>[31:0]</a:t>
            </a:r>
            <a:endParaRPr lang="ko-KR" altLang="en-US" sz="1050" dirty="0"/>
          </a:p>
        </p:txBody>
      </p:sp>
      <p:sp>
        <p:nvSpPr>
          <p:cNvPr id="155" name="TextBox 154"/>
          <p:cNvSpPr txBox="1"/>
          <p:nvPr/>
        </p:nvSpPr>
        <p:spPr>
          <a:xfrm>
            <a:off x="4996473" y="3338355"/>
            <a:ext cx="7826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/>
              <a:t>alu</a:t>
            </a:r>
            <a:endParaRPr lang="en-US" altLang="ko-KR" sz="1050" b="1" dirty="0" smtClean="0"/>
          </a:p>
        </p:txBody>
      </p:sp>
      <p:cxnSp>
        <p:nvCxnSpPr>
          <p:cNvPr id="156" name="직선 연결선 155"/>
          <p:cNvCxnSpPr/>
          <p:nvPr/>
        </p:nvCxnSpPr>
        <p:spPr>
          <a:xfrm>
            <a:off x="4818288" y="3609006"/>
            <a:ext cx="3422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113426" y="3347061"/>
            <a:ext cx="9366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a</a:t>
            </a:r>
            <a:r>
              <a:rPr lang="en-US" altLang="ko-KR" sz="1050" dirty="0" err="1" smtClean="0"/>
              <a:t>lucount</a:t>
            </a:r>
            <a:r>
              <a:rPr lang="en-US" altLang="ko-KR" sz="1050" dirty="0" smtClean="0"/>
              <a:t>[2:0]</a:t>
            </a:r>
            <a:endParaRPr lang="ko-KR" altLang="en-US" sz="105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5564268" y="3340316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691183" y="2922475"/>
            <a:ext cx="5493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result</a:t>
            </a:r>
          </a:p>
          <a:p>
            <a:pPr algn="ctr"/>
            <a:r>
              <a:rPr lang="en-US" altLang="ko-KR" sz="1050" dirty="0" smtClean="0"/>
              <a:t>[31:0]</a:t>
            </a:r>
            <a:endParaRPr lang="ko-KR" altLang="en-US" sz="1050" dirty="0"/>
          </a:p>
        </p:txBody>
      </p:sp>
      <p:cxnSp>
        <p:nvCxnSpPr>
          <p:cNvPr id="160" name="직선 연결선 159"/>
          <p:cNvCxnSpPr/>
          <p:nvPr/>
        </p:nvCxnSpPr>
        <p:spPr>
          <a:xfrm>
            <a:off x="4804436" y="3807587"/>
            <a:ext cx="3422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485968" y="3583736"/>
            <a:ext cx="589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b[31:0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62" name="직사각형 161"/>
          <p:cNvSpPr/>
          <p:nvPr/>
        </p:nvSpPr>
        <p:spPr>
          <a:xfrm>
            <a:off x="5011234" y="4443848"/>
            <a:ext cx="768465" cy="65374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3" name="직선 연결선 162"/>
          <p:cNvCxnSpPr/>
          <p:nvPr/>
        </p:nvCxnSpPr>
        <p:spPr>
          <a:xfrm>
            <a:off x="4809704" y="4580750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694858" y="4338062"/>
            <a:ext cx="632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clk</a:t>
            </a:r>
            <a:endParaRPr lang="ko-KR" altLang="en-US" sz="1050" dirty="0"/>
          </a:p>
        </p:txBody>
      </p:sp>
      <p:sp>
        <p:nvSpPr>
          <p:cNvPr id="165" name="TextBox 164"/>
          <p:cNvSpPr txBox="1"/>
          <p:nvPr/>
        </p:nvSpPr>
        <p:spPr>
          <a:xfrm>
            <a:off x="5005705" y="4594492"/>
            <a:ext cx="7826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/>
              <a:t>pcreg</a:t>
            </a:r>
            <a:endParaRPr lang="en-US" altLang="ko-KR" sz="1050" b="1" dirty="0" smtClean="0"/>
          </a:p>
        </p:txBody>
      </p:sp>
      <p:cxnSp>
        <p:nvCxnSpPr>
          <p:cNvPr id="166" name="직선 연결선 165"/>
          <p:cNvCxnSpPr/>
          <p:nvPr/>
        </p:nvCxnSpPr>
        <p:spPr>
          <a:xfrm>
            <a:off x="4827520" y="4865143"/>
            <a:ext cx="3422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4474907" y="4603852"/>
            <a:ext cx="668282" cy="25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d[31:0]</a:t>
            </a:r>
            <a:endParaRPr lang="ko-KR" altLang="en-US" sz="1050" dirty="0"/>
          </a:p>
        </p:txBody>
      </p:sp>
      <p:cxnSp>
        <p:nvCxnSpPr>
          <p:cNvPr id="168" name="직선 연결선 167"/>
          <p:cNvCxnSpPr/>
          <p:nvPr/>
        </p:nvCxnSpPr>
        <p:spPr>
          <a:xfrm>
            <a:off x="5564268" y="461204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5727433" y="4346377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q[31:0]</a:t>
            </a:r>
            <a:endParaRPr lang="ko-KR" altLang="en-US" sz="1050" dirty="0"/>
          </a:p>
        </p:txBody>
      </p:sp>
      <p:cxnSp>
        <p:nvCxnSpPr>
          <p:cNvPr id="170" name="직선 연결선 169"/>
          <p:cNvCxnSpPr/>
          <p:nvPr/>
        </p:nvCxnSpPr>
        <p:spPr>
          <a:xfrm>
            <a:off x="4813668" y="5063724"/>
            <a:ext cx="3422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584773" y="4839873"/>
            <a:ext cx="48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reset</a:t>
            </a:r>
            <a:endParaRPr lang="ko-KR" altLang="en-US" sz="1050" dirty="0"/>
          </a:p>
        </p:txBody>
      </p:sp>
      <p:cxnSp>
        <p:nvCxnSpPr>
          <p:cNvPr id="172" name="직선 연결선 171"/>
          <p:cNvCxnSpPr/>
          <p:nvPr/>
        </p:nvCxnSpPr>
        <p:spPr>
          <a:xfrm>
            <a:off x="5568890" y="3760569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704345" y="3501250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zero</a:t>
            </a:r>
            <a:endParaRPr lang="ko-KR" altLang="en-US" sz="1050" dirty="0"/>
          </a:p>
        </p:txBody>
      </p:sp>
      <p:sp>
        <p:nvSpPr>
          <p:cNvPr id="174" name="TextBox 173"/>
          <p:cNvSpPr txBox="1"/>
          <p:nvPr/>
        </p:nvSpPr>
        <p:spPr>
          <a:xfrm>
            <a:off x="4568287" y="5506379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datapath</a:t>
            </a:r>
            <a:endParaRPr lang="ko-KR" altLang="en-US" sz="2400" dirty="0"/>
          </a:p>
        </p:txBody>
      </p:sp>
      <p:cxnSp>
        <p:nvCxnSpPr>
          <p:cNvPr id="176" name="직선 연결선 175"/>
          <p:cNvCxnSpPr/>
          <p:nvPr/>
        </p:nvCxnSpPr>
        <p:spPr>
          <a:xfrm>
            <a:off x="7041207" y="5323680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6590678" y="5027532"/>
            <a:ext cx="1199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funct</a:t>
            </a:r>
            <a:r>
              <a:rPr lang="en-US" altLang="ko-KR" sz="1050" dirty="0" smtClean="0"/>
              <a:t>[5:0]</a:t>
            </a:r>
            <a:endParaRPr lang="ko-KR" altLang="en-US" sz="1050" dirty="0"/>
          </a:p>
        </p:txBody>
      </p:sp>
      <p:cxnSp>
        <p:nvCxnSpPr>
          <p:cNvPr id="178" name="직선 연결선 177"/>
          <p:cNvCxnSpPr/>
          <p:nvPr/>
        </p:nvCxnSpPr>
        <p:spPr>
          <a:xfrm>
            <a:off x="7053754" y="5637444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6753335" y="5341295"/>
            <a:ext cx="1199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op[5:0]</a:t>
            </a:r>
            <a:endParaRPr lang="ko-KR" altLang="en-US" sz="1050" dirty="0"/>
          </a:p>
        </p:txBody>
      </p:sp>
      <p:cxnSp>
        <p:nvCxnSpPr>
          <p:cNvPr id="180" name="직선 연결선 179"/>
          <p:cNvCxnSpPr/>
          <p:nvPr/>
        </p:nvCxnSpPr>
        <p:spPr>
          <a:xfrm>
            <a:off x="7055546" y="5961965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884944" y="5674367"/>
            <a:ext cx="556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zero</a:t>
            </a:r>
            <a:endParaRPr lang="ko-KR" altLang="en-US" sz="1050" dirty="0"/>
          </a:p>
        </p:txBody>
      </p:sp>
      <p:sp>
        <p:nvSpPr>
          <p:cNvPr id="182" name="직사각형 181"/>
          <p:cNvSpPr/>
          <p:nvPr/>
        </p:nvSpPr>
        <p:spPr>
          <a:xfrm>
            <a:off x="8955218" y="973965"/>
            <a:ext cx="735105" cy="65374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3" name="직선 연결선 182"/>
          <p:cNvCxnSpPr/>
          <p:nvPr/>
        </p:nvCxnSpPr>
        <p:spPr>
          <a:xfrm>
            <a:off x="8716744" y="1138575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8247259" y="884659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aluop</a:t>
            </a:r>
            <a:r>
              <a:rPr lang="en-US" altLang="ko-KR" sz="1050" dirty="0" smtClean="0"/>
              <a:t>[1:0]</a:t>
            </a:r>
            <a:endParaRPr lang="ko-KR" altLang="en-US" sz="1050" dirty="0"/>
          </a:p>
        </p:txBody>
      </p:sp>
      <p:sp>
        <p:nvSpPr>
          <p:cNvPr id="185" name="TextBox 184"/>
          <p:cNvSpPr txBox="1"/>
          <p:nvPr/>
        </p:nvSpPr>
        <p:spPr>
          <a:xfrm>
            <a:off x="8980094" y="1188108"/>
            <a:ext cx="679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/>
              <a:t>aludec</a:t>
            </a:r>
            <a:endParaRPr lang="en-US" altLang="ko-KR" sz="1050" b="1" dirty="0" smtClean="0"/>
          </a:p>
        </p:txBody>
      </p:sp>
      <p:cxnSp>
        <p:nvCxnSpPr>
          <p:cNvPr id="186" name="직선 연결선 185"/>
          <p:cNvCxnSpPr/>
          <p:nvPr/>
        </p:nvCxnSpPr>
        <p:spPr>
          <a:xfrm>
            <a:off x="8772326" y="1516887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8289474" y="1245455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funct</a:t>
            </a:r>
            <a:r>
              <a:rPr lang="en-US" altLang="ko-KR" sz="1050" dirty="0" smtClean="0"/>
              <a:t>[5:0]</a:t>
            </a:r>
            <a:endParaRPr lang="ko-KR" altLang="en-US" sz="1050" dirty="0"/>
          </a:p>
        </p:txBody>
      </p:sp>
      <p:cxnSp>
        <p:nvCxnSpPr>
          <p:cNvPr id="188" name="직선 연결선 187"/>
          <p:cNvCxnSpPr/>
          <p:nvPr/>
        </p:nvCxnSpPr>
        <p:spPr>
          <a:xfrm>
            <a:off x="9480542" y="1142160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9643707" y="876494"/>
            <a:ext cx="1077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alucontrol</a:t>
            </a:r>
            <a:r>
              <a:rPr lang="en-US" altLang="ko-KR" sz="1050" dirty="0" smtClean="0"/>
              <a:t>[2:0]</a:t>
            </a:r>
            <a:endParaRPr lang="ko-KR" altLang="en-US" sz="1050" dirty="0"/>
          </a:p>
        </p:txBody>
      </p:sp>
      <p:sp>
        <p:nvSpPr>
          <p:cNvPr id="190" name="직사각형 189"/>
          <p:cNvSpPr/>
          <p:nvPr/>
        </p:nvSpPr>
        <p:spPr>
          <a:xfrm>
            <a:off x="8958049" y="2005332"/>
            <a:ext cx="735105" cy="285757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1" name="직선 연결선 190"/>
          <p:cNvCxnSpPr/>
          <p:nvPr/>
        </p:nvCxnSpPr>
        <p:spPr>
          <a:xfrm>
            <a:off x="8711677" y="351770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8411258" y="3221553"/>
            <a:ext cx="1199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op[5:0]</a:t>
            </a:r>
            <a:endParaRPr lang="ko-KR" altLang="en-US" sz="1050" dirty="0"/>
          </a:p>
        </p:txBody>
      </p:sp>
      <p:cxnSp>
        <p:nvCxnSpPr>
          <p:cNvPr id="193" name="직선 연결선 192"/>
          <p:cNvCxnSpPr/>
          <p:nvPr/>
        </p:nvCxnSpPr>
        <p:spPr>
          <a:xfrm>
            <a:off x="9568185" y="2228081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9568185" y="2507780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9568185" y="2808994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9568185" y="3082504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9572804" y="3336501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9558940" y="357658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>
            <a:off x="9558940" y="385628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9558940" y="4157496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9558940" y="4458714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9563559" y="473118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9646568" y="1942215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aluop</a:t>
            </a:r>
            <a:r>
              <a:rPr lang="en-US" altLang="ko-KR" sz="1050" dirty="0" smtClean="0"/>
              <a:t>[1:0]</a:t>
            </a:r>
            <a:endParaRPr lang="ko-KR" altLang="en-US" sz="1050" dirty="0"/>
          </a:p>
        </p:txBody>
      </p:sp>
      <p:sp>
        <p:nvSpPr>
          <p:cNvPr id="204" name="TextBox 203"/>
          <p:cNvSpPr txBox="1"/>
          <p:nvPr/>
        </p:nvSpPr>
        <p:spPr>
          <a:xfrm>
            <a:off x="9651191" y="2260869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alusrc</a:t>
            </a:r>
            <a:endParaRPr lang="ko-KR" altLang="en-US" sz="1050" dirty="0"/>
          </a:p>
        </p:txBody>
      </p:sp>
      <p:sp>
        <p:nvSpPr>
          <p:cNvPr id="205" name="TextBox 204"/>
          <p:cNvSpPr txBox="1"/>
          <p:nvPr/>
        </p:nvSpPr>
        <p:spPr>
          <a:xfrm>
            <a:off x="9646575" y="2542577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branch</a:t>
            </a:r>
            <a:endParaRPr lang="ko-KR" altLang="en-US" sz="1050" dirty="0"/>
          </a:p>
        </p:txBody>
      </p:sp>
      <p:sp>
        <p:nvSpPr>
          <p:cNvPr id="206" name="TextBox 205"/>
          <p:cNvSpPr txBox="1"/>
          <p:nvPr/>
        </p:nvSpPr>
        <p:spPr>
          <a:xfrm>
            <a:off x="9651191" y="2805814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jump</a:t>
            </a:r>
            <a:endParaRPr lang="ko-KR" altLang="en-US" sz="1050" dirty="0"/>
          </a:p>
        </p:txBody>
      </p:sp>
      <p:sp>
        <p:nvSpPr>
          <p:cNvPr id="207" name="TextBox 206"/>
          <p:cNvSpPr txBox="1"/>
          <p:nvPr/>
        </p:nvSpPr>
        <p:spPr>
          <a:xfrm>
            <a:off x="9655810" y="3087520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memtoreg</a:t>
            </a:r>
            <a:endParaRPr lang="ko-KR" altLang="en-US" sz="1050" dirty="0"/>
          </a:p>
        </p:txBody>
      </p:sp>
      <p:sp>
        <p:nvSpPr>
          <p:cNvPr id="208" name="TextBox 207"/>
          <p:cNvSpPr txBox="1"/>
          <p:nvPr/>
        </p:nvSpPr>
        <p:spPr>
          <a:xfrm>
            <a:off x="9660430" y="3313811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memwrite</a:t>
            </a:r>
            <a:endParaRPr lang="ko-KR" altLang="en-US" sz="1050" dirty="0"/>
          </a:p>
        </p:txBody>
      </p:sp>
      <p:sp>
        <p:nvSpPr>
          <p:cNvPr id="209" name="TextBox 208"/>
          <p:cNvSpPr txBox="1"/>
          <p:nvPr/>
        </p:nvSpPr>
        <p:spPr>
          <a:xfrm>
            <a:off x="9665051" y="3577045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regdst</a:t>
            </a:r>
            <a:endParaRPr lang="ko-KR" altLang="en-US" sz="1050" dirty="0"/>
          </a:p>
        </p:txBody>
      </p:sp>
      <p:sp>
        <p:nvSpPr>
          <p:cNvPr id="210" name="TextBox 209"/>
          <p:cNvSpPr txBox="1"/>
          <p:nvPr/>
        </p:nvSpPr>
        <p:spPr>
          <a:xfrm>
            <a:off x="9660434" y="3858753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regwrite</a:t>
            </a:r>
            <a:endParaRPr lang="ko-KR" altLang="en-US" sz="1050" dirty="0"/>
          </a:p>
        </p:txBody>
      </p:sp>
      <p:sp>
        <p:nvSpPr>
          <p:cNvPr id="211" name="TextBox 210"/>
          <p:cNvSpPr txBox="1"/>
          <p:nvPr/>
        </p:nvSpPr>
        <p:spPr>
          <a:xfrm>
            <a:off x="9665053" y="4168168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shiftl16</a:t>
            </a:r>
            <a:endParaRPr lang="ko-KR" altLang="en-US" sz="1050" dirty="0"/>
          </a:p>
        </p:txBody>
      </p:sp>
      <p:sp>
        <p:nvSpPr>
          <p:cNvPr id="212" name="TextBox 211"/>
          <p:cNvSpPr txBox="1"/>
          <p:nvPr/>
        </p:nvSpPr>
        <p:spPr>
          <a:xfrm>
            <a:off x="9688144" y="4477586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signext</a:t>
            </a:r>
            <a:endParaRPr lang="ko-KR" altLang="en-US" sz="1050" dirty="0"/>
          </a:p>
        </p:txBody>
      </p:sp>
      <p:cxnSp>
        <p:nvCxnSpPr>
          <p:cNvPr id="213" name="직선 연결선 212"/>
          <p:cNvCxnSpPr/>
          <p:nvPr/>
        </p:nvCxnSpPr>
        <p:spPr>
          <a:xfrm>
            <a:off x="10879848" y="97129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11043013" y="705627"/>
            <a:ext cx="1077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alucontrol</a:t>
            </a:r>
            <a:r>
              <a:rPr lang="en-US" altLang="ko-KR" sz="1050" dirty="0" smtClean="0"/>
              <a:t>[2:0]</a:t>
            </a:r>
            <a:endParaRPr lang="ko-KR" altLang="en-US" sz="1050" dirty="0"/>
          </a:p>
        </p:txBody>
      </p:sp>
      <p:cxnSp>
        <p:nvCxnSpPr>
          <p:cNvPr id="215" name="직선 연결선 214"/>
          <p:cNvCxnSpPr/>
          <p:nvPr/>
        </p:nvCxnSpPr>
        <p:spPr>
          <a:xfrm>
            <a:off x="10884363" y="1570296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1050498" y="1323385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alusrc</a:t>
            </a:r>
            <a:endParaRPr lang="ko-KR" altLang="en-US" sz="1050" dirty="0"/>
          </a:p>
        </p:txBody>
      </p:sp>
      <p:cxnSp>
        <p:nvCxnSpPr>
          <p:cNvPr id="217" name="직선 연결선 216"/>
          <p:cNvCxnSpPr/>
          <p:nvPr/>
        </p:nvCxnSpPr>
        <p:spPr>
          <a:xfrm>
            <a:off x="10875128" y="2255855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1059733" y="1979165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jump</a:t>
            </a:r>
            <a:endParaRPr lang="ko-KR" altLang="en-US" sz="1050" dirty="0"/>
          </a:p>
        </p:txBody>
      </p:sp>
      <p:cxnSp>
        <p:nvCxnSpPr>
          <p:cNvPr id="219" name="직선 연결선 218"/>
          <p:cNvCxnSpPr/>
          <p:nvPr/>
        </p:nvCxnSpPr>
        <p:spPr>
          <a:xfrm>
            <a:off x="10879739" y="295319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1045872" y="2704217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memtoreg</a:t>
            </a:r>
            <a:endParaRPr lang="ko-KR" altLang="en-US" sz="1050" dirty="0"/>
          </a:p>
        </p:txBody>
      </p:sp>
      <p:cxnSp>
        <p:nvCxnSpPr>
          <p:cNvPr id="221" name="직선 연결선 220"/>
          <p:cNvCxnSpPr/>
          <p:nvPr/>
        </p:nvCxnSpPr>
        <p:spPr>
          <a:xfrm>
            <a:off x="10875109" y="355349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1032015" y="3290720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memwrite</a:t>
            </a:r>
            <a:endParaRPr lang="ko-KR" altLang="en-US" sz="1050" dirty="0"/>
          </a:p>
        </p:txBody>
      </p:sp>
      <p:cxnSp>
        <p:nvCxnSpPr>
          <p:cNvPr id="223" name="직선 연결선 222"/>
          <p:cNvCxnSpPr/>
          <p:nvPr/>
        </p:nvCxnSpPr>
        <p:spPr>
          <a:xfrm>
            <a:off x="10884349" y="4008682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10884349" y="4429965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10884349" y="483278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10888968" y="5197613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1055112" y="3729445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regdst</a:t>
            </a:r>
            <a:endParaRPr lang="ko-KR" altLang="en-US" sz="1050" dirty="0"/>
          </a:p>
        </p:txBody>
      </p:sp>
      <p:sp>
        <p:nvSpPr>
          <p:cNvPr id="228" name="TextBox 227"/>
          <p:cNvSpPr txBox="1"/>
          <p:nvPr/>
        </p:nvSpPr>
        <p:spPr>
          <a:xfrm>
            <a:off x="11050495" y="4131222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regwrite</a:t>
            </a:r>
            <a:endParaRPr lang="ko-KR" altLang="en-US" sz="1050" dirty="0"/>
          </a:p>
        </p:txBody>
      </p:sp>
      <p:sp>
        <p:nvSpPr>
          <p:cNvPr id="229" name="TextBox 228"/>
          <p:cNvSpPr txBox="1"/>
          <p:nvPr/>
        </p:nvSpPr>
        <p:spPr>
          <a:xfrm>
            <a:off x="11055114" y="4542237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shiftl16</a:t>
            </a:r>
            <a:endParaRPr lang="ko-KR" altLang="en-US" sz="1050" dirty="0"/>
          </a:p>
        </p:txBody>
      </p:sp>
      <p:sp>
        <p:nvSpPr>
          <p:cNvPr id="230" name="TextBox 229"/>
          <p:cNvSpPr txBox="1"/>
          <p:nvPr/>
        </p:nvSpPr>
        <p:spPr>
          <a:xfrm>
            <a:off x="11078205" y="4944016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signext</a:t>
            </a:r>
            <a:endParaRPr lang="ko-KR" altLang="en-US" sz="1050" dirty="0"/>
          </a:p>
        </p:txBody>
      </p:sp>
      <p:cxnSp>
        <p:nvCxnSpPr>
          <p:cNvPr id="231" name="직선 연결선 230"/>
          <p:cNvCxnSpPr/>
          <p:nvPr/>
        </p:nvCxnSpPr>
        <p:spPr>
          <a:xfrm>
            <a:off x="10893587" y="5700998"/>
            <a:ext cx="387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11082824" y="5447401"/>
            <a:ext cx="84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pcsrc</a:t>
            </a:r>
            <a:endParaRPr lang="ko-KR" altLang="en-US" sz="1050" dirty="0"/>
          </a:p>
        </p:txBody>
      </p:sp>
      <p:sp>
        <p:nvSpPr>
          <p:cNvPr id="233" name="TextBox 232"/>
          <p:cNvSpPr txBox="1"/>
          <p:nvPr/>
        </p:nvSpPr>
        <p:spPr>
          <a:xfrm>
            <a:off x="8536113" y="5539385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controller</a:t>
            </a:r>
            <a:endParaRPr lang="ko-KR" altLang="en-US" sz="2400" dirty="0"/>
          </a:p>
        </p:txBody>
      </p:sp>
      <p:sp>
        <p:nvSpPr>
          <p:cNvPr id="234" name="TextBox 233"/>
          <p:cNvSpPr txBox="1"/>
          <p:nvPr/>
        </p:nvSpPr>
        <p:spPr>
          <a:xfrm>
            <a:off x="8993951" y="3030744"/>
            <a:ext cx="679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md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200740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256</Words>
  <Application>Microsoft Office PowerPoint</Application>
  <PresentationFormat>와이드스크린</PresentationFormat>
  <Paragraphs>173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진석</dc:creator>
  <cp:lastModifiedBy>박 진석</cp:lastModifiedBy>
  <cp:revision>33</cp:revision>
  <dcterms:created xsi:type="dcterms:W3CDTF">2018-11-11T17:28:11Z</dcterms:created>
  <dcterms:modified xsi:type="dcterms:W3CDTF">2018-11-12T07:41:16Z</dcterms:modified>
</cp:coreProperties>
</file>