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63" r:id="rId3"/>
    <p:sldId id="298" r:id="rId4"/>
    <p:sldId id="299" r:id="rId5"/>
    <p:sldId id="302" r:id="rId6"/>
    <p:sldId id="297" r:id="rId7"/>
    <p:sldId id="256" r:id="rId8"/>
    <p:sldId id="261" r:id="rId9"/>
    <p:sldId id="277" r:id="rId10"/>
    <p:sldId id="279" r:id="rId11"/>
    <p:sldId id="259" r:id="rId12"/>
    <p:sldId id="260" r:id="rId13"/>
    <p:sldId id="262" r:id="rId14"/>
    <p:sldId id="264" r:id="rId15"/>
    <p:sldId id="265" r:id="rId16"/>
    <p:sldId id="267" r:id="rId17"/>
    <p:sldId id="268" r:id="rId18"/>
    <p:sldId id="269" r:id="rId19"/>
    <p:sldId id="271" r:id="rId20"/>
    <p:sldId id="272" r:id="rId21"/>
    <p:sldId id="273" r:id="rId22"/>
    <p:sldId id="274" r:id="rId23"/>
    <p:sldId id="275" r:id="rId24"/>
    <p:sldId id="284" r:id="rId25"/>
    <p:sldId id="280" r:id="rId26"/>
    <p:sldId id="281" r:id="rId27"/>
    <p:sldId id="286" r:id="rId28"/>
    <p:sldId id="282" r:id="rId29"/>
    <p:sldId id="283" r:id="rId30"/>
    <p:sldId id="287" r:id="rId31"/>
    <p:sldId id="288" r:id="rId32"/>
    <p:sldId id="289" r:id="rId33"/>
    <p:sldId id="290" r:id="rId34"/>
    <p:sldId id="291" r:id="rId35"/>
    <p:sldId id="292" r:id="rId36"/>
    <p:sldId id="293" r:id="rId37"/>
    <p:sldId id="294" r:id="rId38"/>
    <p:sldId id="295" r:id="rId39"/>
    <p:sldId id="296" r:id="rId40"/>
    <p:sldId id="301" r:id="rId41"/>
    <p:sldId id="300" r:id="rId42"/>
    <p:sldId id="278" r:id="rId43"/>
    <p:sldId id="27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0A04F99-2ACE-4F95-9F87-6FE621BEE151}">
          <p14:sldIdLst>
            <p14:sldId id="257"/>
            <p14:sldId id="263"/>
            <p14:sldId id="298"/>
            <p14:sldId id="299"/>
            <p14:sldId id="302"/>
            <p14:sldId id="297"/>
            <p14:sldId id="256"/>
            <p14:sldId id="261"/>
            <p14:sldId id="277"/>
            <p14:sldId id="279"/>
            <p14:sldId id="259"/>
            <p14:sldId id="260"/>
            <p14:sldId id="262"/>
            <p14:sldId id="264"/>
            <p14:sldId id="265"/>
            <p14:sldId id="267"/>
            <p14:sldId id="268"/>
            <p14:sldId id="269"/>
            <p14:sldId id="271"/>
            <p14:sldId id="272"/>
            <p14:sldId id="273"/>
            <p14:sldId id="274"/>
            <p14:sldId id="275"/>
            <p14:sldId id="284"/>
            <p14:sldId id="280"/>
            <p14:sldId id="281"/>
            <p14:sldId id="286"/>
            <p14:sldId id="282"/>
            <p14:sldId id="283"/>
            <p14:sldId id="287"/>
            <p14:sldId id="288"/>
            <p14:sldId id="289"/>
            <p14:sldId id="290"/>
            <p14:sldId id="291"/>
            <p14:sldId id="292"/>
            <p14:sldId id="293"/>
            <p14:sldId id="294"/>
            <p14:sldId id="295"/>
            <p14:sldId id="296"/>
            <p14:sldId id="301"/>
            <p14:sldId id="300"/>
            <p14:sldId id="278"/>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7B4"/>
    <a:srgbClr val="E7F1F9"/>
    <a:srgbClr val="FED8F4"/>
    <a:srgbClr val="FDECD9"/>
    <a:srgbClr val="F2A46E"/>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1532" autoAdjust="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490EC-2D8C-4179-B5E8-A939467FA2F6}" type="datetimeFigureOut">
              <a:rPr lang="zh-CN" altLang="en-US" smtClean="0"/>
              <a:t>2015/11/11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B66EC-B5A7-451A-AE75-533337B0831B}" type="slidenum">
              <a:rPr lang="zh-CN" altLang="en-US" smtClean="0"/>
              <a:t>‹#›</a:t>
            </a:fld>
            <a:endParaRPr lang="zh-CN" altLang="en-US"/>
          </a:p>
        </p:txBody>
      </p:sp>
    </p:spTree>
    <p:extLst>
      <p:ext uri="{BB962C8B-B14F-4D97-AF65-F5344CB8AC3E}">
        <p14:creationId xmlns:p14="http://schemas.microsoft.com/office/powerpoint/2010/main" val="370964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原创想法的物理解</a:t>
            </a:r>
            <a:r>
              <a:rPr lang="zh-CN" altLang="en-US" dirty="0" smtClean="0"/>
              <a:t>谜类游戏</a:t>
            </a:r>
          </a:p>
          <a:p>
            <a:endParaRPr lang="zh-CN" altLang="en-US" dirty="0"/>
          </a:p>
        </p:txBody>
      </p:sp>
      <p:sp>
        <p:nvSpPr>
          <p:cNvPr id="4" name="灯片编号占位符 3"/>
          <p:cNvSpPr>
            <a:spLocks noGrp="1"/>
          </p:cNvSpPr>
          <p:nvPr>
            <p:ph type="sldNum" sz="quarter" idx="10"/>
          </p:nvPr>
        </p:nvSpPr>
        <p:spPr/>
        <p:txBody>
          <a:bodyPr/>
          <a:lstStyle/>
          <a:p>
            <a:fld id="{683B66EC-B5A7-451A-AE75-533337B0831B}" type="slidenum">
              <a:rPr lang="zh-CN" altLang="en-US" smtClean="0"/>
              <a:t>1</a:t>
            </a:fld>
            <a:endParaRPr lang="zh-CN" altLang="en-US"/>
          </a:p>
        </p:txBody>
      </p:sp>
    </p:spTree>
    <p:extLst>
      <p:ext uri="{BB962C8B-B14F-4D97-AF65-F5344CB8AC3E}">
        <p14:creationId xmlns:p14="http://schemas.microsoft.com/office/powerpoint/2010/main" val="158069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抽象解谜类游戏</a:t>
            </a:r>
            <a:endParaRPr lang="zh-CN" altLang="en-US" dirty="0"/>
          </a:p>
        </p:txBody>
      </p:sp>
      <p:sp>
        <p:nvSpPr>
          <p:cNvPr id="4" name="灯片编号占位符 3"/>
          <p:cNvSpPr>
            <a:spLocks noGrp="1"/>
          </p:cNvSpPr>
          <p:nvPr>
            <p:ph type="sldNum" sz="quarter" idx="10"/>
          </p:nvPr>
        </p:nvSpPr>
        <p:spPr/>
        <p:txBody>
          <a:bodyPr/>
          <a:lstStyle/>
          <a:p>
            <a:fld id="{683B66EC-B5A7-451A-AE75-533337B0831B}" type="slidenum">
              <a:rPr lang="zh-CN" altLang="en-US" smtClean="0"/>
              <a:t>2</a:t>
            </a:fld>
            <a:endParaRPr lang="zh-CN" altLang="en-US"/>
          </a:p>
        </p:txBody>
      </p:sp>
    </p:spTree>
    <p:extLst>
      <p:ext uri="{BB962C8B-B14F-4D97-AF65-F5344CB8AC3E}">
        <p14:creationId xmlns:p14="http://schemas.microsoft.com/office/powerpoint/2010/main" val="52063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我们如何让它成为一款解谜类游戏而非动作类游戏？</a:t>
            </a:r>
            <a:endParaRPr lang="zh-CN" altLang="en-US" dirty="0"/>
          </a:p>
        </p:txBody>
      </p:sp>
      <p:sp>
        <p:nvSpPr>
          <p:cNvPr id="4" name="灯片编号占位符 3"/>
          <p:cNvSpPr>
            <a:spLocks noGrp="1"/>
          </p:cNvSpPr>
          <p:nvPr>
            <p:ph type="sldNum" sz="quarter" idx="10"/>
          </p:nvPr>
        </p:nvSpPr>
        <p:spPr/>
        <p:txBody>
          <a:bodyPr/>
          <a:lstStyle/>
          <a:p>
            <a:fld id="{683B66EC-B5A7-451A-AE75-533337B0831B}" type="slidenum">
              <a:rPr lang="zh-CN" altLang="en-US" smtClean="0"/>
              <a:t>15</a:t>
            </a:fld>
            <a:endParaRPr lang="zh-CN" altLang="en-US"/>
          </a:p>
        </p:txBody>
      </p:sp>
    </p:spTree>
    <p:extLst>
      <p:ext uri="{BB962C8B-B14F-4D97-AF65-F5344CB8AC3E}">
        <p14:creationId xmlns:p14="http://schemas.microsoft.com/office/powerpoint/2010/main" val="412866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B66EC-B5A7-451A-AE75-533337B0831B}" type="slidenum">
              <a:rPr lang="zh-CN" altLang="en-US" smtClean="0"/>
              <a:t>43</a:t>
            </a:fld>
            <a:endParaRPr lang="zh-CN" altLang="en-US"/>
          </a:p>
        </p:txBody>
      </p:sp>
    </p:spTree>
    <p:extLst>
      <p:ext uri="{BB962C8B-B14F-4D97-AF65-F5344CB8AC3E}">
        <p14:creationId xmlns:p14="http://schemas.microsoft.com/office/powerpoint/2010/main" val="323095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28271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57651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32364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41846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11571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188296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185237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117818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50737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47694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0C7D6-D22A-4D98-AED1-C28F1A9589C8}" type="datetimeFigureOut">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204885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0C7D6-D22A-4D98-AED1-C28F1A9589C8}" type="datetimeFigureOut">
              <a:rPr lang="zh-CN" altLang="en-US" smtClean="0"/>
              <a:t>2015/11/11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129C8-EFE0-4546-9D5D-9269BE98BF6C}" type="slidenum">
              <a:rPr lang="zh-CN" altLang="en-US" smtClean="0"/>
              <a:t>‹#›</a:t>
            </a:fld>
            <a:endParaRPr lang="zh-CN" altLang="en-US"/>
          </a:p>
        </p:txBody>
      </p:sp>
    </p:spTree>
    <p:extLst>
      <p:ext uri="{BB962C8B-B14F-4D97-AF65-F5344CB8AC3E}">
        <p14:creationId xmlns:p14="http://schemas.microsoft.com/office/powerpoint/2010/main" val="95437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92838" y="-24956"/>
            <a:ext cx="6199162" cy="6882956"/>
          </a:xfrm>
          <a:prstGeom prst="rect">
            <a:avLst/>
          </a:prstGeom>
          <a:gradFill flip="none" rotWithShape="1">
            <a:gsLst>
              <a:gs pos="0">
                <a:schemeClr val="bg1"/>
              </a:gs>
              <a:gs pos="2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27011" y="1129842"/>
            <a:ext cx="3459191" cy="3892323"/>
          </a:xfrm>
          <a:prstGeom prst="rect">
            <a:avLst/>
          </a:prstGeom>
          <a:noFill/>
          <a:effectLst/>
        </p:spPr>
        <p:txBody>
          <a:bodyPr vert="horz" wrap="none" lIns="91440" tIns="45720" rIns="91440" bIns="45720" anchor="ctr" anchorCtr="0">
            <a:noAutofit/>
            <a:scene3d>
              <a:camera prst="isometricLeftDown">
                <a:rot lat="0" lon="10800000" rev="0"/>
              </a:camera>
              <a:lightRig rig="threePt" dir="t"/>
            </a:scene3d>
          </a:bodyPr>
          <a:lstStyle/>
          <a:p>
            <a:pPr algn="ctr"/>
            <a:r>
              <a:rPr lang="en-US" altLang="zh-CN" sz="13800" dirty="0" err="1" smtClean="0">
                <a:ln w="0"/>
                <a:gradFill flip="none" rotWithShape="1">
                  <a:gsLst>
                    <a:gs pos="100000">
                      <a:srgbClr val="FFD966"/>
                    </a:gs>
                    <a:gs pos="0">
                      <a:srgbClr val="E7F1F9"/>
                    </a:gs>
                  </a:gsLst>
                  <a:lin ang="0" scaled="1"/>
                  <a:tileRect/>
                </a:gradFill>
                <a:effectLst>
                  <a:outerShdw blurRad="50800" dist="38100" dir="2700000" algn="tl" rotWithShape="0">
                    <a:prstClr val="black">
                      <a:alpha val="5000"/>
                    </a:prstClr>
                  </a:outerShdw>
                </a:effectLst>
                <a:latin typeface="华文细黑" panose="02010600040101010101" pitchFamily="2" charset="-122"/>
                <a:ea typeface="华文细黑" panose="02010600040101010101" pitchFamily="2" charset="-122"/>
                <a:cs typeface="Ebrima" panose="02000000000000000000" pitchFamily="2" charset="0"/>
              </a:rPr>
              <a:t>b</a:t>
            </a:r>
            <a:r>
              <a:rPr lang="en-US" altLang="zh-CN" sz="13800" dirty="0" err="1" smtClean="0">
                <a:ln w="0"/>
                <a:gradFill flip="none" rotWithShape="1">
                  <a:gsLst>
                    <a:gs pos="100000">
                      <a:srgbClr val="FFD966"/>
                    </a:gs>
                    <a:gs pos="0">
                      <a:srgbClr val="E7F1F9"/>
                    </a:gs>
                  </a:gsLst>
                  <a:lin ang="0" scaled="1"/>
                  <a:tileRect/>
                </a:gradFill>
                <a:effectLst>
                  <a:outerShdw blurRad="50800" dist="38100" dir="2700000" algn="tl" rotWithShape="0">
                    <a:prstClr val="black">
                      <a:alpha val="10000"/>
                    </a:prstClr>
                  </a:outerShdw>
                </a:effectLst>
                <a:latin typeface="华文细黑" panose="02010600040101010101" pitchFamily="2" charset="-122"/>
                <a:ea typeface="华文细黑" panose="02010600040101010101" pitchFamily="2" charset="-122"/>
                <a:cs typeface="Ebrima" panose="02000000000000000000" pitchFamily="2" charset="0"/>
              </a:rPr>
              <a:t>a</a:t>
            </a:r>
            <a:r>
              <a:rPr lang="en-US" altLang="zh-CN" sz="13800" dirty="0" err="1" smtClean="0">
                <a:ln w="0"/>
                <a:gradFill flip="none" rotWithShape="1">
                  <a:gsLst>
                    <a:gs pos="100000">
                      <a:srgbClr val="FFD966"/>
                    </a:gs>
                    <a:gs pos="0">
                      <a:srgbClr val="E7F1F9"/>
                    </a:gs>
                  </a:gsLst>
                  <a:lin ang="0" scaled="1"/>
                  <a:tileRect/>
                </a:gradFill>
                <a:effectLst>
                  <a:outerShdw blurRad="50800" dist="38100" dir="2700000" algn="tl" rotWithShape="0">
                    <a:prstClr val="black">
                      <a:alpha val="20000"/>
                    </a:prstClr>
                  </a:outerShdw>
                </a:effectLst>
                <a:latin typeface="华文细黑" panose="02010600040101010101" pitchFamily="2" charset="-122"/>
                <a:ea typeface="华文细黑" panose="02010600040101010101" pitchFamily="2" charset="-122"/>
                <a:cs typeface="Ebrima" panose="02000000000000000000" pitchFamily="2" charset="0"/>
              </a:rPr>
              <a:t>l</a:t>
            </a:r>
            <a:endParaRPr lang="zh-CN" altLang="en-US" sz="13800" dirty="0">
              <a:ln w="0"/>
              <a:gradFill flip="none" rotWithShape="1">
                <a:gsLst>
                  <a:gs pos="100000">
                    <a:srgbClr val="FFD966"/>
                  </a:gs>
                  <a:gs pos="0">
                    <a:srgbClr val="E7F1F9"/>
                  </a:gs>
                </a:gsLst>
                <a:lin ang="0" scaled="1"/>
                <a:tileRect/>
              </a:gradFill>
              <a:effectLst>
                <a:outerShdw blurRad="50800" dist="38100" dir="2700000" algn="tl" rotWithShape="0">
                  <a:prstClr val="black">
                    <a:alpha val="20000"/>
                  </a:prstClr>
                </a:outerShdw>
              </a:effectLst>
            </a:endParaRPr>
          </a:p>
        </p:txBody>
      </p:sp>
      <p:sp>
        <p:nvSpPr>
          <p:cNvPr id="8" name="矩形 7"/>
          <p:cNvSpPr/>
          <p:nvPr/>
        </p:nvSpPr>
        <p:spPr>
          <a:xfrm>
            <a:off x="2986784" y="1129842"/>
            <a:ext cx="3459191" cy="3892323"/>
          </a:xfrm>
          <a:prstGeom prst="rect">
            <a:avLst/>
          </a:prstGeom>
          <a:noFill/>
          <a:effectLst/>
        </p:spPr>
        <p:txBody>
          <a:bodyPr vert="horz" wrap="none" lIns="91440" tIns="45720" rIns="91440" bIns="45720" anchor="ctr" anchorCtr="0">
            <a:noAutofit/>
          </a:bodyPr>
          <a:lstStyle/>
          <a:p>
            <a:pPr algn="ctr"/>
            <a:r>
              <a:rPr lang="en-US" altLang="zh-CN" sz="13800" dirty="0" err="1" smtClean="0">
                <a:ln w="0"/>
                <a:solidFill>
                  <a:schemeClr val="accent4">
                    <a:lumMod val="60000"/>
                    <a:lumOff val="40000"/>
                  </a:schemeClr>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cs typeface="Ebrima" panose="02000000000000000000" pitchFamily="2" charset="0"/>
              </a:rPr>
              <a:t>bal</a:t>
            </a:r>
            <a:endParaRPr lang="zh-CN" altLang="en-US" sz="13800" dirty="0">
              <a:ln w="0"/>
              <a:solidFill>
                <a:schemeClr val="accent4">
                  <a:lumMod val="60000"/>
                  <a:lumOff val="40000"/>
                </a:schemeClr>
              </a:solidFill>
              <a:effectLst>
                <a:outerShdw blurRad="38100" dist="25400" dir="5400000" algn="ctr" rotWithShape="0">
                  <a:srgbClr val="6E747A">
                    <a:alpha val="43000"/>
                  </a:srgbClr>
                </a:outerShdw>
                <a:reflection blurRad="6350" stA="50000" endA="300" endPos="50000" dist="29997" dir="5400000" sy="-100000" algn="bl" rotWithShape="0"/>
              </a:effectLst>
            </a:endParaRPr>
          </a:p>
        </p:txBody>
      </p:sp>
      <p:sp>
        <p:nvSpPr>
          <p:cNvPr id="13" name="矩形 12"/>
          <p:cNvSpPr/>
          <p:nvPr/>
        </p:nvSpPr>
        <p:spPr>
          <a:xfrm>
            <a:off x="3538131" y="4170178"/>
            <a:ext cx="4909422" cy="923330"/>
          </a:xfrm>
          <a:prstGeom prst="rect">
            <a:avLst/>
          </a:prstGeom>
          <a:noFill/>
        </p:spPr>
        <p:txBody>
          <a:bodyPr wrap="none" lIns="91440" tIns="45720" rIns="91440" bIns="45720">
            <a:spAutoFit/>
          </a:bodyPr>
          <a:lstStyle/>
          <a:p>
            <a:pPr algn="ctr"/>
            <a:r>
              <a:rPr lang="en-US" altLang="zh-CN" sz="5400" b="1" spc="50" dirty="0" smtClean="0">
                <a:ln w="9525" cmpd="sng">
                  <a:solidFill>
                    <a:schemeClr val="bg1"/>
                  </a:solidFill>
                  <a:prstDash val="solid"/>
                </a:ln>
                <a:noFill/>
                <a:effectLst>
                  <a:glow rad="38100">
                    <a:schemeClr val="accent1">
                      <a:alpha val="40000"/>
                    </a:schemeClr>
                  </a:glow>
                  <a:reflection blurRad="6350" stA="50000" endA="300" endPos="50000" dist="60007" dir="5400000" sy="-100000" algn="bl" rotWithShape="0"/>
                </a:effectLst>
              </a:rPr>
              <a:t>Lights &amp; Mirrors</a:t>
            </a:r>
            <a:endParaRPr lang="zh-CN" altLang="en-US" sz="5400" b="1" spc="50" dirty="0">
              <a:ln w="9525" cmpd="sng">
                <a:solidFill>
                  <a:schemeClr val="bg1"/>
                </a:solidFill>
                <a:prstDash val="solid"/>
              </a:ln>
              <a:noFill/>
              <a:effectLst>
                <a:glow rad="38100">
                  <a:schemeClr val="accent1">
                    <a:alpha val="40000"/>
                  </a:schemeClr>
                </a:glow>
                <a:reflection blurRad="6350" stA="50000" endA="300" endPos="50000" dist="60007" dir="5400000" sy="-100000" algn="bl" rotWithShape="0"/>
              </a:effectLst>
            </a:endParaRPr>
          </a:p>
        </p:txBody>
      </p:sp>
      <p:sp>
        <p:nvSpPr>
          <p:cNvPr id="2" name="文本框 1"/>
          <p:cNvSpPr txBox="1"/>
          <p:nvPr/>
        </p:nvSpPr>
        <p:spPr>
          <a:xfrm>
            <a:off x="8567226" y="6340510"/>
            <a:ext cx="3530990" cy="369332"/>
          </a:xfrm>
          <a:prstGeom prst="rect">
            <a:avLst/>
          </a:prstGeom>
          <a:noFill/>
        </p:spPr>
        <p:txBody>
          <a:bodyPr wrap="square" rtlCol="0">
            <a:spAutoFit/>
          </a:bodyPr>
          <a:lstStyle/>
          <a:p>
            <a:r>
              <a:rPr lang="en-US" altLang="zh-CN" dirty="0" smtClean="0">
                <a:solidFill>
                  <a:schemeClr val="accent1"/>
                </a:solidFill>
                <a:latin typeface="黑体" panose="02010609060101010101" pitchFamily="49" charset="-122"/>
                <a:ea typeface="黑体" panose="02010609060101010101" pitchFamily="49" charset="-122"/>
              </a:rPr>
              <a:t>2014</a:t>
            </a:r>
            <a:r>
              <a:rPr lang="zh-CN" altLang="en-US" dirty="0" smtClean="0">
                <a:solidFill>
                  <a:schemeClr val="accent1"/>
                </a:solidFill>
                <a:latin typeface="黑体" panose="02010609060101010101" pitchFamily="49" charset="-122"/>
                <a:ea typeface="黑体" panose="02010609060101010101" pitchFamily="49" charset="-122"/>
              </a:rPr>
              <a:t>计算机 姜峻岩 </a:t>
            </a:r>
            <a:r>
              <a:rPr lang="en-US" altLang="zh-CN" dirty="0" smtClean="0">
                <a:solidFill>
                  <a:schemeClr val="accent1"/>
                </a:solidFill>
                <a:latin typeface="黑体" panose="02010609060101010101" pitchFamily="49" charset="-122"/>
                <a:ea typeface="黑体" panose="02010609060101010101" pitchFamily="49" charset="-122"/>
              </a:rPr>
              <a:t>14307130166</a:t>
            </a:r>
            <a:endParaRPr lang="zh-CN" altLang="en-US" dirty="0">
              <a:solidFill>
                <a:schemeClr val="accent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02932" y="5439326"/>
            <a:ext cx="2543175" cy="1085850"/>
          </a:xfrm>
          <a:prstGeom prst="rect">
            <a:avLst/>
          </a:prstGeom>
        </p:spPr>
      </p:pic>
    </p:spTree>
    <p:extLst>
      <p:ext uri="{BB962C8B-B14F-4D97-AF65-F5344CB8AC3E}">
        <p14:creationId xmlns:p14="http://schemas.microsoft.com/office/powerpoint/2010/main" val="40569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775200" y="856343"/>
            <a:ext cx="6778171" cy="531222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当然啦，游戏里还可能存在一些更不为人知的光线。</a:t>
            </a:r>
            <a:endParaRPr lang="en-US" altLang="zh-CN" dirty="0" smtClean="0">
              <a:solidFill>
                <a:schemeClr val="accent1"/>
              </a:solidFill>
            </a:endParaRPr>
          </a:p>
          <a:p>
            <a:endParaRPr lang="en-US" altLang="zh-CN" dirty="0" smtClean="0">
              <a:solidFill>
                <a:schemeClr val="accent1"/>
              </a:solidFill>
            </a:endParaRPr>
          </a:p>
          <a:p>
            <a:r>
              <a:rPr lang="zh-CN" altLang="en-US" dirty="0" smtClean="0">
                <a:solidFill>
                  <a:schemeClr val="accent1"/>
                </a:solidFill>
              </a:rPr>
              <a:t>一种很神奇的光</a:t>
            </a:r>
            <a:r>
              <a:rPr lang="zh-CN" altLang="en-US" b="1" dirty="0" smtClean="0">
                <a:solidFill>
                  <a:srgbClr val="DD07B4"/>
                </a:solidFill>
              </a:rPr>
              <a:t>紫光</a:t>
            </a:r>
            <a:r>
              <a:rPr lang="zh-CN" altLang="en-US" dirty="0" smtClean="0">
                <a:solidFill>
                  <a:schemeClr val="accent1"/>
                </a:solidFill>
              </a:rPr>
              <a:t>，它可以承受人的重量，你可以行走在它上面。也就是说，你可以用光路来铺路。</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通常它的光线对齐要求和</a:t>
            </a:r>
            <a:r>
              <a:rPr lang="zh-CN" altLang="en-US" b="1" dirty="0" smtClean="0">
                <a:solidFill>
                  <a:schemeClr val="accent5">
                    <a:lumMod val="40000"/>
                    <a:lumOff val="60000"/>
                  </a:schemeClr>
                </a:solidFill>
              </a:rPr>
              <a:t>蓝光</a:t>
            </a:r>
            <a:r>
              <a:rPr lang="zh-CN" altLang="en-US" dirty="0" smtClean="0">
                <a:solidFill>
                  <a:schemeClr val="accent1"/>
                </a:solidFill>
              </a:rPr>
              <a:t>一样不严格，但对过关来说，它很有用。</a:t>
            </a:r>
            <a:endParaRPr lang="en-US" altLang="zh-CN" dirty="0">
              <a:solidFill>
                <a:schemeClr val="accent1"/>
              </a:solidFill>
            </a:endParaRPr>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另一种光</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32" name="椭圆 31"/>
          <p:cNvSpPr/>
          <p:nvPr/>
        </p:nvSpPr>
        <p:spPr>
          <a:xfrm>
            <a:off x="2943493" y="2404382"/>
            <a:ext cx="381000" cy="381000"/>
          </a:xfrm>
          <a:prstGeom prst="ellips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2869878" y="2883609"/>
            <a:ext cx="533400" cy="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a:stCxn id="32" idx="4"/>
          </p:cNvCxnSpPr>
          <p:nvPr/>
        </p:nvCxnSpPr>
        <p:spPr>
          <a:xfrm>
            <a:off x="3133993" y="2785382"/>
            <a:ext cx="0" cy="98227"/>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p:cNvCxnSpPr/>
          <p:nvPr/>
        </p:nvCxnSpPr>
        <p:spPr>
          <a:xfrm>
            <a:off x="3133993" y="2883609"/>
            <a:ext cx="0" cy="149423"/>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直接连接符 39"/>
          <p:cNvCxnSpPr/>
          <p:nvPr/>
        </p:nvCxnSpPr>
        <p:spPr>
          <a:xfrm flipH="1">
            <a:off x="2943493" y="3023507"/>
            <a:ext cx="190500" cy="19050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133993" y="3023507"/>
            <a:ext cx="190500" cy="19050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直接箭头连接符 24"/>
          <p:cNvCxnSpPr/>
          <p:nvPr/>
        </p:nvCxnSpPr>
        <p:spPr>
          <a:xfrm flipH="1">
            <a:off x="1731206" y="3214007"/>
            <a:ext cx="2424574" cy="0"/>
          </a:xfrm>
          <a:prstGeom prst="straightConnector1">
            <a:avLst/>
          </a:prstGeom>
          <a:ln w="38100">
            <a:solidFill>
              <a:srgbClr val="DD07B4"/>
            </a:solidFill>
            <a:headEnd type="ova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940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当有光线照射到反射镜面上时，光线将发生偏转，就像你在高中课本中学到的那样</a:t>
            </a:r>
            <a:r>
              <a:rPr lang="en-US" altLang="zh-CN" dirty="0" smtClean="0">
                <a:solidFill>
                  <a:schemeClr val="accent1"/>
                </a:solidFill>
              </a:rPr>
              <a:t>~</a:t>
            </a:r>
          </a:p>
          <a:p>
            <a:r>
              <a:rPr lang="zh-CN" altLang="en-US" dirty="0" smtClean="0">
                <a:solidFill>
                  <a:schemeClr val="accent1"/>
                </a:solidFill>
              </a:rPr>
              <a:t>别忘了，镜子在三维空间中，是可以随便旋转的。</a:t>
            </a:r>
            <a:endParaRPr lang="en-US" altLang="zh-CN" dirty="0" smtClean="0">
              <a:solidFill>
                <a:schemeClr val="accent1"/>
              </a:solidFill>
            </a:endParaRPr>
          </a:p>
          <a:p>
            <a:endParaRPr lang="en-US" altLang="zh-CN" dirty="0">
              <a:solidFill>
                <a:schemeClr val="accent1"/>
              </a:solidFill>
            </a:endParaRPr>
          </a:p>
          <a:p>
            <a:r>
              <a:rPr lang="en-US" altLang="zh-CN" dirty="0" smtClean="0">
                <a:solidFill>
                  <a:schemeClr val="accent1"/>
                </a:solidFill>
              </a:rPr>
              <a:t>Tip</a:t>
            </a:r>
            <a:r>
              <a:rPr lang="zh-CN" altLang="en-US" dirty="0" smtClean="0">
                <a:solidFill>
                  <a:schemeClr val="accent1"/>
                </a:solidFill>
              </a:rPr>
              <a:t>：许多关卡严格要求光线是水平或者垂直射出，这时随便推推镜子就不能完事了。把镜子稳稳地停靠在垂直的墙边是不错的选择。</a:t>
            </a:r>
            <a:endParaRPr lang="zh-CN" altLang="en-US" dirty="0">
              <a:solidFill>
                <a:schemeClr val="accent1"/>
              </a:solidFill>
            </a:endParaRPr>
          </a:p>
        </p:txBody>
      </p:sp>
      <p:sp>
        <p:nvSpPr>
          <p:cNvPr id="3" name="任意多边形 2"/>
          <p:cNvSpPr/>
          <p:nvPr/>
        </p:nvSpPr>
        <p:spPr>
          <a:xfrm>
            <a:off x="1287596" y="2032000"/>
            <a:ext cx="2598057" cy="2467429"/>
          </a:xfrm>
          <a:custGeom>
            <a:avLst/>
            <a:gdLst>
              <a:gd name="connsiteX0" fmla="*/ 0 w 2598057"/>
              <a:gd name="connsiteY0" fmla="*/ 0 h 2467429"/>
              <a:gd name="connsiteX1" fmla="*/ 2598057 w 2598057"/>
              <a:gd name="connsiteY1" fmla="*/ 595086 h 2467429"/>
              <a:gd name="connsiteX2" fmla="*/ 2598057 w 2598057"/>
              <a:gd name="connsiteY2" fmla="*/ 2467429 h 2467429"/>
              <a:gd name="connsiteX3" fmla="*/ 14514 w 2598057"/>
              <a:gd name="connsiteY3" fmla="*/ 1886857 h 2467429"/>
              <a:gd name="connsiteX4" fmla="*/ 0 w 2598057"/>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7" h="2467429">
                <a:moveTo>
                  <a:pt x="0" y="0"/>
                </a:moveTo>
                <a:lnTo>
                  <a:pt x="2598057" y="595086"/>
                </a:lnTo>
                <a:lnTo>
                  <a:pt x="2598057" y="2467429"/>
                </a:lnTo>
                <a:lnTo>
                  <a:pt x="14514" y="1886857"/>
                </a:lnTo>
                <a:lnTo>
                  <a:pt x="0" y="0"/>
                </a:lnTo>
                <a:close/>
              </a:path>
            </a:pathLst>
          </a:custGeom>
          <a:solidFill>
            <a:schemeClr val="accent1">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306286" y="2032000"/>
            <a:ext cx="2569028" cy="624114"/>
          </a:xfrm>
          <a:custGeom>
            <a:avLst/>
            <a:gdLst>
              <a:gd name="connsiteX0" fmla="*/ 0 w 2569028"/>
              <a:gd name="connsiteY0" fmla="*/ 0 h 624114"/>
              <a:gd name="connsiteX1" fmla="*/ 2569028 w 2569028"/>
              <a:gd name="connsiteY1" fmla="*/ 624114 h 624114"/>
              <a:gd name="connsiteX2" fmla="*/ 1872343 w 2569028"/>
              <a:gd name="connsiteY2" fmla="*/ 14514 h 624114"/>
              <a:gd name="connsiteX3" fmla="*/ 0 w 2569028"/>
              <a:gd name="connsiteY3" fmla="*/ 0 h 624114"/>
            </a:gdLst>
            <a:ahLst/>
            <a:cxnLst>
              <a:cxn ang="0">
                <a:pos x="connsiteX0" y="connsiteY0"/>
              </a:cxn>
              <a:cxn ang="0">
                <a:pos x="connsiteX1" y="connsiteY1"/>
              </a:cxn>
              <a:cxn ang="0">
                <a:pos x="connsiteX2" y="connsiteY2"/>
              </a:cxn>
              <a:cxn ang="0">
                <a:pos x="connsiteX3" y="connsiteY3"/>
              </a:cxn>
            </a:cxnLst>
            <a:rect l="l" t="t" r="r" b="b"/>
            <a:pathLst>
              <a:path w="2569028" h="624114">
                <a:moveTo>
                  <a:pt x="0" y="0"/>
                </a:moveTo>
                <a:lnTo>
                  <a:pt x="2569028" y="624114"/>
                </a:lnTo>
                <a:lnTo>
                  <a:pt x="1872343" y="14514"/>
                </a:lnTo>
                <a:lnTo>
                  <a:pt x="0" y="0"/>
                </a:lnTo>
                <a:close/>
              </a:path>
            </a:pathLst>
          </a:cu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2728686" y="3512457"/>
            <a:ext cx="1621822" cy="1364343"/>
          </a:xfrm>
          <a:prstGeom prst="line">
            <a:avLst/>
          </a:prstGeom>
          <a:ln w="127000">
            <a:solidFill>
              <a:schemeClr val="accent2">
                <a:alpha val="7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5840" y="3528860"/>
            <a:ext cx="2630118" cy="12276"/>
          </a:xfrm>
          <a:prstGeom prst="line">
            <a:avLst/>
          </a:prstGeom>
          <a:ln w="127000">
            <a:solidFill>
              <a:schemeClr val="accent2">
                <a:alpha val="7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反射镜</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208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有的时候，你希望镜子的反射光线由</a:t>
            </a:r>
            <a:r>
              <a:rPr lang="en-US" altLang="zh-CN" dirty="0" smtClean="0">
                <a:solidFill>
                  <a:schemeClr val="accent1"/>
                </a:solidFill>
              </a:rPr>
              <a:t>45</a:t>
            </a:r>
            <a:r>
              <a:rPr lang="zh-CN" altLang="en-US" dirty="0" smtClean="0">
                <a:solidFill>
                  <a:schemeClr val="accent1"/>
                </a:solidFill>
              </a:rPr>
              <a:t>度射出。为了达到这种效果，镜子和框架成的角度是</a:t>
            </a:r>
            <a:r>
              <a:rPr lang="en-US" altLang="zh-CN" dirty="0" smtClean="0">
                <a:solidFill>
                  <a:schemeClr val="accent1"/>
                </a:solidFill>
              </a:rPr>
              <a:t>22.5</a:t>
            </a:r>
            <a:r>
              <a:rPr lang="zh-CN" altLang="en-US" dirty="0" smtClean="0">
                <a:solidFill>
                  <a:schemeClr val="accent1"/>
                </a:solidFill>
              </a:rPr>
              <a:t>度。</a:t>
            </a:r>
            <a:endParaRPr lang="en-US" altLang="zh-CN" dirty="0" smtClean="0">
              <a:solidFill>
                <a:schemeClr val="accent1"/>
              </a:solidFill>
            </a:endParaRPr>
          </a:p>
          <a:p>
            <a:r>
              <a:rPr lang="zh-CN" altLang="en-US" dirty="0">
                <a:solidFill>
                  <a:schemeClr val="accent1"/>
                </a:solidFill>
              </a:rPr>
              <a:t>一</a:t>
            </a:r>
            <a:r>
              <a:rPr lang="zh-CN" altLang="en-US" dirty="0" smtClean="0">
                <a:solidFill>
                  <a:schemeClr val="accent1"/>
                </a:solidFill>
              </a:rPr>
              <a:t>个</a:t>
            </a:r>
            <a:r>
              <a:rPr lang="zh-CN" altLang="en-US" dirty="0">
                <a:solidFill>
                  <a:schemeClr val="accent1"/>
                </a:solidFill>
              </a:rPr>
              <a:t>斜</a:t>
            </a:r>
            <a:r>
              <a:rPr lang="zh-CN" altLang="en-US" dirty="0" smtClean="0">
                <a:solidFill>
                  <a:schemeClr val="accent1"/>
                </a:solidFill>
              </a:rPr>
              <a:t>反射镜可以同时反射两条共点光线，记住哦，下次要考的。</a:t>
            </a:r>
            <a:endParaRPr lang="zh-CN" altLang="en-US" dirty="0">
              <a:solidFill>
                <a:schemeClr val="accent1"/>
              </a:solidFill>
            </a:endParaRPr>
          </a:p>
        </p:txBody>
      </p:sp>
      <p:sp>
        <p:nvSpPr>
          <p:cNvPr id="2" name="任意多边形 1"/>
          <p:cNvSpPr/>
          <p:nvPr/>
        </p:nvSpPr>
        <p:spPr>
          <a:xfrm>
            <a:off x="1436914" y="2206171"/>
            <a:ext cx="2235200" cy="2162629"/>
          </a:xfrm>
          <a:custGeom>
            <a:avLst/>
            <a:gdLst>
              <a:gd name="connsiteX0" fmla="*/ 0 w 2220685"/>
              <a:gd name="connsiteY0" fmla="*/ 0 h 2162629"/>
              <a:gd name="connsiteX1" fmla="*/ 2220685 w 2220685"/>
              <a:gd name="connsiteY1" fmla="*/ 275772 h 2162629"/>
              <a:gd name="connsiteX2" fmla="*/ 2220685 w 2220685"/>
              <a:gd name="connsiteY2" fmla="*/ 2162629 h 2162629"/>
              <a:gd name="connsiteX3" fmla="*/ 43542 w 2220685"/>
              <a:gd name="connsiteY3" fmla="*/ 1930400 h 2162629"/>
              <a:gd name="connsiteX4" fmla="*/ 0 w 2220685"/>
              <a:gd name="connsiteY4" fmla="*/ 0 h 2162629"/>
              <a:gd name="connsiteX0" fmla="*/ 14515 w 2235200"/>
              <a:gd name="connsiteY0" fmla="*/ 0 h 2162629"/>
              <a:gd name="connsiteX1" fmla="*/ 2235200 w 2235200"/>
              <a:gd name="connsiteY1" fmla="*/ 275772 h 2162629"/>
              <a:gd name="connsiteX2" fmla="*/ 2235200 w 2235200"/>
              <a:gd name="connsiteY2" fmla="*/ 2162629 h 2162629"/>
              <a:gd name="connsiteX3" fmla="*/ 0 w 2235200"/>
              <a:gd name="connsiteY3" fmla="*/ 1901371 h 2162629"/>
              <a:gd name="connsiteX4" fmla="*/ 14515 w 2235200"/>
              <a:gd name="connsiteY4" fmla="*/ 0 h 2162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2162629">
                <a:moveTo>
                  <a:pt x="14515" y="0"/>
                </a:moveTo>
                <a:lnTo>
                  <a:pt x="2235200" y="275772"/>
                </a:lnTo>
                <a:lnTo>
                  <a:pt x="2235200" y="2162629"/>
                </a:lnTo>
                <a:lnTo>
                  <a:pt x="0" y="1901371"/>
                </a:lnTo>
                <a:lnTo>
                  <a:pt x="14515" y="0"/>
                </a:lnTo>
                <a:close/>
              </a:path>
            </a:pathLst>
          </a:custGeom>
          <a:solidFill>
            <a:schemeClr val="accent1">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2728686" y="3512457"/>
            <a:ext cx="1621822" cy="1364343"/>
          </a:xfrm>
          <a:prstGeom prst="line">
            <a:avLst/>
          </a:prstGeom>
          <a:ln w="127000">
            <a:solidFill>
              <a:schemeClr val="accent2">
                <a:alpha val="70000"/>
              </a:schemeClr>
            </a:solidFill>
            <a:prstDash val="solid"/>
            <a:round/>
            <a:headEnd type="none"/>
            <a:tailEnd type="diamo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08000" y="3528860"/>
            <a:ext cx="2237958" cy="1522111"/>
          </a:xfrm>
          <a:prstGeom prst="line">
            <a:avLst/>
          </a:prstGeom>
          <a:ln w="127000">
            <a:solidFill>
              <a:schemeClr val="accent2">
                <a:alpha val="70000"/>
              </a:schemeClr>
            </a:solidFill>
            <a:prstDash val="solid"/>
            <a:round/>
            <a:headEnd type="stealth"/>
            <a:tailEnd type="non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1291771" y="2046514"/>
            <a:ext cx="2394858" cy="435429"/>
          </a:xfrm>
          <a:custGeom>
            <a:avLst/>
            <a:gdLst>
              <a:gd name="connsiteX0" fmla="*/ 159658 w 2394858"/>
              <a:gd name="connsiteY0" fmla="*/ 159657 h 435429"/>
              <a:gd name="connsiteX1" fmla="*/ 2394858 w 2394858"/>
              <a:gd name="connsiteY1" fmla="*/ 435429 h 435429"/>
              <a:gd name="connsiteX2" fmla="*/ 1886858 w 2394858"/>
              <a:gd name="connsiteY2" fmla="*/ 0 h 435429"/>
              <a:gd name="connsiteX3" fmla="*/ 0 w 2394858"/>
              <a:gd name="connsiteY3" fmla="*/ 0 h 435429"/>
              <a:gd name="connsiteX4" fmla="*/ 159658 w 2394858"/>
              <a:gd name="connsiteY4" fmla="*/ 159657 h 43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858" h="435429">
                <a:moveTo>
                  <a:pt x="159658" y="159657"/>
                </a:moveTo>
                <a:lnTo>
                  <a:pt x="2394858" y="435429"/>
                </a:lnTo>
                <a:lnTo>
                  <a:pt x="1886858" y="0"/>
                </a:lnTo>
                <a:lnTo>
                  <a:pt x="0" y="0"/>
                </a:lnTo>
                <a:lnTo>
                  <a:pt x="159658" y="159657"/>
                </a:lnTo>
                <a:close/>
              </a:path>
            </a:pathLst>
          </a:cu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291771" y="2046514"/>
            <a:ext cx="148069" cy="2032000"/>
          </a:xfrm>
          <a:custGeom>
            <a:avLst/>
            <a:gdLst>
              <a:gd name="connsiteX0" fmla="*/ 159658 w 203200"/>
              <a:gd name="connsiteY0" fmla="*/ 145143 h 2061029"/>
              <a:gd name="connsiteX1" fmla="*/ 203200 w 203200"/>
              <a:gd name="connsiteY1" fmla="*/ 2061029 h 2061029"/>
              <a:gd name="connsiteX2" fmla="*/ 0 w 203200"/>
              <a:gd name="connsiteY2" fmla="*/ 1886857 h 2061029"/>
              <a:gd name="connsiteX3" fmla="*/ 0 w 203200"/>
              <a:gd name="connsiteY3" fmla="*/ 0 h 2061029"/>
              <a:gd name="connsiteX4" fmla="*/ 159658 w 203200"/>
              <a:gd name="connsiteY4" fmla="*/ 145143 h 2061029"/>
              <a:gd name="connsiteX0" fmla="*/ 159658 w 188686"/>
              <a:gd name="connsiteY0" fmla="*/ 145143 h 2002972"/>
              <a:gd name="connsiteX1" fmla="*/ 188686 w 188686"/>
              <a:gd name="connsiteY1" fmla="*/ 2002972 h 2002972"/>
              <a:gd name="connsiteX2" fmla="*/ 0 w 188686"/>
              <a:gd name="connsiteY2" fmla="*/ 1886857 h 2002972"/>
              <a:gd name="connsiteX3" fmla="*/ 0 w 188686"/>
              <a:gd name="connsiteY3" fmla="*/ 0 h 2002972"/>
              <a:gd name="connsiteX4" fmla="*/ 159658 w 188686"/>
              <a:gd name="connsiteY4" fmla="*/ 145143 h 2002972"/>
              <a:gd name="connsiteX0" fmla="*/ 198591 w 198591"/>
              <a:gd name="connsiteY0" fmla="*/ 188063 h 2002972"/>
              <a:gd name="connsiteX1" fmla="*/ 188686 w 198591"/>
              <a:gd name="connsiteY1" fmla="*/ 2002972 h 2002972"/>
              <a:gd name="connsiteX2" fmla="*/ 0 w 198591"/>
              <a:gd name="connsiteY2" fmla="*/ 1886857 h 2002972"/>
              <a:gd name="connsiteX3" fmla="*/ 0 w 198591"/>
              <a:gd name="connsiteY3" fmla="*/ 0 h 2002972"/>
              <a:gd name="connsiteX4" fmla="*/ 198591 w 198591"/>
              <a:gd name="connsiteY4" fmla="*/ 188063 h 200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91" h="2002972">
                <a:moveTo>
                  <a:pt x="198591" y="188063"/>
                </a:moveTo>
                <a:cubicBezTo>
                  <a:pt x="195289" y="793033"/>
                  <a:pt x="191988" y="1398002"/>
                  <a:pt x="188686" y="2002972"/>
                </a:cubicBezTo>
                <a:lnTo>
                  <a:pt x="0" y="1886857"/>
                </a:lnTo>
                <a:lnTo>
                  <a:pt x="0" y="0"/>
                </a:lnTo>
                <a:lnTo>
                  <a:pt x="198591" y="188063"/>
                </a:lnTo>
                <a:close/>
              </a:path>
            </a:pathLst>
          </a:cu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92801" y="508000"/>
            <a:ext cx="1005704" cy="972457"/>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5878286" y="682171"/>
            <a:ext cx="1020219" cy="522515"/>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26" name="直接箭头连接符 25"/>
          <p:cNvCxnSpPr/>
          <p:nvPr/>
        </p:nvCxnSpPr>
        <p:spPr>
          <a:xfrm flipV="1">
            <a:off x="6373881" y="943429"/>
            <a:ext cx="14514" cy="1219199"/>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493265" y="936174"/>
            <a:ext cx="920332" cy="892626"/>
          </a:xfrm>
          <a:prstGeom prst="straightConnector1">
            <a:avLst/>
          </a:prstGeom>
          <a:ln w="38100">
            <a:solidFill>
              <a:srgbClr val="F2A46E"/>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64514" y="936174"/>
            <a:ext cx="728216" cy="834570"/>
          </a:xfrm>
          <a:prstGeom prst="straightConnector1">
            <a:avLst/>
          </a:prstGeom>
          <a:ln w="38100">
            <a:solidFill>
              <a:srgbClr val="92D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5280401" y="966092"/>
            <a:ext cx="1112453" cy="5450"/>
          </a:xfrm>
          <a:prstGeom prst="straightConnector1">
            <a:avLst/>
          </a:prstGeom>
          <a:ln w="381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斜反射镜</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36943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光栅的作用不容多说，就是滤掉</a:t>
            </a:r>
            <a:r>
              <a:rPr lang="zh-CN" altLang="en-US" dirty="0">
                <a:solidFill>
                  <a:schemeClr val="accent1"/>
                </a:solidFill>
              </a:rPr>
              <a:t>与光栅缝不在</a:t>
            </a:r>
            <a:r>
              <a:rPr lang="zh-CN" altLang="en-US" dirty="0" smtClean="0">
                <a:solidFill>
                  <a:schemeClr val="accent1"/>
                </a:solidFill>
              </a:rPr>
              <a:t>同一平面上的光。当然，通过它的光的方向还是可以有很多，可以在光栅后面再放一个与之垂直的光栅来保证只有一种特定方向的光允许通过。</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就是因为有了它，很多钻空子的过关方法都被扼杀在摇篮里。</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（在实际实现中，由于微小误差光可能不能与光栅缝完美地平行，因此光栅需要小范围的容错性。）</a:t>
            </a:r>
            <a:endParaRPr lang="zh-CN" altLang="en-US" dirty="0">
              <a:solidFill>
                <a:schemeClr val="accent1"/>
              </a:solidFill>
            </a:endParaRPr>
          </a:p>
        </p:txBody>
      </p:sp>
      <p:sp>
        <p:nvSpPr>
          <p:cNvPr id="36" name="文本框 35"/>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光栅</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43" name="矩形 42"/>
          <p:cNvSpPr/>
          <p:nvPr/>
        </p:nvSpPr>
        <p:spPr>
          <a:xfrm>
            <a:off x="1554496" y="2284807"/>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662133" y="2371581"/>
            <a:ext cx="1891430" cy="1891430"/>
            <a:chOff x="1662133" y="2371581"/>
            <a:chExt cx="1891430" cy="1891430"/>
          </a:xfrm>
        </p:grpSpPr>
        <p:sp>
          <p:nvSpPr>
            <p:cNvPr id="21" name="矩形 20"/>
            <p:cNvSpPr/>
            <p:nvPr/>
          </p:nvSpPr>
          <p:spPr>
            <a:xfrm>
              <a:off x="1662133" y="2371581"/>
              <a:ext cx="1891430" cy="1891430"/>
            </a:xfrm>
            <a:prstGeom prst="rect">
              <a:avLst/>
            </a:prstGeom>
            <a:solidFill>
              <a:schemeClr val="accent4">
                <a:lumMod val="20000"/>
                <a:lumOff val="80000"/>
                <a:alpha val="5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1809861"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962261"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129176"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267061"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419461"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586376"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31519"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883919"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50834"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9735"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86650" y="2511356"/>
              <a:ext cx="0" cy="1599255"/>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4" name="任意多边形 43"/>
          <p:cNvSpPr/>
          <p:nvPr/>
        </p:nvSpPr>
        <p:spPr>
          <a:xfrm>
            <a:off x="1538514" y="2264229"/>
            <a:ext cx="130629" cy="2002971"/>
          </a:xfrm>
          <a:custGeom>
            <a:avLst/>
            <a:gdLst>
              <a:gd name="connsiteX0" fmla="*/ 14515 w 130629"/>
              <a:gd name="connsiteY0" fmla="*/ 0 h 2002971"/>
              <a:gd name="connsiteX1" fmla="*/ 130629 w 130629"/>
              <a:gd name="connsiteY1" fmla="*/ 101600 h 2002971"/>
              <a:gd name="connsiteX2" fmla="*/ 130629 w 130629"/>
              <a:gd name="connsiteY2" fmla="*/ 2002971 h 2002971"/>
              <a:gd name="connsiteX3" fmla="*/ 0 w 130629"/>
              <a:gd name="connsiteY3" fmla="*/ 1915885 h 2002971"/>
              <a:gd name="connsiteX4" fmla="*/ 14515 w 130629"/>
              <a:gd name="connsiteY4" fmla="*/ 0 h 2002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9" h="2002971">
                <a:moveTo>
                  <a:pt x="14515" y="0"/>
                </a:moveTo>
                <a:lnTo>
                  <a:pt x="130629" y="101600"/>
                </a:lnTo>
                <a:lnTo>
                  <a:pt x="130629" y="2002971"/>
                </a:lnTo>
                <a:lnTo>
                  <a:pt x="0" y="1915885"/>
                </a:lnTo>
                <a:lnTo>
                  <a:pt x="14515" y="0"/>
                </a:lnTo>
                <a:close/>
              </a:path>
            </a:pathLst>
          </a:custGeom>
          <a:solidFill>
            <a:schemeClr val="accent4">
              <a:lumMod val="20000"/>
              <a:lumOff val="80000"/>
              <a:alpha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553029" y="2264229"/>
            <a:ext cx="2002971" cy="101600"/>
          </a:xfrm>
          <a:custGeom>
            <a:avLst/>
            <a:gdLst>
              <a:gd name="connsiteX0" fmla="*/ 1886857 w 2002971"/>
              <a:gd name="connsiteY0" fmla="*/ 0 h 101600"/>
              <a:gd name="connsiteX1" fmla="*/ 2002971 w 2002971"/>
              <a:gd name="connsiteY1" fmla="*/ 101600 h 101600"/>
              <a:gd name="connsiteX2" fmla="*/ 116114 w 2002971"/>
              <a:gd name="connsiteY2" fmla="*/ 101600 h 101600"/>
              <a:gd name="connsiteX3" fmla="*/ 0 w 2002971"/>
              <a:gd name="connsiteY3" fmla="*/ 14514 h 101600"/>
              <a:gd name="connsiteX4" fmla="*/ 1886857 w 2002971"/>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1" h="101600">
                <a:moveTo>
                  <a:pt x="1886857" y="0"/>
                </a:moveTo>
                <a:lnTo>
                  <a:pt x="2002971" y="101600"/>
                </a:lnTo>
                <a:lnTo>
                  <a:pt x="116114" y="101600"/>
                </a:lnTo>
                <a:lnTo>
                  <a:pt x="0" y="14514"/>
                </a:lnTo>
                <a:lnTo>
                  <a:pt x="1886857" y="0"/>
                </a:lnTo>
                <a:close/>
              </a:path>
            </a:pathLst>
          </a:custGeom>
          <a:solidFill>
            <a:schemeClr val="accent4">
              <a:lumMod val="20000"/>
              <a:lumOff val="80000"/>
              <a:alpha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2728686" y="3512457"/>
            <a:ext cx="1621822" cy="1364343"/>
          </a:xfrm>
          <a:prstGeom prst="line">
            <a:avLst/>
          </a:prstGeom>
          <a:ln w="127000">
            <a:solidFill>
              <a:schemeClr val="accent2">
                <a:alpha val="7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52023" y="2196067"/>
            <a:ext cx="1621822" cy="1364343"/>
          </a:xfrm>
          <a:prstGeom prst="line">
            <a:avLst/>
          </a:prstGeom>
          <a:ln w="127000">
            <a:solidFill>
              <a:schemeClr val="accent2">
                <a:alpha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711373" y="3520039"/>
            <a:ext cx="2063827" cy="848164"/>
          </a:xfrm>
          <a:prstGeom prst="line">
            <a:avLst/>
          </a:prstGeom>
          <a:ln w="127000">
            <a:solidFill>
              <a:srgbClr val="92D050">
                <a:alpha val="70000"/>
              </a:srgbClr>
            </a:solidFill>
            <a:prstDash val="solid"/>
            <a:headEnd type="stealth"/>
            <a:tailEnd type="diamond"/>
          </a:ln>
        </p:spPr>
        <p:style>
          <a:lnRef idx="1">
            <a:schemeClr val="accent1"/>
          </a:lnRef>
          <a:fillRef idx="0">
            <a:schemeClr val="accent1"/>
          </a:fillRef>
          <a:effectRef idx="0">
            <a:schemeClr val="accent1"/>
          </a:effectRef>
          <a:fontRef idx="minor">
            <a:schemeClr val="tx1"/>
          </a:fontRef>
        </p:style>
      </p:cxnSp>
      <p:sp>
        <p:nvSpPr>
          <p:cNvPr id="54" name="乘号 53"/>
          <p:cNvSpPr/>
          <p:nvPr/>
        </p:nvSpPr>
        <p:spPr>
          <a:xfrm>
            <a:off x="3762408" y="3753232"/>
            <a:ext cx="595683" cy="638465"/>
          </a:xfrm>
          <a:prstGeom prst="mathMultiply">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855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接收到</a:t>
            </a:r>
            <a:r>
              <a:rPr lang="zh-CN" altLang="en-US" b="1" dirty="0" smtClean="0">
                <a:solidFill>
                  <a:srgbClr val="92D050"/>
                </a:solidFill>
              </a:rPr>
              <a:t>绿光</a:t>
            </a:r>
            <a:r>
              <a:rPr lang="zh-CN" altLang="en-US" dirty="0" smtClean="0">
                <a:solidFill>
                  <a:schemeClr val="accent1"/>
                </a:solidFill>
              </a:rPr>
              <a:t>或者</a:t>
            </a:r>
            <a:r>
              <a:rPr lang="zh-CN" altLang="en-US" b="1" dirty="0" smtClean="0">
                <a:solidFill>
                  <a:srgbClr val="FF0000"/>
                </a:solidFill>
              </a:rPr>
              <a:t>红光</a:t>
            </a:r>
            <a:r>
              <a:rPr lang="zh-CN" altLang="en-US" dirty="0" smtClean="0">
                <a:solidFill>
                  <a:schemeClr val="accent1"/>
                </a:solidFill>
              </a:rPr>
              <a:t>之后，它会立即触发旁边的机关线路。通常是让一块地面移动或者启动一个发射器。多半情况下，这是过关所需要的。</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通常光线接收器前面有光栅控制光线路径，为了防止光线由意想不到的捷径抵达光线接收器。</a:t>
            </a:r>
            <a:endParaRPr lang="en-US" altLang="zh-CN" dirty="0" smtClean="0">
              <a:solidFill>
                <a:schemeClr val="accent1"/>
              </a:solidFill>
            </a:endParaRPr>
          </a:p>
          <a:p>
            <a:endParaRPr lang="en-US" altLang="zh-CN" dirty="0" smtClean="0">
              <a:solidFill>
                <a:schemeClr val="accent1"/>
              </a:solidFill>
            </a:endParaRPr>
          </a:p>
          <a:p>
            <a:r>
              <a:rPr lang="zh-CN" altLang="en-US" dirty="0" smtClean="0">
                <a:solidFill>
                  <a:schemeClr val="accent1"/>
                </a:solidFill>
              </a:rPr>
              <a:t>当然还存在一类情况。光线自动触发了某个接收器，你需要阻拦光线才能使接收器停止触发从而过关。</a:t>
            </a:r>
            <a:endParaRPr lang="en-US" altLang="zh-CN" dirty="0" smtClean="0">
              <a:solidFill>
                <a:schemeClr val="accent1"/>
              </a:solidFill>
            </a:endParaRPr>
          </a:p>
          <a:p>
            <a:endParaRPr lang="en-US" altLang="zh-CN" dirty="0">
              <a:solidFill>
                <a:schemeClr val="accent1"/>
              </a:solidFill>
            </a:endParaRPr>
          </a:p>
          <a:p>
            <a:r>
              <a:rPr lang="en-US" altLang="zh-CN" i="1" dirty="0" smtClean="0">
                <a:solidFill>
                  <a:schemeClr val="accent1"/>
                </a:solidFill>
              </a:rPr>
              <a:t>UPD</a:t>
            </a:r>
            <a:r>
              <a:rPr lang="en-US" altLang="zh-CN" dirty="0" smtClean="0">
                <a:solidFill>
                  <a:schemeClr val="accent1"/>
                </a:solidFill>
              </a:rPr>
              <a:t>:</a:t>
            </a:r>
            <a:r>
              <a:rPr lang="zh-CN" altLang="en-US" dirty="0" smtClean="0">
                <a:solidFill>
                  <a:schemeClr val="accent1"/>
                </a:solidFill>
              </a:rPr>
              <a:t>由于某些关卡内光线反射次数很多，难以将光线刚好反射到接收器的小球上，所以光线接收器有另一个这里没画的版本</a:t>
            </a:r>
            <a:r>
              <a:rPr lang="en-US" altLang="zh-CN" dirty="0" smtClean="0">
                <a:solidFill>
                  <a:schemeClr val="accent1"/>
                </a:solidFill>
              </a:rPr>
              <a:t>——</a:t>
            </a:r>
            <a:r>
              <a:rPr lang="zh-CN" altLang="en-US" dirty="0" smtClean="0">
                <a:solidFill>
                  <a:schemeClr val="accent1"/>
                </a:solidFill>
              </a:rPr>
              <a:t>带</a:t>
            </a:r>
            <a:r>
              <a:rPr lang="zh-CN" altLang="en-US" b="1" dirty="0" smtClean="0">
                <a:solidFill>
                  <a:schemeClr val="bg1">
                    <a:lumMod val="65000"/>
                  </a:schemeClr>
                </a:solidFill>
              </a:rPr>
              <a:t>凹面镜</a:t>
            </a:r>
            <a:r>
              <a:rPr lang="zh-CN" altLang="en-US" dirty="0" smtClean="0">
                <a:solidFill>
                  <a:schemeClr val="accent1"/>
                </a:solidFill>
              </a:rPr>
              <a:t>的接收器，凹面镜的作用是将和轴平行的光线对焦到接收器上，让光线允许的误差范围稍大一些。</a:t>
            </a:r>
            <a:endParaRPr lang="en-US" altLang="zh-CN" dirty="0">
              <a:solidFill>
                <a:schemeClr val="accent1"/>
              </a:solidFill>
            </a:endParaRPr>
          </a:p>
        </p:txBody>
      </p:sp>
      <p:sp>
        <p:nvSpPr>
          <p:cNvPr id="36" name="文本框 35"/>
          <p:cNvSpPr txBox="1"/>
          <p:nvPr/>
        </p:nvSpPr>
        <p:spPr>
          <a:xfrm>
            <a:off x="1754962" y="5211730"/>
            <a:ext cx="2115083"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光线接收器</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1152023" y="2196067"/>
            <a:ext cx="1621822" cy="1364343"/>
          </a:xfrm>
          <a:prstGeom prst="line">
            <a:avLst/>
          </a:prstGeom>
          <a:ln w="127000">
            <a:solidFill>
              <a:schemeClr val="accent2">
                <a:alpha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2369344" y="4083844"/>
            <a:ext cx="583406" cy="107156"/>
          </a:xfrm>
          <a:custGeom>
            <a:avLst/>
            <a:gdLst>
              <a:gd name="connsiteX0" fmla="*/ 495300 w 583406"/>
              <a:gd name="connsiteY0" fmla="*/ 0 h 107156"/>
              <a:gd name="connsiteX1" fmla="*/ 583406 w 583406"/>
              <a:gd name="connsiteY1" fmla="*/ 107156 h 107156"/>
              <a:gd name="connsiteX2" fmla="*/ 90487 w 583406"/>
              <a:gd name="connsiteY2" fmla="*/ 104775 h 107156"/>
              <a:gd name="connsiteX3" fmla="*/ 0 w 583406"/>
              <a:gd name="connsiteY3" fmla="*/ 0 h 107156"/>
              <a:gd name="connsiteX4" fmla="*/ 495300 w 583406"/>
              <a:gd name="connsiteY4" fmla="*/ 0 h 10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06" h="107156">
                <a:moveTo>
                  <a:pt x="495300" y="0"/>
                </a:moveTo>
                <a:lnTo>
                  <a:pt x="583406" y="107156"/>
                </a:lnTo>
                <a:lnTo>
                  <a:pt x="90487" y="104775"/>
                </a:lnTo>
                <a:lnTo>
                  <a:pt x="0" y="0"/>
                </a:lnTo>
                <a:lnTo>
                  <a:pt x="495300" y="0"/>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2364581" y="4090988"/>
            <a:ext cx="95250" cy="216693"/>
          </a:xfrm>
          <a:custGeom>
            <a:avLst/>
            <a:gdLst>
              <a:gd name="connsiteX0" fmla="*/ 90488 w 95250"/>
              <a:gd name="connsiteY0" fmla="*/ 223837 h 223837"/>
              <a:gd name="connsiteX1" fmla="*/ 0 w 95250"/>
              <a:gd name="connsiteY1" fmla="*/ 119062 h 223837"/>
              <a:gd name="connsiteX2" fmla="*/ 4763 w 95250"/>
              <a:gd name="connsiteY2" fmla="*/ 0 h 223837"/>
              <a:gd name="connsiteX3" fmla="*/ 95250 w 95250"/>
              <a:gd name="connsiteY3" fmla="*/ 102393 h 223837"/>
              <a:gd name="connsiteX4" fmla="*/ 90488 w 95250"/>
              <a:gd name="connsiteY4" fmla="*/ 223837 h 223837"/>
              <a:gd name="connsiteX0" fmla="*/ 90488 w 95250"/>
              <a:gd name="connsiteY0" fmla="*/ 216693 h 216693"/>
              <a:gd name="connsiteX1" fmla="*/ 0 w 95250"/>
              <a:gd name="connsiteY1" fmla="*/ 119062 h 216693"/>
              <a:gd name="connsiteX2" fmla="*/ 4763 w 95250"/>
              <a:gd name="connsiteY2" fmla="*/ 0 h 216693"/>
              <a:gd name="connsiteX3" fmla="*/ 95250 w 95250"/>
              <a:gd name="connsiteY3" fmla="*/ 102393 h 216693"/>
              <a:gd name="connsiteX4" fmla="*/ 90488 w 95250"/>
              <a:gd name="connsiteY4" fmla="*/ 216693 h 21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16693">
                <a:moveTo>
                  <a:pt x="90488" y="216693"/>
                </a:moveTo>
                <a:lnTo>
                  <a:pt x="0" y="119062"/>
                </a:lnTo>
                <a:lnTo>
                  <a:pt x="4763" y="0"/>
                </a:lnTo>
                <a:lnTo>
                  <a:pt x="95250" y="102393"/>
                </a:lnTo>
                <a:lnTo>
                  <a:pt x="90488" y="216693"/>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标注 22"/>
          <p:cNvSpPr/>
          <p:nvPr/>
        </p:nvSpPr>
        <p:spPr>
          <a:xfrm>
            <a:off x="2456629" y="3862141"/>
            <a:ext cx="497227" cy="449371"/>
          </a:xfrm>
          <a:prstGeom prst="upArrowCallout">
            <a:avLst>
              <a:gd name="adj1" fmla="val 24404"/>
              <a:gd name="adj2" fmla="val 14322"/>
              <a:gd name="adj3" fmla="val 25000"/>
              <a:gd name="adj4" fmla="val 2735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2103204" y="2872599"/>
            <a:ext cx="1095333" cy="1106986"/>
            <a:chOff x="7184572" y="522515"/>
            <a:chExt cx="1364342" cy="1378857"/>
          </a:xfrm>
        </p:grpSpPr>
        <p:sp>
          <p:nvSpPr>
            <p:cNvPr id="3" name="空心弧 2"/>
            <p:cNvSpPr/>
            <p:nvPr/>
          </p:nvSpPr>
          <p:spPr>
            <a:xfrm rot="10800000">
              <a:off x="7184572" y="522515"/>
              <a:ext cx="1248228" cy="1248228"/>
            </a:xfrm>
            <a:prstGeom prst="blockArc">
              <a:avLst>
                <a:gd name="adj1" fmla="val 10800000"/>
                <a:gd name="adj2" fmla="val 0"/>
                <a:gd name="adj3" fmla="val 1337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7649029" y="928915"/>
              <a:ext cx="515256" cy="51525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空心弧 32"/>
            <p:cNvSpPr/>
            <p:nvPr/>
          </p:nvSpPr>
          <p:spPr>
            <a:xfrm rot="10800000">
              <a:off x="7300686" y="653144"/>
              <a:ext cx="1248228" cy="1248228"/>
            </a:xfrm>
            <a:prstGeom prst="blockArc">
              <a:avLst>
                <a:gd name="adj1" fmla="val 10800000"/>
                <a:gd name="adj2" fmla="val 0"/>
                <a:gd name="adj3" fmla="val 1337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任意多边形 16"/>
            <p:cNvSpPr/>
            <p:nvPr/>
          </p:nvSpPr>
          <p:spPr>
            <a:xfrm>
              <a:off x="8261350" y="1136650"/>
              <a:ext cx="285750" cy="139700"/>
            </a:xfrm>
            <a:custGeom>
              <a:avLst/>
              <a:gdLst>
                <a:gd name="connsiteX0" fmla="*/ 158750 w 279400"/>
                <a:gd name="connsiteY0" fmla="*/ 0 h 139700"/>
                <a:gd name="connsiteX1" fmla="*/ 279400 w 279400"/>
                <a:gd name="connsiteY1" fmla="*/ 139700 h 139700"/>
                <a:gd name="connsiteX2" fmla="*/ 114300 w 279400"/>
                <a:gd name="connsiteY2" fmla="*/ 133350 h 139700"/>
                <a:gd name="connsiteX3" fmla="*/ 0 w 279400"/>
                <a:gd name="connsiteY3" fmla="*/ 12700 h 139700"/>
                <a:gd name="connsiteX4" fmla="*/ 158750 w 279400"/>
                <a:gd name="connsiteY4" fmla="*/ 0 h 139700"/>
                <a:gd name="connsiteX0" fmla="*/ 165100 w 285750"/>
                <a:gd name="connsiteY0" fmla="*/ 0 h 139700"/>
                <a:gd name="connsiteX1" fmla="*/ 285750 w 285750"/>
                <a:gd name="connsiteY1" fmla="*/ 139700 h 139700"/>
                <a:gd name="connsiteX2" fmla="*/ 120650 w 285750"/>
                <a:gd name="connsiteY2" fmla="*/ 133350 h 139700"/>
                <a:gd name="connsiteX3" fmla="*/ 0 w 285750"/>
                <a:gd name="connsiteY3" fmla="*/ 0 h 139700"/>
                <a:gd name="connsiteX4" fmla="*/ 165100 w 285750"/>
                <a:gd name="connsiteY4" fmla="*/ 0 h 13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139700">
                  <a:moveTo>
                    <a:pt x="165100" y="0"/>
                  </a:moveTo>
                  <a:lnTo>
                    <a:pt x="285750" y="139700"/>
                  </a:lnTo>
                  <a:lnTo>
                    <a:pt x="120650" y="133350"/>
                  </a:lnTo>
                  <a:lnTo>
                    <a:pt x="0" y="0"/>
                  </a:lnTo>
                  <a:lnTo>
                    <a:pt x="165100" y="0"/>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189108" y="1136650"/>
              <a:ext cx="285750" cy="139700"/>
            </a:xfrm>
            <a:custGeom>
              <a:avLst/>
              <a:gdLst>
                <a:gd name="connsiteX0" fmla="*/ 158750 w 279400"/>
                <a:gd name="connsiteY0" fmla="*/ 0 h 139700"/>
                <a:gd name="connsiteX1" fmla="*/ 279400 w 279400"/>
                <a:gd name="connsiteY1" fmla="*/ 139700 h 139700"/>
                <a:gd name="connsiteX2" fmla="*/ 114300 w 279400"/>
                <a:gd name="connsiteY2" fmla="*/ 133350 h 139700"/>
                <a:gd name="connsiteX3" fmla="*/ 0 w 279400"/>
                <a:gd name="connsiteY3" fmla="*/ 12700 h 139700"/>
                <a:gd name="connsiteX4" fmla="*/ 158750 w 279400"/>
                <a:gd name="connsiteY4" fmla="*/ 0 h 139700"/>
                <a:gd name="connsiteX0" fmla="*/ 165100 w 285750"/>
                <a:gd name="connsiteY0" fmla="*/ 0 h 139700"/>
                <a:gd name="connsiteX1" fmla="*/ 285750 w 285750"/>
                <a:gd name="connsiteY1" fmla="*/ 139700 h 139700"/>
                <a:gd name="connsiteX2" fmla="*/ 120650 w 285750"/>
                <a:gd name="connsiteY2" fmla="*/ 133350 h 139700"/>
                <a:gd name="connsiteX3" fmla="*/ 0 w 285750"/>
                <a:gd name="connsiteY3" fmla="*/ 0 h 139700"/>
                <a:gd name="connsiteX4" fmla="*/ 165100 w 285750"/>
                <a:gd name="connsiteY4" fmla="*/ 0 h 13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139700">
                  <a:moveTo>
                    <a:pt x="165100" y="0"/>
                  </a:moveTo>
                  <a:lnTo>
                    <a:pt x="285750" y="139700"/>
                  </a:lnTo>
                  <a:lnTo>
                    <a:pt x="120650" y="133350"/>
                  </a:lnTo>
                  <a:lnTo>
                    <a:pt x="0" y="0"/>
                  </a:lnTo>
                  <a:lnTo>
                    <a:pt x="165100" y="0"/>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任意多边形 59"/>
          <p:cNvSpPr/>
          <p:nvPr/>
        </p:nvSpPr>
        <p:spPr>
          <a:xfrm>
            <a:off x="2557187" y="3963332"/>
            <a:ext cx="95250" cy="216693"/>
          </a:xfrm>
          <a:custGeom>
            <a:avLst/>
            <a:gdLst>
              <a:gd name="connsiteX0" fmla="*/ 90488 w 95250"/>
              <a:gd name="connsiteY0" fmla="*/ 223837 h 223837"/>
              <a:gd name="connsiteX1" fmla="*/ 0 w 95250"/>
              <a:gd name="connsiteY1" fmla="*/ 119062 h 223837"/>
              <a:gd name="connsiteX2" fmla="*/ 4763 w 95250"/>
              <a:gd name="connsiteY2" fmla="*/ 0 h 223837"/>
              <a:gd name="connsiteX3" fmla="*/ 95250 w 95250"/>
              <a:gd name="connsiteY3" fmla="*/ 102393 h 223837"/>
              <a:gd name="connsiteX4" fmla="*/ 90488 w 95250"/>
              <a:gd name="connsiteY4" fmla="*/ 223837 h 223837"/>
              <a:gd name="connsiteX0" fmla="*/ 90488 w 95250"/>
              <a:gd name="connsiteY0" fmla="*/ 216693 h 216693"/>
              <a:gd name="connsiteX1" fmla="*/ 0 w 95250"/>
              <a:gd name="connsiteY1" fmla="*/ 119062 h 216693"/>
              <a:gd name="connsiteX2" fmla="*/ 4763 w 95250"/>
              <a:gd name="connsiteY2" fmla="*/ 0 h 216693"/>
              <a:gd name="connsiteX3" fmla="*/ 95250 w 95250"/>
              <a:gd name="connsiteY3" fmla="*/ 102393 h 216693"/>
              <a:gd name="connsiteX4" fmla="*/ 90488 w 95250"/>
              <a:gd name="connsiteY4" fmla="*/ 216693 h 216693"/>
              <a:gd name="connsiteX0" fmla="*/ 90488 w 95250"/>
              <a:gd name="connsiteY0" fmla="*/ 216693 h 216693"/>
              <a:gd name="connsiteX1" fmla="*/ 0 w 95250"/>
              <a:gd name="connsiteY1" fmla="*/ 119062 h 216693"/>
              <a:gd name="connsiteX2" fmla="*/ 4763 w 95250"/>
              <a:gd name="connsiteY2" fmla="*/ 0 h 216693"/>
              <a:gd name="connsiteX3" fmla="*/ 95250 w 95250"/>
              <a:gd name="connsiteY3" fmla="*/ 14287 h 216693"/>
              <a:gd name="connsiteX4" fmla="*/ 90488 w 95250"/>
              <a:gd name="connsiteY4" fmla="*/ 216693 h 21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16693">
                <a:moveTo>
                  <a:pt x="90488" y="216693"/>
                </a:moveTo>
                <a:lnTo>
                  <a:pt x="0" y="119062"/>
                </a:lnTo>
                <a:lnTo>
                  <a:pt x="4763" y="0"/>
                </a:lnTo>
                <a:lnTo>
                  <a:pt x="95250" y="14287"/>
                </a:lnTo>
                <a:lnTo>
                  <a:pt x="90488" y="216693"/>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2728686" y="3512457"/>
            <a:ext cx="1621822" cy="1364343"/>
          </a:xfrm>
          <a:prstGeom prst="line">
            <a:avLst/>
          </a:prstGeom>
          <a:ln w="127000">
            <a:solidFill>
              <a:schemeClr val="accent2">
                <a:alpha val="7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2" name="弧形 1"/>
          <p:cNvSpPr/>
          <p:nvPr/>
        </p:nvSpPr>
        <p:spPr>
          <a:xfrm>
            <a:off x="2451494" y="3103755"/>
            <a:ext cx="493230" cy="413662"/>
          </a:xfrm>
          <a:prstGeom prst="arc">
            <a:avLst>
              <a:gd name="adj1" fmla="val 17126769"/>
              <a:gd name="adj2" fmla="val 204072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a:off x="2451493" y="3039807"/>
            <a:ext cx="569479" cy="477610"/>
          </a:xfrm>
          <a:prstGeom prst="arc">
            <a:avLst>
              <a:gd name="adj1" fmla="val 1619999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6436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80139" y="1971016"/>
            <a:ext cx="0" cy="385801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3940688" y="2077487"/>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1811262" y="4401065"/>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212094" y="4801897"/>
            <a:ext cx="2668044" cy="1"/>
          </a:xfrm>
          <a:prstGeom prst="straightConnector1">
            <a:avLst/>
          </a:prstGeom>
          <a:ln w="38100">
            <a:solidFill>
              <a:srgbClr val="F2A46E"/>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rot="10800000">
            <a:off x="3802902" y="2141370"/>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flipV="1">
            <a:off x="1672928" y="1921811"/>
            <a:ext cx="3221277" cy="45929"/>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732310" y="2591955"/>
            <a:ext cx="1088447" cy="338554"/>
          </a:xfrm>
          <a:prstGeom prst="rect">
            <a:avLst/>
          </a:prstGeom>
          <a:noFill/>
        </p:spPr>
        <p:txBody>
          <a:bodyPr wrap="square" rtlCol="0">
            <a:spAutoFit/>
          </a:bodyPr>
          <a:lstStyle/>
          <a:p>
            <a:pPr algn="ctr"/>
            <a:r>
              <a:rPr lang="zh-CN" altLang="en-US" sz="1600" dirty="0" smtClean="0">
                <a:solidFill>
                  <a:schemeClr val="accent1">
                    <a:lumMod val="75000"/>
                  </a:schemeClr>
                </a:solidFill>
                <a:latin typeface="仿宋" panose="02010609060101010101" pitchFamily="49" charset="-122"/>
                <a:ea typeface="仿宋" panose="02010609060101010101" pitchFamily="49" charset="-122"/>
              </a:rPr>
              <a:t>接收器</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32" name="直接箭头连接符 31"/>
          <p:cNvCxnSpPr>
            <a:endCxn id="10" idx="3"/>
          </p:cNvCxnSpPr>
          <p:nvPr/>
        </p:nvCxnSpPr>
        <p:spPr>
          <a:xfrm flipH="1">
            <a:off x="2612927" y="2937815"/>
            <a:ext cx="391584" cy="21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753895" y="5048068"/>
            <a:ext cx="1088447" cy="338554"/>
          </a:xfrm>
          <a:prstGeom prst="rect">
            <a:avLst/>
          </a:prstGeom>
          <a:noFill/>
        </p:spPr>
        <p:txBody>
          <a:bodyPr wrap="square" rtlCol="0">
            <a:spAutoFit/>
          </a:bodyPr>
          <a:lstStyle/>
          <a:p>
            <a:pPr algn="ctr"/>
            <a:r>
              <a:rPr lang="zh-CN" altLang="en-US" sz="1600" dirty="0">
                <a:solidFill>
                  <a:schemeClr val="accent1">
                    <a:lumMod val="75000"/>
                  </a:schemeClr>
                </a:solidFill>
                <a:latin typeface="仿宋" panose="02010609060101010101" pitchFamily="49" charset="-122"/>
                <a:ea typeface="仿宋" panose="02010609060101010101" pitchFamily="49" charset="-122"/>
              </a:rPr>
              <a:t>发射</a:t>
            </a:r>
            <a:r>
              <a:rPr lang="zh-CN" altLang="en-US" sz="1600" dirty="0" smtClean="0">
                <a:solidFill>
                  <a:schemeClr val="accent1">
                    <a:lumMod val="75000"/>
                  </a:schemeClr>
                </a:solidFill>
                <a:latin typeface="仿宋" panose="02010609060101010101" pitchFamily="49" charset="-122"/>
                <a:ea typeface="仿宋" panose="02010609060101010101" pitchFamily="49" charset="-122"/>
              </a:rPr>
              <a:t>器</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35" name="直接箭头连接符 34"/>
          <p:cNvCxnSpPr/>
          <p:nvPr/>
        </p:nvCxnSpPr>
        <p:spPr>
          <a:xfrm flipH="1" flipV="1">
            <a:off x="2612927" y="5076428"/>
            <a:ext cx="391584" cy="1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标题 1"/>
          <p:cNvSpPr>
            <a:spLocks noGrp="1"/>
          </p:cNvSpPr>
          <p:nvPr>
            <p:ph type="title"/>
          </p:nvPr>
        </p:nvSpPr>
        <p:spPr>
          <a:xfrm>
            <a:off x="838200" y="365125"/>
            <a:ext cx="10515600" cy="1325563"/>
          </a:xfrm>
        </p:spPr>
        <p:txBody>
          <a:bodyPr/>
          <a:lstStyle/>
          <a:p>
            <a:pPr algn="ctr"/>
            <a:r>
              <a:rPr lang="en-US" altLang="zh-CN" b="1" dirty="0" smtClean="0">
                <a:ln w="22225">
                  <a:solidFill>
                    <a:schemeClr val="accent2"/>
                  </a:solidFill>
                  <a:prstDash val="solid"/>
                </a:ln>
                <a:solidFill>
                  <a:schemeClr val="accent2">
                    <a:lumMod val="40000"/>
                    <a:lumOff val="60000"/>
                  </a:schemeClr>
                </a:solidFill>
              </a:rPr>
              <a:t>Part I </a:t>
            </a:r>
            <a:r>
              <a:rPr lang="zh-CN" altLang="en-US" b="1" dirty="0" smtClean="0">
                <a:ln w="22225">
                  <a:solidFill>
                    <a:schemeClr val="accent2"/>
                  </a:solidFill>
                  <a:prstDash val="solid"/>
                </a:ln>
                <a:solidFill>
                  <a:schemeClr val="accent2">
                    <a:lumMod val="40000"/>
                    <a:lumOff val="60000"/>
                  </a:schemeClr>
                </a:solidFill>
              </a:rPr>
              <a:t>的样例关卡</a:t>
            </a:r>
            <a:endParaRPr lang="zh-CN" altLang="en-US" b="1" dirty="0">
              <a:ln w="22225">
                <a:solidFill>
                  <a:schemeClr val="accent2"/>
                </a:solidFill>
                <a:prstDash val="solid"/>
              </a:ln>
              <a:solidFill>
                <a:schemeClr val="accent2">
                  <a:lumMod val="40000"/>
                  <a:lumOff val="60000"/>
                </a:schemeClr>
              </a:solidFill>
            </a:endParaRPr>
          </a:p>
        </p:txBody>
      </p:sp>
      <p:sp>
        <p:nvSpPr>
          <p:cNvPr id="38" name="文本框 37"/>
          <p:cNvSpPr txBox="1"/>
          <p:nvPr/>
        </p:nvSpPr>
        <p:spPr>
          <a:xfrm>
            <a:off x="5025735" y="5117104"/>
            <a:ext cx="1088447" cy="338554"/>
          </a:xfrm>
          <a:prstGeom prst="rect">
            <a:avLst/>
          </a:prstGeom>
          <a:noFill/>
        </p:spPr>
        <p:txBody>
          <a:bodyPr wrap="square" rtlCol="0">
            <a:spAutoFit/>
          </a:bodyPr>
          <a:lstStyle/>
          <a:p>
            <a:pPr algn="ctr"/>
            <a:r>
              <a:rPr lang="zh-CN" altLang="en-US" sz="1600" dirty="0">
                <a:solidFill>
                  <a:schemeClr val="accent1">
                    <a:lumMod val="75000"/>
                  </a:schemeClr>
                </a:solidFill>
                <a:latin typeface="仿宋" panose="02010609060101010101" pitchFamily="49" charset="-122"/>
                <a:ea typeface="仿宋" panose="02010609060101010101" pitchFamily="49" charset="-122"/>
              </a:rPr>
              <a:t>墙</a:t>
            </a:r>
          </a:p>
        </p:txBody>
      </p:sp>
      <p:cxnSp>
        <p:nvCxnSpPr>
          <p:cNvPr id="39" name="直接箭头连接符 38"/>
          <p:cNvCxnSpPr/>
          <p:nvPr/>
        </p:nvCxnSpPr>
        <p:spPr>
          <a:xfrm flipH="1" flipV="1">
            <a:off x="4884767" y="5145464"/>
            <a:ext cx="391584" cy="1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76340" y="6029571"/>
            <a:ext cx="3303798" cy="338554"/>
          </a:xfrm>
          <a:prstGeom prst="rect">
            <a:avLst/>
          </a:prstGeom>
          <a:noFill/>
        </p:spPr>
        <p:txBody>
          <a:bodyPr wrap="square" rtlCol="0">
            <a:spAutoFit/>
          </a:bodyPr>
          <a:lstStyle/>
          <a:p>
            <a:pPr algn="ctr"/>
            <a:r>
              <a:rPr lang="zh-CN" altLang="en-US" sz="1600" dirty="0">
                <a:solidFill>
                  <a:schemeClr val="accent1">
                    <a:lumMod val="75000"/>
                  </a:schemeClr>
                </a:solidFill>
                <a:latin typeface="仿宋" panose="02010609060101010101" pitchFamily="49" charset="-122"/>
                <a:ea typeface="仿宋" panose="02010609060101010101" pitchFamily="49" charset="-122"/>
              </a:rPr>
              <a:t>（</a:t>
            </a:r>
            <a:r>
              <a:rPr lang="zh-CN" altLang="en-US" sz="1600" dirty="0" smtClean="0">
                <a:solidFill>
                  <a:schemeClr val="accent1">
                    <a:lumMod val="75000"/>
                  </a:schemeClr>
                </a:solidFill>
                <a:latin typeface="仿宋" panose="02010609060101010101" pitchFamily="49" charset="-122"/>
                <a:ea typeface="仿宋" panose="02010609060101010101" pitchFamily="49" charset="-122"/>
              </a:rPr>
              <a:t>重力方向垂直于屏幕朝下）</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sp>
        <p:nvSpPr>
          <p:cNvPr id="41" name="文本框 40"/>
          <p:cNvSpPr txBox="1"/>
          <p:nvPr/>
        </p:nvSpPr>
        <p:spPr>
          <a:xfrm>
            <a:off x="6714498" y="2968020"/>
            <a:ext cx="3878473" cy="707886"/>
          </a:xfrm>
          <a:prstGeom prst="rect">
            <a:avLst/>
          </a:prstGeom>
          <a:noFill/>
        </p:spPr>
        <p:txBody>
          <a:bodyPr wrap="square" rtlCol="0">
            <a:spAutoFit/>
          </a:bodyPr>
          <a:lstStyle/>
          <a:p>
            <a:pPr algn="ctr"/>
            <a:r>
              <a:rPr lang="en-US" altLang="zh-CN"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Prob.1</a:t>
            </a:r>
            <a:endParaRPr lang="zh-CN"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292882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80139" y="1971016"/>
            <a:ext cx="0" cy="385801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5400000">
            <a:off x="4082515" y="4428206"/>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1811262" y="4401065"/>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4076252" y="2690758"/>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标题 1"/>
          <p:cNvSpPr>
            <a:spLocks noGrp="1"/>
          </p:cNvSpPr>
          <p:nvPr>
            <p:ph type="title"/>
          </p:nvPr>
        </p:nvSpPr>
        <p:spPr>
          <a:xfrm>
            <a:off x="838200" y="365125"/>
            <a:ext cx="10515600" cy="1325563"/>
          </a:xfrm>
        </p:spPr>
        <p:txBody>
          <a:bodyPr/>
          <a:lstStyle/>
          <a:p>
            <a:pPr algn="ctr"/>
            <a:r>
              <a:rPr lang="en-US" altLang="zh-CN" b="1" dirty="0" smtClean="0">
                <a:ln w="22225">
                  <a:solidFill>
                    <a:schemeClr val="accent2"/>
                  </a:solidFill>
                  <a:prstDash val="solid"/>
                </a:ln>
                <a:solidFill>
                  <a:schemeClr val="accent2">
                    <a:lumMod val="40000"/>
                    <a:lumOff val="60000"/>
                  </a:schemeClr>
                </a:solidFill>
              </a:rPr>
              <a:t>Part I </a:t>
            </a:r>
            <a:r>
              <a:rPr lang="zh-CN" altLang="en-US" b="1" dirty="0" smtClean="0">
                <a:ln w="22225">
                  <a:solidFill>
                    <a:schemeClr val="accent2"/>
                  </a:solidFill>
                  <a:prstDash val="solid"/>
                </a:ln>
                <a:solidFill>
                  <a:schemeClr val="accent2">
                    <a:lumMod val="40000"/>
                    <a:lumOff val="60000"/>
                  </a:schemeClr>
                </a:solidFill>
              </a:rPr>
              <a:t>的样例关卡</a:t>
            </a:r>
            <a:endParaRPr lang="zh-CN" altLang="en-US" b="1" dirty="0">
              <a:ln w="22225">
                <a:solidFill>
                  <a:schemeClr val="accent2"/>
                </a:solidFill>
                <a:prstDash val="solid"/>
              </a:ln>
              <a:solidFill>
                <a:schemeClr val="accent2">
                  <a:lumMod val="40000"/>
                  <a:lumOff val="60000"/>
                </a:schemeClr>
              </a:solidFill>
            </a:endParaRPr>
          </a:p>
        </p:txBody>
      </p:sp>
      <p:sp>
        <p:nvSpPr>
          <p:cNvPr id="41" name="文本框 40"/>
          <p:cNvSpPr txBox="1"/>
          <p:nvPr/>
        </p:nvSpPr>
        <p:spPr>
          <a:xfrm>
            <a:off x="6714498" y="2968020"/>
            <a:ext cx="3878473" cy="707886"/>
          </a:xfrm>
          <a:prstGeom prst="rect">
            <a:avLst/>
          </a:prstGeom>
          <a:noFill/>
        </p:spPr>
        <p:txBody>
          <a:bodyPr wrap="square" rtlCol="0">
            <a:spAutoFit/>
          </a:bodyPr>
          <a:lstStyle/>
          <a:p>
            <a:pPr algn="ctr"/>
            <a:r>
              <a:rPr lang="zh-CN" altLang="en-US"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正确解法</a:t>
            </a:r>
            <a:endParaRPr lang="en-US" altLang="zh-CN"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cxnSp>
        <p:nvCxnSpPr>
          <p:cNvPr id="13" name="肘形连接符 12"/>
          <p:cNvCxnSpPr>
            <a:endCxn id="11" idx="6"/>
          </p:cNvCxnSpPr>
          <p:nvPr/>
        </p:nvCxnSpPr>
        <p:spPr>
          <a:xfrm rot="5400000" flipH="1" flipV="1">
            <a:off x="1450865" y="3930021"/>
            <a:ext cx="1668049" cy="104934"/>
          </a:xfrm>
          <a:prstGeom prst="bentConnector4">
            <a:avLst>
              <a:gd name="adj1" fmla="val 1172"/>
              <a:gd name="adj2" fmla="val 2141100"/>
            </a:avLst>
          </a:prstGeom>
          <a:ln w="38100">
            <a:solidFill>
              <a:srgbClr val="F2A46E"/>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38200" y="1967741"/>
            <a:ext cx="4056006" cy="327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70274" y="3675906"/>
            <a:ext cx="1088447" cy="338554"/>
          </a:xfrm>
          <a:prstGeom prst="rect">
            <a:avLst/>
          </a:prstGeom>
          <a:noFill/>
        </p:spPr>
        <p:txBody>
          <a:bodyPr wrap="square" rtlCol="0">
            <a:spAutoFit/>
          </a:bodyPr>
          <a:lstStyle/>
          <a:p>
            <a:pPr algn="ctr"/>
            <a:r>
              <a:rPr lang="zh-CN" altLang="en-US" sz="1600" dirty="0">
                <a:solidFill>
                  <a:schemeClr val="accent1">
                    <a:lumMod val="75000"/>
                  </a:schemeClr>
                </a:solidFill>
                <a:latin typeface="仿宋" panose="02010609060101010101" pitchFamily="49" charset="-122"/>
                <a:ea typeface="仿宋" panose="02010609060101010101" pitchFamily="49" charset="-122"/>
              </a:rPr>
              <a:t>靠墙</a:t>
            </a:r>
            <a:r>
              <a:rPr lang="zh-CN" altLang="en-US" sz="1600" dirty="0" smtClean="0">
                <a:solidFill>
                  <a:schemeClr val="accent1">
                    <a:lumMod val="75000"/>
                  </a:schemeClr>
                </a:solidFill>
                <a:latin typeface="仿宋" panose="02010609060101010101" pitchFamily="49" charset="-122"/>
                <a:ea typeface="仿宋" panose="02010609060101010101" pitchFamily="49" charset="-122"/>
              </a:rPr>
              <a:t>对齐</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3" name="肘形连接符 2"/>
          <p:cNvCxnSpPr>
            <a:stCxn id="15" idx="1"/>
          </p:cNvCxnSpPr>
          <p:nvPr/>
        </p:nvCxnSpPr>
        <p:spPr>
          <a:xfrm rot="10800000">
            <a:off x="5006566" y="3148463"/>
            <a:ext cx="1163708" cy="6967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a:stCxn id="15" idx="1"/>
          </p:cNvCxnSpPr>
          <p:nvPr/>
        </p:nvCxnSpPr>
        <p:spPr>
          <a:xfrm rot="10800000" flipV="1">
            <a:off x="5006566" y="3845182"/>
            <a:ext cx="1163709" cy="9713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999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80139" y="1971016"/>
            <a:ext cx="0" cy="385801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1811262" y="4401065"/>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4047875" y="2060976"/>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标题 1"/>
          <p:cNvSpPr>
            <a:spLocks noGrp="1"/>
          </p:cNvSpPr>
          <p:nvPr>
            <p:ph type="title"/>
          </p:nvPr>
        </p:nvSpPr>
        <p:spPr>
          <a:xfrm>
            <a:off x="838200" y="365125"/>
            <a:ext cx="10515600" cy="1325563"/>
          </a:xfrm>
        </p:spPr>
        <p:txBody>
          <a:bodyPr/>
          <a:lstStyle/>
          <a:p>
            <a:pPr algn="ctr"/>
            <a:r>
              <a:rPr lang="en-US" altLang="zh-CN" b="1" dirty="0" smtClean="0">
                <a:ln w="22225">
                  <a:solidFill>
                    <a:schemeClr val="accent2"/>
                  </a:solidFill>
                  <a:prstDash val="solid"/>
                </a:ln>
                <a:solidFill>
                  <a:schemeClr val="accent2">
                    <a:lumMod val="40000"/>
                    <a:lumOff val="60000"/>
                  </a:schemeClr>
                </a:solidFill>
              </a:rPr>
              <a:t>Part I </a:t>
            </a:r>
            <a:r>
              <a:rPr lang="zh-CN" altLang="en-US" b="1" dirty="0" smtClean="0">
                <a:ln w="22225">
                  <a:solidFill>
                    <a:schemeClr val="accent2"/>
                  </a:solidFill>
                  <a:prstDash val="solid"/>
                </a:ln>
                <a:solidFill>
                  <a:schemeClr val="accent2">
                    <a:lumMod val="40000"/>
                    <a:lumOff val="60000"/>
                  </a:schemeClr>
                </a:solidFill>
              </a:rPr>
              <a:t>的样例关卡</a:t>
            </a:r>
            <a:endParaRPr lang="zh-CN" altLang="en-US" b="1" dirty="0">
              <a:ln w="22225">
                <a:solidFill>
                  <a:schemeClr val="accent2"/>
                </a:solidFill>
                <a:prstDash val="solid"/>
              </a:ln>
              <a:solidFill>
                <a:schemeClr val="accent2">
                  <a:lumMod val="40000"/>
                  <a:lumOff val="60000"/>
                </a:schemeClr>
              </a:solidFill>
            </a:endParaRPr>
          </a:p>
        </p:txBody>
      </p:sp>
      <p:sp>
        <p:nvSpPr>
          <p:cNvPr id="41" name="文本框 40"/>
          <p:cNvSpPr txBox="1"/>
          <p:nvPr/>
        </p:nvSpPr>
        <p:spPr>
          <a:xfrm>
            <a:off x="6714498" y="2968020"/>
            <a:ext cx="3878473" cy="1538883"/>
          </a:xfrm>
          <a:prstGeom prst="rect">
            <a:avLst/>
          </a:prstGeom>
          <a:noFill/>
        </p:spPr>
        <p:txBody>
          <a:bodyPr wrap="square" rtlCol="0">
            <a:spAutoFit/>
          </a:bodyPr>
          <a:lstStyle/>
          <a:p>
            <a:pPr algn="ctr"/>
            <a:r>
              <a:rPr lang="zh-CN" altLang="en-US"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微调大师解法</a:t>
            </a:r>
            <a:endParaRPr lang="en-US" altLang="zh-CN"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r>
              <a:rPr lang="zh-CN" altLang="en-US"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（这种解法需要精准的手动对齐，是很难做到的。为了让玩家不对游戏产生这样的念头，这种解法应该被禁止）</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cxnSp>
        <p:nvCxnSpPr>
          <p:cNvPr id="15" name="直接箭头连接符 14"/>
          <p:cNvCxnSpPr/>
          <p:nvPr/>
        </p:nvCxnSpPr>
        <p:spPr>
          <a:xfrm flipV="1">
            <a:off x="2212094" y="4783808"/>
            <a:ext cx="2085737" cy="18090"/>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266401" y="3256847"/>
            <a:ext cx="2062029" cy="1526961"/>
          </a:xfrm>
          <a:prstGeom prst="straightConnector1">
            <a:avLst/>
          </a:prstGeom>
          <a:ln w="38100">
            <a:solidFill>
              <a:srgbClr val="F2A46E"/>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3632294">
            <a:off x="3851011" y="4533669"/>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a:off x="838200" y="1967741"/>
            <a:ext cx="4056006" cy="327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79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80139" y="1971016"/>
            <a:ext cx="0" cy="385801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1811262" y="4401065"/>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4047875" y="2060976"/>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838200" y="1967741"/>
            <a:ext cx="4056006" cy="327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标题 1"/>
          <p:cNvSpPr>
            <a:spLocks noGrp="1"/>
          </p:cNvSpPr>
          <p:nvPr>
            <p:ph type="title"/>
          </p:nvPr>
        </p:nvSpPr>
        <p:spPr>
          <a:xfrm>
            <a:off x="838200" y="365125"/>
            <a:ext cx="10515600" cy="1325563"/>
          </a:xfrm>
        </p:spPr>
        <p:txBody>
          <a:bodyPr/>
          <a:lstStyle/>
          <a:p>
            <a:pPr algn="ctr"/>
            <a:r>
              <a:rPr lang="en-US" altLang="zh-CN" b="1" dirty="0" smtClean="0">
                <a:ln w="22225">
                  <a:solidFill>
                    <a:schemeClr val="accent2"/>
                  </a:solidFill>
                  <a:prstDash val="solid"/>
                </a:ln>
                <a:solidFill>
                  <a:schemeClr val="accent2">
                    <a:lumMod val="40000"/>
                    <a:lumOff val="60000"/>
                  </a:schemeClr>
                </a:solidFill>
              </a:rPr>
              <a:t>Part I </a:t>
            </a:r>
            <a:r>
              <a:rPr lang="zh-CN" altLang="en-US" b="1" dirty="0" smtClean="0">
                <a:ln w="22225">
                  <a:solidFill>
                    <a:schemeClr val="accent2"/>
                  </a:solidFill>
                  <a:prstDash val="solid"/>
                </a:ln>
                <a:solidFill>
                  <a:schemeClr val="accent2">
                    <a:lumMod val="40000"/>
                    <a:lumOff val="60000"/>
                  </a:schemeClr>
                </a:solidFill>
              </a:rPr>
              <a:t>的样例关卡</a:t>
            </a:r>
            <a:endParaRPr lang="zh-CN" altLang="en-US" b="1" dirty="0">
              <a:ln w="22225">
                <a:solidFill>
                  <a:schemeClr val="accent2"/>
                </a:solidFill>
                <a:prstDash val="solid"/>
              </a:ln>
              <a:solidFill>
                <a:schemeClr val="accent2">
                  <a:lumMod val="40000"/>
                  <a:lumOff val="60000"/>
                </a:schemeClr>
              </a:solidFill>
            </a:endParaRPr>
          </a:p>
        </p:txBody>
      </p:sp>
      <p:sp>
        <p:nvSpPr>
          <p:cNvPr id="41" name="文本框 40"/>
          <p:cNvSpPr txBox="1"/>
          <p:nvPr/>
        </p:nvSpPr>
        <p:spPr>
          <a:xfrm>
            <a:off x="6714498" y="2968020"/>
            <a:ext cx="3878473" cy="2154436"/>
          </a:xfrm>
          <a:prstGeom prst="rect">
            <a:avLst/>
          </a:prstGeom>
          <a:noFill/>
        </p:spPr>
        <p:txBody>
          <a:bodyPr wrap="square" rtlCol="0">
            <a:spAutoFit/>
          </a:bodyPr>
          <a:lstStyle/>
          <a:p>
            <a:pPr algn="ctr"/>
            <a:r>
              <a:rPr lang="zh-CN" altLang="en-US"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于是这样修改一下就能阿掉了。</a:t>
            </a:r>
            <a:endParaRPr lang="en-US" altLang="zh-CN"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r>
              <a:rPr lang="zh-CN" altLang="en-US"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大部分关卡中，玩家必须保证光线方向的规范化（如</a:t>
            </a:r>
            <a:r>
              <a:rPr lang="en-US" altLang="zh-CN"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45</a:t>
            </a:r>
            <a:r>
              <a:rPr lang="zh-CN" altLang="en-US"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度或</a:t>
            </a:r>
            <a:r>
              <a:rPr lang="en-US" altLang="zh-CN"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90</a:t>
            </a:r>
            <a:r>
              <a:rPr lang="zh-CN" altLang="en-US"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度射入）才能让光线通过光栅。</a:t>
            </a:r>
            <a:endParaRPr lang="zh-CN" altLang="en-US"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cxnSp>
        <p:nvCxnSpPr>
          <p:cNvPr id="18" name="直接连接符 17"/>
          <p:cNvCxnSpPr/>
          <p:nvPr/>
        </p:nvCxnSpPr>
        <p:spPr>
          <a:xfrm flipH="1">
            <a:off x="1716895" y="3601007"/>
            <a:ext cx="9981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704369" y="2688695"/>
            <a:ext cx="9981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1716895" y="2688695"/>
            <a:ext cx="0" cy="91231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702538" y="2684100"/>
            <a:ext cx="48093" cy="922411"/>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p:cNvSpPr/>
          <p:nvPr/>
        </p:nvSpPr>
        <p:spPr>
          <a:xfrm>
            <a:off x="2809431" y="3483693"/>
            <a:ext cx="484004" cy="518765"/>
          </a:xfrm>
          <a:prstGeom prst="mathMultiply">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869816" y="2268653"/>
            <a:ext cx="1088447" cy="338554"/>
          </a:xfrm>
          <a:prstGeom prst="rect">
            <a:avLst/>
          </a:prstGeom>
          <a:noFill/>
        </p:spPr>
        <p:txBody>
          <a:bodyPr wrap="square" rtlCol="0">
            <a:spAutoFit/>
          </a:bodyPr>
          <a:lstStyle/>
          <a:p>
            <a:pPr algn="ctr"/>
            <a:r>
              <a:rPr lang="zh-CN" altLang="en-US" sz="1600" dirty="0" smtClean="0">
                <a:solidFill>
                  <a:schemeClr val="accent1">
                    <a:lumMod val="75000"/>
                  </a:schemeClr>
                </a:solidFill>
                <a:latin typeface="仿宋" panose="02010609060101010101" pitchFamily="49" charset="-122"/>
                <a:ea typeface="仿宋" panose="02010609060101010101" pitchFamily="49" charset="-122"/>
              </a:rPr>
              <a:t>光栅</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34" name="直接箭头连接符 33"/>
          <p:cNvCxnSpPr/>
          <p:nvPr/>
        </p:nvCxnSpPr>
        <p:spPr>
          <a:xfrm flipH="1">
            <a:off x="2750433" y="2614513"/>
            <a:ext cx="391584" cy="21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rot="10800000">
            <a:off x="2337357" y="3148464"/>
            <a:ext cx="2129508" cy="2702"/>
          </a:xfrm>
          <a:prstGeom prst="bentConnector3">
            <a:avLst>
              <a:gd name="adj1" fmla="val 50000"/>
            </a:avLst>
          </a:prstGeom>
          <a:ln w="38100">
            <a:solidFill>
              <a:srgbClr val="F2A46E"/>
            </a:solidFill>
            <a:prstDash val="sysDot"/>
            <a:headEnd type="none"/>
            <a:tailEnd type="stealt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2212094" y="4783808"/>
            <a:ext cx="2085737" cy="18090"/>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750433" y="3514991"/>
            <a:ext cx="1577997" cy="1268817"/>
          </a:xfrm>
          <a:prstGeom prst="straightConnector1">
            <a:avLst/>
          </a:prstGeom>
          <a:ln w="38100">
            <a:solidFill>
              <a:srgbClr val="F2A46E"/>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任意多边形 39"/>
          <p:cNvSpPr/>
          <p:nvPr/>
        </p:nvSpPr>
        <p:spPr>
          <a:xfrm rot="3632294">
            <a:off x="3851011" y="4533669"/>
            <a:ext cx="801665" cy="789139"/>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8111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许多人对反射镜的印象就是在方形的区域里放镜子。但是</a:t>
            </a:r>
            <a:r>
              <a:rPr lang="en-US" altLang="zh-CN" dirty="0" smtClean="0">
                <a:solidFill>
                  <a:schemeClr val="accent1"/>
                </a:solidFill>
              </a:rPr>
              <a:t>……</a:t>
            </a:r>
            <a:r>
              <a:rPr lang="zh-CN" altLang="en-US" dirty="0" smtClean="0">
                <a:solidFill>
                  <a:schemeClr val="accent1"/>
                </a:solidFill>
              </a:rPr>
              <a:t>在我们的关卡中却可以乱入另外两种图形</a:t>
            </a:r>
            <a:r>
              <a:rPr lang="en-US" altLang="zh-CN" dirty="0" smtClean="0">
                <a:solidFill>
                  <a:schemeClr val="accent1"/>
                </a:solidFill>
              </a:rPr>
              <a:t>——</a:t>
            </a:r>
            <a:r>
              <a:rPr lang="zh-CN" altLang="en-US" dirty="0" smtClean="0">
                <a:solidFill>
                  <a:schemeClr val="accent1"/>
                </a:solidFill>
              </a:rPr>
              <a:t>正六边形和正三角形。当然它们</a:t>
            </a:r>
            <a:r>
              <a:rPr lang="zh-CN" altLang="en-US" dirty="0">
                <a:solidFill>
                  <a:schemeClr val="accent1"/>
                </a:solidFill>
              </a:rPr>
              <a:t>比较</a:t>
            </a:r>
            <a:r>
              <a:rPr lang="zh-CN" altLang="en-US" dirty="0" smtClean="0">
                <a:solidFill>
                  <a:schemeClr val="accent1"/>
                </a:solidFill>
              </a:rPr>
              <a:t>罕见。</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在正三角形平铺的镜子迷宫里游玩是很神奇的事情，国外就有一个这样的迷宫实物。</a:t>
            </a:r>
            <a:endParaRPr lang="zh-CN" altLang="en-US" dirty="0">
              <a:solidFill>
                <a:schemeClr val="accent1"/>
              </a:solidFill>
            </a:endParaRPr>
          </a:p>
        </p:txBody>
      </p:sp>
      <p:sp>
        <p:nvSpPr>
          <p:cNvPr id="6" name="矩形 5"/>
          <p:cNvSpPr/>
          <p:nvPr/>
        </p:nvSpPr>
        <p:spPr>
          <a:xfrm>
            <a:off x="1978615" y="2639711"/>
            <a:ext cx="1891430" cy="1891430"/>
          </a:xfrm>
          <a:prstGeom prst="rect">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三棱柱镜</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16" name="等腰三角形 15"/>
          <p:cNvSpPr/>
          <p:nvPr/>
        </p:nvSpPr>
        <p:spPr>
          <a:xfrm>
            <a:off x="1978615" y="4017353"/>
            <a:ext cx="1891430" cy="513788"/>
          </a:xfrm>
          <a:prstGeom prst="triangle">
            <a:avLst>
              <a:gd name="adj" fmla="val 59699"/>
            </a:avLst>
          </a:prstGeom>
          <a:noFill/>
          <a:ln w="22225">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2" idx="0"/>
            <a:endCxn id="16" idx="0"/>
          </p:cNvCxnSpPr>
          <p:nvPr/>
        </p:nvCxnSpPr>
        <p:spPr>
          <a:xfrm>
            <a:off x="3107780" y="2125923"/>
            <a:ext cx="0" cy="1891430"/>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2" name="等腰三角形 1"/>
          <p:cNvSpPr/>
          <p:nvPr/>
        </p:nvSpPr>
        <p:spPr>
          <a:xfrm>
            <a:off x="1978615" y="2125923"/>
            <a:ext cx="1891430" cy="513788"/>
          </a:xfrm>
          <a:prstGeom prst="triangle">
            <a:avLst>
              <a:gd name="adj" fmla="val 59699"/>
            </a:avLst>
          </a:prstGeom>
          <a:solidFill>
            <a:schemeClr val="bg1">
              <a:alpha val="80000"/>
            </a:schemeClr>
          </a:solidFill>
          <a:ln w="22225">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 descr="http://img5.imgtn.bdimg.com/it/u=2594826212,3090843685&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04467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r"/>
            <a:r>
              <a:rPr lang="zh-CN" altLang="en-US" sz="1800" dirty="0">
                <a:solidFill>
                  <a:srgbClr val="0070C0"/>
                </a:solidFill>
              </a:rPr>
              <a:t>你是</a:t>
            </a:r>
            <a:r>
              <a:rPr lang="zh-CN" altLang="en-US" sz="1800" dirty="0" smtClean="0">
                <a:solidFill>
                  <a:srgbClr val="0070C0"/>
                </a:solidFill>
              </a:rPr>
              <a:t>一个人</a:t>
            </a:r>
            <a:r>
              <a:rPr lang="en-US" altLang="zh-CN" sz="1800" strike="sngStrike" dirty="0" smtClean="0">
                <a:solidFill>
                  <a:srgbClr val="0070C0"/>
                </a:solidFill>
              </a:rPr>
              <a:t>(</a:t>
            </a:r>
            <a:r>
              <a:rPr lang="zh-CN" altLang="en-US" sz="1800" strike="sngStrike" dirty="0" smtClean="0">
                <a:solidFill>
                  <a:srgbClr val="0070C0"/>
                </a:solidFill>
              </a:rPr>
              <a:t>或者球</a:t>
            </a:r>
            <a:r>
              <a:rPr lang="en-US" altLang="zh-CN" sz="1800" strike="sngStrike" dirty="0" smtClean="0">
                <a:solidFill>
                  <a:srgbClr val="0070C0"/>
                </a:solidFill>
              </a:rPr>
              <a:t>)</a:t>
            </a:r>
            <a:r>
              <a:rPr lang="zh-CN" altLang="en-US" sz="1800" dirty="0" smtClean="0">
                <a:solidFill>
                  <a:srgbClr val="0070C0"/>
                </a:solidFill>
              </a:rPr>
              <a:t>。</a:t>
            </a:r>
            <a:endParaRPr lang="en-US" altLang="zh-CN" sz="1800" dirty="0" smtClean="0">
              <a:solidFill>
                <a:srgbClr val="0070C0"/>
              </a:solidFill>
            </a:endParaRPr>
          </a:p>
          <a:p>
            <a:pPr marL="0" algn="r"/>
            <a:endParaRPr lang="en-US" altLang="zh-CN" sz="1800" dirty="0" smtClean="0">
              <a:solidFill>
                <a:srgbClr val="0070C0"/>
              </a:solidFill>
            </a:endParaRPr>
          </a:p>
          <a:p>
            <a:pPr marL="0" algn="r"/>
            <a:r>
              <a:rPr lang="zh-CN" altLang="en-US" sz="1800" dirty="0" smtClean="0">
                <a:solidFill>
                  <a:srgbClr val="0070C0"/>
                </a:solidFill>
              </a:rPr>
              <a:t>你</a:t>
            </a:r>
            <a:r>
              <a:rPr lang="zh-CN" altLang="en-US" sz="1800" dirty="0">
                <a:solidFill>
                  <a:srgbClr val="0070C0"/>
                </a:solidFill>
              </a:rPr>
              <a:t>被困在一个地图里，要找到出口。</a:t>
            </a:r>
            <a:endParaRPr lang="en-US" altLang="zh-CN" sz="1800" dirty="0">
              <a:solidFill>
                <a:srgbClr val="0070C0"/>
              </a:solidFill>
            </a:endParaRPr>
          </a:p>
          <a:p>
            <a:pPr marL="0" algn="r"/>
            <a:endParaRPr lang="en-US" altLang="zh-CN" sz="1800" dirty="0">
              <a:solidFill>
                <a:srgbClr val="0070C0"/>
              </a:solidFill>
            </a:endParaRPr>
          </a:p>
          <a:p>
            <a:pPr marL="0" algn="r"/>
            <a:r>
              <a:rPr lang="zh-CN" altLang="en-US" sz="1800" dirty="0">
                <a:solidFill>
                  <a:srgbClr val="0070C0"/>
                </a:solidFill>
              </a:rPr>
              <a:t>出口的路被门挡住了。</a:t>
            </a:r>
            <a:endParaRPr lang="en-US" altLang="zh-CN" sz="1800" dirty="0">
              <a:solidFill>
                <a:srgbClr val="0070C0"/>
              </a:solidFill>
            </a:endParaRPr>
          </a:p>
          <a:p>
            <a:pPr marL="0" algn="r"/>
            <a:endParaRPr lang="en-US" altLang="zh-CN" sz="1800" dirty="0">
              <a:solidFill>
                <a:srgbClr val="0070C0"/>
              </a:solidFill>
            </a:endParaRPr>
          </a:p>
          <a:p>
            <a:pPr marL="0" algn="r"/>
            <a:r>
              <a:rPr lang="zh-CN" altLang="en-US" sz="1800" dirty="0">
                <a:solidFill>
                  <a:srgbClr val="0070C0"/>
                </a:solidFill>
              </a:rPr>
              <a:t>只有开启感光开关，门才能被打开。</a:t>
            </a:r>
            <a:endParaRPr lang="en-US" altLang="zh-CN" sz="1800" dirty="0">
              <a:solidFill>
                <a:srgbClr val="0070C0"/>
              </a:solidFill>
            </a:endParaRPr>
          </a:p>
          <a:p>
            <a:pPr marL="0" algn="r"/>
            <a:endParaRPr lang="en-US" altLang="zh-CN" sz="1800" dirty="0">
              <a:solidFill>
                <a:srgbClr val="0070C0"/>
              </a:solidFill>
            </a:endParaRPr>
          </a:p>
          <a:p>
            <a:pPr marL="0" algn="r"/>
            <a:r>
              <a:rPr lang="zh-CN" altLang="en-US" sz="1800" dirty="0">
                <a:solidFill>
                  <a:srgbClr val="0070C0"/>
                </a:solidFill>
              </a:rPr>
              <a:t>地上有一些装着镜子的大箱子。可以被你推或拉动。镜子能反射光。还有一些东西在发射光。</a:t>
            </a:r>
            <a:endParaRPr lang="en-US" altLang="zh-CN" sz="1800" dirty="0">
              <a:solidFill>
                <a:srgbClr val="0070C0"/>
              </a:solidFill>
            </a:endParaRPr>
          </a:p>
          <a:p>
            <a:pPr marL="0" algn="r"/>
            <a:endParaRPr lang="en-US" altLang="zh-CN" sz="1800" dirty="0">
              <a:solidFill>
                <a:srgbClr val="0070C0"/>
              </a:solidFill>
            </a:endParaRPr>
          </a:p>
          <a:p>
            <a:pPr marL="0" algn="r"/>
            <a:r>
              <a:rPr lang="zh-CN" altLang="en-US" sz="1800" dirty="0">
                <a:solidFill>
                  <a:srgbClr val="0070C0"/>
                </a:solidFill>
              </a:rPr>
              <a:t>故事就这样开始了。</a:t>
            </a:r>
          </a:p>
        </p:txBody>
      </p:sp>
    </p:spTree>
    <p:extLst>
      <p:ext uri="{BB962C8B-B14F-4D97-AF65-F5344CB8AC3E}">
        <p14:creationId xmlns:p14="http://schemas.microsoft.com/office/powerpoint/2010/main" val="3340197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a:off x="8565946" y="2163657"/>
            <a:ext cx="1621822" cy="1364343"/>
          </a:xfrm>
          <a:prstGeom prst="line">
            <a:avLst/>
          </a:prstGeom>
          <a:ln w="127000">
            <a:solidFill>
              <a:schemeClr val="accent2">
                <a:alpha val="5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1" y="856343"/>
            <a:ext cx="3749822"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这是一个传送门，但很可惜人是钻不过去的，只有光线才能钻过传送门。每对儿连同的传送门都会有不同的颜色标记。在场景中，传送门可能是固定的，也可能一对中有一个是活动的。随你怎么发挥。</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切记，光线从传送门经过的时候，如果入射了斜光，出射光也</a:t>
            </a:r>
            <a:r>
              <a:rPr lang="zh-CN" altLang="en-US" dirty="0">
                <a:solidFill>
                  <a:schemeClr val="accent1"/>
                </a:solidFill>
              </a:rPr>
              <a:t>会是斜</a:t>
            </a:r>
            <a:r>
              <a:rPr lang="zh-CN" altLang="en-US" dirty="0" smtClean="0">
                <a:solidFill>
                  <a:schemeClr val="accent1"/>
                </a:solidFill>
              </a:rPr>
              <a:t>光。</a:t>
            </a:r>
            <a:endParaRPr lang="en-US" altLang="zh-CN" dirty="0">
              <a:solidFill>
                <a:schemeClr val="accent1"/>
              </a:solidFill>
            </a:endParaRPr>
          </a:p>
        </p:txBody>
      </p:sp>
      <p:sp>
        <p:nvSpPr>
          <p:cNvPr id="36" name="文本框 35"/>
          <p:cNvSpPr txBox="1"/>
          <p:nvPr/>
        </p:nvSpPr>
        <p:spPr>
          <a:xfrm>
            <a:off x="1754962" y="5211730"/>
            <a:ext cx="2115083"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·Portal·</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2" name="动作按钮: 帮助 1">
            <a:hlinkClick r:id="" action="ppaction://noaction" highlightClick="1"/>
          </p:cNvPr>
          <p:cNvSpPr/>
          <p:nvPr/>
        </p:nvSpPr>
        <p:spPr>
          <a:xfrm>
            <a:off x="2084702" y="2786878"/>
            <a:ext cx="1139483" cy="1167618"/>
          </a:xfrm>
          <a:prstGeom prst="actionButtonHelp">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2728686" y="3512457"/>
            <a:ext cx="1621822" cy="1364343"/>
          </a:xfrm>
          <a:prstGeom prst="line">
            <a:avLst/>
          </a:prstGeom>
          <a:ln w="127000">
            <a:solidFill>
              <a:schemeClr val="accent2">
                <a:alpha val="7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39160"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10630590"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10630590"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a:off x="8739160"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30" name="矩形 29"/>
          <p:cNvSpPr/>
          <p:nvPr/>
        </p:nvSpPr>
        <p:spPr>
          <a:xfrm>
            <a:off x="9430179"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8739160"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32" name="动作按钮: 帮助 31">
            <a:hlinkClick r:id="" action="ppaction://noaction" highlightClick="1"/>
          </p:cNvPr>
          <p:cNvSpPr/>
          <p:nvPr/>
        </p:nvSpPr>
        <p:spPr>
          <a:xfrm>
            <a:off x="9536266" y="2786878"/>
            <a:ext cx="1139483" cy="1167618"/>
          </a:xfrm>
          <a:prstGeom prst="actionButtonHelp">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7137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7072794" y="858129"/>
            <a:ext cx="1367821" cy="717452"/>
          </a:xfrm>
          <a:prstGeom prst="rect">
            <a:avLst/>
          </a:pr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93366" y="3924886"/>
            <a:ext cx="255469" cy="239150"/>
          </a:xfrm>
          <a:prstGeom prst="line">
            <a:avLst/>
          </a:prstGeom>
          <a:solidFill>
            <a:schemeClr val="accent1">
              <a:lumMod val="20000"/>
              <a:lumOff val="80000"/>
              <a:alpha val="50000"/>
            </a:scheme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玻璃砖在游戏中作为固定物体很常见。它的作用就是挡住人而让光通过。玻璃有一定的折射率，当然在较薄玻璃砖中产不产生折射对光路影响也不大。游戏中也可能出现凹凸透镜。</a:t>
            </a:r>
            <a:endParaRPr lang="en-US" altLang="zh-CN" dirty="0" smtClean="0">
              <a:solidFill>
                <a:schemeClr val="accent1"/>
              </a:solidFill>
            </a:endParaRPr>
          </a:p>
          <a:p>
            <a:endParaRPr lang="en-US" altLang="zh-CN" dirty="0">
              <a:solidFill>
                <a:schemeClr val="accent1"/>
              </a:solidFill>
            </a:endParaRPr>
          </a:p>
          <a:p>
            <a:r>
              <a:rPr lang="zh-CN" altLang="en-US" dirty="0">
                <a:solidFill>
                  <a:schemeClr val="accent1"/>
                </a:solidFill>
              </a:rPr>
              <a:t>你</a:t>
            </a:r>
            <a:r>
              <a:rPr lang="zh-CN" altLang="en-US" dirty="0" smtClean="0">
                <a:solidFill>
                  <a:schemeClr val="accent1"/>
                </a:solidFill>
              </a:rPr>
              <a:t>知道吗？虽然在游戏里玻璃怎么撞都撞不碎，但在现实生活中玻璃是一种很易碎的物质。游戏里的危险动作切勿在实际中模仿！</a:t>
            </a:r>
            <a:endParaRPr lang="en-US" altLang="zh-CN" dirty="0" smtClean="0">
              <a:solidFill>
                <a:schemeClr val="accent1"/>
              </a:solidFill>
            </a:endParaRPr>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玻璃砖</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3" name="矩形 2"/>
          <p:cNvSpPr/>
          <p:nvPr/>
        </p:nvSpPr>
        <p:spPr>
          <a:xfrm>
            <a:off x="2293033" y="2391507"/>
            <a:ext cx="900333" cy="1533379"/>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30434" y="2633225"/>
            <a:ext cx="900333" cy="1533379"/>
          </a:xfrm>
          <a:prstGeom prst="rect">
            <a:avLst/>
          </a:prstGeom>
          <a:solidFill>
            <a:schemeClr val="accent1">
              <a:lumMod val="20000"/>
              <a:lumOff val="80000"/>
              <a:alpha val="50000"/>
            </a:schemeClr>
          </a:solid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293033" y="2377440"/>
            <a:ext cx="1139483" cy="253218"/>
          </a:xfrm>
          <a:custGeom>
            <a:avLst/>
            <a:gdLst>
              <a:gd name="connsiteX0" fmla="*/ 0 w 1139483"/>
              <a:gd name="connsiteY0" fmla="*/ 0 h 253218"/>
              <a:gd name="connsiteX1" fmla="*/ 239151 w 1139483"/>
              <a:gd name="connsiteY1" fmla="*/ 253218 h 253218"/>
              <a:gd name="connsiteX2" fmla="*/ 1139483 w 1139483"/>
              <a:gd name="connsiteY2" fmla="*/ 253218 h 253218"/>
              <a:gd name="connsiteX3" fmla="*/ 900333 w 1139483"/>
              <a:gd name="connsiteY3" fmla="*/ 14067 h 253218"/>
              <a:gd name="connsiteX4" fmla="*/ 0 w 1139483"/>
              <a:gd name="connsiteY4" fmla="*/ 0 h 253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483" h="253218">
                <a:moveTo>
                  <a:pt x="0" y="0"/>
                </a:moveTo>
                <a:lnTo>
                  <a:pt x="239151" y="253218"/>
                </a:lnTo>
                <a:lnTo>
                  <a:pt x="1139483" y="253218"/>
                </a:lnTo>
                <a:lnTo>
                  <a:pt x="900333" y="14067"/>
                </a:lnTo>
                <a:lnTo>
                  <a:pt x="0" y="0"/>
                </a:lnTo>
                <a:close/>
              </a:path>
            </a:pathLst>
          </a:custGeom>
          <a:solidFill>
            <a:schemeClr val="accent1">
              <a:lumMod val="20000"/>
              <a:lumOff val="80000"/>
              <a:alpha val="50000"/>
            </a:scheme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293033" y="2377440"/>
            <a:ext cx="239151" cy="1786596"/>
          </a:xfrm>
          <a:custGeom>
            <a:avLst/>
            <a:gdLst>
              <a:gd name="connsiteX0" fmla="*/ 0 w 239151"/>
              <a:gd name="connsiteY0" fmla="*/ 0 h 1786596"/>
              <a:gd name="connsiteX1" fmla="*/ 239151 w 239151"/>
              <a:gd name="connsiteY1" fmla="*/ 253218 h 1786596"/>
              <a:gd name="connsiteX2" fmla="*/ 239151 w 239151"/>
              <a:gd name="connsiteY2" fmla="*/ 1786596 h 1786596"/>
              <a:gd name="connsiteX3" fmla="*/ 0 w 239151"/>
              <a:gd name="connsiteY3" fmla="*/ 1547446 h 1786596"/>
              <a:gd name="connsiteX4" fmla="*/ 0 w 239151"/>
              <a:gd name="connsiteY4" fmla="*/ 0 h 178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51" h="1786596">
                <a:moveTo>
                  <a:pt x="0" y="0"/>
                </a:moveTo>
                <a:lnTo>
                  <a:pt x="239151" y="253218"/>
                </a:lnTo>
                <a:lnTo>
                  <a:pt x="239151" y="1786596"/>
                </a:lnTo>
                <a:lnTo>
                  <a:pt x="0" y="1547446"/>
                </a:lnTo>
                <a:lnTo>
                  <a:pt x="0" y="0"/>
                </a:lnTo>
                <a:close/>
              </a:path>
            </a:pathLst>
          </a:custGeom>
          <a:solidFill>
            <a:schemeClr val="accent1">
              <a:lumMod val="20000"/>
              <a:lumOff val="80000"/>
              <a:alpha val="50000"/>
            </a:scheme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7072794" y="856342"/>
            <a:ext cx="1367821" cy="1"/>
          </a:xfrm>
          <a:prstGeom prst="line">
            <a:avLst/>
          </a:prstGeom>
          <a:solidFill>
            <a:srgbClr val="FED8F4">
              <a:alpha val="49804"/>
            </a:srgbClr>
          </a:solid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7072794" y="1575581"/>
            <a:ext cx="1367821" cy="1"/>
          </a:xfrm>
          <a:prstGeom prst="line">
            <a:avLst/>
          </a:prstGeom>
          <a:solidFill>
            <a:srgbClr val="FED8F4">
              <a:alpha val="49804"/>
            </a:srgbClr>
          </a:solid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箭头连接符 19"/>
          <p:cNvCxnSpPr/>
          <p:nvPr/>
        </p:nvCxnSpPr>
        <p:spPr>
          <a:xfrm flipV="1">
            <a:off x="6997672" y="1575583"/>
            <a:ext cx="470745" cy="479510"/>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7805131" y="410030"/>
            <a:ext cx="460165" cy="446312"/>
          </a:xfrm>
          <a:prstGeom prst="straightConnector1">
            <a:avLst/>
          </a:prstGeom>
          <a:ln w="38100">
            <a:solidFill>
              <a:srgbClr val="F2A46E"/>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461319" y="856342"/>
            <a:ext cx="343812" cy="719239"/>
          </a:xfrm>
          <a:prstGeom prst="straightConnector1">
            <a:avLst/>
          </a:prstGeom>
          <a:ln w="38100">
            <a:solidFill>
              <a:srgbClr val="F2A46E"/>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589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193366" y="3924886"/>
            <a:ext cx="255469" cy="239150"/>
          </a:xfrm>
          <a:prstGeom prst="line">
            <a:avLst/>
          </a:prstGeom>
          <a:solidFill>
            <a:schemeClr val="accent1">
              <a:lumMod val="20000"/>
              <a:lumOff val="80000"/>
              <a:alpha val="50000"/>
            </a:scheme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accent1"/>
                </a:solidFill>
              </a:rPr>
              <a:t>QP</a:t>
            </a:r>
            <a:r>
              <a:rPr lang="zh-CN" altLang="en-US" dirty="0" smtClean="0">
                <a:solidFill>
                  <a:schemeClr val="accent1"/>
                </a:solidFill>
              </a:rPr>
              <a:t>玻璃砖是科学家在</a:t>
            </a:r>
            <a:r>
              <a:rPr lang="en-US" altLang="zh-CN" dirty="0" smtClean="0">
                <a:solidFill>
                  <a:schemeClr val="accent1"/>
                </a:solidFill>
              </a:rPr>
              <a:t>20XX</a:t>
            </a:r>
            <a:r>
              <a:rPr lang="zh-CN" altLang="en-US" dirty="0" smtClean="0">
                <a:solidFill>
                  <a:schemeClr val="accent1"/>
                </a:solidFill>
              </a:rPr>
              <a:t>年研发的一种新物质，但制备方法困难，几乎无法取得，所以它在常规游戏关卡中几乎无法见到！它的不同凡响之处，就在于它有特别的折射率</a:t>
            </a:r>
            <a:r>
              <a:rPr lang="en-US" altLang="zh-CN" dirty="0" smtClean="0">
                <a:solidFill>
                  <a:schemeClr val="accent1"/>
                </a:solidFill>
              </a:rPr>
              <a:t>n=-1</a:t>
            </a:r>
            <a:r>
              <a:rPr lang="zh-CN" altLang="en-US" dirty="0" smtClean="0">
                <a:solidFill>
                  <a:schemeClr val="accent1"/>
                </a:solidFill>
              </a:rPr>
              <a:t>。它能用来做什么神奇的事情？</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“请不要让</a:t>
            </a:r>
            <a:r>
              <a:rPr lang="en-US" altLang="zh-CN" dirty="0" smtClean="0">
                <a:solidFill>
                  <a:schemeClr val="accent1"/>
                </a:solidFill>
              </a:rPr>
              <a:t>QP</a:t>
            </a:r>
            <a:r>
              <a:rPr lang="zh-CN" altLang="en-US" dirty="0" smtClean="0">
                <a:solidFill>
                  <a:schemeClr val="accent1"/>
                </a:solidFill>
              </a:rPr>
              <a:t>玻璃砖和普通玻璃砖接触。不然后果自负。”</a:t>
            </a:r>
            <a:endParaRPr lang="en-US" altLang="zh-CN" dirty="0" smtClean="0">
              <a:solidFill>
                <a:schemeClr val="accent1"/>
              </a:solidFill>
            </a:endParaRPr>
          </a:p>
          <a:p>
            <a:pPr algn="r"/>
            <a:r>
              <a:rPr lang="en-US" altLang="zh-CN" dirty="0" smtClean="0">
                <a:solidFill>
                  <a:schemeClr val="accent1"/>
                </a:solidFill>
              </a:rPr>
              <a:t>----QP</a:t>
            </a:r>
            <a:r>
              <a:rPr lang="zh-CN" altLang="en-US" dirty="0" smtClean="0">
                <a:solidFill>
                  <a:schemeClr val="accent1"/>
                </a:solidFill>
              </a:rPr>
              <a:t>博士</a:t>
            </a:r>
            <a:endParaRPr lang="zh-CN" altLang="en-US" dirty="0">
              <a:solidFill>
                <a:schemeClr val="accent1"/>
              </a:solidFill>
            </a:endParaRPr>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·QP</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玻璃砖</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3" name="矩形 2"/>
          <p:cNvSpPr/>
          <p:nvPr/>
        </p:nvSpPr>
        <p:spPr>
          <a:xfrm>
            <a:off x="2293033" y="2391507"/>
            <a:ext cx="900333" cy="1533379"/>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30434" y="2633225"/>
            <a:ext cx="900333" cy="1533379"/>
          </a:xfrm>
          <a:prstGeom prst="rect">
            <a:avLst/>
          </a:prstGeom>
          <a:solidFill>
            <a:srgbClr val="FED8F4">
              <a:alpha val="49804"/>
            </a:srgbClr>
          </a:solid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293033" y="2377440"/>
            <a:ext cx="1139483" cy="253218"/>
          </a:xfrm>
          <a:custGeom>
            <a:avLst/>
            <a:gdLst>
              <a:gd name="connsiteX0" fmla="*/ 0 w 1139483"/>
              <a:gd name="connsiteY0" fmla="*/ 0 h 253218"/>
              <a:gd name="connsiteX1" fmla="*/ 239151 w 1139483"/>
              <a:gd name="connsiteY1" fmla="*/ 253218 h 253218"/>
              <a:gd name="connsiteX2" fmla="*/ 1139483 w 1139483"/>
              <a:gd name="connsiteY2" fmla="*/ 253218 h 253218"/>
              <a:gd name="connsiteX3" fmla="*/ 900333 w 1139483"/>
              <a:gd name="connsiteY3" fmla="*/ 14067 h 253218"/>
              <a:gd name="connsiteX4" fmla="*/ 0 w 1139483"/>
              <a:gd name="connsiteY4" fmla="*/ 0 h 253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483" h="253218">
                <a:moveTo>
                  <a:pt x="0" y="0"/>
                </a:moveTo>
                <a:lnTo>
                  <a:pt x="239151" y="253218"/>
                </a:lnTo>
                <a:lnTo>
                  <a:pt x="1139483" y="253218"/>
                </a:lnTo>
                <a:lnTo>
                  <a:pt x="900333" y="14067"/>
                </a:lnTo>
                <a:lnTo>
                  <a:pt x="0" y="0"/>
                </a:lnTo>
                <a:close/>
              </a:path>
            </a:pathLst>
          </a:custGeom>
          <a:solidFill>
            <a:srgbClr val="FED8F4">
              <a:alpha val="49804"/>
            </a:srgb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293033" y="2377440"/>
            <a:ext cx="239151" cy="1786596"/>
          </a:xfrm>
          <a:custGeom>
            <a:avLst/>
            <a:gdLst>
              <a:gd name="connsiteX0" fmla="*/ 0 w 239151"/>
              <a:gd name="connsiteY0" fmla="*/ 0 h 1786596"/>
              <a:gd name="connsiteX1" fmla="*/ 239151 w 239151"/>
              <a:gd name="connsiteY1" fmla="*/ 253218 h 1786596"/>
              <a:gd name="connsiteX2" fmla="*/ 239151 w 239151"/>
              <a:gd name="connsiteY2" fmla="*/ 1786596 h 1786596"/>
              <a:gd name="connsiteX3" fmla="*/ 0 w 239151"/>
              <a:gd name="connsiteY3" fmla="*/ 1547446 h 1786596"/>
              <a:gd name="connsiteX4" fmla="*/ 0 w 239151"/>
              <a:gd name="connsiteY4" fmla="*/ 0 h 178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51" h="1786596">
                <a:moveTo>
                  <a:pt x="0" y="0"/>
                </a:moveTo>
                <a:lnTo>
                  <a:pt x="239151" y="253218"/>
                </a:lnTo>
                <a:lnTo>
                  <a:pt x="239151" y="1786596"/>
                </a:lnTo>
                <a:lnTo>
                  <a:pt x="0" y="1547446"/>
                </a:lnTo>
                <a:lnTo>
                  <a:pt x="0" y="0"/>
                </a:lnTo>
                <a:close/>
              </a:path>
            </a:pathLst>
          </a:custGeom>
          <a:solidFill>
            <a:srgbClr val="FED8F4">
              <a:alpha val="49804"/>
            </a:srgbClr>
          </a:solidFill>
          <a:ln w="22225">
            <a:solidFill>
              <a:schemeClr val="accent1">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5345" y="591065"/>
            <a:ext cx="900333" cy="887155"/>
          </a:xfrm>
          <a:prstGeom prst="rect">
            <a:avLst/>
          </a:prstGeom>
          <a:solidFill>
            <a:srgbClr val="FED8F4">
              <a:alpha val="49804"/>
            </a:srgbClr>
          </a:solid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6782788" y="1475481"/>
            <a:ext cx="609261" cy="620605"/>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30462" y="1011811"/>
            <a:ext cx="622472" cy="603733"/>
          </a:xfrm>
          <a:prstGeom prst="straightConnector1">
            <a:avLst/>
          </a:prstGeom>
          <a:ln w="38100">
            <a:solidFill>
              <a:srgbClr val="F2A46E"/>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6925170" y="1009991"/>
            <a:ext cx="474136" cy="469476"/>
          </a:xfrm>
          <a:prstGeom prst="straightConnector1">
            <a:avLst/>
          </a:prstGeom>
          <a:ln w="38100">
            <a:solidFill>
              <a:srgbClr val="F2A46E"/>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86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7596" y="204890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7902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317902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1287596" y="394033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sp>
        <p:nvSpPr>
          <p:cNvPr id="19" name="矩形 18"/>
          <p:cNvSpPr/>
          <p:nvPr/>
        </p:nvSpPr>
        <p:spPr>
          <a:xfrm>
            <a:off x="4775200" y="856343"/>
            <a:ext cx="6778171" cy="531222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分光镜兼顾反射和折射的功能，允许你增加光线的条数。但这不是无限制的增加！分光之后每条光线的强度都会减弱，而极弱的光经过分光镜时便不能产生分光效果了。</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但</a:t>
            </a:r>
            <a:r>
              <a:rPr lang="zh-CN" altLang="en-US" b="1" dirty="0" smtClean="0">
                <a:solidFill>
                  <a:schemeClr val="accent1">
                    <a:lumMod val="40000"/>
                    <a:lumOff val="60000"/>
                  </a:schemeClr>
                </a:solidFill>
              </a:rPr>
              <a:t>蓝色</a:t>
            </a:r>
            <a:r>
              <a:rPr lang="zh-CN" altLang="en-US" dirty="0" smtClean="0">
                <a:solidFill>
                  <a:schemeClr val="accent1"/>
                </a:solidFill>
              </a:rPr>
              <a:t>光线对挡光物体的施力大小似乎不会随光强减弱而减弱。奇怪。</a:t>
            </a:r>
            <a:endParaRPr lang="en-US" altLang="zh-CN" dirty="0">
              <a:solidFill>
                <a:schemeClr val="accent1"/>
              </a:solidFill>
            </a:endParaRPr>
          </a:p>
        </p:txBody>
      </p:sp>
      <p:sp>
        <p:nvSpPr>
          <p:cNvPr id="3" name="任意多边形 2"/>
          <p:cNvSpPr/>
          <p:nvPr/>
        </p:nvSpPr>
        <p:spPr>
          <a:xfrm>
            <a:off x="1287596" y="2032000"/>
            <a:ext cx="2598057" cy="2467429"/>
          </a:xfrm>
          <a:custGeom>
            <a:avLst/>
            <a:gdLst>
              <a:gd name="connsiteX0" fmla="*/ 0 w 2598057"/>
              <a:gd name="connsiteY0" fmla="*/ 0 h 2467429"/>
              <a:gd name="connsiteX1" fmla="*/ 2598057 w 2598057"/>
              <a:gd name="connsiteY1" fmla="*/ 595086 h 2467429"/>
              <a:gd name="connsiteX2" fmla="*/ 2598057 w 2598057"/>
              <a:gd name="connsiteY2" fmla="*/ 2467429 h 2467429"/>
              <a:gd name="connsiteX3" fmla="*/ 14514 w 2598057"/>
              <a:gd name="connsiteY3" fmla="*/ 1886857 h 2467429"/>
              <a:gd name="connsiteX4" fmla="*/ 0 w 2598057"/>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057" h="2467429">
                <a:moveTo>
                  <a:pt x="0" y="0"/>
                </a:moveTo>
                <a:lnTo>
                  <a:pt x="2598057" y="595086"/>
                </a:lnTo>
                <a:lnTo>
                  <a:pt x="2598057" y="2467429"/>
                </a:lnTo>
                <a:lnTo>
                  <a:pt x="14514" y="1886857"/>
                </a:lnTo>
                <a:lnTo>
                  <a:pt x="0" y="0"/>
                </a:lnTo>
                <a:close/>
              </a:path>
            </a:pathLst>
          </a:custGeom>
          <a:solidFill>
            <a:schemeClr val="accent1">
              <a:lumMod val="20000"/>
              <a:lumOff val="8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306286" y="2032000"/>
            <a:ext cx="2569028" cy="624114"/>
          </a:xfrm>
          <a:custGeom>
            <a:avLst/>
            <a:gdLst>
              <a:gd name="connsiteX0" fmla="*/ 0 w 2569028"/>
              <a:gd name="connsiteY0" fmla="*/ 0 h 624114"/>
              <a:gd name="connsiteX1" fmla="*/ 2569028 w 2569028"/>
              <a:gd name="connsiteY1" fmla="*/ 624114 h 624114"/>
              <a:gd name="connsiteX2" fmla="*/ 1872343 w 2569028"/>
              <a:gd name="connsiteY2" fmla="*/ 14514 h 624114"/>
              <a:gd name="connsiteX3" fmla="*/ 0 w 2569028"/>
              <a:gd name="connsiteY3" fmla="*/ 0 h 624114"/>
            </a:gdLst>
            <a:ahLst/>
            <a:cxnLst>
              <a:cxn ang="0">
                <a:pos x="connsiteX0" y="connsiteY0"/>
              </a:cxn>
              <a:cxn ang="0">
                <a:pos x="connsiteX1" y="connsiteY1"/>
              </a:cxn>
              <a:cxn ang="0">
                <a:pos x="connsiteX2" y="connsiteY2"/>
              </a:cxn>
              <a:cxn ang="0">
                <a:pos x="connsiteX3" y="connsiteY3"/>
              </a:cxn>
            </a:cxnLst>
            <a:rect l="l" t="t" r="r" b="b"/>
            <a:pathLst>
              <a:path w="2569028" h="624114">
                <a:moveTo>
                  <a:pt x="0" y="0"/>
                </a:moveTo>
                <a:lnTo>
                  <a:pt x="2569028" y="624114"/>
                </a:lnTo>
                <a:lnTo>
                  <a:pt x="1872343" y="14514"/>
                </a:lnTo>
                <a:lnTo>
                  <a:pt x="0" y="0"/>
                </a:lnTo>
                <a:close/>
              </a:path>
            </a:pathLst>
          </a:cu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78615" y="2639711"/>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287596" y="2048900"/>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2728686" y="3512457"/>
            <a:ext cx="1621822" cy="1364343"/>
          </a:xfrm>
          <a:prstGeom prst="line">
            <a:avLst/>
          </a:prstGeom>
          <a:ln w="127000">
            <a:solidFill>
              <a:schemeClr val="accent2">
                <a:alpha val="70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5840" y="3528860"/>
            <a:ext cx="2630118" cy="12276"/>
          </a:xfrm>
          <a:prstGeom prst="line">
            <a:avLst/>
          </a:prstGeom>
          <a:ln w="127000">
            <a:solidFill>
              <a:schemeClr val="accent2">
                <a:alpha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a:solidFill>
                  <a:schemeClr val="accent1">
                    <a:lumMod val="75000"/>
                  </a:schemeClr>
                </a:solidFill>
                <a:latin typeface="黑体" panose="02010609060101010101" pitchFamily="49" charset="-122"/>
                <a:ea typeface="黑体" panose="02010609060101010101" pitchFamily="49" charset="-122"/>
              </a:rPr>
              <a:t>分光</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镜</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cxnSp>
        <p:nvCxnSpPr>
          <p:cNvPr id="16" name="直接连接符 15"/>
          <p:cNvCxnSpPr/>
          <p:nvPr/>
        </p:nvCxnSpPr>
        <p:spPr>
          <a:xfrm flipH="1" flipV="1">
            <a:off x="960166" y="2020765"/>
            <a:ext cx="1773205" cy="1491692"/>
          </a:xfrm>
          <a:prstGeom prst="line">
            <a:avLst/>
          </a:prstGeom>
          <a:ln w="127000">
            <a:solidFill>
              <a:schemeClr val="accent2">
                <a:alpha val="40000"/>
              </a:schemeClr>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18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Gameplay Control</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675250" y="1690688"/>
            <a:ext cx="11278354" cy="433534"/>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游戏中的操作有两套备选方案。</a:t>
            </a:r>
            <a:endParaRPr lang="en-US" altLang="zh-CN" dirty="0" smtClean="0">
              <a:solidFill>
                <a:schemeClr val="accent1"/>
              </a:solidFill>
            </a:endParaRPr>
          </a:p>
        </p:txBody>
      </p:sp>
      <p:cxnSp>
        <p:nvCxnSpPr>
          <p:cNvPr id="4" name="直接连接符 3"/>
          <p:cNvCxnSpPr>
            <a:stCxn id="55" idx="2"/>
          </p:cNvCxnSpPr>
          <p:nvPr/>
        </p:nvCxnSpPr>
        <p:spPr>
          <a:xfrm flipH="1">
            <a:off x="6302326" y="2124222"/>
            <a:ext cx="12101" cy="4473526"/>
          </a:xfrm>
          <a:prstGeom prst="line">
            <a:avLst/>
          </a:prstGeom>
          <a:ln>
            <a:gradFill>
              <a:gsLst>
                <a:gs pos="0">
                  <a:schemeClr val="accent1">
                    <a:lumMod val="5000"/>
                    <a:lumOff val="95000"/>
                  </a:schemeClr>
                </a:gs>
                <a:gs pos="41000">
                  <a:schemeClr val="accent1">
                    <a:lumMod val="45000"/>
                    <a:lumOff val="55000"/>
                  </a:schemeClr>
                </a:gs>
                <a:gs pos="61000">
                  <a:schemeClr val="accent1">
                    <a:lumMod val="45000"/>
                    <a:lumOff val="5500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33194" y="2124222"/>
            <a:ext cx="3482535" cy="3940740"/>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accent1"/>
                </a:solidFill>
              </a:rPr>
              <a:t>1.Push &amp; Pull</a:t>
            </a:r>
          </a:p>
          <a:p>
            <a:pPr marL="228600" lvl="0" indent="-228600">
              <a:lnSpc>
                <a:spcPct val="90000"/>
              </a:lnSpc>
              <a:spcBef>
                <a:spcPts val="1000"/>
              </a:spcBef>
              <a:buFont typeface="Arial" panose="020B0604020202020204" pitchFamily="34" charset="0"/>
              <a:buChar char="•"/>
            </a:pPr>
            <a:r>
              <a:rPr lang="zh-CN" altLang="en-US" dirty="0">
                <a:solidFill>
                  <a:schemeClr val="accent1"/>
                </a:solidFill>
              </a:rPr>
              <a:t>对角色控制器增加物理系统，当角色靠近框架时能推动</a:t>
            </a:r>
            <a:r>
              <a:rPr lang="zh-CN" altLang="en-US" dirty="0" smtClean="0">
                <a:solidFill>
                  <a:schemeClr val="accent1"/>
                </a:solidFill>
              </a:rPr>
              <a:t>框架。</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在角色对着物体按左键时后退，能拉动物体。</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旋转物体用边拉边走的方法实现。</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翻转物体比较麻烦。可以跳上该物体前边缘后向前走将其掀翻。</a:t>
            </a:r>
            <a:endParaRPr lang="zh-CN" altLang="en-US" sz="2800" dirty="0">
              <a:solidFill>
                <a:prstClr val="black"/>
              </a:solidFill>
            </a:endParaRPr>
          </a:p>
        </p:txBody>
      </p:sp>
      <p:sp>
        <p:nvSpPr>
          <p:cNvPr id="36" name="矩形 35"/>
          <p:cNvSpPr/>
          <p:nvPr/>
        </p:nvSpPr>
        <p:spPr>
          <a:xfrm>
            <a:off x="7392748" y="2152356"/>
            <a:ext cx="3482535" cy="3940740"/>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accent1"/>
                </a:solidFill>
              </a:rPr>
              <a:t>2. Gravity Gun</a:t>
            </a: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实现类似于</a:t>
            </a:r>
            <a:r>
              <a:rPr lang="en-US" altLang="zh-CN" dirty="0" smtClean="0">
                <a:solidFill>
                  <a:schemeClr val="accent1"/>
                </a:solidFill>
              </a:rPr>
              <a:t>Gravity Gun</a:t>
            </a:r>
            <a:r>
              <a:rPr lang="zh-CN" altLang="en-US" dirty="0" smtClean="0">
                <a:solidFill>
                  <a:schemeClr val="accent1"/>
                </a:solidFill>
              </a:rPr>
              <a:t>的工具，右键将物体抬举到半空中，并且可跟随角色移动。再次按右键放下受控物体。</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按住鼠标左键时按动</a:t>
            </a:r>
            <a:r>
              <a:rPr lang="en-US" altLang="zh-CN" dirty="0" smtClean="0">
                <a:solidFill>
                  <a:schemeClr val="accent1"/>
                </a:solidFill>
              </a:rPr>
              <a:t>6</a:t>
            </a:r>
            <a:r>
              <a:rPr lang="zh-CN" altLang="en-US" dirty="0" smtClean="0">
                <a:solidFill>
                  <a:schemeClr val="accent1"/>
                </a:solidFill>
              </a:rPr>
              <a:t>个旋转键可以实现控制物体的自由旋转。</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按住鼠标左键时按右键将受控物体抛射出去。</a:t>
            </a:r>
            <a:endParaRPr lang="en-US" altLang="zh-CN" dirty="0" smtClean="0">
              <a:solidFill>
                <a:schemeClr val="accent1"/>
              </a:solidFill>
            </a:endParaRPr>
          </a:p>
        </p:txBody>
      </p:sp>
      <p:sp>
        <p:nvSpPr>
          <p:cNvPr id="38" name="矩形 37"/>
          <p:cNvSpPr/>
          <p:nvPr/>
        </p:nvSpPr>
        <p:spPr>
          <a:xfrm>
            <a:off x="663149" y="6031073"/>
            <a:ext cx="11278354" cy="433534"/>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当然，也可以两者均保留。</a:t>
            </a:r>
            <a:endParaRPr lang="en-US" altLang="zh-CN" dirty="0" smtClean="0">
              <a:solidFill>
                <a:schemeClr val="accent1"/>
              </a:solidFill>
            </a:endParaRPr>
          </a:p>
        </p:txBody>
      </p:sp>
    </p:spTree>
    <p:extLst>
      <p:ext uri="{BB962C8B-B14F-4D97-AF65-F5344CB8AC3E}">
        <p14:creationId xmlns:p14="http://schemas.microsoft.com/office/powerpoint/2010/main" val="649015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4776" y="2314756"/>
            <a:ext cx="6427695" cy="3455894"/>
          </a:xfrm>
          <a:prstGeom prst="roundRect">
            <a:avLst>
              <a:gd name="adj" fmla="val 9663"/>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55893" y="3719973"/>
            <a:ext cx="645459" cy="645459"/>
          </a:xfrm>
          <a:prstGeom prst="round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64776" y="5111745"/>
            <a:ext cx="376404" cy="376404"/>
            <a:chOff x="1811262" y="4415680"/>
            <a:chExt cx="801666" cy="801665"/>
          </a:xfrm>
        </p:grpSpPr>
        <p:sp>
          <p:nvSpPr>
            <p:cNvPr id="18" name="矩形 17"/>
            <p:cNvSpPr/>
            <p:nvPr/>
          </p:nvSpPr>
          <p:spPr>
            <a:xfrm rot="16200000">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212096" y="4814047"/>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346811" y="4837124"/>
            <a:ext cx="1317812" cy="461665"/>
          </a:xfrm>
          <a:prstGeom prst="rect">
            <a:avLst/>
          </a:prstGeom>
          <a:noFill/>
        </p:spPr>
        <p:txBody>
          <a:bodyPr wrap="square" rtlCol="0">
            <a:spAutoFit/>
          </a:bodyPr>
          <a:lstStyle/>
          <a:p>
            <a:r>
              <a:rPr lang="en-US" altLang="zh-CN" sz="2400" dirty="0" smtClean="0">
                <a:solidFill>
                  <a:schemeClr val="accent1"/>
                </a:solidFill>
              </a:rPr>
              <a:t>x3</a:t>
            </a:r>
            <a:endParaRPr lang="zh-CN" altLang="en-US" sz="2400" dirty="0">
              <a:solidFill>
                <a:schemeClr val="accent1"/>
              </a:solidFill>
            </a:endParaRPr>
          </a:p>
        </p:txBody>
      </p:sp>
      <p:grpSp>
        <p:nvGrpSpPr>
          <p:cNvPr id="32" name="组合 31"/>
          <p:cNvGrpSpPr/>
          <p:nvPr/>
        </p:nvGrpSpPr>
        <p:grpSpPr>
          <a:xfrm>
            <a:off x="6287934" y="2314756"/>
            <a:ext cx="376689" cy="376689"/>
            <a:chOff x="1811262" y="2747630"/>
            <a:chExt cx="801665" cy="801665"/>
          </a:xfrm>
        </p:grpSpPr>
        <p:sp>
          <p:nvSpPr>
            <p:cNvPr id="30" name="矩形 2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6230445" y="2336588"/>
            <a:ext cx="57489" cy="354857"/>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87934" y="2699209"/>
            <a:ext cx="376689" cy="45719"/>
          </a:xfrm>
          <a:prstGeom prst="rect">
            <a:avLst/>
          </a:prstGeom>
          <a:pattFill prst="ltVert">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323557" y="3826412"/>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flipH="1" flipV="1">
            <a:off x="742782" y="2438357"/>
            <a:ext cx="10196" cy="2868898"/>
          </a:xfrm>
          <a:prstGeom prst="straightConnector1">
            <a:avLst/>
          </a:prstGeom>
          <a:ln w="38100">
            <a:solidFill>
              <a:srgbClr val="F2A46E"/>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右箭头 52"/>
          <p:cNvSpPr/>
          <p:nvPr/>
        </p:nvSpPr>
        <p:spPr>
          <a:xfrm>
            <a:off x="6669879" y="3838850"/>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904955" y="3719973"/>
            <a:ext cx="175027" cy="645459"/>
          </a:xfrm>
          <a:prstGeom prst="rect">
            <a:avLst/>
          </a:prstGeom>
          <a:pattFill prst="wdUpDiag">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6452749" y="2485456"/>
            <a:ext cx="556893" cy="1557247"/>
          </a:xfrm>
          <a:prstGeom prst="line">
            <a:avLst/>
          </a:prstGeom>
          <a:ln w="2222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Demo Level 1</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一</a:t>
            </a:r>
            <a:r>
              <a:rPr lang="zh-CN" altLang="en-US" dirty="0" smtClean="0">
                <a:solidFill>
                  <a:schemeClr val="accent1"/>
                </a:solidFill>
              </a:rPr>
              <a:t>个</a:t>
            </a:r>
            <a:r>
              <a:rPr lang="en-US" altLang="zh-CN" dirty="0" smtClean="0">
                <a:solidFill>
                  <a:schemeClr val="accent1"/>
                </a:solidFill>
              </a:rPr>
              <a:t>2D</a:t>
            </a:r>
            <a:r>
              <a:rPr lang="zh-CN" altLang="en-US" dirty="0" smtClean="0">
                <a:solidFill>
                  <a:schemeClr val="accent1"/>
                </a:solidFill>
              </a:rPr>
              <a:t>的室内关卡。左边为起点，右边为终点被门挡住。</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注意边角弧形的墙壁。是为了防止用一个镜子就过关的</a:t>
            </a:r>
            <a:r>
              <a:rPr lang="en-US" altLang="zh-CN" dirty="0" smtClean="0">
                <a:solidFill>
                  <a:schemeClr val="accent1"/>
                </a:solidFill>
              </a:rPr>
              <a:t>……</a:t>
            </a:r>
            <a:endParaRPr lang="en-US" altLang="zh-CN" dirty="0">
              <a:solidFill>
                <a:schemeClr val="accent1"/>
              </a:solidFill>
            </a:endParaRPr>
          </a:p>
        </p:txBody>
      </p:sp>
      <p:grpSp>
        <p:nvGrpSpPr>
          <p:cNvPr id="56" name="组合 55"/>
          <p:cNvGrpSpPr/>
          <p:nvPr/>
        </p:nvGrpSpPr>
        <p:grpSpPr>
          <a:xfrm rot="1200917">
            <a:off x="4941054" y="4872377"/>
            <a:ext cx="351970" cy="376405"/>
            <a:chOff x="8333091" y="5486991"/>
            <a:chExt cx="351970" cy="376405"/>
          </a:xfrm>
        </p:grpSpPr>
        <p:sp>
          <p:nvSpPr>
            <p:cNvPr id="57" name="任意多边形 56"/>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
        <p:nvSpPr>
          <p:cNvPr id="25" name="文本框 24"/>
          <p:cNvSpPr txBox="1"/>
          <p:nvPr/>
        </p:nvSpPr>
        <p:spPr>
          <a:xfrm>
            <a:off x="6642003" y="1929026"/>
            <a:ext cx="1088447" cy="338554"/>
          </a:xfrm>
          <a:prstGeom prst="rect">
            <a:avLst/>
          </a:prstGeom>
          <a:noFill/>
        </p:spPr>
        <p:txBody>
          <a:bodyPr wrap="square" rtlCol="0">
            <a:spAutoFit/>
          </a:bodyPr>
          <a:lstStyle/>
          <a:p>
            <a:pPr algn="ctr"/>
            <a:r>
              <a:rPr lang="zh-CN" altLang="en-US" sz="1600" dirty="0" smtClean="0">
                <a:solidFill>
                  <a:schemeClr val="accent1">
                    <a:lumMod val="75000"/>
                  </a:schemeClr>
                </a:solidFill>
                <a:latin typeface="仿宋" panose="02010609060101010101" pitchFamily="49" charset="-122"/>
                <a:ea typeface="仿宋" panose="02010609060101010101" pitchFamily="49" charset="-122"/>
              </a:rPr>
              <a:t>接收器</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27" name="直接箭头连接符 26"/>
          <p:cNvCxnSpPr/>
          <p:nvPr/>
        </p:nvCxnSpPr>
        <p:spPr>
          <a:xfrm flipH="1">
            <a:off x="6522620" y="2274886"/>
            <a:ext cx="391584" cy="21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290298" y="3094802"/>
            <a:ext cx="2041842" cy="338554"/>
          </a:xfrm>
          <a:prstGeom prst="rect">
            <a:avLst/>
          </a:prstGeom>
          <a:noFill/>
        </p:spPr>
        <p:txBody>
          <a:bodyPr wrap="square" rtlCol="0">
            <a:spAutoFit/>
          </a:bodyPr>
          <a:lstStyle/>
          <a:p>
            <a:pPr algn="ctr"/>
            <a:r>
              <a:rPr lang="zh-CN" altLang="en-US" sz="1600" dirty="0" smtClean="0">
                <a:solidFill>
                  <a:schemeClr val="accent1">
                    <a:lumMod val="75000"/>
                  </a:schemeClr>
                </a:solidFill>
                <a:latin typeface="仿宋" panose="02010609060101010101" pitchFamily="49" charset="-122"/>
                <a:ea typeface="仿宋" panose="02010609060101010101" pitchFamily="49" charset="-122"/>
              </a:rPr>
              <a:t>接收器控制的门</a:t>
            </a:r>
            <a:endParaRPr lang="zh-CN" altLang="en-US" sz="1600" dirty="0">
              <a:solidFill>
                <a:schemeClr val="accent1">
                  <a:lumMod val="75000"/>
                </a:schemeClr>
              </a:solidFill>
              <a:latin typeface="仿宋" panose="02010609060101010101" pitchFamily="49" charset="-122"/>
              <a:ea typeface="仿宋" panose="02010609060101010101" pitchFamily="49" charset="-122"/>
            </a:endParaRPr>
          </a:p>
        </p:txBody>
      </p:sp>
      <p:cxnSp>
        <p:nvCxnSpPr>
          <p:cNvPr id="36" name="直接箭头连接符 35"/>
          <p:cNvCxnSpPr/>
          <p:nvPr/>
        </p:nvCxnSpPr>
        <p:spPr>
          <a:xfrm>
            <a:off x="5702803" y="3433356"/>
            <a:ext cx="1119633" cy="43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30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4776" y="2314756"/>
            <a:ext cx="6427695" cy="3455894"/>
          </a:xfrm>
          <a:prstGeom prst="roundRect">
            <a:avLst>
              <a:gd name="adj" fmla="val 9663"/>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55893" y="3719973"/>
            <a:ext cx="645459" cy="645459"/>
          </a:xfrm>
          <a:prstGeom prst="round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64776" y="5111745"/>
            <a:ext cx="376404" cy="376404"/>
            <a:chOff x="1811262" y="4415680"/>
            <a:chExt cx="801666" cy="801665"/>
          </a:xfrm>
        </p:grpSpPr>
        <p:sp>
          <p:nvSpPr>
            <p:cNvPr id="18" name="矩形 17"/>
            <p:cNvSpPr/>
            <p:nvPr/>
          </p:nvSpPr>
          <p:spPr>
            <a:xfrm rot="16200000">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212096" y="4814047"/>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87934" y="2314756"/>
            <a:ext cx="376689" cy="376689"/>
            <a:chOff x="1811262" y="2747630"/>
            <a:chExt cx="801665" cy="801665"/>
          </a:xfrm>
        </p:grpSpPr>
        <p:sp>
          <p:nvSpPr>
            <p:cNvPr id="30" name="矩形 2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6230445" y="2336588"/>
            <a:ext cx="57489" cy="354857"/>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87934" y="2699209"/>
            <a:ext cx="376689" cy="45719"/>
          </a:xfrm>
          <a:prstGeom prst="rect">
            <a:avLst/>
          </a:prstGeom>
          <a:pattFill prst="ltVert">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323557" y="3826412"/>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#1</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这</a:t>
            </a:r>
            <a:r>
              <a:rPr lang="zh-CN" altLang="en-US" dirty="0" smtClean="0">
                <a:solidFill>
                  <a:schemeClr val="accent1"/>
                </a:solidFill>
              </a:rPr>
              <a:t>是作者想到的。</a:t>
            </a:r>
            <a:endParaRPr lang="en-US" altLang="zh-CN" dirty="0">
              <a:solidFill>
                <a:schemeClr val="accent1"/>
              </a:solidFill>
            </a:endParaRPr>
          </a:p>
        </p:txBody>
      </p:sp>
      <p:cxnSp>
        <p:nvCxnSpPr>
          <p:cNvPr id="38" name="肘形连接符 37"/>
          <p:cNvCxnSpPr>
            <a:endCxn id="31" idx="2"/>
          </p:cNvCxnSpPr>
          <p:nvPr/>
        </p:nvCxnSpPr>
        <p:spPr>
          <a:xfrm flipV="1">
            <a:off x="720816" y="2503101"/>
            <a:ext cx="5684834" cy="1023428"/>
          </a:xfrm>
          <a:prstGeom prst="bentConnector3">
            <a:avLst>
              <a:gd name="adj1" fmla="val 53464"/>
            </a:avLst>
          </a:prstGeom>
          <a:ln w="38100">
            <a:solidFill>
              <a:srgbClr val="F2A46E"/>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746649" y="3526529"/>
            <a:ext cx="6329" cy="1780726"/>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904955" y="3719973"/>
            <a:ext cx="175027" cy="645459"/>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3581983" y="3338469"/>
            <a:ext cx="351970" cy="376405"/>
            <a:chOff x="8333091" y="5486991"/>
            <a:chExt cx="351970" cy="376405"/>
          </a:xfrm>
        </p:grpSpPr>
        <p:sp>
          <p:nvSpPr>
            <p:cNvPr id="61" name="任意多边形 6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 name="右箭头 63"/>
          <p:cNvSpPr/>
          <p:nvPr/>
        </p:nvSpPr>
        <p:spPr>
          <a:xfrm>
            <a:off x="6669879" y="3838850"/>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6452749" y="2485456"/>
            <a:ext cx="556893" cy="1557247"/>
          </a:xfrm>
          <a:prstGeom prst="line">
            <a:avLst/>
          </a:prstGeom>
          <a:ln w="2222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rot="10800000">
            <a:off x="3577301" y="2317527"/>
            <a:ext cx="351970" cy="376405"/>
            <a:chOff x="8333091" y="5486991"/>
            <a:chExt cx="351970" cy="376405"/>
          </a:xfrm>
        </p:grpSpPr>
        <p:sp>
          <p:nvSpPr>
            <p:cNvPr id="67" name="任意多边形 66"/>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70" name="组合 69"/>
          <p:cNvGrpSpPr/>
          <p:nvPr/>
        </p:nvGrpSpPr>
        <p:grpSpPr>
          <a:xfrm rot="10800000">
            <a:off x="567141" y="3354315"/>
            <a:ext cx="351970" cy="376405"/>
            <a:chOff x="8333091" y="5486991"/>
            <a:chExt cx="351970" cy="376405"/>
          </a:xfrm>
        </p:grpSpPr>
        <p:sp>
          <p:nvSpPr>
            <p:cNvPr id="71" name="任意多边形 7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236950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4776" y="2314756"/>
            <a:ext cx="6427695" cy="3455894"/>
          </a:xfrm>
          <a:prstGeom prst="roundRect">
            <a:avLst>
              <a:gd name="adj" fmla="val 9663"/>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55893" y="3719973"/>
            <a:ext cx="645459" cy="645459"/>
          </a:xfrm>
          <a:prstGeom prst="round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64776" y="5111745"/>
            <a:ext cx="376404" cy="376404"/>
            <a:chOff x="1811262" y="4415680"/>
            <a:chExt cx="801666" cy="801665"/>
          </a:xfrm>
        </p:grpSpPr>
        <p:sp>
          <p:nvSpPr>
            <p:cNvPr id="18" name="矩形 17"/>
            <p:cNvSpPr/>
            <p:nvPr/>
          </p:nvSpPr>
          <p:spPr>
            <a:xfrm rot="16200000">
              <a:off x="1811262" y="4415680"/>
              <a:ext cx="801665" cy="801665"/>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212096" y="4814047"/>
              <a:ext cx="400832" cy="40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811262" y="4816512"/>
              <a:ext cx="400833" cy="4008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87934" y="2314756"/>
            <a:ext cx="376689" cy="376689"/>
            <a:chOff x="1811262" y="2747630"/>
            <a:chExt cx="801665" cy="801665"/>
          </a:xfrm>
        </p:grpSpPr>
        <p:sp>
          <p:nvSpPr>
            <p:cNvPr id="30" name="矩形 2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6230445" y="2336588"/>
            <a:ext cx="57489" cy="354857"/>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87934" y="2699209"/>
            <a:ext cx="376689" cy="45719"/>
          </a:xfrm>
          <a:prstGeom prst="rect">
            <a:avLst/>
          </a:prstGeom>
          <a:pattFill prst="ltVert">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323557" y="3826412"/>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这</a:t>
            </a:r>
            <a:r>
              <a:rPr lang="zh-CN" altLang="en-US" dirty="0" smtClean="0">
                <a:solidFill>
                  <a:schemeClr val="accent1"/>
                </a:solidFill>
              </a:rPr>
              <a:t>是作者略加思索想到的。</a:t>
            </a:r>
            <a:endParaRPr lang="en-US" altLang="zh-CN" dirty="0">
              <a:solidFill>
                <a:schemeClr val="accent1"/>
              </a:solidFill>
            </a:endParaRPr>
          </a:p>
        </p:txBody>
      </p:sp>
      <p:cxnSp>
        <p:nvCxnSpPr>
          <p:cNvPr id="38" name="肘形连接符 37"/>
          <p:cNvCxnSpPr>
            <a:endCxn id="31" idx="2"/>
          </p:cNvCxnSpPr>
          <p:nvPr/>
        </p:nvCxnSpPr>
        <p:spPr>
          <a:xfrm flipV="1">
            <a:off x="720816" y="2503101"/>
            <a:ext cx="5684834" cy="1023428"/>
          </a:xfrm>
          <a:prstGeom prst="bentConnector3">
            <a:avLst>
              <a:gd name="adj1" fmla="val 7280"/>
            </a:avLst>
          </a:prstGeom>
          <a:ln w="38100">
            <a:solidFill>
              <a:srgbClr val="F2A46E"/>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746649" y="3526529"/>
            <a:ext cx="6329" cy="1780726"/>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904955" y="3719973"/>
            <a:ext cx="175027" cy="645459"/>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921295" y="3356432"/>
            <a:ext cx="351970" cy="376405"/>
            <a:chOff x="8333091" y="5486991"/>
            <a:chExt cx="351970" cy="376405"/>
          </a:xfrm>
        </p:grpSpPr>
        <p:sp>
          <p:nvSpPr>
            <p:cNvPr id="61" name="任意多边形 6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 name="右箭头 63"/>
          <p:cNvSpPr/>
          <p:nvPr/>
        </p:nvSpPr>
        <p:spPr>
          <a:xfrm>
            <a:off x="6669879" y="3838850"/>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6452749" y="2485456"/>
            <a:ext cx="556893" cy="1557247"/>
          </a:xfrm>
          <a:prstGeom prst="line">
            <a:avLst/>
          </a:prstGeom>
          <a:ln w="2222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rot="10800000">
            <a:off x="950233" y="2316760"/>
            <a:ext cx="351970" cy="376405"/>
            <a:chOff x="8333091" y="5486991"/>
            <a:chExt cx="351970" cy="376405"/>
          </a:xfrm>
        </p:grpSpPr>
        <p:sp>
          <p:nvSpPr>
            <p:cNvPr id="67" name="任意多边形 66"/>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70" name="组合 69"/>
          <p:cNvGrpSpPr/>
          <p:nvPr/>
        </p:nvGrpSpPr>
        <p:grpSpPr>
          <a:xfrm rot="10800000">
            <a:off x="567141" y="3354315"/>
            <a:ext cx="351970" cy="376405"/>
            <a:chOff x="8333091" y="5486991"/>
            <a:chExt cx="351970" cy="376405"/>
          </a:xfrm>
        </p:grpSpPr>
        <p:sp>
          <p:nvSpPr>
            <p:cNvPr id="71" name="任意多边形 7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908497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4776" y="2314756"/>
            <a:ext cx="6427695" cy="3455894"/>
          </a:xfrm>
          <a:prstGeom prst="roundRect">
            <a:avLst>
              <a:gd name="adj" fmla="val 9663"/>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55893" y="3719973"/>
            <a:ext cx="645459" cy="645459"/>
          </a:xfrm>
          <a:prstGeom prst="round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564776" y="5111745"/>
            <a:ext cx="376404" cy="376404"/>
            <a:chOff x="564776" y="5111745"/>
            <a:chExt cx="376404" cy="376404"/>
          </a:xfrm>
        </p:grpSpPr>
        <p:sp>
          <p:nvSpPr>
            <p:cNvPr id="18" name="矩形 17"/>
            <p:cNvSpPr/>
            <p:nvPr/>
          </p:nvSpPr>
          <p:spPr>
            <a:xfrm rot="16200000">
              <a:off x="564776" y="5111745"/>
              <a:ext cx="376404" cy="376404"/>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752978" y="5298789"/>
              <a:ext cx="188202" cy="1882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64776" y="5299947"/>
              <a:ext cx="188202" cy="1882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87934" y="2314756"/>
            <a:ext cx="376689" cy="376689"/>
            <a:chOff x="1811262" y="2747630"/>
            <a:chExt cx="801665" cy="801665"/>
          </a:xfrm>
        </p:grpSpPr>
        <p:sp>
          <p:nvSpPr>
            <p:cNvPr id="30" name="矩形 2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6230445" y="2336588"/>
            <a:ext cx="57489" cy="354857"/>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87934" y="2699209"/>
            <a:ext cx="376689" cy="45719"/>
          </a:xfrm>
          <a:prstGeom prst="rect">
            <a:avLst/>
          </a:prstGeom>
          <a:pattFill prst="ltVert">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323557" y="3826412"/>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904955" y="3719973"/>
            <a:ext cx="175027" cy="645459"/>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#3</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当然，作者的智商显然不足以封掉一些奇葩的路径。</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利用了镜子的有框性。</a:t>
            </a:r>
            <a:endParaRPr lang="en-US" altLang="zh-CN" dirty="0">
              <a:solidFill>
                <a:schemeClr val="accent1"/>
              </a:solidFill>
            </a:endParaRPr>
          </a:p>
        </p:txBody>
      </p:sp>
      <p:cxnSp>
        <p:nvCxnSpPr>
          <p:cNvPr id="38" name="肘形连接符 37"/>
          <p:cNvCxnSpPr>
            <a:stCxn id="18" idx="3"/>
            <a:endCxn id="31" idx="3"/>
          </p:cNvCxnSpPr>
          <p:nvPr/>
        </p:nvCxnSpPr>
        <p:spPr>
          <a:xfrm rot="5400000" flipH="1" flipV="1">
            <a:off x="2307363" y="994496"/>
            <a:ext cx="2562864" cy="5671635"/>
          </a:xfrm>
          <a:prstGeom prst="bentConnector3">
            <a:avLst>
              <a:gd name="adj1" fmla="val 11028"/>
            </a:avLst>
          </a:prstGeom>
          <a:ln w="38100">
            <a:solidFill>
              <a:srgbClr val="F2A46E"/>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8" idx="3"/>
          </p:cNvCxnSpPr>
          <p:nvPr/>
        </p:nvCxnSpPr>
        <p:spPr>
          <a:xfrm flipH="1" flipV="1">
            <a:off x="752978" y="5111745"/>
            <a:ext cx="1" cy="195510"/>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637456" y="4643599"/>
            <a:ext cx="351970" cy="376405"/>
            <a:chOff x="8333091" y="5486991"/>
            <a:chExt cx="351970" cy="376405"/>
          </a:xfrm>
        </p:grpSpPr>
        <p:sp>
          <p:nvSpPr>
            <p:cNvPr id="45" name="任意多边形 44"/>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 name="组合 45"/>
          <p:cNvGrpSpPr/>
          <p:nvPr/>
        </p:nvGrpSpPr>
        <p:grpSpPr>
          <a:xfrm>
            <a:off x="6287934" y="4640660"/>
            <a:ext cx="351970" cy="376405"/>
            <a:chOff x="8333091" y="5486991"/>
            <a:chExt cx="351970" cy="376405"/>
          </a:xfrm>
        </p:grpSpPr>
        <p:sp>
          <p:nvSpPr>
            <p:cNvPr id="47" name="任意多边形 46"/>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组合 49"/>
          <p:cNvGrpSpPr/>
          <p:nvPr/>
        </p:nvGrpSpPr>
        <p:grpSpPr>
          <a:xfrm rot="10800000">
            <a:off x="564444" y="4680078"/>
            <a:ext cx="351970" cy="376405"/>
            <a:chOff x="8333091" y="5486991"/>
            <a:chExt cx="351970" cy="376405"/>
          </a:xfrm>
        </p:grpSpPr>
        <p:sp>
          <p:nvSpPr>
            <p:cNvPr id="51" name="任意多边形 5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3" name="右箭头 52"/>
          <p:cNvSpPr/>
          <p:nvPr/>
        </p:nvSpPr>
        <p:spPr>
          <a:xfrm>
            <a:off x="6669879" y="3838850"/>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6452749" y="2485456"/>
            <a:ext cx="556893" cy="1557247"/>
          </a:xfrm>
          <a:prstGeom prst="line">
            <a:avLst/>
          </a:prstGeom>
          <a:ln w="2222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92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4776" y="2314756"/>
            <a:ext cx="6427695" cy="3455894"/>
          </a:xfrm>
          <a:prstGeom prst="roundRect">
            <a:avLst>
              <a:gd name="adj" fmla="val 9663"/>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455893" y="3719973"/>
            <a:ext cx="645459" cy="645459"/>
          </a:xfrm>
          <a:prstGeom prst="round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564776" y="5111745"/>
            <a:ext cx="376404" cy="376404"/>
            <a:chOff x="564776" y="5111745"/>
            <a:chExt cx="376404" cy="376404"/>
          </a:xfrm>
        </p:grpSpPr>
        <p:sp>
          <p:nvSpPr>
            <p:cNvPr id="18" name="矩形 17"/>
            <p:cNvSpPr/>
            <p:nvPr/>
          </p:nvSpPr>
          <p:spPr>
            <a:xfrm rot="16200000">
              <a:off x="564776" y="5111745"/>
              <a:ext cx="376404" cy="376404"/>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752978" y="5298789"/>
              <a:ext cx="188202" cy="1882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64776" y="5299947"/>
              <a:ext cx="188202" cy="1882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87934" y="2314756"/>
            <a:ext cx="376689" cy="376689"/>
            <a:chOff x="1811262" y="2747630"/>
            <a:chExt cx="801665" cy="801665"/>
          </a:xfrm>
        </p:grpSpPr>
        <p:sp>
          <p:nvSpPr>
            <p:cNvPr id="30" name="矩形 29"/>
            <p:cNvSpPr/>
            <p:nvPr/>
          </p:nvSpPr>
          <p:spPr>
            <a:xfrm>
              <a:off x="1811262" y="2747630"/>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061783" y="3010676"/>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6230445" y="2336588"/>
            <a:ext cx="57489" cy="354857"/>
          </a:xfrm>
          <a:prstGeom prst="rect">
            <a:avLst/>
          </a:prstGeom>
          <a:pattFill prst="ltHorz">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287934" y="2699209"/>
            <a:ext cx="376689" cy="45719"/>
          </a:xfrm>
          <a:prstGeom prst="rect">
            <a:avLst/>
          </a:prstGeom>
          <a:pattFill prst="ltVert">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323557" y="3826412"/>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904955" y="3719973"/>
            <a:ext cx="175027" cy="645459"/>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#4</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其实这关简单到只需要两个镜子。</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利用了作者的脑残性。</a:t>
            </a:r>
            <a:endParaRPr lang="en-US" altLang="zh-CN" dirty="0">
              <a:solidFill>
                <a:schemeClr val="accent1"/>
              </a:solidFill>
            </a:endParaRPr>
          </a:p>
        </p:txBody>
      </p:sp>
      <p:cxnSp>
        <p:nvCxnSpPr>
          <p:cNvPr id="38" name="肘形连接符 37"/>
          <p:cNvCxnSpPr>
            <a:stCxn id="18" idx="3"/>
            <a:endCxn id="31" idx="4"/>
          </p:cNvCxnSpPr>
          <p:nvPr/>
        </p:nvCxnSpPr>
        <p:spPr>
          <a:xfrm rot="5400000" flipH="1" flipV="1">
            <a:off x="2339736" y="981087"/>
            <a:ext cx="2543901" cy="5717416"/>
          </a:xfrm>
          <a:prstGeom prst="bentConnector3">
            <a:avLst>
              <a:gd name="adj1" fmla="val 84877"/>
            </a:avLst>
          </a:prstGeom>
          <a:ln w="38100">
            <a:solidFill>
              <a:srgbClr val="F2A46E"/>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8" idx="3"/>
          </p:cNvCxnSpPr>
          <p:nvPr/>
        </p:nvCxnSpPr>
        <p:spPr>
          <a:xfrm flipH="1" flipV="1">
            <a:off x="752978" y="5111745"/>
            <a:ext cx="1" cy="195510"/>
          </a:xfrm>
          <a:prstGeom prst="straightConnector1">
            <a:avLst/>
          </a:prstGeom>
          <a:ln w="38100">
            <a:solidFill>
              <a:srgbClr val="F2A46E"/>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1115931">
            <a:off x="4963400" y="4876084"/>
            <a:ext cx="351970" cy="376405"/>
            <a:chOff x="8333091" y="5486991"/>
            <a:chExt cx="351970" cy="376405"/>
          </a:xfrm>
        </p:grpSpPr>
        <p:sp>
          <p:nvSpPr>
            <p:cNvPr id="45" name="任意多边形 44"/>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 name="组合 45"/>
          <p:cNvGrpSpPr/>
          <p:nvPr/>
        </p:nvGrpSpPr>
        <p:grpSpPr>
          <a:xfrm>
            <a:off x="6302304" y="2755516"/>
            <a:ext cx="351970" cy="376405"/>
            <a:chOff x="8333091" y="5486991"/>
            <a:chExt cx="351970" cy="376405"/>
          </a:xfrm>
        </p:grpSpPr>
        <p:sp>
          <p:nvSpPr>
            <p:cNvPr id="47" name="任意多边形 46"/>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组合 49"/>
          <p:cNvGrpSpPr/>
          <p:nvPr/>
        </p:nvGrpSpPr>
        <p:grpSpPr>
          <a:xfrm rot="10800000">
            <a:off x="562924" y="2781650"/>
            <a:ext cx="351970" cy="376405"/>
            <a:chOff x="8333091" y="5486991"/>
            <a:chExt cx="351970" cy="376405"/>
          </a:xfrm>
        </p:grpSpPr>
        <p:sp>
          <p:nvSpPr>
            <p:cNvPr id="51" name="任意多边形 50"/>
            <p:cNvSpPr/>
            <p:nvPr/>
          </p:nvSpPr>
          <p:spPr>
            <a:xfrm rot="5400000">
              <a:off x="8333421" y="5511758"/>
              <a:ext cx="376405" cy="326872"/>
            </a:xfrm>
            <a:custGeom>
              <a:avLst/>
              <a:gdLst>
                <a:gd name="connsiteX0" fmla="*/ 801665 w 801665"/>
                <a:gd name="connsiteY0" fmla="*/ 0 h 789139"/>
                <a:gd name="connsiteX1" fmla="*/ 0 w 801665"/>
                <a:gd name="connsiteY1" fmla="*/ 0 h 789139"/>
                <a:gd name="connsiteX2" fmla="*/ 789139 w 801665"/>
                <a:gd name="connsiteY2" fmla="*/ 789139 h 789139"/>
                <a:gd name="connsiteX3" fmla="*/ 801665 w 801665"/>
                <a:gd name="connsiteY3" fmla="*/ 0 h 789139"/>
              </a:gdLst>
              <a:ahLst/>
              <a:cxnLst>
                <a:cxn ang="0">
                  <a:pos x="connsiteX0" y="connsiteY0"/>
                </a:cxn>
                <a:cxn ang="0">
                  <a:pos x="connsiteX1" y="connsiteY1"/>
                </a:cxn>
                <a:cxn ang="0">
                  <a:pos x="connsiteX2" y="connsiteY2"/>
                </a:cxn>
                <a:cxn ang="0">
                  <a:pos x="connsiteX3" y="connsiteY3"/>
                </a:cxn>
              </a:cxnLst>
              <a:rect l="l" t="t" r="r" b="b"/>
              <a:pathLst>
                <a:path w="801665" h="789139">
                  <a:moveTo>
                    <a:pt x="801665" y="0"/>
                  </a:moveTo>
                  <a:lnTo>
                    <a:pt x="0" y="0"/>
                  </a:lnTo>
                  <a:lnTo>
                    <a:pt x="789139" y="789139"/>
                  </a:lnTo>
                  <a:lnTo>
                    <a:pt x="801665" y="0"/>
                  </a:lnTo>
                  <a:close/>
                </a:path>
              </a:pathLst>
            </a:custGeom>
            <a:solidFill>
              <a:schemeClr val="accent1">
                <a:lumMod val="20000"/>
                <a:lumOff val="8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rot="16200000">
              <a:off x="8320874" y="5499209"/>
              <a:ext cx="376404" cy="351969"/>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flipH="1">
              <a:off x="8333091" y="5486991"/>
              <a:ext cx="351970" cy="376405"/>
            </a:xfrm>
            <a:prstGeom prst="line">
              <a:avLst/>
            </a:prstGeom>
            <a:solidFill>
              <a:schemeClr val="accent1">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3" name="右箭头 52"/>
          <p:cNvSpPr/>
          <p:nvPr/>
        </p:nvSpPr>
        <p:spPr>
          <a:xfrm>
            <a:off x="6669879" y="3838850"/>
            <a:ext cx="773723" cy="407963"/>
          </a:xfrm>
          <a:prstGeom prst="rightArrow">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6452749" y="2485456"/>
            <a:ext cx="556893" cy="1557247"/>
          </a:xfrm>
          <a:prstGeom prst="line">
            <a:avLst/>
          </a:prstGeom>
          <a:ln w="22225">
            <a:solidFill>
              <a:schemeClr val="accent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936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803352" y="1858311"/>
            <a:ext cx="8585295" cy="48525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Inspired Game</a:t>
            </a:r>
            <a:endParaRPr lang="zh-CN" altLang="en-US" b="1" dirty="0">
              <a:ln w="22225">
                <a:solidFill>
                  <a:schemeClr val="accent2"/>
                </a:solidFill>
                <a:prstDash val="solid"/>
              </a:ln>
              <a:solidFill>
                <a:schemeClr val="accent2">
                  <a:lumMod val="40000"/>
                  <a:lumOff val="60000"/>
                </a:schemeClr>
              </a:solidFill>
            </a:endParaRPr>
          </a:p>
        </p:txBody>
      </p:sp>
      <p:sp>
        <p:nvSpPr>
          <p:cNvPr id="7" name="文本框 6"/>
          <p:cNvSpPr txBox="1"/>
          <p:nvPr/>
        </p:nvSpPr>
        <p:spPr>
          <a:xfrm>
            <a:off x="10388647" y="6341537"/>
            <a:ext cx="984739" cy="369332"/>
          </a:xfrm>
          <a:prstGeom prst="rect">
            <a:avLst/>
          </a:prstGeom>
          <a:noFill/>
        </p:spPr>
        <p:txBody>
          <a:bodyPr wrap="square" rtlCol="0">
            <a:spAutoFit/>
          </a:bodyPr>
          <a:lstStyle/>
          <a:p>
            <a:r>
              <a:rPr lang="en-US" altLang="zh-CN" dirty="0" smtClean="0">
                <a:solidFill>
                  <a:schemeClr val="bg1">
                    <a:lumMod val="65000"/>
                  </a:schemeClr>
                </a:solidFill>
              </a:rPr>
              <a:t>Portal 2</a:t>
            </a:r>
            <a:endParaRPr lang="zh-CN" altLang="en-US" dirty="0">
              <a:solidFill>
                <a:schemeClr val="bg1">
                  <a:lumMod val="65000"/>
                </a:schemeClr>
              </a:solidFill>
            </a:endParaRPr>
          </a:p>
        </p:txBody>
      </p:sp>
    </p:spTree>
    <p:extLst>
      <p:ext uri="{BB962C8B-B14F-4D97-AF65-F5344CB8AC3E}">
        <p14:creationId xmlns:p14="http://schemas.microsoft.com/office/powerpoint/2010/main" val="701085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Demo Level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60732" y="1690688"/>
            <a:ext cx="4292871" cy="461163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一个</a:t>
            </a:r>
            <a:r>
              <a:rPr lang="en-US" altLang="zh-CN" dirty="0" smtClean="0">
                <a:solidFill>
                  <a:schemeClr val="accent1"/>
                </a:solidFill>
              </a:rPr>
              <a:t>3D</a:t>
            </a:r>
            <a:r>
              <a:rPr lang="zh-CN" altLang="en-US" dirty="0" smtClean="0">
                <a:solidFill>
                  <a:schemeClr val="accent1"/>
                </a:solidFill>
              </a:rPr>
              <a:t>性质的关卡，有两层</a:t>
            </a:r>
            <a:r>
              <a:rPr lang="en-US" altLang="zh-CN" dirty="0" smtClean="0">
                <a:solidFill>
                  <a:schemeClr val="accent1"/>
                </a:solidFill>
              </a:rPr>
              <a:t>+</a:t>
            </a:r>
            <a:r>
              <a:rPr lang="zh-CN" altLang="en-US" dirty="0" smtClean="0">
                <a:solidFill>
                  <a:schemeClr val="accent1"/>
                </a:solidFill>
              </a:rPr>
              <a:t>天台，每层间用玻璃隔开。</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有两个接收器，第一个是触发激活的，作为存档点。第二个是持续激活的，作为关卡目标。</a:t>
            </a:r>
            <a:endParaRPr lang="en-US" altLang="zh-CN" dirty="0">
              <a:solidFill>
                <a:schemeClr val="accent1"/>
              </a:solidFill>
            </a:endParaRPr>
          </a:p>
        </p:txBody>
      </p:sp>
      <p:pic>
        <p:nvPicPr>
          <p:cNvPr id="3" name="图片 2"/>
          <p:cNvPicPr>
            <a:picLocks noChangeAspect="1"/>
          </p:cNvPicPr>
          <p:nvPr/>
        </p:nvPicPr>
        <p:blipFill>
          <a:blip r:embed="rId2"/>
          <a:stretch>
            <a:fillRect/>
          </a:stretch>
        </p:blipFill>
        <p:spPr>
          <a:xfrm>
            <a:off x="594982" y="2261857"/>
            <a:ext cx="6886627" cy="3342238"/>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5888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Demo Level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30587" y="1838625"/>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第一部分，难点集中在一楼。</a:t>
            </a:r>
            <a:endParaRPr lang="en-US" altLang="zh-CN" dirty="0" smtClean="0">
              <a:solidFill>
                <a:schemeClr val="accent1"/>
              </a:solidFill>
            </a:endParaRPr>
          </a:p>
          <a:p>
            <a:endParaRPr lang="en-US" altLang="zh-CN" dirty="0" smtClean="0">
              <a:solidFill>
                <a:schemeClr val="accent1"/>
              </a:solidFill>
            </a:endParaRPr>
          </a:p>
          <a:p>
            <a:r>
              <a:rPr lang="zh-CN" altLang="en-US" dirty="0" smtClean="0">
                <a:solidFill>
                  <a:schemeClr val="accent1"/>
                </a:solidFill>
              </a:rPr>
              <a:t>一层小房间的结构，分别从两个角落看。</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房间的长宽比为</a:t>
            </a:r>
            <a:r>
              <a:rPr lang="en-US" altLang="zh-CN" dirty="0" smtClean="0">
                <a:solidFill>
                  <a:schemeClr val="accent1"/>
                </a:solidFill>
              </a:rPr>
              <a:t>9:7</a:t>
            </a:r>
            <a:r>
              <a:rPr lang="zh-CN" altLang="en-US" dirty="0" smtClean="0">
                <a:solidFill>
                  <a:schemeClr val="accent1"/>
                </a:solidFill>
              </a:rPr>
              <a:t>，是为了光路设计的。</a:t>
            </a:r>
            <a:endParaRPr lang="en-US" altLang="zh-CN" dirty="0">
              <a:solidFill>
                <a:schemeClr val="accent1"/>
              </a:solidFill>
            </a:endParaRPr>
          </a:p>
        </p:txBody>
      </p:sp>
      <p:pic>
        <p:nvPicPr>
          <p:cNvPr id="5" name="图片 4"/>
          <p:cNvPicPr/>
          <p:nvPr/>
        </p:nvPicPr>
        <p:blipFill>
          <a:blip r:embed="rId2"/>
          <a:stretch>
            <a:fillRect/>
          </a:stretch>
        </p:blipFill>
        <p:spPr>
          <a:xfrm>
            <a:off x="524726" y="1899469"/>
            <a:ext cx="6790474" cy="2644737"/>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pic>
        <p:nvPicPr>
          <p:cNvPr id="6" name="图片 5"/>
          <p:cNvPicPr/>
          <p:nvPr/>
        </p:nvPicPr>
        <p:blipFill>
          <a:blip r:embed="rId3"/>
          <a:stretch>
            <a:fillRect/>
          </a:stretch>
        </p:blipFill>
        <p:spPr>
          <a:xfrm>
            <a:off x="4583153" y="3803303"/>
            <a:ext cx="7085205" cy="2800473"/>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
        <p:nvSpPr>
          <p:cNvPr id="7" name="矩形 6"/>
          <p:cNvSpPr/>
          <p:nvPr/>
        </p:nvSpPr>
        <p:spPr>
          <a:xfrm>
            <a:off x="524726" y="4911026"/>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门的大小刚好阻止框架被携带出去。</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注意到房间左右侧两面全部都是镜子，似乎意味着可以制造出死循环的光线。</a:t>
            </a:r>
            <a:endParaRPr lang="en-US" altLang="zh-CN" dirty="0">
              <a:solidFill>
                <a:schemeClr val="accent1"/>
              </a:solidFill>
            </a:endParaRPr>
          </a:p>
        </p:txBody>
      </p:sp>
    </p:spTree>
    <p:extLst>
      <p:ext uri="{BB962C8B-B14F-4D97-AF65-F5344CB8AC3E}">
        <p14:creationId xmlns:p14="http://schemas.microsoft.com/office/powerpoint/2010/main" val="1457192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Demo Level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从外侧楼梯上楼可看见</a:t>
            </a:r>
            <a:r>
              <a:rPr lang="en-US" altLang="zh-CN" dirty="0" smtClean="0">
                <a:solidFill>
                  <a:schemeClr val="accent1"/>
                </a:solidFill>
              </a:rPr>
              <a:t>2</a:t>
            </a:r>
            <a:r>
              <a:rPr lang="zh-CN" altLang="en-US" dirty="0" smtClean="0">
                <a:solidFill>
                  <a:schemeClr val="accent1"/>
                </a:solidFill>
              </a:rPr>
              <a:t>楼右平台第一个接收器，带凹面镜。</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意味着玩家要将光从</a:t>
            </a:r>
            <a:r>
              <a:rPr lang="en-US" altLang="zh-CN" dirty="0" smtClean="0">
                <a:solidFill>
                  <a:schemeClr val="accent1"/>
                </a:solidFill>
              </a:rPr>
              <a:t>1</a:t>
            </a:r>
            <a:r>
              <a:rPr lang="zh-CN" altLang="en-US" dirty="0" smtClean="0">
                <a:solidFill>
                  <a:schemeClr val="accent1"/>
                </a:solidFill>
              </a:rPr>
              <a:t>楼室内向上射到</a:t>
            </a:r>
            <a:r>
              <a:rPr lang="en-US" altLang="zh-CN" dirty="0" smtClean="0">
                <a:solidFill>
                  <a:schemeClr val="accent1"/>
                </a:solidFill>
              </a:rPr>
              <a:t>2</a:t>
            </a:r>
            <a:r>
              <a:rPr lang="zh-CN" altLang="en-US" dirty="0" smtClean="0">
                <a:solidFill>
                  <a:schemeClr val="accent1"/>
                </a:solidFill>
              </a:rPr>
              <a:t>楼平台。</a:t>
            </a:r>
            <a:endParaRPr lang="en-US" altLang="zh-CN" dirty="0">
              <a:solidFill>
                <a:schemeClr val="accent1"/>
              </a:solidFill>
            </a:endParaRPr>
          </a:p>
        </p:txBody>
      </p:sp>
      <p:pic>
        <p:nvPicPr>
          <p:cNvPr id="8" name="图片 7"/>
          <p:cNvPicPr/>
          <p:nvPr/>
        </p:nvPicPr>
        <p:blipFill>
          <a:blip r:embed="rId2"/>
          <a:stretch>
            <a:fillRect/>
          </a:stretch>
        </p:blipFill>
        <p:spPr>
          <a:xfrm>
            <a:off x="838200" y="2633230"/>
            <a:ext cx="6681970" cy="2983798"/>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8514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#1</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作者想到的解法。</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一楼镜子的摆放需要</a:t>
            </a:r>
            <a:r>
              <a:rPr lang="en-US" altLang="zh-CN" dirty="0" smtClean="0">
                <a:solidFill>
                  <a:schemeClr val="accent1"/>
                </a:solidFill>
              </a:rPr>
              <a:t>Think Out Of The Box</a:t>
            </a:r>
            <a:r>
              <a:rPr lang="zh-CN" altLang="en-US" dirty="0" smtClean="0">
                <a:solidFill>
                  <a:schemeClr val="accent1"/>
                </a:solidFill>
              </a:rPr>
              <a:t>才能解开。</a:t>
            </a:r>
            <a:r>
              <a:rPr lang="en-US" altLang="zh-CN" dirty="0" smtClean="0">
                <a:solidFill>
                  <a:schemeClr val="accent1"/>
                </a:solidFill>
              </a:rPr>
              <a:t> </a:t>
            </a:r>
            <a:r>
              <a:rPr lang="zh-CN" altLang="en-US" dirty="0" smtClean="0">
                <a:solidFill>
                  <a:schemeClr val="accent1"/>
                </a:solidFill>
              </a:rPr>
              <a:t>一个</a:t>
            </a:r>
            <a:r>
              <a:rPr lang="en-US" altLang="zh-CN" dirty="0" smtClean="0">
                <a:solidFill>
                  <a:schemeClr val="accent1"/>
                </a:solidFill>
              </a:rPr>
              <a:t>90</a:t>
            </a:r>
            <a:r>
              <a:rPr lang="zh-CN" altLang="en-US" dirty="0" smtClean="0">
                <a:solidFill>
                  <a:schemeClr val="accent1"/>
                </a:solidFill>
              </a:rPr>
              <a:t>度镜必须横放靠镜面。</a:t>
            </a:r>
            <a:endParaRPr lang="en-US" altLang="zh-CN" dirty="0">
              <a:solidFill>
                <a:schemeClr val="accent1"/>
              </a:solidFill>
            </a:endParaRPr>
          </a:p>
        </p:txBody>
      </p:sp>
      <p:pic>
        <p:nvPicPr>
          <p:cNvPr id="5" name="图片 4"/>
          <p:cNvPicPr/>
          <p:nvPr/>
        </p:nvPicPr>
        <p:blipFill>
          <a:blip r:embed="rId2"/>
          <a:stretch>
            <a:fillRect/>
          </a:stretch>
        </p:blipFill>
        <p:spPr>
          <a:xfrm>
            <a:off x="615161" y="2344712"/>
            <a:ext cx="6584466" cy="3195519"/>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46376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但是有些解是连作者设计时脑洞都没开到的。</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这关可以少用两个镜子！</a:t>
            </a:r>
            <a:endParaRPr lang="en-US" altLang="zh-CN" dirty="0">
              <a:solidFill>
                <a:schemeClr val="accent1"/>
              </a:solidFill>
            </a:endParaRPr>
          </a:p>
        </p:txBody>
      </p:sp>
      <p:pic>
        <p:nvPicPr>
          <p:cNvPr id="6" name="图片 5"/>
          <p:cNvPicPr/>
          <p:nvPr/>
        </p:nvPicPr>
        <p:blipFill>
          <a:blip r:embed="rId2"/>
          <a:stretch>
            <a:fillRect/>
          </a:stretch>
        </p:blipFill>
        <p:spPr>
          <a:xfrm>
            <a:off x="514678" y="2330219"/>
            <a:ext cx="6858157" cy="3186326"/>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3127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a:ln w="22225">
                  <a:solidFill>
                    <a:schemeClr val="accent2"/>
                  </a:solidFill>
                  <a:prstDash val="solid"/>
                </a:ln>
                <a:solidFill>
                  <a:schemeClr val="accent2">
                    <a:lumMod val="40000"/>
                    <a:lumOff val="60000"/>
                  </a:schemeClr>
                </a:solidFill>
              </a:rPr>
              <a:t>Demo Level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第二部分。</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进入</a:t>
            </a:r>
            <a:r>
              <a:rPr lang="en-US" altLang="zh-CN" dirty="0" smtClean="0">
                <a:solidFill>
                  <a:schemeClr val="accent1"/>
                </a:solidFill>
              </a:rPr>
              <a:t>2</a:t>
            </a:r>
            <a:r>
              <a:rPr lang="zh-CN" altLang="en-US" dirty="0" smtClean="0">
                <a:solidFill>
                  <a:schemeClr val="accent1"/>
                </a:solidFill>
              </a:rPr>
              <a:t>楼小房间，内部仅有一个镜子。</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接收器在天台，穿过房间有楼梯可以抵达。</a:t>
            </a:r>
            <a:endParaRPr lang="en-US" altLang="zh-CN" dirty="0">
              <a:solidFill>
                <a:schemeClr val="accent1"/>
              </a:solidFill>
            </a:endParaRPr>
          </a:p>
        </p:txBody>
      </p:sp>
      <p:pic>
        <p:nvPicPr>
          <p:cNvPr id="2" name="图片 1"/>
          <p:cNvPicPr>
            <a:picLocks noChangeAspect="1"/>
          </p:cNvPicPr>
          <p:nvPr/>
        </p:nvPicPr>
        <p:blipFill>
          <a:blip r:embed="rId2"/>
          <a:stretch>
            <a:fillRect/>
          </a:stretch>
        </p:blipFill>
        <p:spPr>
          <a:xfrm>
            <a:off x="963804" y="2643031"/>
            <a:ext cx="6271009" cy="3166860"/>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6408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a:ln w="22225">
                  <a:solidFill>
                    <a:schemeClr val="accent2"/>
                  </a:solidFill>
                  <a:prstDash val="solid"/>
                </a:ln>
                <a:solidFill>
                  <a:schemeClr val="accent2">
                    <a:lumMod val="40000"/>
                    <a:lumOff val="60000"/>
                  </a:schemeClr>
                </a:solidFill>
              </a:rPr>
              <a:t>Demo Level 2</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4650979" y="5707242"/>
            <a:ext cx="3010617" cy="1000033"/>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天台。</a:t>
            </a:r>
            <a:endParaRPr lang="en-US" altLang="zh-CN" dirty="0" smtClean="0">
              <a:solidFill>
                <a:schemeClr val="accent1"/>
              </a:solidFill>
            </a:endParaRPr>
          </a:p>
          <a:p>
            <a:pPr algn="ctr"/>
            <a:r>
              <a:rPr lang="zh-CN" altLang="en-US" dirty="0" smtClean="0">
                <a:solidFill>
                  <a:schemeClr val="accent1"/>
                </a:solidFill>
              </a:rPr>
              <a:t>（</a:t>
            </a:r>
            <a:r>
              <a:rPr lang="en-US" altLang="zh-CN" dirty="0" smtClean="0">
                <a:solidFill>
                  <a:schemeClr val="accent1"/>
                </a:solidFill>
              </a:rPr>
              <a:t>PS</a:t>
            </a:r>
            <a:r>
              <a:rPr lang="zh-CN" altLang="en-US" dirty="0" smtClean="0">
                <a:solidFill>
                  <a:schemeClr val="accent1"/>
                </a:solidFill>
              </a:rPr>
              <a:t>这不是一个地名）</a:t>
            </a:r>
            <a:endParaRPr lang="en-US" altLang="zh-CN" dirty="0">
              <a:solidFill>
                <a:schemeClr val="accent1"/>
              </a:solidFill>
            </a:endParaRPr>
          </a:p>
          <a:p>
            <a:pPr algn="ctr"/>
            <a:r>
              <a:rPr lang="zh-CN" altLang="en-US" dirty="0" smtClean="0">
                <a:solidFill>
                  <a:schemeClr val="accent1"/>
                </a:solidFill>
              </a:rPr>
              <a:t>没给镜子。</a:t>
            </a:r>
            <a:endParaRPr lang="en-US" altLang="zh-CN" dirty="0" smtClean="0">
              <a:solidFill>
                <a:schemeClr val="accent1"/>
              </a:solidFill>
            </a:endParaRPr>
          </a:p>
        </p:txBody>
      </p:sp>
      <p:pic>
        <p:nvPicPr>
          <p:cNvPr id="3" name="图片 2"/>
          <p:cNvPicPr>
            <a:picLocks noChangeAspect="1"/>
          </p:cNvPicPr>
          <p:nvPr/>
        </p:nvPicPr>
        <p:blipFill>
          <a:blip r:embed="rId2"/>
          <a:stretch>
            <a:fillRect/>
          </a:stretch>
        </p:blipFill>
        <p:spPr>
          <a:xfrm>
            <a:off x="3259642" y="1895172"/>
            <a:ext cx="5672713" cy="3587157"/>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02185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将</a:t>
            </a:r>
            <a:r>
              <a:rPr lang="en-US" altLang="zh-CN" dirty="0" smtClean="0">
                <a:solidFill>
                  <a:schemeClr val="accent1"/>
                </a:solidFill>
              </a:rPr>
              <a:t>2</a:t>
            </a:r>
            <a:r>
              <a:rPr lang="zh-CN" altLang="en-US" dirty="0" smtClean="0">
                <a:solidFill>
                  <a:schemeClr val="accent1"/>
                </a:solidFill>
              </a:rPr>
              <a:t>楼的光线直接射向</a:t>
            </a:r>
            <a:r>
              <a:rPr lang="en-US" altLang="zh-CN" dirty="0" smtClean="0">
                <a:solidFill>
                  <a:schemeClr val="accent1"/>
                </a:solidFill>
              </a:rPr>
              <a:t>3</a:t>
            </a:r>
            <a:r>
              <a:rPr lang="zh-CN" altLang="en-US" dirty="0" smtClean="0">
                <a:solidFill>
                  <a:schemeClr val="accent1"/>
                </a:solidFill>
              </a:rPr>
              <a:t>楼是不可行的。</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正解是将其射向一楼，利用两个用过的镜子让光线更加靠墙之后反射回</a:t>
            </a:r>
            <a:r>
              <a:rPr lang="en-US" altLang="zh-CN" dirty="0" smtClean="0">
                <a:solidFill>
                  <a:schemeClr val="accent1"/>
                </a:solidFill>
              </a:rPr>
              <a:t>3</a:t>
            </a:r>
            <a:r>
              <a:rPr lang="zh-CN" altLang="en-US" dirty="0" smtClean="0">
                <a:solidFill>
                  <a:schemeClr val="accent1"/>
                </a:solidFill>
              </a:rPr>
              <a:t>楼，在</a:t>
            </a:r>
            <a:r>
              <a:rPr lang="en-US" altLang="zh-CN" dirty="0" smtClean="0">
                <a:solidFill>
                  <a:schemeClr val="accent1"/>
                </a:solidFill>
              </a:rPr>
              <a:t>3</a:t>
            </a:r>
            <a:r>
              <a:rPr lang="zh-CN" altLang="en-US" dirty="0" smtClean="0">
                <a:solidFill>
                  <a:schemeClr val="accent1"/>
                </a:solidFill>
              </a:rPr>
              <a:t>楼用镜子承接。</a:t>
            </a:r>
            <a:endParaRPr lang="en-US" altLang="zh-CN" dirty="0">
              <a:solidFill>
                <a:schemeClr val="accent1"/>
              </a:solidFill>
            </a:endParaRPr>
          </a:p>
        </p:txBody>
      </p:sp>
      <p:pic>
        <p:nvPicPr>
          <p:cNvPr id="6" name="图片 5"/>
          <p:cNvPicPr/>
          <p:nvPr/>
        </p:nvPicPr>
        <p:blipFill>
          <a:blip r:embed="rId2"/>
          <a:stretch>
            <a:fillRect/>
          </a:stretch>
        </p:blipFill>
        <p:spPr>
          <a:xfrm>
            <a:off x="605113" y="2011008"/>
            <a:ext cx="6522531" cy="3656261"/>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21997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Solution</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7680829" y="3064524"/>
            <a:ext cx="4292871" cy="1755897"/>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就</a:t>
            </a:r>
            <a:r>
              <a:rPr lang="zh-CN" altLang="en-US" dirty="0" smtClean="0">
                <a:solidFill>
                  <a:schemeClr val="accent1"/>
                </a:solidFill>
              </a:rPr>
              <a:t>像这样。至此就可以过关了。</a:t>
            </a:r>
            <a:endParaRPr lang="en-US" altLang="zh-CN" dirty="0" smtClean="0">
              <a:solidFill>
                <a:schemeClr val="accent1"/>
              </a:solidFill>
            </a:endParaRPr>
          </a:p>
          <a:p>
            <a:endParaRPr lang="en-US" altLang="zh-CN" dirty="0">
              <a:solidFill>
                <a:schemeClr val="accent1"/>
              </a:solidFill>
            </a:endParaRPr>
          </a:p>
          <a:p>
            <a:r>
              <a:rPr lang="zh-CN" altLang="en-US" dirty="0" smtClean="0">
                <a:solidFill>
                  <a:schemeClr val="accent1"/>
                </a:solidFill>
              </a:rPr>
              <a:t>你问</a:t>
            </a:r>
            <a:r>
              <a:rPr lang="en-US" altLang="zh-CN" dirty="0" smtClean="0">
                <a:solidFill>
                  <a:schemeClr val="accent1"/>
                </a:solidFill>
              </a:rPr>
              <a:t>3</a:t>
            </a:r>
            <a:r>
              <a:rPr lang="zh-CN" altLang="en-US" dirty="0" smtClean="0">
                <a:solidFill>
                  <a:schemeClr val="accent1"/>
                </a:solidFill>
              </a:rPr>
              <a:t>楼的镜子是哪来的，</a:t>
            </a:r>
            <a:r>
              <a:rPr lang="en-US" altLang="zh-CN" dirty="0" smtClean="0">
                <a:solidFill>
                  <a:schemeClr val="accent1"/>
                </a:solidFill>
              </a:rPr>
              <a:t>2</a:t>
            </a:r>
            <a:r>
              <a:rPr lang="zh-CN" altLang="en-US" dirty="0" smtClean="0">
                <a:solidFill>
                  <a:schemeClr val="accent1"/>
                </a:solidFill>
              </a:rPr>
              <a:t>楼左边平台可以捞一个镜子上来。也仅此一个镜子可以拿到</a:t>
            </a:r>
            <a:r>
              <a:rPr lang="en-US" altLang="zh-CN" dirty="0" smtClean="0">
                <a:solidFill>
                  <a:schemeClr val="accent1"/>
                </a:solidFill>
              </a:rPr>
              <a:t>3</a:t>
            </a:r>
            <a:r>
              <a:rPr lang="zh-CN" altLang="en-US" dirty="0" smtClean="0">
                <a:solidFill>
                  <a:schemeClr val="accent1"/>
                </a:solidFill>
              </a:rPr>
              <a:t>楼。</a:t>
            </a:r>
            <a:endParaRPr lang="en-US" altLang="zh-CN" dirty="0">
              <a:solidFill>
                <a:schemeClr val="accent1"/>
              </a:solidFill>
            </a:endParaRPr>
          </a:p>
        </p:txBody>
      </p:sp>
      <p:pic>
        <p:nvPicPr>
          <p:cNvPr id="5" name="图片 4"/>
          <p:cNvPicPr/>
          <p:nvPr/>
        </p:nvPicPr>
        <p:blipFill>
          <a:blip r:embed="rId2"/>
          <a:stretch>
            <a:fillRect/>
          </a:stretch>
        </p:blipFill>
        <p:spPr>
          <a:xfrm>
            <a:off x="968828" y="2024190"/>
            <a:ext cx="5713325" cy="3959982"/>
          </a:xfrm>
          <a:prstGeom prst="round2DiagRect">
            <a:avLst>
              <a:gd name="adj1" fmla="val 16667"/>
              <a:gd name="adj2" fmla="val 0"/>
            </a:avLst>
          </a:prstGeom>
          <a:ln w="50800" cap="sq">
            <a:solidFill>
              <a:schemeClr val="accent6">
                <a:lumMod val="40000"/>
                <a:lumOff val="60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64329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And More…</a:t>
            </a:r>
            <a:endParaRPr lang="zh-CN" altLang="en-US" b="1" dirty="0">
              <a:ln w="22225">
                <a:solidFill>
                  <a:schemeClr val="accent2"/>
                </a:solidFill>
                <a:prstDash val="solid"/>
              </a:ln>
              <a:solidFill>
                <a:schemeClr val="accent2">
                  <a:lumMod val="40000"/>
                  <a:lumOff val="60000"/>
                </a:schemeClr>
              </a:solidFill>
            </a:endParaRPr>
          </a:p>
        </p:txBody>
      </p:sp>
      <p:sp>
        <p:nvSpPr>
          <p:cNvPr id="55" name="矩形 54"/>
          <p:cNvSpPr/>
          <p:nvPr/>
        </p:nvSpPr>
        <p:spPr>
          <a:xfrm>
            <a:off x="675250" y="1690688"/>
            <a:ext cx="11278354" cy="433534"/>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solidFill>
              </a:rPr>
              <a:t>游戏还有其他神奇的脑洞，比如</a:t>
            </a:r>
            <a:endParaRPr lang="en-US" altLang="zh-CN" dirty="0" smtClean="0">
              <a:solidFill>
                <a:schemeClr val="accent1"/>
              </a:solidFill>
            </a:endParaRPr>
          </a:p>
        </p:txBody>
      </p:sp>
      <p:cxnSp>
        <p:nvCxnSpPr>
          <p:cNvPr id="4" name="直接连接符 3"/>
          <p:cNvCxnSpPr>
            <a:stCxn id="55" idx="2"/>
          </p:cNvCxnSpPr>
          <p:nvPr/>
        </p:nvCxnSpPr>
        <p:spPr>
          <a:xfrm flipH="1">
            <a:off x="6302326" y="2124222"/>
            <a:ext cx="12101" cy="4473526"/>
          </a:xfrm>
          <a:prstGeom prst="line">
            <a:avLst/>
          </a:prstGeom>
          <a:ln>
            <a:gradFill>
              <a:gsLst>
                <a:gs pos="0">
                  <a:schemeClr val="accent1">
                    <a:lumMod val="5000"/>
                    <a:lumOff val="95000"/>
                  </a:schemeClr>
                </a:gs>
                <a:gs pos="41000">
                  <a:schemeClr val="accent1">
                    <a:lumMod val="45000"/>
                    <a:lumOff val="55000"/>
                  </a:schemeClr>
                </a:gs>
                <a:gs pos="61000">
                  <a:schemeClr val="accent1">
                    <a:lumMod val="45000"/>
                    <a:lumOff val="55000"/>
                  </a:schemeClr>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33194" y="2124222"/>
            <a:ext cx="3482535" cy="3940740"/>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accent1"/>
                </a:solidFill>
              </a:rPr>
              <a:t>1.Multi-Gravity</a:t>
            </a: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多重力系统，受地图内特定区域触发重力的改变。</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a:solidFill>
                  <a:schemeClr val="accent1"/>
                </a:solidFill>
              </a:rPr>
              <a:t>一</a:t>
            </a:r>
            <a:r>
              <a:rPr lang="zh-CN" altLang="en-US" dirty="0" smtClean="0">
                <a:solidFill>
                  <a:schemeClr val="accent1"/>
                </a:solidFill>
              </a:rPr>
              <a:t>束光线都可以射到天花板上，人为什么不能爬到天花板上调整光路呢？</a:t>
            </a:r>
            <a:endParaRPr lang="en-US" altLang="zh-CN" dirty="0" smtClean="0">
              <a:solidFill>
                <a:schemeClr val="accent1"/>
              </a:solidFill>
            </a:endParaRPr>
          </a:p>
        </p:txBody>
      </p:sp>
      <p:sp>
        <p:nvSpPr>
          <p:cNvPr id="36" name="矩形 35"/>
          <p:cNvSpPr/>
          <p:nvPr/>
        </p:nvSpPr>
        <p:spPr>
          <a:xfrm>
            <a:off x="7392748" y="2152356"/>
            <a:ext cx="3482535" cy="3940740"/>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accent1"/>
                </a:solidFill>
              </a:rPr>
              <a:t>2. Non-Euclidean scenes</a:t>
            </a:r>
          </a:p>
          <a:p>
            <a:pPr marL="228600" lvl="0" indent="-228600">
              <a:lnSpc>
                <a:spcPct val="90000"/>
              </a:lnSpc>
              <a:spcBef>
                <a:spcPts val="1000"/>
              </a:spcBef>
              <a:buFont typeface="Arial" panose="020B0604020202020204" pitchFamily="34" charset="0"/>
              <a:buChar char="•"/>
            </a:pPr>
            <a:r>
              <a:rPr lang="zh-CN" altLang="en-US" sz="1600" dirty="0" smtClean="0">
                <a:solidFill>
                  <a:schemeClr val="accent1"/>
                </a:solidFill>
              </a:rPr>
              <a:t>这是一个很棒的脑洞，在</a:t>
            </a:r>
            <a:r>
              <a:rPr lang="en-US" altLang="zh-CN" sz="1600" dirty="0" smtClean="0">
                <a:solidFill>
                  <a:schemeClr val="accent1"/>
                </a:solidFill>
              </a:rPr>
              <a:t>3D</a:t>
            </a:r>
            <a:r>
              <a:rPr lang="zh-CN" altLang="en-US" sz="1600" dirty="0" smtClean="0">
                <a:solidFill>
                  <a:schemeClr val="accent1"/>
                </a:solidFill>
              </a:rPr>
              <a:t>空间中暗藏着四维的思想，非欧式空间场景。</a:t>
            </a:r>
            <a:endParaRPr lang="en-US" altLang="zh-CN" sz="1600"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sz="1600" dirty="0">
                <a:solidFill>
                  <a:schemeClr val="accent1"/>
                </a:solidFill>
              </a:rPr>
              <a:t>绕</a:t>
            </a:r>
            <a:r>
              <a:rPr lang="zh-CN" altLang="en-US" sz="1600" dirty="0" smtClean="0">
                <a:solidFill>
                  <a:schemeClr val="accent1"/>
                </a:solidFill>
              </a:rPr>
              <a:t>着场景中的一根柱子转一圈后，你会发现场景莫名其妙地全变了！因为你进入了一个隐式的类似传送门的东西，但这个传送门安排得很奇妙，你根本意识不到你被传送了。</a:t>
            </a:r>
            <a:endParaRPr lang="en-US" altLang="zh-CN" sz="1600"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sz="1600" dirty="0" smtClean="0">
                <a:solidFill>
                  <a:schemeClr val="accent1"/>
                </a:solidFill>
              </a:rPr>
              <a:t>光线也可以在非欧空间里沿着“直线”传播。</a:t>
            </a:r>
            <a:endParaRPr lang="en-US" altLang="zh-CN" sz="1600" dirty="0" smtClean="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sz="1600" dirty="0" smtClean="0">
                <a:solidFill>
                  <a:schemeClr val="accent1"/>
                </a:solidFill>
              </a:rPr>
              <a:t>当然了，这玩意太难实现了。可以参考一个叫</a:t>
            </a:r>
            <a:r>
              <a:rPr lang="en-US" altLang="zh-CN" sz="1600" dirty="0" err="1" smtClean="0">
                <a:solidFill>
                  <a:schemeClr val="accent1"/>
                </a:solidFill>
              </a:rPr>
              <a:t>Antichamber</a:t>
            </a:r>
            <a:r>
              <a:rPr lang="zh-CN" altLang="en-US" sz="1600" dirty="0" smtClean="0">
                <a:solidFill>
                  <a:schemeClr val="accent1"/>
                </a:solidFill>
              </a:rPr>
              <a:t>的游戏。</a:t>
            </a:r>
            <a:endParaRPr lang="en-US" altLang="zh-CN" sz="1600" dirty="0" smtClean="0">
              <a:solidFill>
                <a:schemeClr val="accent1"/>
              </a:solidFill>
            </a:endParaRPr>
          </a:p>
        </p:txBody>
      </p:sp>
      <p:sp>
        <p:nvSpPr>
          <p:cNvPr id="38" name="矩形 37"/>
          <p:cNvSpPr/>
          <p:nvPr/>
        </p:nvSpPr>
        <p:spPr>
          <a:xfrm>
            <a:off x="663149" y="6031073"/>
            <a:ext cx="11278354" cy="433534"/>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smtClean="0">
                <a:solidFill>
                  <a:schemeClr val="accent1"/>
                </a:solidFill>
              </a:rPr>
              <a:t>当然，它们还只是空想想而已。</a:t>
            </a:r>
            <a:endParaRPr lang="en-US" altLang="zh-CN" i="1" dirty="0" smtClean="0">
              <a:solidFill>
                <a:schemeClr val="accent1"/>
              </a:solidFill>
            </a:endParaRPr>
          </a:p>
        </p:txBody>
      </p:sp>
    </p:spTree>
    <p:extLst>
      <p:ext uri="{BB962C8B-B14F-4D97-AF65-F5344CB8AC3E}">
        <p14:creationId xmlns:p14="http://schemas.microsoft.com/office/powerpoint/2010/main" val="225876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Inspired Game</a:t>
            </a:r>
            <a:endParaRPr lang="zh-CN" altLang="en-US" b="1" dirty="0">
              <a:ln w="22225">
                <a:solidFill>
                  <a:schemeClr val="accent2"/>
                </a:solidFill>
                <a:prstDash val="solid"/>
              </a:ln>
              <a:solidFill>
                <a:schemeClr val="accent2">
                  <a:lumMod val="40000"/>
                  <a:lumOff val="60000"/>
                </a:schemeClr>
              </a:solidFill>
            </a:endParaRPr>
          </a:p>
        </p:txBody>
      </p:sp>
      <p:pic>
        <p:nvPicPr>
          <p:cNvPr id="7" name="图片 6"/>
          <p:cNvPicPr>
            <a:picLocks noChangeAspect="1"/>
          </p:cNvPicPr>
          <p:nvPr/>
        </p:nvPicPr>
        <p:blipFill>
          <a:blip r:embed="rId2"/>
          <a:stretch>
            <a:fillRect/>
          </a:stretch>
        </p:blipFill>
        <p:spPr>
          <a:xfrm>
            <a:off x="2909105" y="1827168"/>
            <a:ext cx="6373789" cy="42491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9" name="文本框 8"/>
          <p:cNvSpPr txBox="1"/>
          <p:nvPr/>
        </p:nvSpPr>
        <p:spPr>
          <a:xfrm>
            <a:off x="9378714" y="5707029"/>
            <a:ext cx="1443962" cy="369332"/>
          </a:xfrm>
          <a:prstGeom prst="rect">
            <a:avLst/>
          </a:prstGeom>
          <a:noFill/>
        </p:spPr>
        <p:txBody>
          <a:bodyPr wrap="square" rtlCol="0">
            <a:spAutoFit/>
          </a:bodyPr>
          <a:lstStyle/>
          <a:p>
            <a:r>
              <a:rPr lang="en-US" altLang="zh-CN" dirty="0" err="1">
                <a:solidFill>
                  <a:schemeClr val="bg1">
                    <a:lumMod val="65000"/>
                  </a:schemeClr>
                </a:solidFill>
              </a:rPr>
              <a:t>Chromatron</a:t>
            </a:r>
            <a:endParaRPr lang="zh-CN" altLang="en-US" dirty="0">
              <a:solidFill>
                <a:schemeClr val="bg1">
                  <a:lumMod val="65000"/>
                </a:schemeClr>
              </a:solidFill>
            </a:endParaRPr>
          </a:p>
        </p:txBody>
      </p:sp>
    </p:spTree>
    <p:extLst>
      <p:ext uri="{BB962C8B-B14F-4D97-AF65-F5344CB8AC3E}">
        <p14:creationId xmlns:p14="http://schemas.microsoft.com/office/powerpoint/2010/main" val="1402584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err="1" smtClean="0">
                <a:ln w="22225">
                  <a:solidFill>
                    <a:schemeClr val="accent2"/>
                  </a:solidFill>
                  <a:prstDash val="solid"/>
                </a:ln>
                <a:solidFill>
                  <a:schemeClr val="accent2">
                    <a:lumMod val="40000"/>
                    <a:lumOff val="60000"/>
                  </a:schemeClr>
                </a:solidFill>
              </a:rPr>
              <a:t>Shader</a:t>
            </a:r>
            <a:endParaRPr lang="zh-CN" altLang="en-US" b="1" dirty="0">
              <a:ln w="22225">
                <a:solidFill>
                  <a:schemeClr val="accent2"/>
                </a:solidFill>
                <a:prstDash val="solid"/>
              </a:ln>
              <a:solidFill>
                <a:schemeClr val="accent2">
                  <a:lumMod val="40000"/>
                  <a:lumOff val="60000"/>
                </a:schemeClr>
              </a:solidFill>
            </a:endParaRPr>
          </a:p>
        </p:txBody>
      </p:sp>
      <p:sp>
        <p:nvSpPr>
          <p:cNvPr id="4" name="矩形 3"/>
          <p:cNvSpPr/>
          <p:nvPr/>
        </p:nvSpPr>
        <p:spPr>
          <a:xfrm>
            <a:off x="964955" y="1027906"/>
            <a:ext cx="9229922" cy="345968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游戏中可能会减少复杂贴图的使用，改用</a:t>
            </a:r>
            <a:r>
              <a:rPr lang="en-US" altLang="zh-CN" dirty="0" err="1" smtClean="0">
                <a:solidFill>
                  <a:schemeClr val="accent1"/>
                </a:solidFill>
              </a:rPr>
              <a:t>Shader</a:t>
            </a:r>
            <a:r>
              <a:rPr lang="zh-CN" altLang="en-US" dirty="0" smtClean="0">
                <a:solidFill>
                  <a:schemeClr val="accent1"/>
                </a:solidFill>
              </a:rPr>
              <a:t>创造游戏的风格。</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endParaRPr lang="en-US" altLang="zh-CN" dirty="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纯色贴图 </a:t>
            </a:r>
            <a:r>
              <a:rPr lang="zh-CN" altLang="en-US" b="1" dirty="0" smtClean="0">
                <a:solidFill>
                  <a:schemeClr val="accent1"/>
                </a:solidFill>
              </a:rPr>
              <a:t>≠ </a:t>
            </a:r>
            <a:r>
              <a:rPr lang="zh-CN" altLang="en-US" dirty="0" smtClean="0">
                <a:solidFill>
                  <a:schemeClr val="accent1"/>
                </a:solidFill>
              </a:rPr>
              <a:t>单调</a:t>
            </a:r>
            <a:endParaRPr lang="en-US" altLang="zh-CN" dirty="0" smtClean="0">
              <a:solidFill>
                <a:schemeClr val="accent1"/>
              </a:solidFill>
            </a:endParaRPr>
          </a:p>
          <a:p>
            <a:pPr marL="228600" lvl="0" indent="-228600">
              <a:lnSpc>
                <a:spcPct val="90000"/>
              </a:lnSpc>
              <a:spcBef>
                <a:spcPts val="1000"/>
              </a:spcBef>
              <a:buFont typeface="Arial" panose="020B0604020202020204" pitchFamily="34" charset="0"/>
              <a:buChar char="•"/>
            </a:pPr>
            <a:endParaRPr lang="en-US" altLang="zh-CN" b="1" dirty="0">
              <a:solidFill>
                <a:schemeClr val="accent1"/>
              </a:solidFill>
            </a:endParaRPr>
          </a:p>
          <a:p>
            <a:pPr marL="228600" lvl="0" indent="-228600">
              <a:lnSpc>
                <a:spcPct val="90000"/>
              </a:lnSpc>
              <a:spcBef>
                <a:spcPts val="1000"/>
              </a:spcBef>
              <a:buFont typeface="Arial" panose="020B0604020202020204" pitchFamily="34" charset="0"/>
              <a:buChar char="•"/>
            </a:pPr>
            <a:r>
              <a:rPr lang="zh-CN" altLang="en-US" dirty="0" smtClean="0">
                <a:solidFill>
                  <a:schemeClr val="accent1"/>
                </a:solidFill>
              </a:rPr>
              <a:t>可能采用边缘检测（</a:t>
            </a:r>
            <a:r>
              <a:rPr lang="en-US" altLang="zh-CN" dirty="0" smtClean="0">
                <a:solidFill>
                  <a:schemeClr val="accent1"/>
                </a:solidFill>
              </a:rPr>
              <a:t>Edge Detect </a:t>
            </a:r>
            <a:r>
              <a:rPr lang="en-US" altLang="zh-CN" dirty="0" err="1" smtClean="0">
                <a:solidFill>
                  <a:schemeClr val="accent1"/>
                </a:solidFill>
              </a:rPr>
              <a:t>Normals</a:t>
            </a:r>
            <a:r>
              <a:rPr lang="zh-CN" altLang="en-US" dirty="0" smtClean="0">
                <a:solidFill>
                  <a:schemeClr val="accent1"/>
                </a:solidFill>
              </a:rPr>
              <a:t>）渲染图形，让图形更加具有几何感：</a:t>
            </a:r>
            <a:endParaRPr lang="en-US" altLang="zh-CN" dirty="0" smtClean="0">
              <a:solidFill>
                <a:schemeClr val="accent1"/>
              </a:solidFill>
            </a:endParaRPr>
          </a:p>
          <a:p>
            <a:endParaRPr lang="en-US" altLang="zh-CN" dirty="0" smtClean="0">
              <a:solidFill>
                <a:schemeClr val="accent1"/>
              </a:solidFill>
            </a:endParaRPr>
          </a:p>
        </p:txBody>
      </p:sp>
      <p:pic>
        <p:nvPicPr>
          <p:cNvPr id="3" name="图片 2"/>
          <p:cNvPicPr>
            <a:picLocks noChangeAspect="1"/>
          </p:cNvPicPr>
          <p:nvPr/>
        </p:nvPicPr>
        <p:blipFill>
          <a:blip r:embed="rId2"/>
          <a:stretch>
            <a:fillRect/>
          </a:stretch>
        </p:blipFill>
        <p:spPr>
          <a:xfrm>
            <a:off x="1807830" y="4252604"/>
            <a:ext cx="3171825" cy="2209800"/>
          </a:xfrm>
          <a:prstGeom prst="rect">
            <a:avLst/>
          </a:prstGeom>
        </p:spPr>
      </p:pic>
      <p:pic>
        <p:nvPicPr>
          <p:cNvPr id="5" name="图片 4"/>
          <p:cNvPicPr>
            <a:picLocks noChangeAspect="1"/>
          </p:cNvPicPr>
          <p:nvPr/>
        </p:nvPicPr>
        <p:blipFill>
          <a:blip r:embed="rId3"/>
          <a:stretch>
            <a:fillRect/>
          </a:stretch>
        </p:blipFill>
        <p:spPr>
          <a:xfrm>
            <a:off x="7187907" y="4252604"/>
            <a:ext cx="3133725" cy="2266950"/>
          </a:xfrm>
          <a:prstGeom prst="rect">
            <a:avLst/>
          </a:prstGeom>
        </p:spPr>
      </p:pic>
      <p:sp>
        <p:nvSpPr>
          <p:cNvPr id="8" name="右箭头 7"/>
          <p:cNvSpPr/>
          <p:nvPr/>
        </p:nvSpPr>
        <p:spPr>
          <a:xfrm>
            <a:off x="5615033" y="4968646"/>
            <a:ext cx="1086018" cy="509563"/>
          </a:xfrm>
          <a:prstGeom prst="rightArrow">
            <a:avLst/>
          </a:prstGeom>
          <a:solidFill>
            <a:schemeClr val="bg1"/>
          </a:solid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901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6944" y="532263"/>
            <a:ext cx="10692984" cy="584124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47189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92838" y="-24956"/>
            <a:ext cx="6199162" cy="6882956"/>
          </a:xfrm>
          <a:prstGeom prst="rect">
            <a:avLst/>
          </a:prstGeom>
          <a:gradFill flip="none" rotWithShape="1">
            <a:gsLst>
              <a:gs pos="0">
                <a:schemeClr val="bg1"/>
              </a:gs>
              <a:gs pos="2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pPr marL="0" indent="0" algn="ctr">
              <a:buNone/>
            </a:pPr>
            <a:r>
              <a:rPr lang="zh-CN" altLang="en-US" dirty="0" smtClean="0">
                <a:solidFill>
                  <a:srgbClr val="0070C0"/>
                </a:solidFill>
                <a:latin typeface="黑体" panose="02010609060101010101" pitchFamily="49" charset="-122"/>
                <a:ea typeface="黑体" panose="02010609060101010101" pitchFamily="49" charset="-122"/>
              </a:rPr>
              <a:t>申明：以上内容均不着调。</a:t>
            </a:r>
            <a:endParaRPr lang="zh-CN" altLang="en-US" dirty="0">
              <a:solidFill>
                <a:srgbClr val="0070C0"/>
              </a:solidFill>
              <a:latin typeface="黑体" panose="02010609060101010101" pitchFamily="49" charset="-122"/>
              <a:ea typeface="黑体" panose="02010609060101010101" pitchFamily="49" charset="-122"/>
            </a:endParaRPr>
          </a:p>
        </p:txBody>
      </p:sp>
      <p:sp>
        <p:nvSpPr>
          <p:cNvPr id="4" name="矩形 3"/>
          <p:cNvSpPr/>
          <p:nvPr/>
        </p:nvSpPr>
        <p:spPr>
          <a:xfrm>
            <a:off x="2917372" y="2361180"/>
            <a:ext cx="6778171" cy="328022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这</a:t>
            </a:r>
            <a:r>
              <a:rPr lang="zh-CN" altLang="en-US" dirty="0" smtClean="0">
                <a:solidFill>
                  <a:schemeClr val="accent1"/>
                </a:solidFill>
              </a:rPr>
              <a:t>是对一个已经过期的想法的记录。前面所有的内容都只是一些胡思乱想，仅供参考，若不合理可随便修改。</a:t>
            </a:r>
            <a:endParaRPr lang="en-US" altLang="zh-CN" dirty="0" smtClean="0">
              <a:solidFill>
                <a:schemeClr val="accent1"/>
              </a:solidFill>
            </a:endParaRPr>
          </a:p>
          <a:p>
            <a:pPr algn="r"/>
            <a:r>
              <a:rPr lang="en-US" altLang="zh-CN" dirty="0" smtClean="0">
                <a:solidFill>
                  <a:schemeClr val="accent1"/>
                </a:solidFill>
              </a:rPr>
              <a:t>jjy</a:t>
            </a:r>
            <a:endParaRPr lang="en-US" altLang="zh-CN" dirty="0">
              <a:solidFill>
                <a:schemeClr val="accent1"/>
              </a:solidFill>
            </a:endParaRPr>
          </a:p>
        </p:txBody>
      </p:sp>
    </p:spTree>
    <p:extLst>
      <p:ext uri="{BB962C8B-B14F-4D97-AF65-F5344CB8AC3E}">
        <p14:creationId xmlns:p14="http://schemas.microsoft.com/office/powerpoint/2010/main" val="720913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另外推荐一款好玩的游戏叫</a:t>
            </a:r>
            <a:r>
              <a:rPr lang="en-US" altLang="zh-CN" dirty="0" smtClean="0">
                <a:solidFill>
                  <a:schemeClr val="accent1"/>
                </a:solidFill>
              </a:rPr>
              <a:t>Ballance</a:t>
            </a:r>
            <a:r>
              <a:rPr lang="zh-CN" altLang="en-US" dirty="0" smtClean="0">
                <a:solidFill>
                  <a:schemeClr val="accent1"/>
                </a:solidFill>
              </a:rPr>
              <a:t>。</a:t>
            </a:r>
            <a:endParaRPr lang="en-US" altLang="zh-CN" dirty="0" smtClean="0">
              <a:solidFill>
                <a:schemeClr val="accent1"/>
              </a:solidFill>
            </a:endParaRPr>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球</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12" name="AutoShape 2" descr="http://img5.imgtn.bdimg.com/it/u=2594826212,3090843685&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椭圆 2"/>
          <p:cNvSpPr/>
          <p:nvPr/>
        </p:nvSpPr>
        <p:spPr>
          <a:xfrm>
            <a:off x="2119293" y="2672861"/>
            <a:ext cx="1636782" cy="1636782"/>
          </a:xfrm>
          <a:prstGeom prst="ellipse">
            <a:avLst/>
          </a:prstGeom>
          <a:solidFill>
            <a:schemeClr val="accent4">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110154" y="3094892"/>
            <a:ext cx="1645920" cy="759656"/>
          </a:xfrm>
          <a:prstGeom prst="ellipse">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78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Inspired Game</a:t>
            </a:r>
            <a:endParaRPr lang="zh-CN" altLang="en-US" b="1" dirty="0">
              <a:ln w="22225">
                <a:solidFill>
                  <a:schemeClr val="accent2"/>
                </a:solidFill>
                <a:prstDash val="solid"/>
              </a:ln>
              <a:solidFill>
                <a:schemeClr val="accent2">
                  <a:lumMod val="40000"/>
                  <a:lumOff val="60000"/>
                </a:schemeClr>
              </a:solidFill>
            </a:endParaRPr>
          </a:p>
        </p:txBody>
      </p:sp>
      <p:pic>
        <p:nvPicPr>
          <p:cNvPr id="5122" name="Picture 2" descr="http://www.tri-game.com/pics/141004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39" y="1827165"/>
            <a:ext cx="8101321" cy="45569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310434" y="6014827"/>
            <a:ext cx="498593" cy="369332"/>
          </a:xfrm>
          <a:prstGeom prst="rect">
            <a:avLst/>
          </a:prstGeom>
          <a:noFill/>
        </p:spPr>
        <p:txBody>
          <a:bodyPr wrap="square" rtlCol="0">
            <a:spAutoFit/>
          </a:bodyPr>
          <a:lstStyle/>
          <a:p>
            <a:r>
              <a:rPr lang="en-US" altLang="zh-CN" dirty="0" smtClean="0">
                <a:solidFill>
                  <a:schemeClr val="bg1">
                    <a:lumMod val="65000"/>
                  </a:schemeClr>
                </a:solidFill>
              </a:rPr>
              <a:t>TRI</a:t>
            </a:r>
            <a:endParaRPr lang="zh-CN" altLang="en-US" dirty="0">
              <a:solidFill>
                <a:schemeClr val="bg1">
                  <a:lumMod val="65000"/>
                </a:schemeClr>
              </a:solidFill>
            </a:endParaRPr>
          </a:p>
        </p:txBody>
      </p:sp>
    </p:spTree>
    <p:extLst>
      <p:ext uri="{BB962C8B-B14F-4D97-AF65-F5344CB8AC3E}">
        <p14:creationId xmlns:p14="http://schemas.microsoft.com/office/powerpoint/2010/main" val="1073024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n w="22225">
                  <a:solidFill>
                    <a:schemeClr val="accent2"/>
                  </a:solidFill>
                  <a:prstDash val="solid"/>
                </a:ln>
                <a:solidFill>
                  <a:schemeClr val="accent2">
                    <a:lumMod val="40000"/>
                    <a:lumOff val="60000"/>
                  </a:schemeClr>
                </a:solidFill>
              </a:rPr>
              <a:t>Gameplay Objects</a:t>
            </a:r>
            <a:endParaRPr lang="zh-CN" alt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85967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287596" y="2048900"/>
            <a:ext cx="2582449" cy="2482241"/>
            <a:chOff x="3043825" y="1265129"/>
            <a:chExt cx="2582449" cy="2482241"/>
          </a:xfrm>
        </p:grpSpPr>
        <p:sp>
          <p:nvSpPr>
            <p:cNvPr id="5" name="矩形 4"/>
            <p:cNvSpPr/>
            <p:nvPr/>
          </p:nvSpPr>
          <p:spPr>
            <a:xfrm>
              <a:off x="3043825" y="1265129"/>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34844" y="185594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935255" y="126512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a:off x="3043825" y="126512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4935255" y="315655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3043825" y="315655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grp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什么都没有的框架。</a:t>
            </a:r>
            <a:endParaRPr lang="en-US" altLang="zh-CN" dirty="0" smtClean="0">
              <a:solidFill>
                <a:schemeClr val="accent1"/>
              </a:solidFill>
            </a:endParaRPr>
          </a:p>
          <a:p>
            <a:r>
              <a:rPr lang="zh-CN" altLang="en-US" dirty="0" smtClean="0">
                <a:solidFill>
                  <a:schemeClr val="accent1"/>
                </a:solidFill>
              </a:rPr>
              <a:t>许多机关可以带框架，也可以不带框架。带框架时它看起来更安全，</a:t>
            </a:r>
            <a:r>
              <a:rPr lang="zh-CN" altLang="en-US" b="1" dirty="0" smtClean="0">
                <a:solidFill>
                  <a:schemeClr val="accent1"/>
                </a:solidFill>
              </a:rPr>
              <a:t>并且能被人推动或拉动</a:t>
            </a:r>
            <a:r>
              <a:rPr lang="zh-CN" altLang="en-US" dirty="0" smtClean="0">
                <a:solidFill>
                  <a:schemeClr val="accent1"/>
                </a:solidFill>
              </a:rPr>
              <a:t>。不带框架时除了镜子以外多半</a:t>
            </a:r>
            <a:r>
              <a:rPr lang="zh-CN" altLang="en-US" b="1" dirty="0" smtClean="0">
                <a:solidFill>
                  <a:schemeClr val="accent1"/>
                </a:solidFill>
              </a:rPr>
              <a:t>不能移动</a:t>
            </a:r>
            <a:r>
              <a:rPr lang="zh-CN" altLang="en-US" dirty="0" smtClean="0">
                <a:solidFill>
                  <a:schemeClr val="accent1"/>
                </a:solidFill>
              </a:rPr>
              <a:t>。</a:t>
            </a:r>
            <a:endParaRPr lang="en-US" altLang="zh-CN" dirty="0" smtClean="0">
              <a:solidFill>
                <a:schemeClr val="accent1"/>
              </a:solidFill>
            </a:endParaRPr>
          </a:p>
          <a:p>
            <a:r>
              <a:rPr lang="zh-CN" altLang="en-US" dirty="0" smtClean="0">
                <a:solidFill>
                  <a:schemeClr val="accent1"/>
                </a:solidFill>
              </a:rPr>
              <a:t>一个小小的秘密：不带框架的镜子横放可以当斜坡或者一些更神奇的东西使用，所以更受欢迎。</a:t>
            </a:r>
            <a:endParaRPr lang="zh-CN" altLang="en-US" dirty="0">
              <a:solidFill>
                <a:schemeClr val="accent1"/>
              </a:solidFill>
            </a:endParaRPr>
          </a:p>
        </p:txBody>
      </p:sp>
      <p:sp>
        <p:nvSpPr>
          <p:cNvPr id="20" name="文本框 19"/>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框架</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3718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287596" y="2048900"/>
            <a:ext cx="2582449" cy="2482241"/>
            <a:chOff x="3043825" y="1265129"/>
            <a:chExt cx="2582449" cy="2482241"/>
          </a:xfrm>
        </p:grpSpPr>
        <p:sp>
          <p:nvSpPr>
            <p:cNvPr id="5" name="矩形 4"/>
            <p:cNvSpPr/>
            <p:nvPr/>
          </p:nvSpPr>
          <p:spPr>
            <a:xfrm>
              <a:off x="3043825" y="1265129"/>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34844" y="1855940"/>
              <a:ext cx="1891430" cy="189143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935255" y="126512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a:off x="3043825" y="126512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4935255" y="315655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3043825" y="3156559"/>
              <a:ext cx="691019" cy="590811"/>
            </a:xfrm>
            <a:prstGeom prst="line">
              <a:avLst/>
            </a:prstGeom>
            <a:noFill/>
            <a:ln w="22225"/>
          </p:spPr>
          <p:style>
            <a:lnRef idx="2">
              <a:schemeClr val="accent1">
                <a:shade val="50000"/>
              </a:schemeClr>
            </a:lnRef>
            <a:fillRef idx="1">
              <a:schemeClr val="accent1"/>
            </a:fillRef>
            <a:effectRef idx="0">
              <a:schemeClr val="accent1"/>
            </a:effectRef>
            <a:fontRef idx="minor">
              <a:schemeClr val="lt1"/>
            </a:fontRef>
          </p:style>
        </p:cxnSp>
      </p:grpSp>
      <p:sp>
        <p:nvSpPr>
          <p:cNvPr id="19" name="矩形 18"/>
          <p:cNvSpPr/>
          <p:nvPr/>
        </p:nvSpPr>
        <p:spPr>
          <a:xfrm>
            <a:off x="4775200" y="856343"/>
            <a:ext cx="6778171" cy="5312228"/>
          </a:xfrm>
          <a:prstGeom prst="rect">
            <a:avLst/>
          </a:prstGeom>
          <a:noFill/>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一个发射器！它可以发射光线哦。</a:t>
            </a:r>
            <a:endParaRPr lang="en-US" altLang="zh-CN" dirty="0" smtClean="0">
              <a:solidFill>
                <a:schemeClr val="accent1"/>
              </a:solidFill>
            </a:endParaRPr>
          </a:p>
          <a:p>
            <a:r>
              <a:rPr lang="zh-CN" altLang="en-US" dirty="0" smtClean="0">
                <a:solidFill>
                  <a:schemeClr val="accent1"/>
                </a:solidFill>
              </a:rPr>
              <a:t>到现在为止，总共有</a:t>
            </a:r>
            <a:r>
              <a:rPr lang="en-US" altLang="zh-CN" dirty="0" smtClean="0">
                <a:solidFill>
                  <a:schemeClr val="accent1"/>
                </a:solidFill>
              </a:rPr>
              <a:t>3</a:t>
            </a:r>
            <a:r>
              <a:rPr lang="zh-CN" altLang="en-US" dirty="0" smtClean="0">
                <a:solidFill>
                  <a:schemeClr val="accent1"/>
                </a:solidFill>
              </a:rPr>
              <a:t>种用途完全不同的光线可以发射，分别是</a:t>
            </a:r>
            <a:r>
              <a:rPr lang="zh-CN" altLang="en-US" b="1" dirty="0" smtClean="0">
                <a:solidFill>
                  <a:srgbClr val="92D050"/>
                </a:solidFill>
              </a:rPr>
              <a:t>绿光</a:t>
            </a:r>
            <a:r>
              <a:rPr lang="zh-CN" altLang="en-US" dirty="0" smtClean="0">
                <a:solidFill>
                  <a:schemeClr val="accent1"/>
                </a:solidFill>
              </a:rPr>
              <a:t>，</a:t>
            </a:r>
            <a:r>
              <a:rPr lang="zh-CN" altLang="en-US" b="1" dirty="0" smtClean="0">
                <a:solidFill>
                  <a:schemeClr val="accent1">
                    <a:lumMod val="40000"/>
                    <a:lumOff val="60000"/>
                  </a:schemeClr>
                </a:solidFill>
              </a:rPr>
              <a:t>蓝光</a:t>
            </a:r>
            <a:r>
              <a:rPr lang="zh-CN" altLang="en-US" dirty="0" smtClean="0">
                <a:solidFill>
                  <a:schemeClr val="accent1"/>
                </a:solidFill>
              </a:rPr>
              <a:t>和</a:t>
            </a:r>
            <a:r>
              <a:rPr lang="zh-CN" altLang="en-US" b="1" dirty="0" smtClean="0">
                <a:solidFill>
                  <a:srgbClr val="FF0000"/>
                </a:solidFill>
              </a:rPr>
              <a:t>红光</a:t>
            </a:r>
            <a:r>
              <a:rPr lang="zh-CN" altLang="en-US" dirty="0" smtClean="0">
                <a:solidFill>
                  <a:schemeClr val="accent1"/>
                </a:solidFill>
              </a:rPr>
              <a:t>。</a:t>
            </a:r>
            <a:endParaRPr lang="zh-CN" altLang="en-US" dirty="0">
              <a:solidFill>
                <a:schemeClr val="bg1"/>
              </a:solidFill>
            </a:endParaRPr>
          </a:p>
        </p:txBody>
      </p:sp>
      <p:sp>
        <p:nvSpPr>
          <p:cNvPr id="20" name="文本框 19"/>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发射器</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cxnSp>
        <p:nvCxnSpPr>
          <p:cNvPr id="3" name="直接连接符 2"/>
          <p:cNvCxnSpPr/>
          <p:nvPr/>
        </p:nvCxnSpPr>
        <p:spPr>
          <a:xfrm flipV="1">
            <a:off x="2554514" y="2048900"/>
            <a:ext cx="624512" cy="120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2554514" y="3251200"/>
            <a:ext cx="624512" cy="689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287596" y="3251200"/>
            <a:ext cx="1266918" cy="689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87596" y="2048900"/>
            <a:ext cx="1266918" cy="120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54514" y="3251200"/>
            <a:ext cx="2119086" cy="1870752"/>
          </a:xfrm>
          <a:prstGeom prst="line">
            <a:avLst/>
          </a:prstGeom>
          <a:ln w="127000">
            <a:solidFill>
              <a:schemeClr val="accent2">
                <a:alpha val="70000"/>
              </a:schemeClr>
            </a:solidFill>
            <a:prstDash val="solid"/>
            <a:headEnd type="ova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775200" y="856343"/>
            <a:ext cx="6778171" cy="5312228"/>
          </a:xfrm>
          <a:prstGeom prst="rect">
            <a:avLst/>
          </a:prstGeom>
          <a:noFill/>
          <a:ln>
            <a:solidFill>
              <a:schemeClr val="accent1">
                <a:lumMod val="20000"/>
                <a:lumOff val="80000"/>
              </a:schemeClr>
            </a:solidFill>
          </a:ln>
          <a:effectLst>
            <a:outerShdw blurRad="50800" dist="50800" dir="5400000" algn="ctr" rotWithShape="0">
              <a:schemeClr val="accent1">
                <a:lumMod val="40000"/>
                <a:lumOff val="6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accent1"/>
                </a:solidFill>
              </a:rPr>
              <a:t>所有光都可以被反射和折射。</a:t>
            </a:r>
            <a:endParaRPr lang="en-US" altLang="zh-CN" dirty="0" smtClean="0">
              <a:solidFill>
                <a:schemeClr val="accent1"/>
              </a:solidFill>
            </a:endParaRPr>
          </a:p>
          <a:p>
            <a:r>
              <a:rPr lang="zh-CN" altLang="en-US" b="1" dirty="0">
                <a:solidFill>
                  <a:srgbClr val="92D050"/>
                </a:solidFill>
              </a:rPr>
              <a:t>绿</a:t>
            </a:r>
            <a:r>
              <a:rPr lang="zh-CN" altLang="en-US" b="1" dirty="0" smtClean="0">
                <a:solidFill>
                  <a:srgbClr val="92D050"/>
                </a:solidFill>
              </a:rPr>
              <a:t>光</a:t>
            </a:r>
            <a:r>
              <a:rPr lang="zh-CN" altLang="en-US" dirty="0" smtClean="0">
                <a:solidFill>
                  <a:schemeClr val="accent1"/>
                </a:solidFill>
              </a:rPr>
              <a:t>和</a:t>
            </a:r>
            <a:r>
              <a:rPr lang="zh-CN" altLang="en-US" b="1" dirty="0" smtClean="0">
                <a:solidFill>
                  <a:srgbClr val="FF0000"/>
                </a:solidFill>
              </a:rPr>
              <a:t>红光</a:t>
            </a:r>
            <a:r>
              <a:rPr lang="zh-CN" altLang="en-US" dirty="0" smtClean="0">
                <a:solidFill>
                  <a:schemeClr val="accent1"/>
                </a:solidFill>
              </a:rPr>
              <a:t>可以激发接收器，</a:t>
            </a:r>
            <a:r>
              <a:rPr lang="zh-CN" altLang="en-US" b="1" dirty="0">
                <a:solidFill>
                  <a:schemeClr val="accent1">
                    <a:lumMod val="40000"/>
                    <a:lumOff val="60000"/>
                  </a:schemeClr>
                </a:solidFill>
              </a:rPr>
              <a:t>蓝光</a:t>
            </a:r>
            <a:r>
              <a:rPr lang="zh-CN" altLang="en-US" dirty="0" smtClean="0">
                <a:solidFill>
                  <a:schemeClr val="accent1"/>
                </a:solidFill>
              </a:rPr>
              <a:t>不可以。</a:t>
            </a:r>
            <a:endParaRPr lang="en-US" altLang="zh-CN" dirty="0" smtClean="0">
              <a:solidFill>
                <a:schemeClr val="accent1"/>
              </a:solidFill>
            </a:endParaRPr>
          </a:p>
          <a:p>
            <a:r>
              <a:rPr lang="zh-CN" altLang="en-US" b="1" dirty="0">
                <a:solidFill>
                  <a:schemeClr val="accent1">
                    <a:lumMod val="40000"/>
                    <a:lumOff val="60000"/>
                  </a:schemeClr>
                </a:solidFill>
              </a:rPr>
              <a:t>蓝光</a:t>
            </a:r>
            <a:r>
              <a:rPr lang="zh-CN" altLang="en-US" dirty="0" smtClean="0">
                <a:solidFill>
                  <a:schemeClr val="accent1"/>
                </a:solidFill>
              </a:rPr>
              <a:t>可以在它射到的</a:t>
            </a:r>
            <a:r>
              <a:rPr lang="zh-CN" altLang="en-US" b="1" dirty="0" smtClean="0">
                <a:solidFill>
                  <a:schemeClr val="accent1"/>
                </a:solidFill>
              </a:rPr>
              <a:t>非透明和反光的面</a:t>
            </a:r>
            <a:r>
              <a:rPr lang="zh-CN" altLang="en-US" dirty="0" smtClean="0">
                <a:solidFill>
                  <a:schemeClr val="accent1"/>
                </a:solidFill>
              </a:rPr>
              <a:t>上施加一个沿光线方向的力。</a:t>
            </a:r>
            <a:endParaRPr lang="en-US" altLang="zh-CN" dirty="0" smtClean="0">
              <a:solidFill>
                <a:schemeClr val="accent1"/>
              </a:solidFill>
            </a:endParaRPr>
          </a:p>
          <a:p>
            <a:r>
              <a:rPr lang="zh-CN" altLang="en-US" b="1" dirty="0">
                <a:solidFill>
                  <a:srgbClr val="FF0000"/>
                </a:solidFill>
              </a:rPr>
              <a:t>红光</a:t>
            </a:r>
            <a:r>
              <a:rPr lang="zh-CN" altLang="en-US" dirty="0" smtClean="0">
                <a:solidFill>
                  <a:schemeClr val="accent1"/>
                </a:solidFill>
              </a:rPr>
              <a:t>不解释。其实人们对它很反感。只是因为游戏需要嘛，所以</a:t>
            </a:r>
            <a:r>
              <a:rPr lang="en-US" altLang="zh-CN" dirty="0" smtClean="0">
                <a:solidFill>
                  <a:schemeClr val="accent1"/>
                </a:solidFill>
              </a:rPr>
              <a:t>=3=</a:t>
            </a:r>
            <a:r>
              <a:rPr lang="zh-CN" altLang="en-US" dirty="0" smtClean="0">
                <a:solidFill>
                  <a:schemeClr val="accent1"/>
                </a:solidFill>
              </a:rPr>
              <a:t>。</a:t>
            </a:r>
            <a:endParaRPr lang="en-US" altLang="zh-CN" dirty="0" smtClean="0">
              <a:solidFill>
                <a:schemeClr val="accent1"/>
              </a:solidFill>
            </a:endParaRPr>
          </a:p>
          <a:p>
            <a:endParaRPr lang="en-US" altLang="zh-CN" dirty="0">
              <a:solidFill>
                <a:schemeClr val="accent1"/>
              </a:solidFill>
            </a:endParaRPr>
          </a:p>
          <a:p>
            <a:r>
              <a:rPr lang="en-US" altLang="zh-CN" i="1" dirty="0" smtClean="0">
                <a:solidFill>
                  <a:schemeClr val="accent1"/>
                </a:solidFill>
              </a:rPr>
              <a:t>UPD</a:t>
            </a:r>
            <a:r>
              <a:rPr lang="zh-CN" altLang="en-US" dirty="0" smtClean="0">
                <a:solidFill>
                  <a:schemeClr val="accent1"/>
                </a:solidFill>
              </a:rPr>
              <a:t>：</a:t>
            </a:r>
            <a:r>
              <a:rPr lang="zh-CN" altLang="en-US" b="1" dirty="0" smtClean="0">
                <a:solidFill>
                  <a:srgbClr val="FF0000"/>
                </a:solidFill>
              </a:rPr>
              <a:t>红光</a:t>
            </a:r>
            <a:r>
              <a:rPr lang="zh-CN" altLang="en-US" dirty="0" smtClean="0">
                <a:solidFill>
                  <a:schemeClr val="accent1"/>
                </a:solidFill>
              </a:rPr>
              <a:t>也可以引爆易燃物品，也就是去除通行障碍物咯。</a:t>
            </a:r>
            <a:endParaRPr lang="en-US" altLang="zh-CN" dirty="0" smtClean="0">
              <a:solidFill>
                <a:schemeClr val="accent1"/>
              </a:solidFill>
            </a:endParaRPr>
          </a:p>
          <a:p>
            <a:endParaRPr lang="en-US" altLang="zh-CN" dirty="0" smtClean="0">
              <a:solidFill>
                <a:schemeClr val="accent1"/>
              </a:solidFill>
            </a:endParaRPr>
          </a:p>
          <a:p>
            <a:r>
              <a:rPr lang="en-US" altLang="zh-CN" dirty="0" smtClean="0">
                <a:solidFill>
                  <a:schemeClr val="accent1"/>
                </a:solidFill>
              </a:rPr>
              <a:t>PS</a:t>
            </a:r>
            <a:r>
              <a:rPr lang="zh-CN" altLang="en-US" dirty="0" smtClean="0">
                <a:solidFill>
                  <a:schemeClr val="accent1"/>
                </a:solidFill>
              </a:rPr>
              <a:t>：一些出现</a:t>
            </a:r>
            <a:r>
              <a:rPr lang="zh-CN" altLang="en-US" b="1" dirty="0">
                <a:solidFill>
                  <a:schemeClr val="accent1">
                    <a:lumMod val="40000"/>
                    <a:lumOff val="60000"/>
                  </a:schemeClr>
                </a:solidFill>
              </a:rPr>
              <a:t>蓝光</a:t>
            </a:r>
            <a:r>
              <a:rPr lang="zh-CN" altLang="en-US" dirty="0" smtClean="0">
                <a:solidFill>
                  <a:schemeClr val="accent1"/>
                </a:solidFill>
              </a:rPr>
              <a:t>的关卡里，玩家需要想办法将</a:t>
            </a:r>
            <a:r>
              <a:rPr lang="zh-CN" altLang="en-US" b="1" dirty="0">
                <a:solidFill>
                  <a:schemeClr val="accent1">
                    <a:lumMod val="40000"/>
                    <a:lumOff val="60000"/>
                  </a:schemeClr>
                </a:solidFill>
              </a:rPr>
              <a:t>蓝光</a:t>
            </a:r>
            <a:r>
              <a:rPr lang="zh-CN" altLang="en-US" dirty="0" smtClean="0">
                <a:solidFill>
                  <a:schemeClr val="accent1"/>
                </a:solidFill>
              </a:rPr>
              <a:t>光线反射成向上射出，这样可以制作一个向上的电梯让玩家到达不能到达的地方。</a:t>
            </a:r>
            <a:endParaRPr lang="en-US" altLang="zh-CN" dirty="0">
              <a:solidFill>
                <a:schemeClr val="accent1"/>
              </a:solidFill>
            </a:endParaRPr>
          </a:p>
        </p:txBody>
      </p:sp>
      <p:sp>
        <p:nvSpPr>
          <p:cNvPr id="21" name="文本框 20"/>
          <p:cNvSpPr txBox="1"/>
          <p:nvPr/>
        </p:nvSpPr>
        <p:spPr>
          <a:xfrm>
            <a:off x="1978615" y="5208726"/>
            <a:ext cx="1891430" cy="400110"/>
          </a:xfrm>
          <a:prstGeom prst="rect">
            <a:avLst/>
          </a:prstGeom>
          <a:noFill/>
        </p:spPr>
        <p:txBody>
          <a:bodyPr wrap="square" rtlCol="0">
            <a:spAutoFit/>
          </a:bodyPr>
          <a:lstStyle/>
          <a:p>
            <a:pPr algn="ct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2000" dirty="0">
                <a:solidFill>
                  <a:schemeClr val="accent1">
                    <a:lumMod val="75000"/>
                  </a:schemeClr>
                </a:solidFill>
                <a:latin typeface="黑体" panose="02010609060101010101" pitchFamily="49" charset="-122"/>
                <a:ea typeface="黑体" panose="02010609060101010101" pitchFamily="49" charset="-122"/>
              </a:rPr>
              <a:t>三</a:t>
            </a:r>
            <a:r>
              <a:rPr lang="zh-CN" altLang="en-US" sz="2000" dirty="0" smtClean="0">
                <a:solidFill>
                  <a:schemeClr val="accent1">
                    <a:lumMod val="75000"/>
                  </a:schemeClr>
                </a:solidFill>
                <a:latin typeface="黑体" panose="02010609060101010101" pitchFamily="49" charset="-122"/>
                <a:ea typeface="黑体" panose="02010609060101010101" pitchFamily="49" charset="-122"/>
              </a:rPr>
              <a:t>种光</a:t>
            </a:r>
            <a:r>
              <a:rPr lang="en-US" altLang="zh-CN" sz="2000" dirty="0" smtClean="0">
                <a:solidFill>
                  <a:schemeClr val="accent1">
                    <a:lumMod val="75000"/>
                  </a:schemeClr>
                </a:solidFill>
                <a:latin typeface="黑体" panose="02010609060101010101" pitchFamily="49" charset="-122"/>
                <a:ea typeface="黑体" panose="02010609060101010101" pitchFamily="49" charset="-122"/>
              </a:rPr>
              <a:t>·</a:t>
            </a:r>
            <a:endParaRPr lang="zh-CN" altLang="en-US" sz="2000" dirty="0">
              <a:solidFill>
                <a:schemeClr val="accent1">
                  <a:lumMod val="75000"/>
                </a:schemeClr>
              </a:solidFill>
              <a:latin typeface="黑体" panose="02010609060101010101" pitchFamily="49" charset="-122"/>
              <a:ea typeface="黑体" panose="02010609060101010101" pitchFamily="49" charset="-122"/>
            </a:endParaRPr>
          </a:p>
        </p:txBody>
      </p:sp>
      <p:sp>
        <p:nvSpPr>
          <p:cNvPr id="20" name="矩形 19"/>
          <p:cNvSpPr/>
          <p:nvPr/>
        </p:nvSpPr>
        <p:spPr>
          <a:xfrm>
            <a:off x="1783126" y="1622215"/>
            <a:ext cx="801665" cy="801665"/>
          </a:xfrm>
          <a:prstGeom prst="rect">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033647" y="1885261"/>
            <a:ext cx="275573" cy="275573"/>
          </a:xfrm>
          <a:prstGeom prst="ellipse">
            <a:avLst/>
          </a:prstGeom>
          <a:solidFill>
            <a:schemeClr val="accent4">
              <a:lumMod val="20000"/>
              <a:lumOff val="8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H="1">
            <a:off x="2309221" y="2020157"/>
            <a:ext cx="2093967" cy="0"/>
          </a:xfrm>
          <a:prstGeom prst="straightConnector1">
            <a:avLst/>
          </a:prstGeom>
          <a:ln w="38100">
            <a:solidFill>
              <a:srgbClr val="92D05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2584791" y="3214007"/>
            <a:ext cx="1818398" cy="0"/>
          </a:xfrm>
          <a:prstGeom prst="straightConnector1">
            <a:avLst/>
          </a:prstGeom>
          <a:ln w="38100">
            <a:solidFill>
              <a:schemeClr val="accent1">
                <a:lumMod val="60000"/>
                <a:lumOff val="40000"/>
              </a:scheme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rot="20819820">
            <a:off x="1783126" y="2813538"/>
            <a:ext cx="801665" cy="801665"/>
          </a:xfrm>
          <a:prstGeom prst="rect">
            <a:avLst/>
          </a:prstGeom>
          <a:pattFill prst="ltUpDiag">
            <a:fgClr>
              <a:schemeClr val="accent1"/>
            </a:fgClr>
            <a:bgClr>
              <a:schemeClr val="bg1"/>
            </a:bgClr>
          </a:patt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flipH="1" flipV="1">
            <a:off x="1472592" y="3214370"/>
            <a:ext cx="698841" cy="1"/>
          </a:xfrm>
          <a:prstGeom prst="straightConnector1">
            <a:avLst/>
          </a:prstGeom>
          <a:ln>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247775" y="3057525"/>
            <a:ext cx="224817" cy="307777"/>
          </a:xfrm>
          <a:prstGeom prst="rect">
            <a:avLst/>
          </a:prstGeom>
          <a:noFill/>
        </p:spPr>
        <p:txBody>
          <a:bodyPr wrap="square" rtlCol="0">
            <a:spAutoFit/>
          </a:bodyPr>
          <a:lstStyle/>
          <a:p>
            <a:r>
              <a:rPr lang="en-US" altLang="zh-CN" sz="1400" dirty="0" smtClean="0">
                <a:solidFill>
                  <a:srgbClr val="FF0000"/>
                </a:solidFill>
              </a:rPr>
              <a:t>F</a:t>
            </a:r>
            <a:endParaRPr lang="zh-CN" altLang="en-US" sz="1400" dirty="0">
              <a:solidFill>
                <a:srgbClr val="FF0000"/>
              </a:solidFill>
            </a:endParaRPr>
          </a:p>
        </p:txBody>
      </p:sp>
      <p:cxnSp>
        <p:nvCxnSpPr>
          <p:cNvPr id="31" name="直接箭头连接符 30"/>
          <p:cNvCxnSpPr/>
          <p:nvPr/>
        </p:nvCxnSpPr>
        <p:spPr>
          <a:xfrm flipH="1">
            <a:off x="2438400" y="4603552"/>
            <a:ext cx="1964789" cy="0"/>
          </a:xfrm>
          <a:prstGeom prst="straightConnector1">
            <a:avLst/>
          </a:prstGeom>
          <a:ln w="38100">
            <a:solidFill>
              <a:srgbClr val="FF0000">
                <a:alpha val="50000"/>
              </a:srgb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978615" y="4124325"/>
            <a:ext cx="381000" cy="381000"/>
          </a:xfrm>
          <a:prstGeom prst="ellips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905000" y="4603552"/>
            <a:ext cx="533400" cy="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a:stCxn id="32" idx="4"/>
          </p:cNvCxnSpPr>
          <p:nvPr/>
        </p:nvCxnSpPr>
        <p:spPr>
          <a:xfrm>
            <a:off x="2169115" y="4505325"/>
            <a:ext cx="0" cy="98227"/>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p:cNvCxnSpPr/>
          <p:nvPr/>
        </p:nvCxnSpPr>
        <p:spPr>
          <a:xfrm>
            <a:off x="2169115" y="4603552"/>
            <a:ext cx="0" cy="149423"/>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直接连接符 39"/>
          <p:cNvCxnSpPr/>
          <p:nvPr/>
        </p:nvCxnSpPr>
        <p:spPr>
          <a:xfrm flipH="1">
            <a:off x="1978615" y="4743450"/>
            <a:ext cx="190500" cy="19050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2169115" y="4743450"/>
            <a:ext cx="190500" cy="190500"/>
          </a:xfrm>
          <a:prstGeom prst="line">
            <a:avLst/>
          </a:prstGeom>
          <a:solidFill>
            <a:schemeClr val="bg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50" name="乘号 49"/>
          <p:cNvSpPr/>
          <p:nvPr/>
        </p:nvSpPr>
        <p:spPr>
          <a:xfrm>
            <a:off x="1871273" y="3919984"/>
            <a:ext cx="595683" cy="1290936"/>
          </a:xfrm>
          <a:prstGeom prst="mathMultiply">
            <a:avLst>
              <a:gd name="adj1" fmla="val 13926"/>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2505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2243</Words>
  <Application>Microsoft Office PowerPoint</Application>
  <PresentationFormat>宽屏</PresentationFormat>
  <Paragraphs>208</Paragraphs>
  <Slides>43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仿宋</vt:lpstr>
      <vt:lpstr>黑体</vt:lpstr>
      <vt:lpstr>华文细黑</vt:lpstr>
      <vt:lpstr>宋体</vt:lpstr>
      <vt:lpstr>Arial</vt:lpstr>
      <vt:lpstr>Calibri</vt:lpstr>
      <vt:lpstr>Calibri Light</vt:lpstr>
      <vt:lpstr>Ebrima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I 的样例关卡</vt:lpstr>
      <vt:lpstr>Part I 的样例关卡</vt:lpstr>
      <vt:lpstr>Part I 的样例关卡</vt:lpstr>
      <vt:lpstr>Part I 的样例关卡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jjy3</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jjy3</dc:creator>
  <cp:lastModifiedBy>jjy</cp:lastModifiedBy>
  <cp:revision>177</cp:revision>
  <dcterms:created xsi:type="dcterms:W3CDTF">2014-06-24T07:42:36Z</dcterms:created>
  <dcterms:modified xsi:type="dcterms:W3CDTF">2015-11-11T02:07:34Z</dcterms:modified>
</cp:coreProperties>
</file>