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89" r:id="rId5"/>
    <p:sldId id="286" r:id="rId6"/>
    <p:sldId id="267" r:id="rId7"/>
    <p:sldId id="268" r:id="rId8"/>
    <p:sldId id="290" r:id="rId9"/>
    <p:sldId id="264" r:id="rId10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Montserrat" panose="00000500000000000000" pitchFamily="2" charset="0"/>
      <p:regular r:id="rId16"/>
      <p:bold r:id="rId17"/>
      <p:italic r:id="rId18"/>
      <p:boldItalic r:id="rId19"/>
    </p:embeddedFont>
    <p:embeddedFont>
      <p:font typeface="Nunito Sans" pitchFamily="2" charset="0"/>
      <p:regular r:id="rId20"/>
      <p:bold r:id="rId21"/>
      <p:italic r:id="rId22"/>
      <p:boldItalic r:id="rId23"/>
    </p:embeddedFont>
    <p:embeddedFont>
      <p:font typeface="Nunito Sans Black" pitchFamily="2" charset="0"/>
      <p:bold r:id="rId24"/>
      <p:boldItalic r:id="rId25"/>
    </p:embeddedFont>
    <p:embeddedFont>
      <p:font typeface="Nunito Sans ExtraBold" pitchFamily="2" charset="0"/>
      <p:bold r:id="rId26"/>
      <p:boldItalic r:id="rId27"/>
    </p:embeddedFont>
    <p:embeddedFont>
      <p:font typeface="Nunito Sans SemiBold" pitchFamily="2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8" roundtripDataSignature="AMtx7mhFCq4uEzAdYPd0d8kyG0/EddwSn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8E5A70-38A4-4616-A2E1-29C6E3436D6D}">
  <a:tblStyle styleId="{0D8E5A70-38A4-4616-A2E1-29C6E3436D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font" Target="fonts/font18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font" Target="fonts/font2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font" Target="fonts/font1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5b1b6ab89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g135b1b6ab8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50eed52a2_0_16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g1350eed52a2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/>
              <a:t>Bo tròn bằng cách sử dụng công cụ Crop to Shape hoặc tạo Shape rồi chuột phải chọn Fill &gt; Picture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3" name="Google Shape;25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4" name="Google Shape;254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555352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35b1b6ab89_7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8" name="Google Shape;378;g135b1b6ab89_7_29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9" name="Google Shape;379;g135b1b6ab89_7_29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4328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6" name="Google Shape;356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135b1b6ab89_7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67" name="Google Shape;367;g135b1b6ab89_7_2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g135b1b6ab89_7_28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90906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35b1b6ab89_7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g135b1b6ab89_7_2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8" name="Google Shape;188;g135b1b6ab89_7_23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g135b1b6ab89_7_54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g135b1b6ab89_7_54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g135b1b6ab89_7_54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" name="Google Shape;16;g135b1b6ab89_7_5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477551" y="3893775"/>
            <a:ext cx="15298056" cy="305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g135b1b6ab89_7_5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1250" y="1920500"/>
            <a:ext cx="5118475" cy="117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g135b1b6ab89_7_5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149500" y="1556151"/>
            <a:ext cx="3149594" cy="30557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g135b1b6ab89_7_542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ans ExtraBold"/>
              <a:buNone/>
              <a:defRPr sz="18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 Sans ExtraBold"/>
              <a:buNone/>
              <a:defRPr sz="14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unito Sans ExtraBold"/>
              <a:buNone/>
              <a:defRPr sz="12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Nunito Sans ExtraBold"/>
              <a:buNone/>
              <a:defRPr sz="1000">
                <a:solidFill>
                  <a:schemeClr val="lt1"/>
                </a:solidFill>
                <a:latin typeface="Nunito Sans ExtraBold"/>
                <a:ea typeface="Nunito Sans ExtraBold"/>
                <a:cs typeface="Nunito Sans ExtraBold"/>
                <a:sym typeface="Nunito Sans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g135b1b6ab89_7_550"/>
          <p:cNvPicPr preferRelativeResize="0"/>
          <p:nvPr/>
        </p:nvPicPr>
        <p:blipFill rotWithShape="1">
          <a:blip r:embed="rId2">
            <a:alphaModFix amt="31000"/>
          </a:blip>
          <a:srcRect/>
          <a:stretch/>
        </p:blipFill>
        <p:spPr>
          <a:xfrm>
            <a:off x="-723900" y="-352425"/>
            <a:ext cx="13439527" cy="7562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g135b1b6ab89_7_5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84050" y="556775"/>
            <a:ext cx="4023900" cy="92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g135b1b6ab89_7_550"/>
          <p:cNvSpPr txBox="1">
            <a:spLocks noGrp="1"/>
          </p:cNvSpPr>
          <p:nvPr>
            <p:ph type="title"/>
          </p:nvPr>
        </p:nvSpPr>
        <p:spPr>
          <a:xfrm>
            <a:off x="2644050" y="2964875"/>
            <a:ext cx="6903900" cy="36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 b="0">
                <a:solidFill>
                  <a:srgbClr val="004088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g135b1b6ab89_7_56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g135b1b6ab89_7_56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57A7"/>
              </a:buClr>
              <a:buSzPts val="2800"/>
              <a:buFont typeface="Montserrat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27" name="Google Shape;27;g135b1b6ab89_7_563"/>
          <p:cNvSpPr txBox="1">
            <a:spLocks noGrp="1"/>
          </p:cNvSpPr>
          <p:nvPr>
            <p:ph type="body" idx="1"/>
          </p:nvPr>
        </p:nvSpPr>
        <p:spPr>
          <a:xfrm>
            <a:off x="448650" y="1950275"/>
            <a:ext cx="11284800" cy="44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600"/>
              <a:buChar char="•"/>
              <a:defRPr sz="2600"/>
            </a:lvl1pPr>
            <a:lvl2pPr marL="914400" lvl="1" indent="-3683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200"/>
              <a:buChar char="•"/>
              <a:defRPr sz="2200"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28" name="Google Shape;28;g135b1b6ab89_7_56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9" name="Google Shape;29;g135b1b6ab89_7_563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g135b1b6ab89_7_5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g135b1b6ab89_7_598"/>
          <p:cNvSpPr txBox="1">
            <a:spLocks noGrp="1"/>
          </p:cNvSpPr>
          <p:nvPr>
            <p:ph type="title"/>
          </p:nvPr>
        </p:nvSpPr>
        <p:spPr>
          <a:xfrm>
            <a:off x="79692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4" name="Google Shape;44;g135b1b6ab89_7_598"/>
          <p:cNvSpPr txBox="1">
            <a:spLocks noGrp="1"/>
          </p:cNvSpPr>
          <p:nvPr>
            <p:ph type="title" idx="2"/>
          </p:nvPr>
        </p:nvSpPr>
        <p:spPr>
          <a:xfrm>
            <a:off x="6580375" y="1553925"/>
            <a:ext cx="48147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45" name="Google Shape;45;g135b1b6ab89_7_598"/>
          <p:cNvSpPr txBox="1">
            <a:spLocks noGrp="1"/>
          </p:cNvSpPr>
          <p:nvPr>
            <p:ph type="body" idx="1"/>
          </p:nvPr>
        </p:nvSpPr>
        <p:spPr>
          <a:xfrm>
            <a:off x="79692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g135b1b6ab89_7_598"/>
          <p:cNvSpPr txBox="1">
            <a:spLocks noGrp="1"/>
          </p:cNvSpPr>
          <p:nvPr>
            <p:ph type="body" idx="3"/>
          </p:nvPr>
        </p:nvSpPr>
        <p:spPr>
          <a:xfrm>
            <a:off x="6580375" y="2627825"/>
            <a:ext cx="48147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g135b1b6ab89_7_59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48" name="Google Shape;48;g135b1b6ab89_7_59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g135b1b6ab89_7_59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 1">
  <p:cSld name="OBJECT_WITH_CAPTION_TEXT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g135b1b6ab89_7_60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g135b1b6ab89_7_608"/>
          <p:cNvSpPr txBox="1">
            <a:spLocks noGrp="1"/>
          </p:cNvSpPr>
          <p:nvPr>
            <p:ph type="title"/>
          </p:nvPr>
        </p:nvSpPr>
        <p:spPr>
          <a:xfrm>
            <a:off x="621513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3" name="Google Shape;53;g135b1b6ab89_7_608"/>
          <p:cNvSpPr txBox="1">
            <a:spLocks noGrp="1"/>
          </p:cNvSpPr>
          <p:nvPr>
            <p:ph type="title" idx="2"/>
          </p:nvPr>
        </p:nvSpPr>
        <p:spPr>
          <a:xfrm>
            <a:off x="4339662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4" name="Google Shape;54;g135b1b6ab89_7_608"/>
          <p:cNvSpPr txBox="1">
            <a:spLocks noGrp="1"/>
          </p:cNvSpPr>
          <p:nvPr>
            <p:ph type="body" idx="1"/>
          </p:nvPr>
        </p:nvSpPr>
        <p:spPr>
          <a:xfrm>
            <a:off x="621513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135b1b6ab89_7_608"/>
          <p:cNvSpPr txBox="1">
            <a:spLocks noGrp="1"/>
          </p:cNvSpPr>
          <p:nvPr>
            <p:ph type="body" idx="3"/>
          </p:nvPr>
        </p:nvSpPr>
        <p:spPr>
          <a:xfrm>
            <a:off x="4339662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6" name="Google Shape;56;g135b1b6ab89_7_608"/>
          <p:cNvSpPr txBox="1">
            <a:spLocks noGrp="1"/>
          </p:cNvSpPr>
          <p:nvPr>
            <p:ph type="title" idx="4"/>
          </p:nvPr>
        </p:nvSpPr>
        <p:spPr>
          <a:xfrm>
            <a:off x="448650" y="592525"/>
            <a:ext cx="10801800" cy="84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800" b="0">
                <a:solidFill>
                  <a:srgbClr val="0057A7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 Black"/>
              <a:buNone/>
              <a:defRPr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sp>
        <p:nvSpPr>
          <p:cNvPr id="57" name="Google Shape;57;g135b1b6ab89_7_608"/>
          <p:cNvSpPr txBox="1">
            <a:spLocks noGrp="1"/>
          </p:cNvSpPr>
          <p:nvPr>
            <p:ph type="title" idx="5"/>
          </p:nvPr>
        </p:nvSpPr>
        <p:spPr>
          <a:xfrm>
            <a:off x="8057799" y="1535600"/>
            <a:ext cx="3019800" cy="97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2500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g135b1b6ab89_7_608"/>
          <p:cNvSpPr txBox="1">
            <a:spLocks noGrp="1"/>
          </p:cNvSpPr>
          <p:nvPr>
            <p:ph type="body" idx="6"/>
          </p:nvPr>
        </p:nvSpPr>
        <p:spPr>
          <a:xfrm>
            <a:off x="8057799" y="2609500"/>
            <a:ext cx="3019800" cy="39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  <a:defRPr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g135b1b6ab89_7_60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0" name="Google Shape;60;g135b1b6ab89_7_608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2">
  <p:cSld name="VERTICAL_TITLE_AND_VERTICAL_TEXT_4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35b1b6ab89_7_760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1800" b="1" i="0" u="none" strike="noStrike" cap="none">
                <a:solidFill>
                  <a:srgbClr val="0057A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3" name="Google Shape;63;g135b1b6ab89_7_760"/>
          <p:cNvCxnSpPr/>
          <p:nvPr/>
        </p:nvCxnSpPr>
        <p:spPr>
          <a:xfrm>
            <a:off x="11522625" y="6650425"/>
            <a:ext cx="191700" cy="0"/>
          </a:xfrm>
          <a:prstGeom prst="straightConnector1">
            <a:avLst/>
          </a:prstGeom>
          <a:noFill/>
          <a:ln w="19050" cap="flat" cmpd="sng">
            <a:solidFill>
              <a:srgbClr val="024EA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rgbClr val="024EA2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g135b1b6ab89_7_554"/>
          <p:cNvSpPr txBox="1">
            <a:spLocks noGrp="1"/>
          </p:cNvSpPr>
          <p:nvPr>
            <p:ph type="title"/>
          </p:nvPr>
        </p:nvSpPr>
        <p:spPr>
          <a:xfrm>
            <a:off x="645925" y="429700"/>
            <a:ext cx="67614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Font typeface="Nunito Sans Black"/>
              <a:buNone/>
              <a:defRPr sz="1500"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endParaRPr/>
          </a:p>
        </p:txBody>
      </p:sp>
      <p:pic>
        <p:nvPicPr>
          <p:cNvPr id="26" name="Google Shape;26;g135b1b6ab89_7_55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633450" y="2000250"/>
            <a:ext cx="5463301" cy="4857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9967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 4 1">
  <p:cSld name="Vertical Title and Text 4 1">
    <p:bg>
      <p:bgPr>
        <a:solidFill>
          <a:srgbClr val="024EA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g135b1b6ab89_7_7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89324" y="1554225"/>
            <a:ext cx="5191950" cy="1198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35b1b6ab89_7_7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80525" y="747262"/>
            <a:ext cx="5191951" cy="4778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35b1b6ab89_7_754"/>
          <p:cNvPicPr preferRelativeResize="0"/>
          <p:nvPr/>
        </p:nvPicPr>
        <p:blipFill rotWithShape="1">
          <a:blip r:embed="rId4">
            <a:alphaModFix/>
          </a:blip>
          <a:srcRect b="12464"/>
          <a:stretch/>
        </p:blipFill>
        <p:spPr>
          <a:xfrm>
            <a:off x="-1495850" y="4183225"/>
            <a:ext cx="15298050" cy="26747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g135b1b6ab89_7_754"/>
          <p:cNvSpPr/>
          <p:nvPr/>
        </p:nvSpPr>
        <p:spPr>
          <a:xfrm>
            <a:off x="-88950" y="5133000"/>
            <a:ext cx="12369900" cy="1725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g135b1b6ab89_7_754"/>
          <p:cNvSpPr txBox="1">
            <a:spLocks noGrp="1"/>
          </p:cNvSpPr>
          <p:nvPr>
            <p:ph type="subTitle" idx="1"/>
          </p:nvPr>
        </p:nvSpPr>
        <p:spPr>
          <a:xfrm>
            <a:off x="1879000" y="5613150"/>
            <a:ext cx="8561100" cy="76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 b="1">
                <a:solidFill>
                  <a:srgbClr val="0057A7"/>
                </a:solidFill>
              </a:defRPr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b="1"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9749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135b1b6ab89_7_53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Nunito Sans"/>
              <a:buNone/>
              <a:defRPr sz="4400" b="1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unito Sans"/>
              <a:buNone/>
              <a:defRPr sz="1800" b="0" i="0" u="none" strike="noStrike" cap="none">
                <a:solidFill>
                  <a:srgbClr val="000000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11" name="Google Shape;11;g135b1b6ab89_7_53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unito Sans SemiBold"/>
              <a:buChar char="•"/>
              <a:defRPr sz="28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ans"/>
              <a:buChar char="•"/>
              <a:defRPr sz="24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Char char="•"/>
              <a:defRPr sz="20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ransition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35b1b6ab89_0_0"/>
          <p:cNvSpPr txBox="1">
            <a:spLocks noGrp="1"/>
          </p:cNvSpPr>
          <p:nvPr>
            <p:ph type="subTitle" idx="1"/>
          </p:nvPr>
        </p:nvSpPr>
        <p:spPr>
          <a:xfrm>
            <a:off x="811250" y="5306950"/>
            <a:ext cx="10276800" cy="10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Mã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:</a:t>
            </a:r>
            <a:r>
              <a:rPr lang="vi-VN" dirty="0"/>
              <a:t> DRAW2002</a:t>
            </a:r>
            <a:r>
              <a:rPr lang="en-US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: </a:t>
            </a:r>
            <a:r>
              <a:rPr lang="vi-VN" dirty="0"/>
              <a:t>Dễ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350eed52a2_0_161"/>
          <p:cNvSpPr txBox="1">
            <a:spLocks noGrp="1"/>
          </p:cNvSpPr>
          <p:nvPr>
            <p:ph type="title"/>
          </p:nvPr>
        </p:nvSpPr>
        <p:spPr>
          <a:xfrm>
            <a:off x="649579" y="3125131"/>
            <a:ext cx="10892841" cy="1635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vi-VN" dirty="0"/>
              <a:t>Đa giác đều</a:t>
            </a:r>
            <a:endParaRPr b="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58713" y="201125"/>
            <a:ext cx="1177724" cy="2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5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US" dirty="0"/>
              <a:t>ĐỀ BÀI</a:t>
            </a:r>
            <a:endParaRPr dirty="0"/>
          </a:p>
        </p:txBody>
      </p:sp>
      <p:sp>
        <p:nvSpPr>
          <p:cNvPr id="86" name="Google Shape;86;p5"/>
          <p:cNvSpPr txBox="1">
            <a:spLocks noGrp="1"/>
          </p:cNvSpPr>
          <p:nvPr>
            <p:ph type="body" idx="1"/>
          </p:nvPr>
        </p:nvSpPr>
        <p:spPr>
          <a:xfrm>
            <a:off x="742663" y="1192379"/>
            <a:ext cx="10591862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Đa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giác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đều</a:t>
            </a: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bài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Vẽ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đa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giác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đều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(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nhập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+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chiều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dirty="0" err="1"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b="1" dirty="0">
                <a:latin typeface="Nunito Sans"/>
                <a:ea typeface="Nunito Sans"/>
                <a:cs typeface="Nunito Sans"/>
                <a:sym typeface="Nunito Sans"/>
              </a:rPr>
              <a:t>).</a:t>
            </a:r>
            <a:endParaRPr lang="en-US"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Kết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quả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Hiển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thị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lên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màn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hình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.</a:t>
            </a: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1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Ví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b="1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dụ</a:t>
            </a:r>
            <a:r>
              <a:rPr lang="en-US" sz="2000" b="1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Số</a:t>
            </a:r>
            <a:r>
              <a:rPr lang="en-US" sz="2000" i="0" u="none" strike="noStrike" cap="none" dirty="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i="0" u="none" strike="noStrike" cap="none" dirty="0" err="1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: 5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"/>
              <a:buNone/>
            </a:pP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Độ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dài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000" dirty="0" err="1">
                <a:latin typeface="Nunito Sans"/>
                <a:ea typeface="Nunito Sans"/>
                <a:cs typeface="Nunito Sans"/>
                <a:sym typeface="Nunito Sans"/>
              </a:rPr>
              <a:t>cạnh</a:t>
            </a:r>
            <a:r>
              <a:rPr lang="en-US" sz="2000" dirty="0">
                <a:latin typeface="Nunito Sans"/>
                <a:ea typeface="Nunito Sans"/>
                <a:cs typeface="Nunito Sans"/>
                <a:sym typeface="Nunito Sans"/>
              </a:rPr>
              <a:t>: 100</a:t>
            </a:r>
            <a:endParaRPr sz="200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unito Sans SemiBold"/>
              <a:buNone/>
            </a:pPr>
            <a:endParaRPr sz="2000" b="0" i="0" u="none" strike="noStrike" cap="none" dirty="0">
              <a:solidFill>
                <a:schemeClr val="dk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86;p5">
            <a:extLst>
              <a:ext uri="{FF2B5EF4-FFF2-40B4-BE49-F238E27FC236}">
                <a16:creationId xmlns:a16="http://schemas.microsoft.com/office/drawing/2014/main" id="{4DED44D9-9083-C980-8982-A536718EAC8F}"/>
              </a:ext>
            </a:extLst>
          </p:cNvPr>
          <p:cNvSpPr txBox="1">
            <a:spLocks/>
          </p:cNvSpPr>
          <p:nvPr/>
        </p:nvSpPr>
        <p:spPr>
          <a:xfrm>
            <a:off x="448651" y="6281122"/>
            <a:ext cx="564735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unito Sans SemiBold"/>
              <a:buChar char="•"/>
              <a:defRPr sz="2600" b="0" i="0" u="none" strike="noStrike" cap="none">
                <a:solidFill>
                  <a:schemeClr val="dk1"/>
                </a:solidFill>
                <a:latin typeface="Nunito Sans SemiBold"/>
                <a:ea typeface="Nunito Sans SemiBold"/>
                <a:cs typeface="Nunito Sans SemiBold"/>
                <a:sym typeface="Nunito Sans SemiBold"/>
              </a:defRPr>
            </a:lvl1pPr>
            <a:lvl2pPr marL="914400" marR="0" lvl="1" indent="-3683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unito Sans"/>
              <a:buChar char="•"/>
              <a:defRPr sz="22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unito Sans"/>
              <a:buChar char="•"/>
              <a:defRPr sz="18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marR="0" lvl="3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marR="0" lvl="4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marR="0" lvl="5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marR="0" lvl="6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marR="0" lvl="7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marR="0" lvl="8" indent="-330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•"/>
              <a:defRPr sz="1600" b="0" i="0" u="none" strike="noStrike" cap="none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ts val="2000"/>
              <a:buFont typeface="Nunito Sans"/>
              <a:buNone/>
            </a:pPr>
            <a:r>
              <a:rPr lang="en-US" sz="18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Nguồn</a:t>
            </a:r>
            <a:r>
              <a:rPr lang="en-US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: </a:t>
            </a:r>
            <a:r>
              <a:rPr lang="vi-VN" sz="18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 Sans Black" pitchFamily="2" charset="0"/>
                <a:ea typeface="Nunito Sans"/>
                <a:cs typeface="Nunito Sans"/>
                <a:sym typeface="Nunito Sans"/>
              </a:rPr>
              <a:t>ICANTECH</a:t>
            </a:r>
            <a:endParaRPr lang="en-US" sz="1800" i="1" dirty="0">
              <a:solidFill>
                <a:schemeClr val="tx1">
                  <a:lumMod val="50000"/>
                  <a:lumOff val="50000"/>
                </a:schemeClr>
              </a:solidFill>
              <a:latin typeface="Nunito Sans Black" pitchFamily="2" charset="0"/>
              <a:ea typeface="Nunito Sans"/>
              <a:cs typeface="Nunito Sans"/>
              <a:sym typeface="Nunito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73B1A7-A413-FA0E-FB87-84B7C9C8D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46540" y="3211689"/>
            <a:ext cx="4032894" cy="30694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"/>
          <p:cNvSpPr txBox="1">
            <a:spLocks noGrp="1"/>
          </p:cNvSpPr>
          <p:nvPr>
            <p:ph type="title"/>
          </p:nvPr>
        </p:nvSpPr>
        <p:spPr>
          <a:xfrm>
            <a:off x="448650" y="429700"/>
            <a:ext cx="6761400" cy="1325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HƯỚNG DẪN</a:t>
            </a:r>
            <a:endParaRPr dirty="0"/>
          </a:p>
        </p:txBody>
      </p:sp>
      <p:sp>
        <p:nvSpPr>
          <p:cNvPr id="258" name="Google Shape;25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" name="Google Shape;124;g1350eed52a2_0_366">
            <a:extLst>
              <a:ext uri="{FF2B5EF4-FFF2-40B4-BE49-F238E27FC236}">
                <a16:creationId xmlns:a16="http://schemas.microsoft.com/office/drawing/2014/main" id="{551EDC04-DF91-07BA-FA63-6B98E55D096A}"/>
              </a:ext>
            </a:extLst>
          </p:cNvPr>
          <p:cNvSpPr txBox="1"/>
          <p:nvPr/>
        </p:nvSpPr>
        <p:spPr>
          <a:xfrm>
            <a:off x="448650" y="1257829"/>
            <a:ext cx="1164481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Ta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thực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hiện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2 </a:t>
            </a:r>
            <a:r>
              <a:rPr lang="en-US" sz="2400" b="1" dirty="0" err="1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bước</a:t>
            </a:r>
            <a:r>
              <a:rPr lang="en-US" sz="2400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:</a:t>
            </a:r>
            <a:endParaRPr lang="vi-VN" sz="2400" b="0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7" name="Google Shape;257;p2">
            <a:extLst>
              <a:ext uri="{FF2B5EF4-FFF2-40B4-BE49-F238E27FC236}">
                <a16:creationId xmlns:a16="http://schemas.microsoft.com/office/drawing/2014/main" id="{A6E497BB-D871-3EB8-AEB7-5DD491C0FD29}"/>
              </a:ext>
            </a:extLst>
          </p:cNvPr>
          <p:cNvSpPr txBox="1">
            <a:spLocks/>
          </p:cNvSpPr>
          <p:nvPr/>
        </p:nvSpPr>
        <p:spPr>
          <a:xfrm>
            <a:off x="740548" y="3009478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u="none" strike="noStrike" cap="none" dirty="0">
                <a:solidFill>
                  <a:srgbClr val="8CC63F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1</a:t>
            </a:r>
          </a:p>
        </p:txBody>
      </p:sp>
      <p:sp>
        <p:nvSpPr>
          <p:cNvPr id="8" name="Google Shape;124;g1350eed52a2_0_366">
            <a:extLst>
              <a:ext uri="{FF2B5EF4-FFF2-40B4-BE49-F238E27FC236}">
                <a16:creationId xmlns:a16="http://schemas.microsoft.com/office/drawing/2014/main" id="{2197301D-9361-1393-D845-7BB96D95D5A0}"/>
              </a:ext>
            </a:extLst>
          </p:cNvPr>
          <p:cNvSpPr txBox="1"/>
          <p:nvPr/>
        </p:nvSpPr>
        <p:spPr>
          <a:xfrm>
            <a:off x="1616738" y="3194464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Nhập dữ liệu</a:t>
            </a:r>
            <a:endParaRPr lang="vi-VN" sz="2000" b="1" i="0" u="none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28" name="Google Shape;257;p2">
            <a:extLst>
              <a:ext uri="{FF2B5EF4-FFF2-40B4-BE49-F238E27FC236}">
                <a16:creationId xmlns:a16="http://schemas.microsoft.com/office/drawing/2014/main" id="{9DD5C684-160E-D6DE-9DB5-7CEB7F00068E}"/>
              </a:ext>
            </a:extLst>
          </p:cNvPr>
          <p:cNvSpPr txBox="1">
            <a:spLocks/>
          </p:cNvSpPr>
          <p:nvPr/>
        </p:nvSpPr>
        <p:spPr>
          <a:xfrm>
            <a:off x="740548" y="3928445"/>
            <a:ext cx="797166" cy="770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Montserrat"/>
              <a:buNone/>
              <a:defRPr sz="4100" b="0" i="0" u="none" strike="noStrike" cap="none">
                <a:solidFill>
                  <a:srgbClr val="FFFFFF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unito Sans Black"/>
              <a:buNone/>
              <a:defRPr sz="1500" b="0" i="0" u="none" strike="noStrike" cap="none">
                <a:solidFill>
                  <a:srgbClr val="000000"/>
                </a:solidFill>
                <a:latin typeface="Nunito Sans Black"/>
                <a:ea typeface="Nunito Sans Black"/>
                <a:cs typeface="Nunito Sans Black"/>
                <a:sym typeface="Nunito Sans Black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C2090"/>
              </a:buClr>
              <a:buSzPts val="4800"/>
              <a:buFont typeface="Montserrat"/>
              <a:buNone/>
            </a:pPr>
            <a:r>
              <a:rPr lang="en-US" sz="4800" strike="noStrike" cap="none" dirty="0">
                <a:solidFill>
                  <a:srgbClr val="DC2090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2</a:t>
            </a:r>
            <a:endParaRPr lang="en-US" sz="1600" dirty="0">
              <a:latin typeface="Nunito Sans Black"/>
              <a:ea typeface="Nunito Sans Black"/>
              <a:cs typeface="Nunito Sans Black"/>
              <a:sym typeface="Nunito Sans Black"/>
            </a:endParaRPr>
          </a:p>
        </p:txBody>
      </p:sp>
      <p:sp>
        <p:nvSpPr>
          <p:cNvPr id="29" name="Google Shape;124;g1350eed52a2_0_366">
            <a:extLst>
              <a:ext uri="{FF2B5EF4-FFF2-40B4-BE49-F238E27FC236}">
                <a16:creationId xmlns:a16="http://schemas.microsoft.com/office/drawing/2014/main" id="{1873ABF6-F5DC-58B9-AC34-4E60F7CFF17E}"/>
              </a:ext>
            </a:extLst>
          </p:cNvPr>
          <p:cNvSpPr txBox="1"/>
          <p:nvPr/>
        </p:nvSpPr>
        <p:spPr>
          <a:xfrm>
            <a:off x="1616738" y="4113431"/>
            <a:ext cx="647213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strike="noStrike" cap="none" dirty="0">
                <a:solidFill>
                  <a:schemeClr val="bg1"/>
                </a:solidFill>
                <a:latin typeface="Nunito Sans"/>
                <a:ea typeface="Nunito Sans"/>
                <a:cs typeface="Nunito Sans"/>
                <a:sym typeface="Nunito Sans"/>
              </a:rPr>
              <a:t>Vẽ đa giác đều</a:t>
            </a:r>
            <a:endParaRPr lang="vi-VN" sz="2000" b="1" i="0" strike="noStrike" cap="none" dirty="0">
              <a:solidFill>
                <a:schemeClr val="bg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365076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35b1b6ab89_7_29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385" name="Google Shape;385;g135b1b6ab89_7_29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solidFill>
                  <a:schemeClr val="hlink"/>
                </a:solidFill>
              </a:rPr>
              <a:t>HƯỚNG DẪN LẬP TRÌNH </a:t>
            </a:r>
            <a:r>
              <a:rPr lang="en-US" dirty="0">
                <a:solidFill>
                  <a:schemeClr val="hlink"/>
                </a:solidFill>
              </a:rPr>
              <a:t>CHƯƠNG TRÌNH CHÍNH</a:t>
            </a:r>
            <a:endParaRPr dirty="0"/>
          </a:p>
        </p:txBody>
      </p:sp>
      <p:sp>
        <p:nvSpPr>
          <p:cNvPr id="386" name="Google Shape;386;g135b1b6ab89_7_293"/>
          <p:cNvSpPr/>
          <p:nvPr/>
        </p:nvSpPr>
        <p:spPr>
          <a:xfrm>
            <a:off x="1741144" y="2592043"/>
            <a:ext cx="4098939" cy="1483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dirty="0">
                <a:solidFill>
                  <a:srgbClr val="3F3F3F"/>
                </a:solidFill>
                <a:latin typeface="Nunito Sans" pitchFamily="2" charset="0"/>
              </a:rPr>
              <a:t>Tạo tin "nhập dữ liệu" cho bước 1.
Tạo tin "vẽ đa giác đều" cho bước 2.</a:t>
            </a: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dirty="0">
              <a:solidFill>
                <a:srgbClr val="3F3F3F"/>
              </a:solidFill>
              <a:latin typeface="Nunito Sans" pitchFamily="2" charset="0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0" i="0" u="none" strike="noStrike" dirty="0">
                <a:solidFill>
                  <a:srgbClr val="000000"/>
                </a:solidFill>
                <a:effectLst/>
                <a:latin typeface="Nunito Sans" pitchFamily="2" charset="0"/>
              </a:rPr>
              <a:t>Em hãy ghép các khối lệnh và thực hiện lần lượt các bước trên để hoàn thành chương trình.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7" name="Google Shape;386;g135b1b6ab89_7_293">
            <a:extLst>
              <a:ext uri="{FF2B5EF4-FFF2-40B4-BE49-F238E27FC236}">
                <a16:creationId xmlns:a16="http://schemas.microsoft.com/office/drawing/2014/main" id="{816346C4-944A-B757-1C71-F801BA131CEF}"/>
              </a:ext>
            </a:extLst>
          </p:cNvPr>
          <p:cNvSpPr/>
          <p:nvPr/>
        </p:nvSpPr>
        <p:spPr>
          <a:xfrm>
            <a:off x="763267" y="5776744"/>
            <a:ext cx="10665466" cy="317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Tiếp theo, chúng ta sẽ học cách lập trình khi nhận các tin "nhập dữ liệu“</a:t>
            </a:r>
            <a:r>
              <a:rPr lang="en-US" sz="2000" b="1" i="1" dirty="0">
                <a:solidFill>
                  <a:srgbClr val="3F3F3F"/>
                </a:solidFill>
                <a:latin typeface="Nunito Sans" pitchFamily="2" charset="0"/>
              </a:rPr>
              <a:t>,</a:t>
            </a:r>
            <a:r>
              <a:rPr lang="vi-VN" sz="2000" b="1" i="1" dirty="0">
                <a:solidFill>
                  <a:srgbClr val="3F3F3F"/>
                </a:solidFill>
                <a:latin typeface="Nunito Sans" pitchFamily="2" charset="0"/>
              </a:rPr>
              <a:t> "vẽ đa giác đều".</a:t>
            </a:r>
            <a:endParaRPr lang="vi-VN" sz="2000" b="1" i="1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EFF372-C302-4128-8E22-69EDF2B0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1919" y="1895261"/>
            <a:ext cx="4248093" cy="278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1643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8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363" name="Google Shape;363;p8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1: </a:t>
            </a:r>
            <a:r>
              <a:rPr lang="vi-VN" dirty="0">
                <a:solidFill>
                  <a:schemeClr val="hlink"/>
                </a:solidFill>
              </a:rPr>
              <a:t>NHẬP DỮ LIỆU</a:t>
            </a:r>
            <a:endParaRPr dirty="0"/>
          </a:p>
        </p:txBody>
      </p:sp>
      <p:sp>
        <p:nvSpPr>
          <p:cNvPr id="364" name="Google Shape;364;p8"/>
          <p:cNvSpPr/>
          <p:nvPr/>
        </p:nvSpPr>
        <p:spPr>
          <a:xfrm>
            <a:off x="1043453" y="2076000"/>
            <a:ext cx="5637300" cy="17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Tạo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ra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2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biến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và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Thực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hiện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nhập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dữ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liệu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  <a:endParaRPr lang="vi-VN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4A4F9-5989-BEE2-AC88-4AE161F5E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46" y="1351344"/>
            <a:ext cx="3730578" cy="320315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ĐA GIÁC ĐỀU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2858371" y="1576225"/>
            <a:ext cx="6561673" cy="2926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theo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rồi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góc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360/(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sp>
        <p:nvSpPr>
          <p:cNvPr id="6" name="Google Shape;375;g135b1b6ab89_7_283">
            <a:extLst>
              <a:ext uri="{FF2B5EF4-FFF2-40B4-BE49-F238E27FC236}">
                <a16:creationId xmlns:a16="http://schemas.microsoft.com/office/drawing/2014/main" id="{E6662465-92B8-5799-689E-863AC667C352}"/>
              </a:ext>
            </a:extLst>
          </p:cNvPr>
          <p:cNvSpPr/>
          <p:nvPr/>
        </p:nvSpPr>
        <p:spPr>
          <a:xfrm>
            <a:off x="1210650" y="5526875"/>
            <a:ext cx="9770700" cy="7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hãy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tự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lập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trình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dựa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vào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gợi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ý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trên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và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xem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đáp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án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ở slide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tiếp</a:t>
            </a:r>
            <a:r>
              <a:rPr lang="en-US" sz="2000" b="1" i="1" u="none" strike="noStrike" dirty="0">
                <a:solidFill>
                  <a:srgbClr val="3F3F3F"/>
                </a:solidFill>
                <a:effectLst/>
                <a:latin typeface="Nunito Sans" pitchFamily="2" charset="0"/>
              </a:rPr>
              <a:t> </a:t>
            </a:r>
            <a:r>
              <a:rPr lang="en-US" sz="2000" b="1" i="1" u="none" strike="noStrike" dirty="0" err="1">
                <a:solidFill>
                  <a:srgbClr val="3F3F3F"/>
                </a:solidFill>
                <a:effectLst/>
                <a:latin typeface="Nunito Sans" pitchFamily="2" charset="0"/>
              </a:rPr>
              <a:t>theo.</a:t>
            </a:r>
            <a:endParaRPr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35b1b6ab89_7_283"/>
          <p:cNvSpPr txBox="1">
            <a:spLocks noGrp="1"/>
          </p:cNvSpPr>
          <p:nvPr>
            <p:ph type="sldNum" idx="12"/>
          </p:nvPr>
        </p:nvSpPr>
        <p:spPr>
          <a:xfrm>
            <a:off x="11334525" y="6285313"/>
            <a:ext cx="5679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74" name="Google Shape;374;g135b1b6ab89_7_283"/>
          <p:cNvSpPr txBox="1">
            <a:spLocks noGrp="1"/>
          </p:cNvSpPr>
          <p:nvPr>
            <p:ph type="title"/>
          </p:nvPr>
        </p:nvSpPr>
        <p:spPr>
          <a:xfrm>
            <a:off x="448650" y="592525"/>
            <a:ext cx="10801800" cy="983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hlink"/>
                </a:solidFill>
              </a:rPr>
              <a:t>BƯỚC 2: </a:t>
            </a:r>
            <a:r>
              <a:rPr lang="vi-VN" dirty="0">
                <a:solidFill>
                  <a:schemeClr val="hlink"/>
                </a:solidFill>
              </a:rPr>
              <a:t>VẼ ĐA GIÁC ĐỀU</a:t>
            </a:r>
            <a:endParaRPr dirty="0"/>
          </a:p>
        </p:txBody>
      </p:sp>
      <p:sp>
        <p:nvSpPr>
          <p:cNvPr id="375" name="Google Shape;375;g135b1b6ab89_7_283"/>
          <p:cNvSpPr/>
          <p:nvPr/>
        </p:nvSpPr>
        <p:spPr>
          <a:xfrm>
            <a:off x="5180346" y="2378481"/>
            <a:ext cx="6438129" cy="1753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Đặt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bút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Lặp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lại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theo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số</a:t>
            </a:r>
            <a:r>
              <a:rPr lang="en-US" sz="2000" b="0" i="0" u="none" strike="noStrike" cap="none" dirty="0">
                <a:solidFill>
                  <a:srgbClr val="3F3F3F"/>
                </a:solidFill>
                <a:latin typeface="Nunito Sans" pitchFamily="2" charset="0"/>
                <a:sym typeface="Arial"/>
              </a:rPr>
              <a:t> </a:t>
            </a:r>
            <a:r>
              <a:rPr lang="en-US" sz="2000" b="0" i="0" u="none" strike="noStrike" cap="none" dirty="0" err="1">
                <a:solidFill>
                  <a:srgbClr val="3F3F3F"/>
                </a:solidFill>
                <a:latin typeface="Nunito Sans" pitchFamily="2" charset="0"/>
                <a:sym typeface="Arial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.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Arial"/>
              <a:buNone/>
            </a:pP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Mỗi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lần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lặp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vẽ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độ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dài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1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rồi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xoay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góc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360/(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số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 </a:t>
            </a:r>
            <a:r>
              <a:rPr lang="en-US" sz="2000" dirty="0" err="1">
                <a:solidFill>
                  <a:srgbClr val="3F3F3F"/>
                </a:solidFill>
                <a:latin typeface="Nunito Sans" pitchFamily="2" charset="0"/>
              </a:rPr>
              <a:t>cạnh</a:t>
            </a:r>
            <a:r>
              <a:rPr lang="en-US" sz="2000" dirty="0">
                <a:solidFill>
                  <a:srgbClr val="3F3F3F"/>
                </a:solidFill>
                <a:latin typeface="Nunito Sans" pitchFamily="2" charset="0"/>
              </a:rPr>
              <a:t>).</a:t>
            </a:r>
            <a:endParaRPr lang="en-US" sz="2000" b="0" i="0" u="none" strike="noStrike" cap="none" dirty="0">
              <a:solidFill>
                <a:srgbClr val="3F3F3F"/>
              </a:solidFill>
              <a:latin typeface="Nunito Sans" pitchFamily="2" charset="0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75D458-099B-2B87-24B8-D75D473E5B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44" y="1253351"/>
            <a:ext cx="3362853" cy="50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94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35b1b6ab89_7_232"/>
          <p:cNvSpPr/>
          <p:nvPr/>
        </p:nvSpPr>
        <p:spPr>
          <a:xfrm>
            <a:off x="680025" y="3005553"/>
            <a:ext cx="8102100" cy="129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Thông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tin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liên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 </a:t>
            </a:r>
            <a:r>
              <a:rPr lang="en-US" sz="1600" b="0" i="0" u="none" strike="noStrike" cap="none" dirty="0" err="1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hệ</a:t>
            </a:r>
            <a:r>
              <a:rPr lang="en-US" sz="1600" b="0" i="0" u="none" strike="noStrike" cap="none" dirty="0">
                <a:solidFill>
                  <a:schemeClr val="lt1"/>
                </a:solidFill>
                <a:latin typeface="Nunito Sans Black"/>
                <a:ea typeface="Nunito Sans Black"/>
                <a:cs typeface="Nunito Sans Black"/>
                <a:sym typeface="Nunito Sans Black"/>
              </a:rPr>
              <a:t>:</a:t>
            </a:r>
            <a:endParaRPr sz="1400" b="0" i="0" u="none" strike="noStrike" cap="none" dirty="0">
              <a:solidFill>
                <a:srgbClr val="000000"/>
              </a:solidFill>
              <a:latin typeface="Nunito Sans Black"/>
              <a:ea typeface="Nunito Sans Black"/>
              <a:cs typeface="Nunito Sans Black"/>
              <a:sym typeface="Nunito Sans Blac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Email</a:t>
            </a:r>
            <a:endParaRPr sz="1400" b="0" i="0" u="none" strike="noStrike" cap="none" dirty="0">
              <a:solidFill>
                <a:srgbClr val="000000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0" i="0" u="none" strike="noStrike" cap="none" dirty="0">
                <a:solidFill>
                  <a:schemeClr val="lt1"/>
                </a:solidFill>
                <a:latin typeface="Nunito Sans"/>
                <a:ea typeface="Nunito Sans"/>
                <a:cs typeface="Nunito Sans"/>
                <a:sym typeface="Nunito Sans"/>
              </a:rPr>
              <a:t>Hotline</a:t>
            </a: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 b="0" i="0" u="none" strike="noStrike" cap="none" dirty="0">
              <a:solidFill>
                <a:schemeClr val="lt1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_ICT_Presentation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57A7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297</Words>
  <Application>Microsoft Office PowerPoint</Application>
  <PresentationFormat>Widescreen</PresentationFormat>
  <Paragraphs>59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Nunito Sans SemiBold</vt:lpstr>
      <vt:lpstr>Nunito Sans ExtraBold</vt:lpstr>
      <vt:lpstr>Arial</vt:lpstr>
      <vt:lpstr>Nunito Sans Black</vt:lpstr>
      <vt:lpstr>Montserrat</vt:lpstr>
      <vt:lpstr>Calibri</vt:lpstr>
      <vt:lpstr>Nunito Sans</vt:lpstr>
      <vt:lpstr>GE_ICT_Presentation template</vt:lpstr>
      <vt:lpstr>PowerPoint Presentation</vt:lpstr>
      <vt:lpstr>Đa giác đều</vt:lpstr>
      <vt:lpstr>ĐỀ BÀI</vt:lpstr>
      <vt:lpstr>HƯỚNG DẪN</vt:lpstr>
      <vt:lpstr>HƯỚNG DẪN LẬP TRÌNH CHƯƠNG TRÌNH CHÍNH</vt:lpstr>
      <vt:lpstr>BƯỚC 1: NHẬP DỮ LIỆU</vt:lpstr>
      <vt:lpstr>BƯỚC 2: VẼ ĐA GIÁC ĐỀU</vt:lpstr>
      <vt:lpstr>BƯỚC 2: VẼ ĐA GIÁC ĐỀU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Heo</dc:creator>
  <cp:lastModifiedBy>Đạt Nguyễn</cp:lastModifiedBy>
  <cp:revision>29</cp:revision>
  <dcterms:created xsi:type="dcterms:W3CDTF">2021-09-14T01:46:20Z</dcterms:created>
  <dcterms:modified xsi:type="dcterms:W3CDTF">2022-07-14T08:50:24Z</dcterms:modified>
</cp:coreProperties>
</file>