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97" r:id="rId5"/>
    <p:sldId id="286" r:id="rId6"/>
    <p:sldId id="267" r:id="rId7"/>
    <p:sldId id="268" r:id="rId8"/>
    <p:sldId id="290" r:id="rId9"/>
    <p:sldId id="295" r:id="rId10"/>
    <p:sldId id="298" r:id="rId11"/>
    <p:sldId id="299" r:id="rId12"/>
    <p:sldId id="264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Nunito Sans" pitchFamily="2" charset="0"/>
      <p:regular r:id="rId23"/>
      <p:bold r:id="rId24"/>
      <p:italic r:id="rId25"/>
      <p:boldItalic r:id="rId26"/>
    </p:embeddedFont>
    <p:embeddedFont>
      <p:font typeface="Nunito Sans Black" pitchFamily="2" charset="0"/>
      <p:bold r:id="rId27"/>
      <p:boldItalic r:id="rId28"/>
    </p:embeddedFont>
    <p:embeddedFont>
      <p:font typeface="Nunito Sans ExtraBold" pitchFamily="2" charset="0"/>
      <p:bold r:id="rId29"/>
      <p:boldItalic r:id="rId30"/>
    </p:embeddedFont>
    <p:embeddedFont>
      <p:font typeface="Nunito Sans SemiBold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47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227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42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59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DRAW5001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Khó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3: VẼ HOA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063706" y="1206924"/>
            <a:ext cx="6331788" cy="46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/>
            <a:r>
              <a:rPr lang="en-US" sz="2000" b="1" i="0" dirty="0" err="1">
                <a:solidFill>
                  <a:srgbClr val="0E0F0F"/>
                </a:solidFill>
                <a:effectLst/>
                <a:latin typeface="Nunito Sans" pitchFamily="2" charset="0"/>
              </a:rPr>
              <a:t>Vẽ</a:t>
            </a:r>
            <a:r>
              <a:rPr lang="en-US" sz="2000" b="1" i="0" dirty="0">
                <a:solidFill>
                  <a:srgbClr val="0E0F0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dirty="0" err="1">
                <a:solidFill>
                  <a:srgbClr val="0E0F0F"/>
                </a:solidFill>
                <a:latin typeface="Nunito Sans" pitchFamily="2" charset="0"/>
              </a:rPr>
              <a:t>cánh</a:t>
            </a:r>
            <a:r>
              <a:rPr lang="en-US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:</a:t>
            </a:r>
          </a:p>
          <a:p>
            <a:pPr algn="l" fontAlgn="base"/>
            <a:endParaRPr lang="en-US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r>
              <a:rPr lang="vi-VN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Để vẽ được cánh hoa thứ nhất ta đặt hướng ban đầu của bút vẽ là hướng 180 độ rồi vẽ 1 cung tròn có chiều dài L = C*3/4 bắt đầu từ điểm A đi tới điểm B.</a:t>
            </a:r>
            <a:endParaRPr lang="en-US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endParaRPr lang="vi-VN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r>
              <a:rPr lang="vi-VN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Khi tới B, hướng của bút vẽ đang là hướng 90 độ, để vẽ cánh tiếp theo ta phải quay bút vẽ theo hướng ngược lại (-90 độ) tức xoay phải 180.</a:t>
            </a:r>
            <a:endParaRPr lang="en-US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endParaRPr lang="vi-VN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r>
              <a:rPr lang="vi-VN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Cứ lặp lại như thế 4 lần ta được 4 cánh hoa.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5C98D-2183-9C96-55A9-A267188B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0" y="1344947"/>
            <a:ext cx="3923337" cy="30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3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3: VẼ HOA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063706" y="1206924"/>
            <a:ext cx="6331788" cy="46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/>
            <a:r>
              <a:rPr lang="en-US" sz="2000" b="1" i="0" dirty="0" err="1">
                <a:solidFill>
                  <a:srgbClr val="0E0F0F"/>
                </a:solidFill>
                <a:effectLst/>
                <a:latin typeface="Nunito Sans" pitchFamily="2" charset="0"/>
              </a:rPr>
              <a:t>Vẽ</a:t>
            </a:r>
            <a:r>
              <a:rPr lang="en-US" sz="2000" b="1" i="0" dirty="0">
                <a:solidFill>
                  <a:srgbClr val="0E0F0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dirty="0" err="1">
                <a:solidFill>
                  <a:srgbClr val="0E0F0F"/>
                </a:solidFill>
                <a:latin typeface="Nunito Sans" pitchFamily="2" charset="0"/>
              </a:rPr>
              <a:t>cành</a:t>
            </a:r>
            <a:r>
              <a:rPr lang="en-US" sz="2000" b="1" dirty="0">
                <a:solidFill>
                  <a:srgbClr val="0E0F0F"/>
                </a:solidFill>
                <a:latin typeface="Nunito Sans" pitchFamily="2" charset="0"/>
              </a:rPr>
              <a:t> </a:t>
            </a:r>
            <a:r>
              <a:rPr lang="en-US" sz="2000" b="1" dirty="0" err="1">
                <a:solidFill>
                  <a:srgbClr val="0E0F0F"/>
                </a:solidFill>
                <a:latin typeface="Nunito Sans" pitchFamily="2" charset="0"/>
              </a:rPr>
              <a:t>và</a:t>
            </a:r>
            <a:r>
              <a:rPr lang="en-US" sz="2000" b="1" dirty="0">
                <a:solidFill>
                  <a:srgbClr val="0E0F0F"/>
                </a:solidFill>
                <a:latin typeface="Nunito Sans" pitchFamily="2" charset="0"/>
              </a:rPr>
              <a:t> </a:t>
            </a:r>
            <a:r>
              <a:rPr lang="en-US" sz="2000" b="1" dirty="0" err="1">
                <a:solidFill>
                  <a:srgbClr val="0E0F0F"/>
                </a:solidFill>
                <a:latin typeface="Nunito Sans" pitchFamily="2" charset="0"/>
              </a:rPr>
              <a:t>lá</a:t>
            </a:r>
            <a:r>
              <a:rPr lang="en-US" sz="2000" b="1" dirty="0">
                <a:solidFill>
                  <a:srgbClr val="0E0F0F"/>
                </a:solidFill>
                <a:latin typeface="Nunito Sans" pitchFamily="2" charset="0"/>
              </a:rPr>
              <a:t> </a:t>
            </a:r>
            <a:r>
              <a:rPr lang="en-US" sz="2000" b="1" dirty="0" err="1">
                <a:solidFill>
                  <a:srgbClr val="0E0F0F"/>
                </a:solidFill>
                <a:latin typeface="Nunito Sans" pitchFamily="2" charset="0"/>
              </a:rPr>
              <a:t>hoa</a:t>
            </a:r>
            <a:r>
              <a:rPr lang="en-US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:</a:t>
            </a:r>
          </a:p>
          <a:p>
            <a:pPr algn="l" fontAlgn="base"/>
            <a:endParaRPr lang="en-US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r>
              <a:rPr lang="vi-VN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Xoay về hướng 45 độ để bắt đầu vẽ lá bên phải, sau đó xoay về hướng -135 độ để vẽ lá bên trái.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02ECA-DD0B-0C18-23D3-5B1797455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52" y="1206924"/>
            <a:ext cx="2821251" cy="45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4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Vẽ hoa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225476"/>
            <a:ext cx="1059186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hoa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Đề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bài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Vẽ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hình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bông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hoa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bán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kính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nhập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từ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bàn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phím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trong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khoảng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từ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30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đến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60.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Nhập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bán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kính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không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đúng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yêu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cầu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nhập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lại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.</a:t>
            </a:r>
            <a:endParaRPr lang="en-US" sz="2000" b="1" i="0" u="none" strike="noStrike" cap="none" dirty="0">
              <a:solidFill>
                <a:schemeClr val="dk1"/>
              </a:solidFill>
              <a:latin typeface="Nunito Sans" pitchFamily="2" charset="0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Tin học trẻ huyện Đức Trọng 2021 câu 1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888A0-61A6-26FA-77DC-3F352762C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88" y="3164428"/>
            <a:ext cx="2862318" cy="2888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3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2478767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2663753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Nhập dữ liệu và khởi tạo biến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397734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u="none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3582720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Tạo</a:t>
            </a: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hàm</a:t>
            </a: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v</a:t>
            </a:r>
            <a:r>
              <a:rPr lang="en-US" sz="2000" b="1" i="0" u="none" strike="noStrike" cap="none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ẽ</a:t>
            </a: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cung tròn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257;p2">
            <a:extLst>
              <a:ext uri="{FF2B5EF4-FFF2-40B4-BE49-F238E27FC236}">
                <a16:creationId xmlns:a16="http://schemas.microsoft.com/office/drawing/2014/main" id="{FC442D53-7FBE-EA86-5CB6-4FEFF02F9A72}"/>
              </a:ext>
            </a:extLst>
          </p:cNvPr>
          <p:cNvSpPr txBox="1">
            <a:spLocks/>
          </p:cNvSpPr>
          <p:nvPr/>
        </p:nvSpPr>
        <p:spPr>
          <a:xfrm>
            <a:off x="740548" y="4301654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0" u="none" strike="noStrike" cap="none" dirty="0">
                <a:solidFill>
                  <a:srgbClr val="00B0F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3</a:t>
            </a:r>
            <a:endParaRPr lang="en-US" sz="4800" i="0" dirty="0">
              <a:solidFill>
                <a:srgbClr val="00B0F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32" name="Google Shape;124;g1350eed52a2_0_366">
            <a:extLst>
              <a:ext uri="{FF2B5EF4-FFF2-40B4-BE49-F238E27FC236}">
                <a16:creationId xmlns:a16="http://schemas.microsoft.com/office/drawing/2014/main" id="{DF008EFE-05FF-2A25-6231-E15402905A09}"/>
              </a:ext>
            </a:extLst>
          </p:cNvPr>
          <p:cNvSpPr txBox="1"/>
          <p:nvPr/>
        </p:nvSpPr>
        <p:spPr>
          <a:xfrm>
            <a:off x="1616738" y="4486640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Vẽ hoa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5532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 dữ liệu và khởi tạo biến" cho bước 1.
Tạo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hàm</a:t>
            </a: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 "cung tròn" cho bước 2.
Tạo tin "vẽ hoa" cho bước 3.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tin "nhập dữ liệu và khởi tạo biến", </a:t>
            </a:r>
            <a:r>
              <a:rPr lang="en-US" sz="2000" b="1" i="1" dirty="0" err="1">
                <a:solidFill>
                  <a:srgbClr val="3F3F3F"/>
                </a:solidFill>
                <a:latin typeface="Nunito Sans" pitchFamily="2" charset="0"/>
              </a:rPr>
              <a:t>hàm</a:t>
            </a:r>
            <a:r>
              <a:rPr lang="en-US" sz="2000" b="1" i="1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"cung tròn" và</a:t>
            </a:r>
            <a:r>
              <a:rPr lang="en-US" sz="2000" b="1" i="1" dirty="0">
                <a:solidFill>
                  <a:srgbClr val="3F3F3F"/>
                </a:solidFill>
                <a:latin typeface="Nunito Sans" pitchFamily="2" charset="0"/>
              </a:rPr>
              <a:t> tin</a:t>
            </a: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 "vẽ hoa".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02D15-E69F-C4DC-9005-D762A96ED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4123"/>
            <a:ext cx="5026464" cy="23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NHẬP DỮ LIỆU VÀ KHỞI TẠO BIẾN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827793" y="1748485"/>
            <a:ext cx="5637300" cy="293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3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R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bán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kính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), pi (3.14)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 (chu vi).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Thực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bán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kính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thỏa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mãn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điều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Đặt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pi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Note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: 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Chu vi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tròn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= 2 x pi x R.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4D668-79BC-EEA8-8F75-6DEFA075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73" y="1479440"/>
            <a:ext cx="5463130" cy="34462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</a:t>
            </a:r>
            <a:r>
              <a:rPr lang="en-US">
                <a:solidFill>
                  <a:schemeClr val="hlink"/>
                </a:solidFill>
              </a:rPr>
              <a:t>: TẠO HÀM </a:t>
            </a:r>
            <a:r>
              <a:rPr lang="vi-VN">
                <a:solidFill>
                  <a:schemeClr val="hlink"/>
                </a:solidFill>
              </a:rPr>
              <a:t>VẼ </a:t>
            </a:r>
            <a:r>
              <a:rPr lang="vi-VN" dirty="0">
                <a:solidFill>
                  <a:schemeClr val="hlink"/>
                </a:solidFill>
              </a:rPr>
              <a:t>CUNG TRÒN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26211" y="1311215"/>
            <a:ext cx="6564702" cy="398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/>
            <a:r>
              <a:rPr lang="en-US" sz="2000" dirty="0">
                <a:solidFill>
                  <a:srgbClr val="0E0F0F"/>
                </a:solidFill>
                <a:latin typeface="Nunito Sans" pitchFamily="2" charset="0"/>
              </a:rPr>
              <a:t>T</a:t>
            </a:r>
            <a:r>
              <a:rPr lang="vi-VN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a sẽ thiết lập một thủ tục vẽ cung tròn có chiều dài là L.</a:t>
            </a:r>
            <a:endParaRPr lang="en-US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endParaRPr lang="vi-VN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r>
              <a:rPr lang="vi-VN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Phân tích: Khi vẽ một đường tròn có bán kính R ta sẽ vẽ 360 đoạn, mỗi đoạn dài C/360 bước (C là chu vi của đường tròn – thực chất là chiều dài của đường tròn đó).</a:t>
            </a:r>
            <a:endParaRPr lang="en-US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endParaRPr lang="vi-VN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r>
              <a:rPr lang="vi-VN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Với chiều dài là C ta vẽ 360 đoạn =&gt; Với chiều dài là L ta sẽ vẽ L*360/C đoạn, mỗi đoạn dài C/360 bước.</a:t>
            </a:r>
            <a:endParaRPr lang="en-US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endParaRPr lang="vi-VN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r>
              <a:rPr lang="vi-VN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Thủ tục vẽ cung tròn có chiều dài là L:</a:t>
            </a:r>
            <a:r>
              <a:rPr lang="en-US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 </a:t>
            </a:r>
            <a:r>
              <a:rPr lang="vi-VN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Lặp lại L*360/C lần, mỗi lần đi một đoạn dài C/360 bước rồi xoay phải 1 độ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632B8-822E-D2F1-B1BD-6012A4E2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215" y="1187212"/>
            <a:ext cx="3576494" cy="37902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3: </a:t>
            </a:r>
            <a:r>
              <a:rPr lang="vi-VN" dirty="0">
                <a:solidFill>
                  <a:schemeClr val="hlink"/>
                </a:solidFill>
              </a:rPr>
              <a:t>VẼ </a:t>
            </a:r>
            <a:r>
              <a:rPr lang="en-US" dirty="0">
                <a:solidFill>
                  <a:schemeClr val="hlink"/>
                </a:solidFill>
              </a:rPr>
              <a:t>HOA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601025" y="1370558"/>
            <a:ext cx="5637300" cy="162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PHÂN TÍCH:</a:t>
            </a:r>
            <a:endParaRPr lang="vi-VN" sz="2000" b="1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E7D59B-021C-2C11-3F5F-0AAAFFA5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77" y="1478622"/>
            <a:ext cx="37338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8EA1CB-CDA8-7711-CDCC-6B51152ABC7E}"/>
              </a:ext>
            </a:extLst>
          </p:cNvPr>
          <p:cNvSpPr txBox="1"/>
          <p:nvPr/>
        </p:nvSpPr>
        <p:spPr>
          <a:xfrm>
            <a:off x="7315200" y="1370558"/>
            <a:ext cx="3706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vi-VN" sz="2000" i="0" dirty="0">
                <a:solidFill>
                  <a:srgbClr val="0E0F0F"/>
                </a:solidFill>
                <a:effectLst/>
                <a:latin typeface="Nunito Sans" pitchFamily="2" charset="0"/>
              </a:rPr>
              <a:t>Nhìn vào hình ta thấy:</a:t>
            </a:r>
            <a:endParaRPr lang="en-US" sz="200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endParaRPr lang="vi-VN" sz="200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r>
              <a:rPr lang="vi-VN" sz="2000" i="0" dirty="0">
                <a:solidFill>
                  <a:srgbClr val="0E0F0F"/>
                </a:solidFill>
                <a:effectLst/>
                <a:latin typeface="Nunito Sans" pitchFamily="2" charset="0"/>
              </a:rPr>
              <a:t>Mỗi cánh của bông hoa được tạo bởi một cung tròn có chiều dài = ¾ chu vi đường tròn bán kính R.</a:t>
            </a:r>
            <a:endParaRPr lang="en-US" sz="200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endParaRPr lang="vi-VN" sz="200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r>
              <a:rPr lang="vi-VN" sz="2000" i="0" dirty="0">
                <a:solidFill>
                  <a:srgbClr val="0E0F0F"/>
                </a:solidFill>
                <a:effectLst/>
                <a:latin typeface="Nunito Sans" pitchFamily="2" charset="0"/>
              </a:rPr>
              <a:t>Mỗi lá hoa chia làm 2 phần, mỗi phần được tạo bởi một cung tròn có chiều dài = ¼ chu vi đường tròn bán kính R.</a:t>
            </a:r>
          </a:p>
          <a:p>
            <a:endParaRPr lang="en-US" sz="20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3: VẼ HOA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063706" y="1206924"/>
            <a:ext cx="6331788" cy="46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/>
            <a:r>
              <a:rPr lang="en-US" sz="2000" b="1" i="0" dirty="0" err="1">
                <a:solidFill>
                  <a:srgbClr val="0E0F0F"/>
                </a:solidFill>
                <a:effectLst/>
                <a:latin typeface="Nunito Sans" pitchFamily="2" charset="0"/>
              </a:rPr>
              <a:t>Vẽ</a:t>
            </a:r>
            <a:r>
              <a:rPr lang="en-US" sz="2000" b="1" i="0" dirty="0">
                <a:solidFill>
                  <a:srgbClr val="0E0F0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0" dirty="0" err="1">
                <a:solidFill>
                  <a:srgbClr val="0E0F0F"/>
                </a:solidFill>
                <a:effectLst/>
                <a:latin typeface="Nunito Sans" pitchFamily="2" charset="0"/>
              </a:rPr>
              <a:t>hình</a:t>
            </a:r>
            <a:r>
              <a:rPr lang="en-US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:</a:t>
            </a:r>
          </a:p>
          <a:p>
            <a:pPr algn="l" fontAlgn="base"/>
            <a:endParaRPr lang="en-US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r>
              <a:rPr lang="vi-VN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Ta sẽ bắt đầu vẽ nhị hoa là đường tròn tâm O(0,0) bán kính R từ điểm A(0,-R) theo chiều từ A tới B, tới C, tới D rồi lại về A.</a:t>
            </a:r>
            <a:endParaRPr lang="en-US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endParaRPr lang="vi-VN" sz="2000" b="0" i="0" dirty="0">
              <a:solidFill>
                <a:srgbClr val="0E0F0F"/>
              </a:solidFill>
              <a:effectLst/>
              <a:latin typeface="Nunito Sans" pitchFamily="2" charset="0"/>
            </a:endParaRPr>
          </a:p>
          <a:p>
            <a:pPr algn="l" fontAlgn="base"/>
            <a:r>
              <a:rPr lang="vi-VN" sz="2000" b="0" i="0" dirty="0">
                <a:solidFill>
                  <a:srgbClr val="0E0F0F"/>
                </a:solidFill>
                <a:effectLst/>
                <a:latin typeface="Nunito Sans" pitchFamily="2" charset="0"/>
              </a:rPr>
              <a:t>Do đó ban đầu ta phải đi tới điểm A có tọa độ (0, -R) và thiết lập hướng ban đầu của bút vẽ là hướng -90 độ rồi mới tiến hành vẽ đường tròn (lúc này L = 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99DD7-2282-F5B4-1198-E398EF4D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82" y="1206924"/>
            <a:ext cx="3456317" cy="38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42414"/>
      </p:ext>
    </p:extLst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738</Words>
  <Application>Microsoft Office PowerPoint</Application>
  <PresentationFormat>Widescreen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Nunito Sans Black</vt:lpstr>
      <vt:lpstr>Arial</vt:lpstr>
      <vt:lpstr>Montserrat</vt:lpstr>
      <vt:lpstr>Calibri</vt:lpstr>
      <vt:lpstr>Nunito Sans SemiBold</vt:lpstr>
      <vt:lpstr>Nunito Sans</vt:lpstr>
      <vt:lpstr>Nunito Sans ExtraBold</vt:lpstr>
      <vt:lpstr>GE_ICT_Presentation template</vt:lpstr>
      <vt:lpstr>PowerPoint Presentation</vt:lpstr>
      <vt:lpstr>Vẽ hoa</vt:lpstr>
      <vt:lpstr>ĐỀ BÀI</vt:lpstr>
      <vt:lpstr>HƯỚNG DẪN</vt:lpstr>
      <vt:lpstr>HƯỚNG DẪN LẬP TRÌNH CHƯƠNG TRÌNH CHÍNH</vt:lpstr>
      <vt:lpstr>BƯỚC 1: NHẬP DỮ LIỆU VÀ KHỞI TẠO BIẾN</vt:lpstr>
      <vt:lpstr>BƯỚC 2: TẠO HÀM VẼ CUNG TRÒN</vt:lpstr>
      <vt:lpstr>BƯỚC 3: VẼ HOA</vt:lpstr>
      <vt:lpstr>BƯỚC 3: VẼ HOA</vt:lpstr>
      <vt:lpstr>BƯỚC 3: VẼ HOA</vt:lpstr>
      <vt:lpstr>BƯỚC 3: VẼ HOA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Đạt Nguyễn</cp:lastModifiedBy>
  <cp:revision>30</cp:revision>
  <dcterms:created xsi:type="dcterms:W3CDTF">2021-09-14T01:46:20Z</dcterms:created>
  <dcterms:modified xsi:type="dcterms:W3CDTF">2022-07-14T08:22:05Z</dcterms:modified>
</cp:coreProperties>
</file>