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89" r:id="rId5"/>
    <p:sldId id="286" r:id="rId6"/>
    <p:sldId id="267" r:id="rId7"/>
    <p:sldId id="291" r:id="rId8"/>
    <p:sldId id="292" r:id="rId9"/>
    <p:sldId id="293" r:id="rId10"/>
    <p:sldId id="294" r:id="rId11"/>
    <p:sldId id="295" r:id="rId12"/>
    <p:sldId id="264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Nunito Sans" pitchFamily="2" charset="0"/>
      <p:regular r:id="rId23"/>
      <p:bold r:id="rId24"/>
      <p:italic r:id="rId25"/>
      <p:boldItalic r:id="rId26"/>
    </p:embeddedFont>
    <p:embeddedFont>
      <p:font typeface="Nunito Sans Black" pitchFamily="2" charset="0"/>
      <p:bold r:id="rId27"/>
      <p:boldItalic r:id="rId28"/>
    </p:embeddedFont>
    <p:embeddedFont>
      <p:font typeface="Nunito Sans ExtraBold" pitchFamily="2" charset="0"/>
      <p:bold r:id="rId29"/>
      <p:boldItalic r:id="rId30"/>
    </p:embeddedFont>
    <p:embeddedFont>
      <p:font typeface="Nunito Sans SemiBold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FCq4uEzAdYPd0d8kyG0/EddwS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8E5A70-38A4-4616-A2E1-29C6E3436D6D}">
  <a:tblStyle styleId="{0D8E5A70-38A4-4616-A2E1-29C6E3436D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presProps" Target="presProp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5b1b6ab8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g135b1b6ab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306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1171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5b1b6ab89_7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135b1b6ab89_7_2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135b1b6ab89_7_2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50eed52a2_0_1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g1350eed52a2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Bo tròn bằng cách sử dụng công cụ Crop to Shape hoặc tạo Shape rồi chuột phải chọn Fill &gt; Picture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5535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35b1b6ab89_7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135b1b6ab89_7_2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135b1b6ab89_7_2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43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9225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2559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804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35b1b6ab89_7_5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g135b1b6ab89_7_5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135b1b6ab89_7_5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g135b1b6ab89_7_5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477551" y="3893775"/>
            <a:ext cx="15298056" cy="30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g135b1b6ab89_7_5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250" y="1920500"/>
            <a:ext cx="5118475" cy="11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g135b1b6ab89_7_5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9500" y="1556151"/>
            <a:ext cx="3149594" cy="305577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g135b1b6ab89_7_542"/>
          <p:cNvSpPr txBox="1">
            <a:spLocks noGrp="1"/>
          </p:cNvSpPr>
          <p:nvPr>
            <p:ph type="subTitle" idx="1"/>
          </p:nvPr>
        </p:nvSpPr>
        <p:spPr>
          <a:xfrm>
            <a:off x="811250" y="5306950"/>
            <a:ext cx="102768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 Sans ExtraBold"/>
              <a:buNone/>
              <a:defRPr sz="18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g135b1b6ab89_7_550"/>
          <p:cNvPicPr preferRelativeResize="0"/>
          <p:nvPr/>
        </p:nvPicPr>
        <p:blipFill rotWithShape="1">
          <a:blip r:embed="rId2">
            <a:alphaModFix amt="31000"/>
          </a:blip>
          <a:srcRect/>
          <a:stretch/>
        </p:blipFill>
        <p:spPr>
          <a:xfrm>
            <a:off x="-723900" y="-352425"/>
            <a:ext cx="13439527" cy="756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g135b1b6ab89_7_5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4050" y="556775"/>
            <a:ext cx="4023900" cy="9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g135b1b6ab89_7_550"/>
          <p:cNvSpPr txBox="1">
            <a:spLocks noGrp="1"/>
          </p:cNvSpPr>
          <p:nvPr>
            <p:ph type="title"/>
          </p:nvPr>
        </p:nvSpPr>
        <p:spPr>
          <a:xfrm>
            <a:off x="2644050" y="2964875"/>
            <a:ext cx="6903900" cy="3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>
                <a:solidFill>
                  <a:srgbClr val="004088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g135b1b6ab89_7_5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g135b1b6ab89_7_56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7A7"/>
              </a:buClr>
              <a:buSzPts val="2800"/>
              <a:buFont typeface="Montserrat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27" name="Google Shape;27;g135b1b6ab89_7_563"/>
          <p:cNvSpPr txBox="1">
            <a:spLocks noGrp="1"/>
          </p:cNvSpPr>
          <p:nvPr>
            <p:ph type="body" idx="1"/>
          </p:nvPr>
        </p:nvSpPr>
        <p:spPr>
          <a:xfrm>
            <a:off x="448650" y="1950275"/>
            <a:ext cx="11284800" cy="44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37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  <a:defRPr sz="26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  <a:defRPr sz="22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8" name="Google Shape;28;g135b1b6ab89_7_56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" name="Google Shape;29;g135b1b6ab89_7_563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g135b1b6ab89_7_59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g135b1b6ab89_7_598"/>
          <p:cNvSpPr txBox="1">
            <a:spLocks noGrp="1"/>
          </p:cNvSpPr>
          <p:nvPr>
            <p:ph type="title"/>
          </p:nvPr>
        </p:nvSpPr>
        <p:spPr>
          <a:xfrm>
            <a:off x="796925" y="1553925"/>
            <a:ext cx="48147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44" name="Google Shape;44;g135b1b6ab89_7_598"/>
          <p:cNvSpPr txBox="1">
            <a:spLocks noGrp="1"/>
          </p:cNvSpPr>
          <p:nvPr>
            <p:ph type="title" idx="2"/>
          </p:nvPr>
        </p:nvSpPr>
        <p:spPr>
          <a:xfrm>
            <a:off x="6580375" y="1553925"/>
            <a:ext cx="48147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45" name="Google Shape;45;g135b1b6ab89_7_598"/>
          <p:cNvSpPr txBox="1">
            <a:spLocks noGrp="1"/>
          </p:cNvSpPr>
          <p:nvPr>
            <p:ph type="body" idx="1"/>
          </p:nvPr>
        </p:nvSpPr>
        <p:spPr>
          <a:xfrm>
            <a:off x="796925" y="2627825"/>
            <a:ext cx="48147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g135b1b6ab89_7_598"/>
          <p:cNvSpPr txBox="1">
            <a:spLocks noGrp="1"/>
          </p:cNvSpPr>
          <p:nvPr>
            <p:ph type="body" idx="3"/>
          </p:nvPr>
        </p:nvSpPr>
        <p:spPr>
          <a:xfrm>
            <a:off x="6580375" y="2627825"/>
            <a:ext cx="48147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g135b1b6ab89_7_598"/>
          <p:cNvSpPr txBox="1">
            <a:spLocks noGrp="1"/>
          </p:cNvSpPr>
          <p:nvPr>
            <p:ph type="title" idx="4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48" name="Google Shape;48;g135b1b6ab89_7_59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g135b1b6ab89_7_598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 1">
  <p:cSld name="OBJECT_WITH_CAPTION_TEXT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g135b1b6ab89_7_6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g135b1b6ab89_7_608"/>
          <p:cNvSpPr txBox="1">
            <a:spLocks noGrp="1"/>
          </p:cNvSpPr>
          <p:nvPr>
            <p:ph type="title"/>
          </p:nvPr>
        </p:nvSpPr>
        <p:spPr>
          <a:xfrm>
            <a:off x="621513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3" name="Google Shape;53;g135b1b6ab89_7_608"/>
          <p:cNvSpPr txBox="1">
            <a:spLocks noGrp="1"/>
          </p:cNvSpPr>
          <p:nvPr>
            <p:ph type="title" idx="2"/>
          </p:nvPr>
        </p:nvSpPr>
        <p:spPr>
          <a:xfrm>
            <a:off x="4339662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4" name="Google Shape;54;g135b1b6ab89_7_608"/>
          <p:cNvSpPr txBox="1">
            <a:spLocks noGrp="1"/>
          </p:cNvSpPr>
          <p:nvPr>
            <p:ph type="body" idx="1"/>
          </p:nvPr>
        </p:nvSpPr>
        <p:spPr>
          <a:xfrm>
            <a:off x="621513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g135b1b6ab89_7_608"/>
          <p:cNvSpPr txBox="1">
            <a:spLocks noGrp="1"/>
          </p:cNvSpPr>
          <p:nvPr>
            <p:ph type="body" idx="3"/>
          </p:nvPr>
        </p:nvSpPr>
        <p:spPr>
          <a:xfrm>
            <a:off x="4339662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g135b1b6ab89_7_608"/>
          <p:cNvSpPr txBox="1">
            <a:spLocks noGrp="1"/>
          </p:cNvSpPr>
          <p:nvPr>
            <p:ph type="title" idx="4"/>
          </p:nvPr>
        </p:nvSpPr>
        <p:spPr>
          <a:xfrm>
            <a:off x="448650" y="592525"/>
            <a:ext cx="108018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57" name="Google Shape;57;g135b1b6ab89_7_608"/>
          <p:cNvSpPr txBox="1">
            <a:spLocks noGrp="1"/>
          </p:cNvSpPr>
          <p:nvPr>
            <p:ph type="title" idx="5"/>
          </p:nvPr>
        </p:nvSpPr>
        <p:spPr>
          <a:xfrm>
            <a:off x="8057799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8" name="Google Shape;58;g135b1b6ab89_7_608"/>
          <p:cNvSpPr txBox="1">
            <a:spLocks noGrp="1"/>
          </p:cNvSpPr>
          <p:nvPr>
            <p:ph type="body" idx="6"/>
          </p:nvPr>
        </p:nvSpPr>
        <p:spPr>
          <a:xfrm>
            <a:off x="8057799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135b1b6ab89_7_60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0" name="Google Shape;60;g135b1b6ab89_7_608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 4 2">
  <p:cSld name="VERTICAL_TITLE_AND_VERTICAL_TEXT_4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5b1b6ab89_7_760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g135b1b6ab89_7_760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rgbClr val="024EA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35b1b6ab89_7_554"/>
          <p:cNvSpPr txBox="1">
            <a:spLocks noGrp="1"/>
          </p:cNvSpPr>
          <p:nvPr>
            <p:ph type="title"/>
          </p:nvPr>
        </p:nvSpPr>
        <p:spPr>
          <a:xfrm>
            <a:off x="645925" y="429700"/>
            <a:ext cx="6761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pic>
        <p:nvPicPr>
          <p:cNvPr id="26" name="Google Shape;26;g135b1b6ab89_7_5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33450" y="2000250"/>
            <a:ext cx="5463301" cy="4857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96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 4 1">
  <p:cSld name="Vertical Title and Text 4 1">
    <p:bg>
      <p:bgPr>
        <a:solidFill>
          <a:srgbClr val="024EA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g135b1b6ab89_7_7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9324" y="1554225"/>
            <a:ext cx="5191950" cy="1198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g135b1b6ab89_7_7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80525" y="747262"/>
            <a:ext cx="5191951" cy="477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g135b1b6ab89_7_754"/>
          <p:cNvPicPr preferRelativeResize="0"/>
          <p:nvPr/>
        </p:nvPicPr>
        <p:blipFill rotWithShape="1">
          <a:blip r:embed="rId4">
            <a:alphaModFix/>
          </a:blip>
          <a:srcRect b="12464"/>
          <a:stretch/>
        </p:blipFill>
        <p:spPr>
          <a:xfrm>
            <a:off x="-1495850" y="4183225"/>
            <a:ext cx="15298050" cy="26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g135b1b6ab89_7_754"/>
          <p:cNvSpPr/>
          <p:nvPr/>
        </p:nvSpPr>
        <p:spPr>
          <a:xfrm>
            <a:off x="-88950" y="5133000"/>
            <a:ext cx="12369900" cy="172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35b1b6ab89_7_754"/>
          <p:cNvSpPr txBox="1">
            <a:spLocks noGrp="1"/>
          </p:cNvSpPr>
          <p:nvPr>
            <p:ph type="subTitle" idx="1"/>
          </p:nvPr>
        </p:nvSpPr>
        <p:spPr>
          <a:xfrm>
            <a:off x="1879000" y="5613150"/>
            <a:ext cx="8561100" cy="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rgbClr val="0057A7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1"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974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5b1b6ab89_7_5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unito Sans"/>
              <a:buNone/>
              <a:defRPr sz="4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" name="Google Shape;11;g135b1b6ab89_7_5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SemiBold"/>
              <a:buChar char="•"/>
              <a:defRPr sz="28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•"/>
              <a:defRPr sz="2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Char char="•"/>
              <a:defRPr sz="2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transition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5b1b6ab89_0_0"/>
          <p:cNvSpPr txBox="1">
            <a:spLocks noGrp="1"/>
          </p:cNvSpPr>
          <p:nvPr>
            <p:ph type="subTitle" idx="1"/>
          </p:nvPr>
        </p:nvSpPr>
        <p:spPr>
          <a:xfrm>
            <a:off x="811250" y="5306950"/>
            <a:ext cx="102768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:</a:t>
            </a:r>
            <a:r>
              <a:rPr lang="vi-VN" dirty="0"/>
              <a:t> DRAW5002</a:t>
            </a:r>
            <a:r>
              <a:rPr lang="en-US" dirty="0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: </a:t>
            </a:r>
            <a:r>
              <a:rPr lang="vi-VN" dirty="0"/>
              <a:t>Trung bình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2: </a:t>
            </a:r>
            <a:r>
              <a:rPr lang="vi-VN" dirty="0">
                <a:solidFill>
                  <a:schemeClr val="hlink"/>
                </a:solidFill>
              </a:rPr>
              <a:t>VẼ HÌNH</a:t>
            </a:r>
            <a:endParaRPr dirty="0"/>
          </a:p>
        </p:txBody>
      </p:sp>
      <p:sp>
        <p:nvSpPr>
          <p:cNvPr id="375" name="Google Shape;375;g135b1b6ab89_7_283"/>
          <p:cNvSpPr/>
          <p:nvPr/>
        </p:nvSpPr>
        <p:spPr>
          <a:xfrm>
            <a:off x="448650" y="1741890"/>
            <a:ext cx="2746749" cy="368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Di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chuyển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đến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vị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trí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bắt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đầu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vẽ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ngôi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sao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lớn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Đặt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hướng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bằng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0.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Xoay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1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góc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18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độ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Vẽ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sao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to.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Nhấc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bút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FC7A4-3DDE-487D-6964-290EC24C1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287" y="1576225"/>
            <a:ext cx="3947664" cy="3458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B09413-BC52-DD6D-8A1A-0D038198C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951" y="1576225"/>
            <a:ext cx="4480948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04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2: </a:t>
            </a:r>
            <a:r>
              <a:rPr lang="vi-VN" dirty="0">
                <a:solidFill>
                  <a:schemeClr val="hlink"/>
                </a:solidFill>
              </a:rPr>
              <a:t>VẼ HÌNH</a:t>
            </a:r>
            <a:endParaRPr dirty="0"/>
          </a:p>
        </p:txBody>
      </p:sp>
      <p:sp>
        <p:nvSpPr>
          <p:cNvPr id="375" name="Google Shape;375;g135b1b6ab89_7_283"/>
          <p:cNvSpPr/>
          <p:nvPr/>
        </p:nvSpPr>
        <p:spPr>
          <a:xfrm>
            <a:off x="448650" y="1741890"/>
            <a:ext cx="2746749" cy="368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Di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chuyển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đến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vị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trí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bắt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đầu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vẽ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ngôi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sao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nhỏ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Đặt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bút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Vẽ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sao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nhỏ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778319-6809-81E8-82F6-C92888A4D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632" y="1145085"/>
            <a:ext cx="2859870" cy="4883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1FF6FE-A9A5-A042-DA9B-E9180B056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918" y="1046840"/>
            <a:ext cx="3271272" cy="24370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52D761-3B3D-6684-9D2B-E055894BE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918" y="3807926"/>
            <a:ext cx="3271272" cy="24575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42499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5b1b6ab89_7_232"/>
          <p:cNvSpPr/>
          <p:nvPr/>
        </p:nvSpPr>
        <p:spPr>
          <a:xfrm>
            <a:off x="680025" y="3005553"/>
            <a:ext cx="81021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Thông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 tin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liên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hệ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Email</a:t>
            </a:r>
            <a:endParaRPr sz="1400" b="0" i="0" u="none" strike="noStrike" cap="none" dirty="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Hotline</a:t>
            </a: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50eed52a2_0_161"/>
          <p:cNvSpPr txBox="1">
            <a:spLocks noGrp="1"/>
          </p:cNvSpPr>
          <p:nvPr>
            <p:ph type="title"/>
          </p:nvPr>
        </p:nvSpPr>
        <p:spPr>
          <a:xfrm>
            <a:off x="649579" y="3125131"/>
            <a:ext cx="10892841" cy="1635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vi-VN" dirty="0"/>
              <a:t>Ngũ giác lồng ngôi sao</a:t>
            </a:r>
            <a:endParaRPr b="0" dirty="0"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ĐỀ BÀI</a:t>
            </a:r>
            <a:endParaRPr dirty="0"/>
          </a:p>
        </p:txBody>
      </p:sp>
      <p:sp>
        <p:nvSpPr>
          <p:cNvPr id="86" name="Google Shape;86;p5"/>
          <p:cNvSpPr txBox="1">
            <a:spLocks noGrp="1"/>
          </p:cNvSpPr>
          <p:nvPr>
            <p:ph type="body" idx="1"/>
          </p:nvPr>
        </p:nvSpPr>
        <p:spPr>
          <a:xfrm>
            <a:off x="744662" y="1576225"/>
            <a:ext cx="10591862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Ngũ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giác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lồng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ngôi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sao</a:t>
            </a:r>
            <a:endParaRPr lang="en-US"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SemiBold"/>
              <a:buNone/>
            </a:pPr>
            <a:endParaRPr lang="en-US"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dirty="0" err="1">
                <a:latin typeface="Nunito Sans"/>
                <a:ea typeface="Nunito Sans"/>
                <a:cs typeface="Nunito Sans"/>
                <a:sym typeface="Nunito Sans"/>
              </a:rPr>
              <a:t>Đề</a:t>
            </a:r>
            <a:r>
              <a:rPr lang="en-US" sz="2000" b="1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dirty="0" err="1">
                <a:latin typeface="Nunito Sans"/>
                <a:ea typeface="Nunito Sans"/>
                <a:cs typeface="Nunito Sans"/>
                <a:sym typeface="Nunito Sans"/>
              </a:rPr>
              <a:t>bài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Vẽ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hình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ngũ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giác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lồng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ngôi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sao</a:t>
            </a:r>
            <a:r>
              <a:rPr lang="en-US" sz="2000" b="1" dirty="0">
                <a:latin typeface="Nunito Sans"/>
                <a:ea typeface="Nunito Sans"/>
                <a:cs typeface="Nunito Sans"/>
                <a:sym typeface="Nunito Sans"/>
              </a:rPr>
              <a:t> (</a:t>
            </a:r>
            <a:r>
              <a:rPr lang="en-US" sz="2000" b="1" dirty="0" err="1">
                <a:latin typeface="Nunito Sans"/>
                <a:ea typeface="Nunito Sans"/>
                <a:cs typeface="Nunito Sans"/>
                <a:sym typeface="Nunito Sans"/>
              </a:rPr>
              <a:t>có</a:t>
            </a:r>
            <a:r>
              <a:rPr lang="en-US" sz="2000" b="1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dirty="0" err="1">
                <a:latin typeface="Nunito Sans"/>
                <a:ea typeface="Nunito Sans"/>
                <a:cs typeface="Nunito Sans"/>
                <a:sym typeface="Nunito Sans"/>
              </a:rPr>
              <a:t>tô</a:t>
            </a:r>
            <a:r>
              <a:rPr lang="en-US" sz="2000" b="1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dirty="0" err="1">
                <a:latin typeface="Nunito Sans"/>
                <a:ea typeface="Nunito Sans"/>
                <a:cs typeface="Nunito Sans"/>
                <a:sym typeface="Nunito Sans"/>
              </a:rPr>
              <a:t>màu</a:t>
            </a:r>
            <a:r>
              <a:rPr lang="en-US" sz="2000" b="1" dirty="0">
                <a:latin typeface="Nunito Sans"/>
                <a:ea typeface="Nunito Sans"/>
                <a:cs typeface="Nunito Sans"/>
                <a:sym typeface="Nunito Sans"/>
              </a:rPr>
              <a:t>) </a:t>
            </a:r>
            <a:r>
              <a:rPr lang="en-US" sz="2000" b="1" dirty="0" err="1">
                <a:latin typeface="Nunito Sans"/>
                <a:ea typeface="Nunito Sans"/>
                <a:cs typeface="Nunito Sans"/>
                <a:sym typeface="Nunito Sans"/>
              </a:rPr>
              <a:t>theo</a:t>
            </a:r>
            <a:r>
              <a:rPr lang="en-US" sz="2000" b="1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dirty="0" err="1">
                <a:latin typeface="Nunito Sans"/>
                <a:ea typeface="Nunito Sans"/>
                <a:cs typeface="Nunito Sans"/>
                <a:sym typeface="Nunito Sans"/>
              </a:rPr>
              <a:t>mẫu</a:t>
            </a:r>
            <a:r>
              <a:rPr lang="en-US" sz="2000" b="1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dirty="0" err="1">
                <a:latin typeface="Nunito Sans"/>
                <a:ea typeface="Nunito Sans"/>
                <a:cs typeface="Nunito Sans"/>
                <a:sym typeface="Nunito Sans"/>
              </a:rPr>
              <a:t>dưới</a:t>
            </a:r>
            <a:r>
              <a:rPr lang="en-US" sz="2000" b="1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dirty="0" err="1">
                <a:latin typeface="Nunito Sans"/>
                <a:ea typeface="Nunito Sans"/>
                <a:cs typeface="Nunito Sans"/>
                <a:sym typeface="Nunito Sans"/>
              </a:rPr>
              <a:t>đây</a:t>
            </a:r>
            <a:r>
              <a:rPr lang="en-US" sz="2000" b="1" dirty="0">
                <a:latin typeface="Nunito Sans"/>
                <a:ea typeface="Nunito Sans"/>
                <a:cs typeface="Nunito Sans"/>
                <a:sym typeface="Nunito Sans"/>
              </a:rPr>
              <a:t>.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Kết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quả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Hiển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thị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lên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màn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hình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SemiBold"/>
              <a:buNone/>
            </a:pPr>
            <a:endParaRPr sz="2000" b="1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86;p5">
            <a:extLst>
              <a:ext uri="{FF2B5EF4-FFF2-40B4-BE49-F238E27FC236}">
                <a16:creationId xmlns:a16="http://schemas.microsoft.com/office/drawing/2014/main" id="{4DED44D9-9083-C980-8982-A536718EAC8F}"/>
              </a:ext>
            </a:extLst>
          </p:cNvPr>
          <p:cNvSpPr txBox="1">
            <a:spLocks/>
          </p:cNvSpPr>
          <p:nvPr/>
        </p:nvSpPr>
        <p:spPr>
          <a:xfrm>
            <a:off x="448651" y="6281122"/>
            <a:ext cx="56473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unito Sans SemiBold"/>
              <a:buChar char="•"/>
              <a:defRPr sz="26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 Sans"/>
              <a:buChar char="•"/>
              <a:defRPr sz="22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Font typeface="Nunito Sans"/>
              <a:buNone/>
            </a:pPr>
            <a:r>
              <a:rPr lang="en-US"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Nguồn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: </a:t>
            </a:r>
            <a:r>
              <a:rPr lang="vi-VN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ICANTECH</a:t>
            </a: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5720E4-3ABA-5D16-8508-07EE1662B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056" y="3153477"/>
            <a:ext cx="3995039" cy="29929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"/>
          <p:cNvSpPr txBox="1">
            <a:spLocks noGrp="1"/>
          </p:cNvSpPr>
          <p:nvPr>
            <p:ph type="title"/>
          </p:nvPr>
        </p:nvSpPr>
        <p:spPr>
          <a:xfrm>
            <a:off x="448650" y="429700"/>
            <a:ext cx="6761400" cy="132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HƯỚNG DẪN</a:t>
            </a:r>
            <a:endParaRPr dirty="0"/>
          </a:p>
        </p:txBody>
      </p:sp>
      <p:sp>
        <p:nvSpPr>
          <p:cNvPr id="258" name="Google Shape;25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6" name="Google Shape;124;g1350eed52a2_0_366">
            <a:extLst>
              <a:ext uri="{FF2B5EF4-FFF2-40B4-BE49-F238E27FC236}">
                <a16:creationId xmlns:a16="http://schemas.microsoft.com/office/drawing/2014/main" id="{551EDC04-DF91-07BA-FA63-6B98E55D096A}"/>
              </a:ext>
            </a:extLst>
          </p:cNvPr>
          <p:cNvSpPr txBox="1"/>
          <p:nvPr/>
        </p:nvSpPr>
        <p:spPr>
          <a:xfrm>
            <a:off x="448650" y="1257829"/>
            <a:ext cx="116448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Ta </a:t>
            </a:r>
            <a:r>
              <a:rPr lang="en-US" sz="2400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hiện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2 </a:t>
            </a:r>
            <a:r>
              <a:rPr lang="en-US" sz="2400" b="1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bước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endParaRPr lang="vi-VN" sz="2400" b="0" i="0" u="none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257;p2">
            <a:extLst>
              <a:ext uri="{FF2B5EF4-FFF2-40B4-BE49-F238E27FC236}">
                <a16:creationId xmlns:a16="http://schemas.microsoft.com/office/drawing/2014/main" id="{A6E497BB-D871-3EB8-AEB7-5DD491C0FD29}"/>
              </a:ext>
            </a:extLst>
          </p:cNvPr>
          <p:cNvSpPr txBox="1">
            <a:spLocks/>
          </p:cNvSpPr>
          <p:nvPr/>
        </p:nvSpPr>
        <p:spPr>
          <a:xfrm>
            <a:off x="740548" y="3009478"/>
            <a:ext cx="797166" cy="77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 i="0" u="none" strike="noStrike" cap="non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none" strike="noStrike" cap="none" dirty="0">
                <a:solidFill>
                  <a:srgbClr val="8CC63F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1</a:t>
            </a:r>
          </a:p>
        </p:txBody>
      </p:sp>
      <p:sp>
        <p:nvSpPr>
          <p:cNvPr id="8" name="Google Shape;124;g1350eed52a2_0_366">
            <a:extLst>
              <a:ext uri="{FF2B5EF4-FFF2-40B4-BE49-F238E27FC236}">
                <a16:creationId xmlns:a16="http://schemas.microsoft.com/office/drawing/2014/main" id="{2197301D-9361-1393-D845-7BB96D95D5A0}"/>
              </a:ext>
            </a:extLst>
          </p:cNvPr>
          <p:cNvSpPr txBox="1"/>
          <p:nvPr/>
        </p:nvSpPr>
        <p:spPr>
          <a:xfrm>
            <a:off x="1616738" y="3194464"/>
            <a:ext cx="64721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Định nghĩa các hàm</a:t>
            </a:r>
            <a:endParaRPr lang="vi-VN" sz="2000" b="1" i="0" u="none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" name="Google Shape;257;p2">
            <a:extLst>
              <a:ext uri="{FF2B5EF4-FFF2-40B4-BE49-F238E27FC236}">
                <a16:creationId xmlns:a16="http://schemas.microsoft.com/office/drawing/2014/main" id="{9DD5C684-160E-D6DE-9DB5-7CEB7F00068E}"/>
              </a:ext>
            </a:extLst>
          </p:cNvPr>
          <p:cNvSpPr txBox="1">
            <a:spLocks/>
          </p:cNvSpPr>
          <p:nvPr/>
        </p:nvSpPr>
        <p:spPr>
          <a:xfrm>
            <a:off x="740548" y="3928445"/>
            <a:ext cx="797166" cy="77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 i="0" u="none" strike="noStrike" cap="non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2090"/>
              </a:buClr>
              <a:buSzPts val="4800"/>
              <a:buFont typeface="Montserrat"/>
              <a:buNone/>
            </a:pPr>
            <a:r>
              <a:rPr lang="en-US" sz="4800" strike="noStrike" cap="none" dirty="0">
                <a:solidFill>
                  <a:srgbClr val="DC2090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2</a:t>
            </a:r>
            <a:endParaRPr lang="en-US" sz="1600" dirty="0"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29" name="Google Shape;124;g1350eed52a2_0_366">
            <a:extLst>
              <a:ext uri="{FF2B5EF4-FFF2-40B4-BE49-F238E27FC236}">
                <a16:creationId xmlns:a16="http://schemas.microsoft.com/office/drawing/2014/main" id="{1873ABF6-F5DC-58B9-AC34-4E60F7CFF17E}"/>
              </a:ext>
            </a:extLst>
          </p:cNvPr>
          <p:cNvSpPr txBox="1"/>
          <p:nvPr/>
        </p:nvSpPr>
        <p:spPr>
          <a:xfrm>
            <a:off x="1616738" y="4113431"/>
            <a:ext cx="64721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Vẽ hình</a:t>
            </a:r>
            <a:endParaRPr lang="vi-VN" sz="2000" b="1" i="0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36507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35b1b6ab89_7_29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85" name="Google Shape;385;g135b1b6ab89_7_29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hlink"/>
                </a:solidFill>
              </a:rPr>
              <a:t>HƯỚNG DẪN LẬP TRÌNH </a:t>
            </a:r>
            <a:r>
              <a:rPr lang="en-US" dirty="0">
                <a:solidFill>
                  <a:schemeClr val="hlink"/>
                </a:solidFill>
              </a:rPr>
              <a:t>CHƯƠNG TRÌNH CHÍNH</a:t>
            </a:r>
            <a:endParaRPr dirty="0"/>
          </a:p>
        </p:txBody>
      </p:sp>
      <p:sp>
        <p:nvSpPr>
          <p:cNvPr id="386" name="Google Shape;386;g135b1b6ab89_7_293"/>
          <p:cNvSpPr/>
          <p:nvPr/>
        </p:nvSpPr>
        <p:spPr>
          <a:xfrm>
            <a:off x="1741144" y="1576225"/>
            <a:ext cx="3852261" cy="2499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Đ</a:t>
            </a:r>
            <a:r>
              <a:rPr lang="vi-VN" sz="2000" dirty="0">
                <a:solidFill>
                  <a:srgbClr val="3F3F3F"/>
                </a:solidFill>
                <a:latin typeface="Nunito Sans" pitchFamily="2" charset="0"/>
              </a:rPr>
              <a:t>ịnh nghĩa các hàm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vẽ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hình</a:t>
            </a:r>
            <a:r>
              <a:rPr lang="vi-VN" sz="2000" dirty="0">
                <a:solidFill>
                  <a:srgbClr val="3F3F3F"/>
                </a:solidFill>
                <a:latin typeface="Nunito Sans" pitchFamily="2" charset="0"/>
              </a:rPr>
              <a:t> cho bước 1.
Tạo tin "vẽ hình" cho bước 2.</a:t>
            </a: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Nunito Sans" pitchFamily="2" charset="0"/>
              </a:rPr>
              <a:t>Em hãy ghép các khối lệnh và thực hiện lần lượt các bước trên để hoàn thành chương trình.</a:t>
            </a:r>
            <a:endParaRPr lang="vi-VN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sp>
        <p:nvSpPr>
          <p:cNvPr id="7" name="Google Shape;386;g135b1b6ab89_7_293">
            <a:extLst>
              <a:ext uri="{FF2B5EF4-FFF2-40B4-BE49-F238E27FC236}">
                <a16:creationId xmlns:a16="http://schemas.microsoft.com/office/drawing/2014/main" id="{816346C4-944A-B757-1C71-F801BA131CEF}"/>
              </a:ext>
            </a:extLst>
          </p:cNvPr>
          <p:cNvSpPr/>
          <p:nvPr/>
        </p:nvSpPr>
        <p:spPr>
          <a:xfrm>
            <a:off x="763267" y="5776744"/>
            <a:ext cx="10665466" cy="31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b="1" i="1" dirty="0">
                <a:solidFill>
                  <a:srgbClr val="3F3F3F"/>
                </a:solidFill>
                <a:latin typeface="Nunito Sans" pitchFamily="2" charset="0"/>
              </a:rPr>
              <a:t>Tiếp theo, chúng ta sẽ học cách lập trình khi định nghĩa các hàm và</a:t>
            </a:r>
            <a:r>
              <a:rPr lang="en-US" sz="2000" b="1" i="1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b="1" i="1" dirty="0" err="1">
                <a:solidFill>
                  <a:srgbClr val="3F3F3F"/>
                </a:solidFill>
                <a:latin typeface="Nunito Sans" pitchFamily="2" charset="0"/>
              </a:rPr>
              <a:t>nhận</a:t>
            </a:r>
            <a:r>
              <a:rPr lang="en-US" sz="2000" b="1" i="1" dirty="0">
                <a:solidFill>
                  <a:srgbClr val="3F3F3F"/>
                </a:solidFill>
                <a:latin typeface="Nunito Sans" pitchFamily="2" charset="0"/>
              </a:rPr>
              <a:t> tin</a:t>
            </a:r>
            <a:r>
              <a:rPr lang="vi-VN" sz="2000" b="1" i="1" dirty="0">
                <a:solidFill>
                  <a:srgbClr val="3F3F3F"/>
                </a:solidFill>
                <a:latin typeface="Nunito Sans" pitchFamily="2" charset="0"/>
              </a:rPr>
              <a:t> "vẽ hình".</a:t>
            </a:r>
            <a:endParaRPr lang="vi-VN" sz="2000" b="1" i="1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23D0AC-5AC0-F746-CA5F-986D85C23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448" y="1330481"/>
            <a:ext cx="4699735" cy="298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6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63" name="Google Shape;363;p8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1: </a:t>
            </a:r>
            <a:r>
              <a:rPr lang="vi-VN" dirty="0">
                <a:solidFill>
                  <a:schemeClr val="hlink"/>
                </a:solidFill>
              </a:rPr>
              <a:t>ĐỊNH NGHĨA CÁC HÀM</a:t>
            </a:r>
            <a:endParaRPr dirty="0"/>
          </a:p>
        </p:txBody>
      </p:sp>
      <p:sp>
        <p:nvSpPr>
          <p:cNvPr id="364" name="Google Shape;364;p8"/>
          <p:cNvSpPr/>
          <p:nvPr/>
        </p:nvSpPr>
        <p:spPr>
          <a:xfrm>
            <a:off x="1006704" y="1797828"/>
            <a:ext cx="5637300" cy="256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Định</a:t>
            </a:r>
            <a:r>
              <a:rPr lang="en-US" sz="2000" b="1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nghĩa</a:t>
            </a:r>
            <a:r>
              <a:rPr lang="en-US" sz="2000" b="1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b="1" dirty="0" err="1">
                <a:solidFill>
                  <a:srgbClr val="3F3F3F"/>
                </a:solidFill>
                <a:latin typeface="Nunito Sans" pitchFamily="2" charset="0"/>
              </a:rPr>
              <a:t>ngũ</a:t>
            </a:r>
            <a:r>
              <a:rPr lang="en-US" sz="2000" b="1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b="1" dirty="0" err="1">
                <a:solidFill>
                  <a:srgbClr val="3F3F3F"/>
                </a:solidFill>
                <a:latin typeface="Nunito Sans" pitchFamily="2" charset="0"/>
              </a:rPr>
              <a:t>giác</a:t>
            </a:r>
            <a:r>
              <a:rPr lang="en-US" sz="2000" b="1" dirty="0">
                <a:solidFill>
                  <a:srgbClr val="3F3F3F"/>
                </a:solidFill>
                <a:latin typeface="Nunito Sans" pitchFamily="2" charset="0"/>
              </a:rPr>
              <a:t>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b="1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Chọn</a:t>
            </a:r>
            <a:r>
              <a:rPr lang="en-US" sz="200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bút</a:t>
            </a:r>
            <a:r>
              <a:rPr lang="en-US" sz="200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màu</a:t>
            </a:r>
            <a:r>
              <a:rPr lang="en-US" sz="200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Đặt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cạnh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bằng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200 (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độ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dài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cạnh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của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hình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ngũ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giác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).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Lặp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lại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5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lần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,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mỗi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lần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di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chuyển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cạnh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bước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rồi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xoay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360/5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độ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  <a:endParaRPr lang="vi-VN" sz="200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0D707E-FB89-C94C-3B10-4DC6D3783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582" y="1109338"/>
            <a:ext cx="3160858" cy="46393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63" name="Google Shape;363;p8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1: </a:t>
            </a:r>
            <a:r>
              <a:rPr lang="vi-VN" dirty="0">
                <a:solidFill>
                  <a:schemeClr val="hlink"/>
                </a:solidFill>
              </a:rPr>
              <a:t>ĐỊNH NGHĨA CÁC HÀM</a:t>
            </a:r>
            <a:endParaRPr dirty="0"/>
          </a:p>
        </p:txBody>
      </p:sp>
      <p:sp>
        <p:nvSpPr>
          <p:cNvPr id="364" name="Google Shape;364;p8"/>
          <p:cNvSpPr/>
          <p:nvPr/>
        </p:nvSpPr>
        <p:spPr>
          <a:xfrm>
            <a:off x="1111766" y="1432728"/>
            <a:ext cx="6002266" cy="4852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Định</a:t>
            </a:r>
            <a:r>
              <a:rPr lang="en-US" sz="2000" b="1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nghĩa</a:t>
            </a:r>
            <a:r>
              <a:rPr lang="en-US" sz="2000" b="1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b="1" dirty="0" err="1">
                <a:solidFill>
                  <a:srgbClr val="3F3F3F"/>
                </a:solidFill>
                <a:latin typeface="Nunito Sans" pitchFamily="2" charset="0"/>
              </a:rPr>
              <a:t>sao</a:t>
            </a:r>
            <a:r>
              <a:rPr lang="en-US" sz="2000" b="1" dirty="0">
                <a:solidFill>
                  <a:srgbClr val="3F3F3F"/>
                </a:solidFill>
                <a:latin typeface="Nunito Sans" pitchFamily="2" charset="0"/>
              </a:rPr>
              <a:t> to: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b="1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Chọn</a:t>
            </a:r>
            <a:r>
              <a:rPr lang="en-US" sz="200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bút</a:t>
            </a:r>
            <a:r>
              <a:rPr lang="en-US" sz="200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màu</a:t>
            </a:r>
            <a:r>
              <a:rPr lang="en-US" sz="200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và</a:t>
            </a:r>
            <a:r>
              <a:rPr lang="en-US" sz="200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chỉnh</a:t>
            </a:r>
            <a:r>
              <a:rPr lang="en-US" sz="200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kích</a:t>
            </a:r>
            <a:r>
              <a:rPr lang="en-US" sz="200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thước</a:t>
            </a:r>
            <a:r>
              <a:rPr lang="en-US" sz="200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bút</a:t>
            </a:r>
            <a:r>
              <a:rPr lang="en-US" sz="200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vẽ</a:t>
            </a:r>
            <a:r>
              <a:rPr lang="en-US" sz="200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Đặt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cạnh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bằng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200 (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độ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dài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cạnh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của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hình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ngũ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giác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).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Lặp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lại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cạnh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lần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,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mỗi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lần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+ di </a:t>
            </a:r>
            <a:r>
              <a:rPr lang="en-US" sz="200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chuyển</a:t>
            </a:r>
            <a:r>
              <a:rPr lang="en-US" sz="200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(</a:t>
            </a:r>
            <a:r>
              <a:rPr lang="en-US" sz="200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cạnh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/2)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bước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+ </a:t>
            </a:r>
            <a:r>
              <a:rPr lang="en-US" sz="200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xoa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y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trái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72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độ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+ di </a:t>
            </a:r>
            <a:r>
              <a:rPr lang="en-US" sz="200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chuyển</a:t>
            </a:r>
            <a:r>
              <a:rPr lang="en-US" sz="200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(</a:t>
            </a:r>
            <a:r>
              <a:rPr lang="en-US" sz="200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cạnh</a:t>
            </a:r>
            <a:r>
              <a:rPr lang="en-US" sz="200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/2) </a:t>
            </a:r>
            <a:r>
              <a:rPr lang="en-US" sz="200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bước</a:t>
            </a:r>
            <a:r>
              <a:rPr lang="en-US" sz="200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+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xoay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phải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144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độ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+ </a:t>
            </a:r>
            <a:r>
              <a:rPr lang="en-US" sz="200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giảm</a:t>
            </a:r>
            <a:r>
              <a:rPr lang="en-US" sz="200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bớt</a:t>
            </a:r>
            <a:r>
              <a:rPr lang="en-US" sz="200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cạnh</a:t>
            </a:r>
            <a:r>
              <a:rPr lang="en-US" sz="200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đi</a:t>
            </a:r>
            <a:r>
              <a:rPr lang="en-US" sz="200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1 </a:t>
            </a:r>
            <a:r>
              <a:rPr lang="en-US" sz="200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đơn</a:t>
            </a:r>
            <a:r>
              <a:rPr lang="en-US" sz="200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vị</a:t>
            </a:r>
            <a:r>
              <a:rPr lang="en-US" sz="200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=&gt; </a:t>
            </a:r>
            <a:r>
              <a:rPr lang="en-US" sz="200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Tô</a:t>
            </a:r>
            <a:r>
              <a:rPr lang="en-US" sz="200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màu</a:t>
            </a:r>
            <a:r>
              <a:rPr lang="en-US" sz="200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.</a:t>
            </a:r>
            <a:endParaRPr lang="vi-VN" sz="200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6974EC-B4BB-1DD3-52BB-EE6B44979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532" y="797501"/>
            <a:ext cx="3261060" cy="58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5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63" name="Google Shape;363;p8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1: </a:t>
            </a:r>
            <a:r>
              <a:rPr lang="vi-VN" dirty="0">
                <a:solidFill>
                  <a:schemeClr val="hlink"/>
                </a:solidFill>
              </a:rPr>
              <a:t>ĐỊNH NGHĨA CÁC HÀM</a:t>
            </a:r>
            <a:endParaRPr dirty="0"/>
          </a:p>
        </p:txBody>
      </p:sp>
      <p:sp>
        <p:nvSpPr>
          <p:cNvPr id="364" name="Google Shape;364;p8"/>
          <p:cNvSpPr/>
          <p:nvPr/>
        </p:nvSpPr>
        <p:spPr>
          <a:xfrm>
            <a:off x="1184073" y="1470148"/>
            <a:ext cx="5998464" cy="4456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Định</a:t>
            </a:r>
            <a:r>
              <a:rPr lang="en-US" sz="2000" b="1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nghĩa</a:t>
            </a:r>
            <a:r>
              <a:rPr lang="en-US" sz="2000" b="1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b="1" dirty="0" err="1">
                <a:solidFill>
                  <a:srgbClr val="3F3F3F"/>
                </a:solidFill>
                <a:latin typeface="Nunito Sans" pitchFamily="2" charset="0"/>
              </a:rPr>
              <a:t>sao</a:t>
            </a:r>
            <a:r>
              <a:rPr lang="en-US" sz="2000" b="1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b="1" dirty="0" err="1">
                <a:solidFill>
                  <a:srgbClr val="3F3F3F"/>
                </a:solidFill>
                <a:latin typeface="Nunito Sans" pitchFamily="2" charset="0"/>
              </a:rPr>
              <a:t>nhỏ</a:t>
            </a:r>
            <a:r>
              <a:rPr lang="en-US" sz="2000" b="1" dirty="0">
                <a:solidFill>
                  <a:srgbClr val="3F3F3F"/>
                </a:solidFill>
                <a:latin typeface="Nunito Sans" pitchFamily="2" charset="0"/>
              </a:rPr>
              <a:t>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b="1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Chọn</a:t>
            </a:r>
            <a:r>
              <a:rPr lang="en-US" sz="200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bút</a:t>
            </a:r>
            <a:r>
              <a:rPr lang="en-US" sz="200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màu</a:t>
            </a:r>
            <a:r>
              <a:rPr lang="en-US" sz="200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Đặt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cạnh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bằng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200 (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độ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dài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cạnh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của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hình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ngũ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giác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).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Lặp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lại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cạnh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lần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,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mỗi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lần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+ di </a:t>
            </a:r>
            <a:r>
              <a:rPr lang="en-US" sz="200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chuyển</a:t>
            </a:r>
            <a:r>
              <a:rPr lang="en-US" sz="200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(</a:t>
            </a:r>
            <a:r>
              <a:rPr lang="en-US" sz="200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cạnh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/2)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bước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+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xoay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phải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144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độ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+ </a:t>
            </a:r>
            <a:r>
              <a:rPr lang="en-US" sz="200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giảm</a:t>
            </a:r>
            <a:r>
              <a:rPr lang="en-US" sz="200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bớt</a:t>
            </a:r>
            <a:r>
              <a:rPr lang="en-US" sz="200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cạnh</a:t>
            </a:r>
            <a:r>
              <a:rPr lang="en-US" sz="200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đi</a:t>
            </a:r>
            <a:r>
              <a:rPr lang="en-US" sz="200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1 </a:t>
            </a:r>
            <a:r>
              <a:rPr lang="en-US" sz="200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đơn</a:t>
            </a:r>
            <a:r>
              <a:rPr lang="en-US" sz="200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vị</a:t>
            </a:r>
            <a:r>
              <a:rPr lang="en-US" sz="200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=&gt; </a:t>
            </a:r>
            <a:r>
              <a:rPr lang="en-US" sz="200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Tô</a:t>
            </a:r>
            <a:r>
              <a:rPr lang="en-US" sz="200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màu</a:t>
            </a:r>
            <a:r>
              <a:rPr lang="en-US" sz="200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.</a:t>
            </a:r>
            <a:endParaRPr lang="vi-VN" sz="200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7EA14C-BA11-E2D9-177C-44FC41DF8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612" y="1111497"/>
            <a:ext cx="3983838" cy="51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9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2: </a:t>
            </a:r>
            <a:r>
              <a:rPr lang="vi-VN" dirty="0">
                <a:solidFill>
                  <a:schemeClr val="hlink"/>
                </a:solidFill>
              </a:rPr>
              <a:t>VẼ HÌNH</a:t>
            </a:r>
            <a:endParaRPr dirty="0"/>
          </a:p>
        </p:txBody>
      </p:sp>
      <p:sp>
        <p:nvSpPr>
          <p:cNvPr id="375" name="Google Shape;375;g135b1b6ab89_7_283"/>
          <p:cNvSpPr/>
          <p:nvPr/>
        </p:nvSpPr>
        <p:spPr>
          <a:xfrm>
            <a:off x="590811" y="2263098"/>
            <a:ext cx="5637300" cy="1667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Đi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tới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điểm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đặt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bút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Đặt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hướng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90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độ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Vẽ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hình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ngũ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giác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  <a:endParaRPr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28BCFD-7460-FC75-B406-A48E0B598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461" y="1270970"/>
            <a:ext cx="3799090" cy="39868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B60B6A-8A3F-91D9-A6F3-972FC301B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979" y="1576225"/>
            <a:ext cx="4041899" cy="304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69543"/>
      </p:ext>
    </p:extLst>
  </p:cSld>
  <p:clrMapOvr>
    <a:masterClrMapping/>
  </p:clrMapOvr>
</p:sld>
</file>

<file path=ppt/theme/theme1.xml><?xml version="1.0" encoding="utf-8"?>
<a:theme xmlns:a="http://schemas.openxmlformats.org/drawingml/2006/main" name="GE_ICT_Presentation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57A7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464</Words>
  <Application>Microsoft Office PowerPoint</Application>
  <PresentationFormat>Widescreen</PresentationFormat>
  <Paragraphs>98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Nunito Sans SemiBold</vt:lpstr>
      <vt:lpstr>Arial</vt:lpstr>
      <vt:lpstr>Nunito Sans</vt:lpstr>
      <vt:lpstr>Montserrat</vt:lpstr>
      <vt:lpstr>Calibri</vt:lpstr>
      <vt:lpstr>Nunito Sans ExtraBold</vt:lpstr>
      <vt:lpstr>Nunito Sans Black</vt:lpstr>
      <vt:lpstr>GE_ICT_Presentation template</vt:lpstr>
      <vt:lpstr>PowerPoint Presentation</vt:lpstr>
      <vt:lpstr>Ngũ giác lồng ngôi sao</vt:lpstr>
      <vt:lpstr>ĐỀ BÀI</vt:lpstr>
      <vt:lpstr>HƯỚNG DẪN</vt:lpstr>
      <vt:lpstr>HƯỚNG DẪN LẬP TRÌNH CHƯƠNG TRÌNH CHÍNH</vt:lpstr>
      <vt:lpstr>BƯỚC 1: ĐỊNH NGHĨA CÁC HÀM</vt:lpstr>
      <vt:lpstr>BƯỚC 1: ĐỊNH NGHĨA CÁC HÀM</vt:lpstr>
      <vt:lpstr>BƯỚC 1: ĐỊNH NGHĨA CÁC HÀM</vt:lpstr>
      <vt:lpstr>BƯỚC 2: VẼ HÌNH</vt:lpstr>
      <vt:lpstr>BƯỚC 2: VẼ HÌNH</vt:lpstr>
      <vt:lpstr>BƯỚC 2: VẼ HÌNH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Heo</dc:creator>
  <cp:lastModifiedBy>Đạt Nguyễn</cp:lastModifiedBy>
  <cp:revision>28</cp:revision>
  <dcterms:created xsi:type="dcterms:W3CDTF">2021-09-14T01:46:20Z</dcterms:created>
  <dcterms:modified xsi:type="dcterms:W3CDTF">2022-07-14T16:37:38Z</dcterms:modified>
</cp:coreProperties>
</file>