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89" r:id="rId5"/>
    <p:sldId id="286" r:id="rId6"/>
    <p:sldId id="267" r:id="rId7"/>
    <p:sldId id="268" r:id="rId8"/>
    <p:sldId id="291" r:id="rId9"/>
    <p:sldId id="292" r:id="rId10"/>
    <p:sldId id="264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Nunito Sans" pitchFamily="2" charset="0"/>
      <p:regular r:id="rId21"/>
      <p:bold r:id="rId22"/>
      <p:italic r:id="rId23"/>
      <p:boldItalic r:id="rId24"/>
    </p:embeddedFont>
    <p:embeddedFont>
      <p:font typeface="Nunito Sans Black" pitchFamily="2" charset="0"/>
      <p:bold r:id="rId25"/>
      <p:boldItalic r:id="rId26"/>
    </p:embeddedFont>
    <p:embeddedFont>
      <p:font typeface="Nunito Sans ExtraBold" pitchFamily="2" charset="0"/>
      <p:bold r:id="rId27"/>
      <p:boldItalic r:id="rId28"/>
    </p:embeddedFont>
    <p:embeddedFont>
      <p:font typeface="Nunito Sans SemiBold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FCq4uEzAdYPd0d8kyG0/Eddw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E5A70-38A4-4616-A2E1-29C6E3436D6D}">
  <a:tblStyle styleId="{0D8E5A70-38A4-4616-A2E1-29C6E3436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presProps" Target="presProps.xml"/><Relationship Id="rId21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b1b6ab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35b1b6a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b1b6ab89_7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35b1b6ab89_7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35b1b6ab89_7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0eed52a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350eed52a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 tròn bằng cách sử dụng công cụ Crop to Shape hoặc tạo Shape rồi chuột phải chọn Fill &gt; Picture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53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b1b6ab89_7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5b1b6ab89_7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35b1b6ab89_7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3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432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216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35b1b6ab89_7_5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135b1b6ab89_7_5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135b1b6ab89_7_5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g135b1b6ab89_7_5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77551" y="3893775"/>
            <a:ext cx="15298056" cy="30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135b1b6ab89_7_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0" y="1920500"/>
            <a:ext cx="5118475" cy="1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35b1b6ab89_7_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00" y="1556151"/>
            <a:ext cx="3149594" cy="30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35b1b6ab89_7_542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 ExtraBold"/>
              <a:buNone/>
              <a:defRPr sz="1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35b1b6ab89_7_550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-723900" y="-352425"/>
            <a:ext cx="13439527" cy="75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135b1b6ab89_7_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50" y="556775"/>
            <a:ext cx="4023900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35b1b6ab89_7_550"/>
          <p:cNvSpPr txBox="1">
            <a:spLocks noGrp="1"/>
          </p:cNvSpPr>
          <p:nvPr>
            <p:ph type="title"/>
          </p:nvPr>
        </p:nvSpPr>
        <p:spPr>
          <a:xfrm>
            <a:off x="2644050" y="2964875"/>
            <a:ext cx="6903900" cy="3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>
                <a:solidFill>
                  <a:srgbClr val="004088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b1b6ab89_7_5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b1b6ab89_7_56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7A7"/>
              </a:buClr>
              <a:buSzPts val="2800"/>
              <a:buFont typeface="Montserrat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27" name="Google Shape;27;g135b1b6ab89_7_563"/>
          <p:cNvSpPr txBox="1">
            <a:spLocks noGrp="1"/>
          </p:cNvSpPr>
          <p:nvPr>
            <p:ph type="body" idx="1"/>
          </p:nvPr>
        </p:nvSpPr>
        <p:spPr>
          <a:xfrm>
            <a:off x="448650" y="1950275"/>
            <a:ext cx="11284800" cy="4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g135b1b6ab89_7_56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g135b1b6ab89_7_563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35b1b6ab89_7_5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35b1b6ab89_7_598"/>
          <p:cNvSpPr txBox="1">
            <a:spLocks noGrp="1"/>
          </p:cNvSpPr>
          <p:nvPr>
            <p:ph type="title"/>
          </p:nvPr>
        </p:nvSpPr>
        <p:spPr>
          <a:xfrm>
            <a:off x="79692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4" name="Google Shape;44;g135b1b6ab89_7_598"/>
          <p:cNvSpPr txBox="1">
            <a:spLocks noGrp="1"/>
          </p:cNvSpPr>
          <p:nvPr>
            <p:ph type="title" idx="2"/>
          </p:nvPr>
        </p:nvSpPr>
        <p:spPr>
          <a:xfrm>
            <a:off x="658037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5" name="Google Shape;45;g135b1b6ab89_7_598"/>
          <p:cNvSpPr txBox="1">
            <a:spLocks noGrp="1"/>
          </p:cNvSpPr>
          <p:nvPr>
            <p:ph type="body" idx="1"/>
          </p:nvPr>
        </p:nvSpPr>
        <p:spPr>
          <a:xfrm>
            <a:off x="79692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35b1b6ab89_7_598"/>
          <p:cNvSpPr txBox="1">
            <a:spLocks noGrp="1"/>
          </p:cNvSpPr>
          <p:nvPr>
            <p:ph type="body" idx="3"/>
          </p:nvPr>
        </p:nvSpPr>
        <p:spPr>
          <a:xfrm>
            <a:off x="658037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35b1b6ab89_7_59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48" name="Google Shape;48;g135b1b6ab89_7_59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g135b1b6ab89_7_59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35b1b6ab89_7_6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35b1b6ab89_7_608"/>
          <p:cNvSpPr txBox="1">
            <a:spLocks noGrp="1"/>
          </p:cNvSpPr>
          <p:nvPr>
            <p:ph type="title"/>
          </p:nvPr>
        </p:nvSpPr>
        <p:spPr>
          <a:xfrm>
            <a:off x="621513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g135b1b6ab89_7_608"/>
          <p:cNvSpPr txBox="1">
            <a:spLocks noGrp="1"/>
          </p:cNvSpPr>
          <p:nvPr>
            <p:ph type="title" idx="2"/>
          </p:nvPr>
        </p:nvSpPr>
        <p:spPr>
          <a:xfrm>
            <a:off x="4339662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g135b1b6ab89_7_608"/>
          <p:cNvSpPr txBox="1">
            <a:spLocks noGrp="1"/>
          </p:cNvSpPr>
          <p:nvPr>
            <p:ph type="body" idx="1"/>
          </p:nvPr>
        </p:nvSpPr>
        <p:spPr>
          <a:xfrm>
            <a:off x="621513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35b1b6ab89_7_608"/>
          <p:cNvSpPr txBox="1">
            <a:spLocks noGrp="1"/>
          </p:cNvSpPr>
          <p:nvPr>
            <p:ph type="body" idx="3"/>
          </p:nvPr>
        </p:nvSpPr>
        <p:spPr>
          <a:xfrm>
            <a:off x="4339662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35b1b6ab89_7_60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57" name="Google Shape;57;g135b1b6ab89_7_608"/>
          <p:cNvSpPr txBox="1">
            <a:spLocks noGrp="1"/>
          </p:cNvSpPr>
          <p:nvPr>
            <p:ph type="title" idx="5"/>
          </p:nvPr>
        </p:nvSpPr>
        <p:spPr>
          <a:xfrm>
            <a:off x="8057799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g135b1b6ab89_7_608"/>
          <p:cNvSpPr txBox="1">
            <a:spLocks noGrp="1"/>
          </p:cNvSpPr>
          <p:nvPr>
            <p:ph type="body" idx="6"/>
          </p:nvPr>
        </p:nvSpPr>
        <p:spPr>
          <a:xfrm>
            <a:off x="8057799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135b1b6ab89_7_60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g135b1b6ab89_7_60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2">
  <p:cSld name="VERTICAL_TITLE_AND_VERTICAL_TEXT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b1b6ab89_7_760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135b1b6ab89_7_760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24EA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5b1b6ab89_7_554"/>
          <p:cNvSpPr txBox="1">
            <a:spLocks noGrp="1"/>
          </p:cNvSpPr>
          <p:nvPr>
            <p:ph type="title"/>
          </p:nvPr>
        </p:nvSpPr>
        <p:spPr>
          <a:xfrm>
            <a:off x="645925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pic>
        <p:nvPicPr>
          <p:cNvPr id="26" name="Google Shape;26;g135b1b6ab89_7_5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3450" y="2000250"/>
            <a:ext cx="5463301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1">
  <p:cSld name="Vertical Title and Text 4 1">
    <p:bg>
      <p:bgPr>
        <a:solidFill>
          <a:srgbClr val="024EA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135b1b6ab89_7_7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324" y="1554225"/>
            <a:ext cx="5191950" cy="11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35b1b6ab89_7_7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0525" y="747262"/>
            <a:ext cx="5191951" cy="47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35b1b6ab89_7_754"/>
          <p:cNvPicPr preferRelativeResize="0"/>
          <p:nvPr/>
        </p:nvPicPr>
        <p:blipFill rotWithShape="1">
          <a:blip r:embed="rId4">
            <a:alphaModFix/>
          </a:blip>
          <a:srcRect b="12464"/>
          <a:stretch/>
        </p:blipFill>
        <p:spPr>
          <a:xfrm>
            <a:off x="-1495850" y="4183225"/>
            <a:ext cx="15298050" cy="2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35b1b6ab89_7_754"/>
          <p:cNvSpPr/>
          <p:nvPr/>
        </p:nvSpPr>
        <p:spPr>
          <a:xfrm>
            <a:off x="-88950" y="5133000"/>
            <a:ext cx="123699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5b1b6ab89_7_754"/>
          <p:cNvSpPr txBox="1">
            <a:spLocks noGrp="1"/>
          </p:cNvSpPr>
          <p:nvPr>
            <p:ph type="subTitle" idx="1"/>
          </p:nvPr>
        </p:nvSpPr>
        <p:spPr>
          <a:xfrm>
            <a:off x="1879000" y="5613150"/>
            <a:ext cx="8561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0057A7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b1b6ab89_7_5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 Sans"/>
              <a:buNone/>
              <a:defRPr sz="4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g135b1b6ab89_7_5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SemiBold"/>
              <a:buChar char="•"/>
              <a:defRPr sz="2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b1b6ab89_0_0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</a:t>
            </a:r>
            <a:r>
              <a:rPr lang="vi-VN" dirty="0"/>
              <a:t> NUM1011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vi-VN" dirty="0"/>
              <a:t>TB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b1b6ab89_7_232"/>
          <p:cNvSpPr/>
          <p:nvPr/>
        </p:nvSpPr>
        <p:spPr>
          <a:xfrm>
            <a:off x="680025" y="3005553"/>
            <a:ext cx="81021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Thông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tin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liên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hệ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Email</a:t>
            </a:r>
            <a:endParaRPr sz="1400" b="0" i="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Hotline</a:t>
            </a: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0eed52a2_0_161"/>
          <p:cNvSpPr txBox="1">
            <a:spLocks noGrp="1"/>
          </p:cNvSpPr>
          <p:nvPr>
            <p:ph type="title"/>
          </p:nvPr>
        </p:nvSpPr>
        <p:spPr>
          <a:xfrm>
            <a:off x="649579" y="3125131"/>
            <a:ext cx="10892841" cy="16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/>
              <a:t>Bài toán tính tuổi</a:t>
            </a:r>
            <a:endParaRPr b="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ĐỀ BÀI</a:t>
            </a:r>
            <a:endParaRPr dirty="0"/>
          </a:p>
        </p:txBody>
      </p:sp>
      <p:graphicFrame>
        <p:nvGraphicFramePr>
          <p:cNvPr id="85" name="Google Shape;85;p5"/>
          <p:cNvGraphicFramePr/>
          <p:nvPr>
            <p:extLst>
              <p:ext uri="{D42A27DB-BD31-4B8C-83A1-F6EECF244321}">
                <p14:modId xmlns:p14="http://schemas.microsoft.com/office/powerpoint/2010/main" val="2967246461"/>
              </p:ext>
            </p:extLst>
          </p:nvPr>
        </p:nvGraphicFramePr>
        <p:xfrm>
          <a:off x="742663" y="4307306"/>
          <a:ext cx="10591863" cy="1402100"/>
        </p:xfrm>
        <a:graphic>
          <a:graphicData uri="http://schemas.openxmlformats.org/drawingml/2006/table">
            <a:tbl>
              <a:tblPr>
                <a:noFill/>
                <a:tableStyleId>{0D8E5A70-38A4-4616-A2E1-29C6E3436D6D}</a:tableStyleId>
              </a:tblPr>
              <a:tblGrid>
                <a:gridCol w="278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Dữ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liệu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Kết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quả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Giải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thích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93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20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0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5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5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Con 5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tuổi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, cha 25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tuổi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thì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sau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0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năm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nữa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,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tuổi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cha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gấp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5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lần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tuổi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con.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742663" y="1051446"/>
            <a:ext cx="10591862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Người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cha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hơn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đứa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con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của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mình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T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tuổi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endParaRPr lang="en-US" sz="20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Sau X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năm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nữa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tuổi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của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cha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sẽ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gấp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lần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tuổi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của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con.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Em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hãy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viết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chương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trình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tính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tuổi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hiện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tại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của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người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con.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Dữ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liệu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Ba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tự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nhiên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T, X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lần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lượt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trong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lần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nhập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(20 ≤ T ≤ 30, 1 ≤ X ≤ 50, 2 ≤ N ≤ 5).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quả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đáp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án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1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Ví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dụ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4DED44D9-9083-C980-8982-A536718EAC8F}"/>
              </a:ext>
            </a:extLst>
          </p:cNvPr>
          <p:cNvSpPr txBox="1">
            <a:spLocks/>
          </p:cNvSpPr>
          <p:nvPr/>
        </p:nvSpPr>
        <p:spPr>
          <a:xfrm>
            <a:off x="448651" y="6281122"/>
            <a:ext cx="56473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 Sans SemiBold"/>
              <a:buChar char="•"/>
              <a:defRPr sz="26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 Sans"/>
              <a:buChar char="•"/>
              <a:defRPr sz="2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Font typeface="Nunito Sans"/>
              <a:buNone/>
            </a:pP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Nguồn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: </a:t>
            </a:r>
            <a:r>
              <a:rPr lang="vi-V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ICANTECH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title"/>
          </p:nvPr>
        </p:nvSpPr>
        <p:spPr>
          <a:xfrm>
            <a:off x="448650" y="429700"/>
            <a:ext cx="67614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HƯỚNG DẪN</a:t>
            </a:r>
            <a:endParaRPr dirty="0"/>
          </a:p>
        </p:txBody>
      </p:sp>
      <p:sp>
        <p:nvSpPr>
          <p:cNvPr id="258" name="Google Shape;25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124;g1350eed52a2_0_366">
            <a:extLst>
              <a:ext uri="{FF2B5EF4-FFF2-40B4-BE49-F238E27FC236}">
                <a16:creationId xmlns:a16="http://schemas.microsoft.com/office/drawing/2014/main" id="{551EDC04-DF91-07BA-FA63-6B98E55D096A}"/>
              </a:ext>
            </a:extLst>
          </p:cNvPr>
          <p:cNvSpPr txBox="1"/>
          <p:nvPr/>
        </p:nvSpPr>
        <p:spPr>
          <a:xfrm>
            <a:off x="448650" y="1257829"/>
            <a:ext cx="11644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Ta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2 </a:t>
            </a:r>
            <a:r>
              <a:rPr lang="en-US" sz="2400" b="1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lang="vi-VN" sz="2400" b="0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57;p2">
            <a:extLst>
              <a:ext uri="{FF2B5EF4-FFF2-40B4-BE49-F238E27FC236}">
                <a16:creationId xmlns:a16="http://schemas.microsoft.com/office/drawing/2014/main" id="{A6E497BB-D871-3EB8-AEB7-5DD491C0FD29}"/>
              </a:ext>
            </a:extLst>
          </p:cNvPr>
          <p:cNvSpPr txBox="1">
            <a:spLocks/>
          </p:cNvSpPr>
          <p:nvPr/>
        </p:nvSpPr>
        <p:spPr>
          <a:xfrm>
            <a:off x="740548" y="3009478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8CC63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</a:p>
        </p:txBody>
      </p:sp>
      <p:sp>
        <p:nvSpPr>
          <p:cNvPr id="8" name="Google Shape;124;g1350eed52a2_0_366">
            <a:extLst>
              <a:ext uri="{FF2B5EF4-FFF2-40B4-BE49-F238E27FC236}">
                <a16:creationId xmlns:a16="http://schemas.microsoft.com/office/drawing/2014/main" id="{2197301D-9361-1393-D845-7BB96D95D5A0}"/>
              </a:ext>
            </a:extLst>
          </p:cNvPr>
          <p:cNvSpPr txBox="1"/>
          <p:nvPr/>
        </p:nvSpPr>
        <p:spPr>
          <a:xfrm>
            <a:off x="1616738" y="3194464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Lấy dữ liệu đầu vào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Google Shape;257;p2">
            <a:extLst>
              <a:ext uri="{FF2B5EF4-FFF2-40B4-BE49-F238E27FC236}">
                <a16:creationId xmlns:a16="http://schemas.microsoft.com/office/drawing/2014/main" id="{9DD5C684-160E-D6DE-9DB5-7CEB7F00068E}"/>
              </a:ext>
            </a:extLst>
          </p:cNvPr>
          <p:cNvSpPr txBox="1">
            <a:spLocks/>
          </p:cNvSpPr>
          <p:nvPr/>
        </p:nvSpPr>
        <p:spPr>
          <a:xfrm>
            <a:off x="740548" y="3928445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090"/>
              </a:buClr>
              <a:buSzPts val="4800"/>
              <a:buFont typeface="Montserrat"/>
              <a:buNone/>
            </a:pPr>
            <a:r>
              <a:rPr lang="en-US" sz="4800" strike="noStrike" cap="none" dirty="0">
                <a:solidFill>
                  <a:srgbClr val="DC209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 lang="en-US" sz="160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9" name="Google Shape;124;g1350eed52a2_0_366">
            <a:extLst>
              <a:ext uri="{FF2B5EF4-FFF2-40B4-BE49-F238E27FC236}">
                <a16:creationId xmlns:a16="http://schemas.microsoft.com/office/drawing/2014/main" id="{1873ABF6-F5DC-58B9-AC34-4E60F7CFF17E}"/>
              </a:ext>
            </a:extLst>
          </p:cNvPr>
          <p:cNvSpPr txBox="1"/>
          <p:nvPr/>
        </p:nvSpPr>
        <p:spPr>
          <a:xfrm>
            <a:off x="1616738" y="4113431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Tìm tuổi của con</a:t>
            </a:r>
            <a:endParaRPr lang="vi-VN" sz="2000" b="1" i="0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6507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b1b6ab89_7_29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85" name="Google Shape;385;g135b1b6ab89_7_29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hlink"/>
                </a:solidFill>
              </a:rPr>
              <a:t>HƯỚNG DẪN LẬP TRÌNH </a:t>
            </a:r>
            <a:r>
              <a:rPr lang="en-US" dirty="0">
                <a:solidFill>
                  <a:schemeClr val="hlink"/>
                </a:solidFill>
              </a:rPr>
              <a:t>CHƯƠNG TRÌNH CHÍNH</a:t>
            </a:r>
            <a:endParaRPr dirty="0"/>
          </a:p>
        </p:txBody>
      </p:sp>
      <p:sp>
        <p:nvSpPr>
          <p:cNvPr id="386" name="Google Shape;386;g135b1b6ab89_7_293"/>
          <p:cNvSpPr/>
          <p:nvPr/>
        </p:nvSpPr>
        <p:spPr>
          <a:xfrm>
            <a:off x="1741144" y="2592043"/>
            <a:ext cx="3852261" cy="14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Tạo tin "nhập" cho bước 1.
Tạo tin "tìm tuổi con" cho bước 2.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Em hãy ghép các khối lệnh và thực hiện lần lượt các bước trên để hoàn thành chương trình.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7" name="Google Shape;386;g135b1b6ab89_7_293">
            <a:extLst>
              <a:ext uri="{FF2B5EF4-FFF2-40B4-BE49-F238E27FC236}">
                <a16:creationId xmlns:a16="http://schemas.microsoft.com/office/drawing/2014/main" id="{816346C4-944A-B757-1C71-F801BA131CEF}"/>
              </a:ext>
            </a:extLst>
          </p:cNvPr>
          <p:cNvSpPr/>
          <p:nvPr/>
        </p:nvSpPr>
        <p:spPr>
          <a:xfrm>
            <a:off x="763267" y="5776744"/>
            <a:ext cx="10665466" cy="3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Tiếp theo, chúng ta sẽ học cách lập trình khi nhận các tin "nhập" và "tìm tuổi con".</a:t>
            </a:r>
            <a:endParaRPr lang="vi-VN" sz="2000" b="1" i="1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68C6FD-7205-938E-AF28-4B3604016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288" y="1748698"/>
            <a:ext cx="3896584" cy="336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LẤY DỮ LIỆU ĐẦU VÀO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741528" y="3059700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“t”, “x”, “n”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lưu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3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T, X, N.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Thực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nhập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liệu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AC69E-C32E-A1B4-17BB-41EBBD044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939" y="1333835"/>
            <a:ext cx="3448538" cy="45485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TÌM TUỔI CỦA CON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3030900" y="3059700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Vì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sau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X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năm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nữa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tuổi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cha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gấp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tuổi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con,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cha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hơn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con T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tuổi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ta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có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1: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dụng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vòng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lượt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tuổi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con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tới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tuổi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con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thỏa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mãn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(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tuổi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con + X) * N =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tuổi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con + X + 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Cách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2: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Dựa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điều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trên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ta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thấy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biểu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thức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đúng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: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tuổi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con = T / (N – 1) – X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Tx/>
              <a:buChar char="-"/>
            </a:pP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6" name="Google Shape;375;g135b1b6ab89_7_283">
            <a:extLst>
              <a:ext uri="{FF2B5EF4-FFF2-40B4-BE49-F238E27FC236}">
                <a16:creationId xmlns:a16="http://schemas.microsoft.com/office/drawing/2014/main" id="{E6662465-92B8-5799-689E-863AC667C352}"/>
              </a:ext>
            </a:extLst>
          </p:cNvPr>
          <p:cNvSpPr/>
          <p:nvPr/>
        </p:nvSpPr>
        <p:spPr>
          <a:xfrm>
            <a:off x="1210650" y="5526875"/>
            <a:ext cx="9770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hãy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tự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lập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trình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dựa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vào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gợi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ý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trên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xem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đáp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án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ở slide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tiếp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theo.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TÌM TUỔI CỦA CON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3205194" y="4742793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Cách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1: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Sử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dụng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vòn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thử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tuổi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con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tới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khi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tìm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được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tuổi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chính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xác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1123E2-1209-17DE-A892-C794F7B5E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218" y="1576225"/>
            <a:ext cx="6457564" cy="276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TÌM TUỔI CỦA CON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3205194" y="4742793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Cách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2: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Từ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điều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kiện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thỏa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mãn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,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su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y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ra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công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thức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tính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tuổi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của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con.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4D64F-6164-23F9-1EB3-C67D6144E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443" y="2009703"/>
            <a:ext cx="6607113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85475"/>
      </p:ext>
    </p:extLst>
  </p:cSld>
  <p:clrMapOvr>
    <a:masterClrMapping/>
  </p:clrMapOvr>
</p:sld>
</file>

<file path=ppt/theme/theme1.xml><?xml version="1.0" encoding="utf-8"?>
<a:theme xmlns:a="http://schemas.openxmlformats.org/drawingml/2006/main" name="GE_ICT_Presentatio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5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477</Words>
  <Application>Microsoft Office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Nunito Sans ExtraBold</vt:lpstr>
      <vt:lpstr>Arial</vt:lpstr>
      <vt:lpstr>Calibri</vt:lpstr>
      <vt:lpstr>Nunito Sans Black</vt:lpstr>
      <vt:lpstr>Nunito Sans</vt:lpstr>
      <vt:lpstr>Montserrat</vt:lpstr>
      <vt:lpstr>Nunito Sans SemiBold</vt:lpstr>
      <vt:lpstr>GE_ICT_Presentation template</vt:lpstr>
      <vt:lpstr>PowerPoint Presentation</vt:lpstr>
      <vt:lpstr>Bài toán tính tuổi</vt:lpstr>
      <vt:lpstr>ĐỀ BÀI</vt:lpstr>
      <vt:lpstr>HƯỚNG DẪN</vt:lpstr>
      <vt:lpstr>HƯỚNG DẪN LẬP TRÌNH CHƯƠNG TRÌNH CHÍNH</vt:lpstr>
      <vt:lpstr>BƯỚC 1: LẤY DỮ LIỆU ĐẦU VÀO</vt:lpstr>
      <vt:lpstr>BƯỚC 2: TÌM TUỔI CỦA CON</vt:lpstr>
      <vt:lpstr>BƯỚC 2: TÌM TUỔI CỦA CON</vt:lpstr>
      <vt:lpstr>BƯỚC 2: TÌM TUỔI CỦA CON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Heo</dc:creator>
  <cp:lastModifiedBy>Hưng Trần Quang</cp:lastModifiedBy>
  <cp:revision>29</cp:revision>
  <dcterms:created xsi:type="dcterms:W3CDTF">2021-09-14T01:46:20Z</dcterms:created>
  <dcterms:modified xsi:type="dcterms:W3CDTF">2022-07-14T07:59:35Z</dcterms:modified>
</cp:coreProperties>
</file>