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91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unito Sans" pitchFamily="2" charset="0"/>
      <p:regular r:id="rId22"/>
      <p:bold r:id="rId23"/>
      <p:italic r:id="rId24"/>
      <p:boldItalic r:id="rId25"/>
    </p:embeddedFont>
    <p:embeddedFont>
      <p:font typeface="Nunito Sans Black" pitchFamily="2" charset="0"/>
      <p:bold r:id="rId26"/>
      <p:boldItalic r:id="rId27"/>
    </p:embeddedFont>
    <p:embeddedFont>
      <p:font typeface="Nunito Sans ExtraBold" pitchFamily="2" charset="0"/>
      <p:bold r:id="rId28"/>
      <p:boldItalic r:id="rId29"/>
    </p:embeddedFont>
    <p:embeddedFont>
      <p:font typeface="Nunito Sans SemiBold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29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NUM1013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Khó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Trăm trâu trăm cỏ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2960160820"/>
              </p:ext>
            </p:extLst>
          </p:nvPr>
        </p:nvGraphicFramePr>
        <p:xfrm>
          <a:off x="742663" y="3988574"/>
          <a:ext cx="10591863" cy="2011700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100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100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3</a:t>
                      </a: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4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4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lời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giải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thỏa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mãn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: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003524"/>
            <a:ext cx="1059186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Trăm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trăm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cỏ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</a:t>
            </a:r>
            <a:r>
              <a:rPr lang="en-US" sz="2000" i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đứng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ăn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năm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nằm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ăn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ba</a:t>
            </a:r>
            <a:r>
              <a:rPr lang="en-US" sz="2000" i="1" dirty="0">
                <a:latin typeface="Nunito Sans"/>
                <a:ea typeface="Nunito Sans"/>
                <a:cs typeface="Nunito Sans"/>
                <a:sym typeface="Nunito Sans"/>
              </a:rPr>
              <a:t> -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Lụ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khụ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già</a:t>
            </a:r>
            <a:r>
              <a:rPr lang="en-US" sz="2000" i="1" dirty="0">
                <a:latin typeface="Nunito Sans"/>
                <a:ea typeface="Nunito Sans"/>
                <a:cs typeface="Nunito Sans"/>
                <a:sym typeface="Nunito Sans"/>
              </a:rPr>
              <a:t> -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Ba con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một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bó</a:t>
            </a:r>
            <a:r>
              <a:rPr lang="en-US" sz="2000" i="1" dirty="0">
                <a:latin typeface="Nunito Sans"/>
                <a:ea typeface="Nunito Sans"/>
                <a:cs typeface="Nunito Sans"/>
                <a:sym typeface="Nunito Sans"/>
              </a:rPr>
              <a:t>”</a:t>
            </a: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toán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cổ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này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4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lời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giải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khi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tìm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lượng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từng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loại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ở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cánh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đồng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Giả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sử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M con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bó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cỏ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đứng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X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bó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nằm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Y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bó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Z con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trâu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già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bó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đếm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lời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giải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thỏa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mãn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Các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M, N, X, Y, Z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lượt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(50 ≤ M, N ≤ 1000, 1 ≤ X, Y, Z ≤ 10).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2AA9CE-D42B-14A3-4D78-D6BBFB89B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19921"/>
              </p:ext>
            </p:extLst>
          </p:nvPr>
        </p:nvGraphicFramePr>
        <p:xfrm>
          <a:off x="7046215" y="4833201"/>
          <a:ext cx="3577794" cy="1005840"/>
        </p:xfrm>
        <a:graphic>
          <a:graphicData uri="http://schemas.openxmlformats.org/drawingml/2006/table">
            <a:tbl>
              <a:tblPr firstRow="1" bandRow="1">
                <a:tableStyleId>{0D8E5A70-38A4-4616-A2E1-29C6E3436D6D}</a:tableStyleId>
              </a:tblPr>
              <a:tblGrid>
                <a:gridCol w="1222838">
                  <a:extLst>
                    <a:ext uri="{9D8B030D-6E8A-4147-A177-3AD203B41FA5}">
                      <a16:colId xmlns:a16="http://schemas.microsoft.com/office/drawing/2014/main" val="1969533967"/>
                    </a:ext>
                  </a:extLst>
                </a:gridCol>
                <a:gridCol w="588739">
                  <a:extLst>
                    <a:ext uri="{9D8B030D-6E8A-4147-A177-3AD203B41FA5}">
                      <a16:colId xmlns:a16="http://schemas.microsoft.com/office/drawing/2014/main" val="3223259725"/>
                    </a:ext>
                  </a:extLst>
                </a:gridCol>
                <a:gridCol w="588739">
                  <a:extLst>
                    <a:ext uri="{9D8B030D-6E8A-4147-A177-3AD203B41FA5}">
                      <a16:colId xmlns:a16="http://schemas.microsoft.com/office/drawing/2014/main" val="3901390490"/>
                    </a:ext>
                  </a:extLst>
                </a:gridCol>
                <a:gridCol w="588739">
                  <a:extLst>
                    <a:ext uri="{9D8B030D-6E8A-4147-A177-3AD203B41FA5}">
                      <a16:colId xmlns:a16="http://schemas.microsoft.com/office/drawing/2014/main" val="2994818161"/>
                    </a:ext>
                  </a:extLst>
                </a:gridCol>
                <a:gridCol w="588739">
                  <a:extLst>
                    <a:ext uri="{9D8B030D-6E8A-4147-A177-3AD203B41FA5}">
                      <a16:colId xmlns:a16="http://schemas.microsoft.com/office/drawing/2014/main" val="2818026205"/>
                    </a:ext>
                  </a:extLst>
                </a:gridCol>
              </a:tblGrid>
              <a:tr h="1655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Nunito Sans" pitchFamily="2" charset="0"/>
                        </a:rPr>
                        <a:t>Trâu</a:t>
                      </a:r>
                      <a:r>
                        <a:rPr lang="en-US" sz="1600" b="1" dirty="0">
                          <a:latin typeface="Nunito Sans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Nunito Sans" pitchFamily="2" charset="0"/>
                        </a:rPr>
                        <a:t>đứng</a:t>
                      </a:r>
                      <a:endParaRPr lang="en-US" sz="1600" b="1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36328"/>
                  </a:ext>
                </a:extLst>
              </a:tr>
              <a:tr h="1655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Nunito Sans" pitchFamily="2" charset="0"/>
                        </a:rPr>
                        <a:t>Trâu</a:t>
                      </a:r>
                      <a:r>
                        <a:rPr lang="en-US" sz="1600" b="1" dirty="0">
                          <a:latin typeface="Nunito Sans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Nunito Sans" pitchFamily="2" charset="0"/>
                        </a:rPr>
                        <a:t>nằm</a:t>
                      </a:r>
                      <a:endParaRPr lang="en-US" sz="1600" b="1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507"/>
                  </a:ext>
                </a:extLst>
              </a:tr>
              <a:tr h="1655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Nunito Sans" pitchFamily="2" charset="0"/>
                        </a:rPr>
                        <a:t>Trâu</a:t>
                      </a:r>
                      <a:r>
                        <a:rPr lang="en-US" sz="1600" b="1" dirty="0">
                          <a:latin typeface="Nunito Sans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Nunito Sans" pitchFamily="2" charset="0"/>
                        </a:rPr>
                        <a:t>già</a:t>
                      </a:r>
                      <a:endParaRPr lang="en-US" sz="1600" b="1" dirty="0">
                        <a:latin typeface="Nunito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 Sans" pitchFamily="2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35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Đếm các trường hợp thỏa mãn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"đếm các trường hợp thỏa mãn"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 và "đếm các trường hợp thỏa mãn".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F539D-0405-A948-2A64-628923C8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52" y="1883212"/>
            <a:ext cx="5112481" cy="29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307136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M, N, X, Y, Z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M, N, X, Y, Z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đề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DC0D7-3002-2849-16EF-786586D9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34" y="1084375"/>
            <a:ext cx="2375216" cy="49621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CÁC TRƯỜNG HỢP THỎA MÃN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Google Shape;375;g135b1b6ab89_7_283"/>
              <p:cNvSpPr/>
              <p:nvPr/>
            </p:nvSpPr>
            <p:spPr>
              <a:xfrm>
                <a:off x="2260167" y="2812950"/>
                <a:ext cx="7178765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Gọi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số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lượng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của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:</a:t>
                </a:r>
              </a:p>
              <a:p>
                <a:pPr marL="342900" marR="0" lvl="0" indent="-34290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Tx/>
                  <a:buChar char="-"/>
                </a:pP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Trâu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đứng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là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“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đứng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”.</a:t>
                </a:r>
              </a:p>
              <a:p>
                <a:pPr marL="342900" marR="0" lvl="0" indent="-34290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Tx/>
                  <a:buChar char="-"/>
                </a:pP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Tr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âu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nằm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là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“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nằm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”.</a:t>
                </a:r>
              </a:p>
              <a:p>
                <a:pPr marL="342900" marR="0" lvl="0" indent="-34290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Tx/>
                  <a:buChar char="-"/>
                </a:pP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Tr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âu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già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là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“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già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”.</a:t>
                </a:r>
                <a:endParaRPr lang="en-US" sz="2000" b="0" i="0" u="none" strike="noStrike" cap="none" dirty="0">
                  <a:solidFill>
                    <a:srgbClr val="3F3F3F"/>
                  </a:solidFill>
                  <a:latin typeface="Nunito Sans" pitchFamily="2" charset="0"/>
                  <a:sym typeface="Arial"/>
                </a:endParaRPr>
              </a:p>
              <a:p>
                <a:pPr marR="0" lvl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</a:pP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Từ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dữ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kiện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đề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bài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, ta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có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hệ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phương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trình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: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u="none" strike="noStrike" cap="none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eqArrPr>
                            <m:e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đứ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𝑛𝑔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𝑛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ằ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𝑚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𝑔𝑖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à=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đứ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𝑛𝑔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∗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𝑋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𝑛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ằ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𝑚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∗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𝑌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u="none" strike="noStrike" cap="none" smtClean="0">
                                      <a:solidFill>
                                        <a:srgbClr val="3F3F3F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u="none" strike="noStrike" cap="none" smtClean="0">
                                      <a:solidFill>
                                        <a:srgbClr val="3F3F3F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𝑔𝑖</m:t>
                                  </m:r>
                                  <m:r>
                                    <a:rPr lang="en-US" sz="2000" b="0" i="1" u="none" strike="noStrike" cap="none" smtClean="0">
                                      <a:solidFill>
                                        <a:srgbClr val="3F3F3F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à</m:t>
                                  </m:r>
                                </m:num>
                                <m:den>
                                  <m:r>
                                    <a:rPr lang="en-US" sz="2000" b="0" i="1" u="none" strike="noStrike" cap="none" smtClean="0">
                                      <a:solidFill>
                                        <a:srgbClr val="3F3F3F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=</m:t>
                              </m:r>
                              <m:r>
                                <a:rPr lang="en-US" sz="2000" b="0" i="1" u="none" strike="noStrike" cap="none" smtClean="0">
                                  <a:solidFill>
                                    <a:srgbClr val="3F3F3F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𝑁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i="0" u="none" strike="noStrike" cap="none" dirty="0">
                  <a:solidFill>
                    <a:srgbClr val="3F3F3F"/>
                  </a:solidFill>
                  <a:latin typeface="Nunito Sans" pitchFamily="2" charset="0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=&gt;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Hệ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phương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trình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3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ẩn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(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đứng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,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nằm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,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già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)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với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2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phương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trình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.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=&gt;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Sử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dụng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vòng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lặp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lồng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nhau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để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thử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các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nhóm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giá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trị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thỏa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mãn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hệ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phương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trình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trên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.</a:t>
                </a:r>
                <a:endParaRPr sz="2000" b="0" i="0" u="none" strike="noStrike" cap="none" dirty="0">
                  <a:solidFill>
                    <a:srgbClr val="3F3F3F"/>
                  </a:solidFill>
                  <a:latin typeface="Nunito Sans" pitchFamily="2" charset="0"/>
                  <a:sym typeface="Arial"/>
                </a:endParaRPr>
              </a:p>
            </p:txBody>
          </p:sp>
        </mc:Choice>
        <mc:Fallback>
          <p:sp>
            <p:nvSpPr>
              <p:cNvPr id="375" name="Google Shape;375;g135b1b6ab89_7_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67" y="2812950"/>
                <a:ext cx="7178765" cy="738600"/>
              </a:xfrm>
              <a:prstGeom prst="rect">
                <a:avLst/>
              </a:prstGeom>
              <a:blipFill>
                <a:blip r:embed="rId3"/>
                <a:stretch>
                  <a:fillRect l="-2209" t="-200820" r="-2209" b="-2106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CÁC TRƯỜNG HỢP THỎA MÃN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4808697" y="3390959"/>
            <a:ext cx="6525828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đồng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con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trâu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đứng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indent="-342900" algn="just"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N/X con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trâu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đứng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đồng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indent="-342900" algn="just"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đứng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gồm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tròn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N/X.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algn="just"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Tương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tự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nằm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gồm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tròn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N/Y.</a:t>
            </a:r>
          </a:p>
          <a:p>
            <a:pPr algn="just"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Vì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đứng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+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nằm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+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= M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Ta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chỉ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vòng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lồng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nhau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để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biến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đứng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nằm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”,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M –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đứng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–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nằm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Sau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nhóm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&gt; 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phát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tin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xem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lời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hay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22D5D-6546-E39A-4B00-48D1716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75" y="1159790"/>
            <a:ext cx="3295343" cy="52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CÁC TRƯỜNG HỢP THỎA MÃN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745744" y="3429000"/>
            <a:ext cx="6525828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Khi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nhận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tin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tính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bởi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những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trâu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đứng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* X 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nằm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* Y 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/ Z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đây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một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đáp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đề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C3274-0F63-8494-6DD4-46312721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54" y="1489691"/>
            <a:ext cx="3607202" cy="46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4991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742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Nunito Sans SemiBold</vt:lpstr>
      <vt:lpstr>Montserrat</vt:lpstr>
      <vt:lpstr>Arial</vt:lpstr>
      <vt:lpstr>Cambria Math</vt:lpstr>
      <vt:lpstr>Nunito Sans</vt:lpstr>
      <vt:lpstr>Calibri</vt:lpstr>
      <vt:lpstr>Nunito Sans ExtraBold</vt:lpstr>
      <vt:lpstr>Nunito Sans Black</vt:lpstr>
      <vt:lpstr>Symbol</vt:lpstr>
      <vt:lpstr>GE_ICT_Presentation template</vt:lpstr>
      <vt:lpstr>PowerPoint Presentation</vt:lpstr>
      <vt:lpstr>Trăm trâu trăm cỏ</vt:lpstr>
      <vt:lpstr>ĐỀ BÀI</vt:lpstr>
      <vt:lpstr>HƯỚNG DẪN</vt:lpstr>
      <vt:lpstr>HƯỚNG DẪN LẬP TRÌNH CHƯƠNG TRÌNH CHÍNH</vt:lpstr>
      <vt:lpstr>BƯỚC 1: LẤY DỮ LIỆU ĐẦU VÀO</vt:lpstr>
      <vt:lpstr>BƯỚC 2: ĐẾM CÁC TRƯỜNG HỢP THỎA MÃN</vt:lpstr>
      <vt:lpstr>BƯỚC 2: ĐẾM CÁC TRƯỜNG HỢP THỎA MÃN</vt:lpstr>
      <vt:lpstr>BƯỚC 2: ĐẾM CÁC TRƯỜNG HỢP THỎA MÃN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28</cp:revision>
  <dcterms:created xsi:type="dcterms:W3CDTF">2021-09-14T01:46:20Z</dcterms:created>
  <dcterms:modified xsi:type="dcterms:W3CDTF">2022-07-14T17:00:15Z</dcterms:modified>
</cp:coreProperties>
</file>