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98" r:id="rId5"/>
    <p:sldId id="286" r:id="rId6"/>
    <p:sldId id="267" r:id="rId7"/>
    <p:sldId id="268" r:id="rId8"/>
    <p:sldId id="290" r:id="rId9"/>
    <p:sldId id="269" r:id="rId10"/>
    <p:sldId id="296" r:id="rId11"/>
    <p:sldId id="287" r:id="rId12"/>
    <p:sldId id="264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Nunito Sans" pitchFamily="2" charset="0"/>
      <p:regular r:id="rId23"/>
      <p:bold r:id="rId24"/>
      <p:italic r:id="rId25"/>
      <p:boldItalic r:id="rId26"/>
    </p:embeddedFont>
    <p:embeddedFont>
      <p:font typeface="Nunito Sans Black" pitchFamily="2" charset="0"/>
      <p:bold r:id="rId27"/>
      <p:boldItalic r:id="rId28"/>
    </p:embeddedFont>
    <p:embeddedFont>
      <p:font typeface="Nunito Sans ExtraBold" pitchFamily="2" charset="0"/>
      <p:bold r:id="rId29"/>
      <p:boldItalic r:id="rId30"/>
    </p:embeddedFont>
    <p:embeddedFont>
      <p:font typeface="Nunito Sans SemiBold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hFCq4uEzAdYPd0d8kyG0/EddwS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8E5A70-38A4-4616-A2E1-29C6E3436D6D}">
  <a:tblStyle styleId="{0D8E5A70-38A4-4616-A2E1-29C6E3436D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presProps" Target="presProps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5b1b6ab8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g135b1b6ab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5b1b6ab89_7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135b1b6ab89_7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135b1b6ab89_7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5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5b1b6ab89_7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135b1b6ab89_7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135b1b6ab89_7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6728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5b1b6ab89_7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135b1b6ab89_7_2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g135b1b6ab89_7_2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50eed52a2_0_1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g1350eed52a2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Bo tròn bằng cách sử dụng công cụ Crop to Shape hoặc tạo Shape rồi chuột phải chọn Fill &gt; Picture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" name="Google Shape;25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4174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35b1b6ab89_7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g135b1b6ab89_7_2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135b1b6ab89_7_2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43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5b1b6ab89_7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135b1b6ab89_7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135b1b6ab89_7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5b1b6ab89_7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135b1b6ab89_7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135b1b6ab89_7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9090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35b1b6ab89_7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g135b1b6ab89_7_2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135b1b6ab89_7_2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35b1b6ab89_7_5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g135b1b6ab89_7_5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g135b1b6ab89_7_5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g135b1b6ab89_7_5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477551" y="3893775"/>
            <a:ext cx="15298056" cy="30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g135b1b6ab89_7_5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250" y="1920500"/>
            <a:ext cx="5118475" cy="11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g135b1b6ab89_7_5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49500" y="1556151"/>
            <a:ext cx="3149594" cy="305577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g135b1b6ab89_7_542"/>
          <p:cNvSpPr txBox="1">
            <a:spLocks noGrp="1"/>
          </p:cNvSpPr>
          <p:nvPr>
            <p:ph type="subTitle" idx="1"/>
          </p:nvPr>
        </p:nvSpPr>
        <p:spPr>
          <a:xfrm>
            <a:off x="811250" y="5306950"/>
            <a:ext cx="10276800" cy="1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 Sans ExtraBold"/>
              <a:buNone/>
              <a:defRPr sz="18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g135b1b6ab89_7_550"/>
          <p:cNvPicPr preferRelativeResize="0"/>
          <p:nvPr/>
        </p:nvPicPr>
        <p:blipFill rotWithShape="1">
          <a:blip r:embed="rId2">
            <a:alphaModFix amt="31000"/>
          </a:blip>
          <a:srcRect/>
          <a:stretch/>
        </p:blipFill>
        <p:spPr>
          <a:xfrm>
            <a:off x="-723900" y="-352425"/>
            <a:ext cx="13439527" cy="756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g135b1b6ab89_7_5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4050" y="556775"/>
            <a:ext cx="4023900" cy="9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g135b1b6ab89_7_550"/>
          <p:cNvSpPr txBox="1">
            <a:spLocks noGrp="1"/>
          </p:cNvSpPr>
          <p:nvPr>
            <p:ph type="title"/>
          </p:nvPr>
        </p:nvSpPr>
        <p:spPr>
          <a:xfrm>
            <a:off x="2644050" y="2964875"/>
            <a:ext cx="6903900" cy="3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>
                <a:solidFill>
                  <a:srgbClr val="004088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g135b1b6ab89_7_5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g135b1b6ab89_7_56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7A7"/>
              </a:buClr>
              <a:buSzPts val="2800"/>
              <a:buFont typeface="Montserrat"/>
              <a:buNone/>
              <a:defRPr sz="2800" b="0">
                <a:solidFill>
                  <a:srgbClr val="0057A7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sp>
        <p:nvSpPr>
          <p:cNvPr id="27" name="Google Shape;27;g135b1b6ab89_7_563"/>
          <p:cNvSpPr txBox="1">
            <a:spLocks noGrp="1"/>
          </p:cNvSpPr>
          <p:nvPr>
            <p:ph type="body" idx="1"/>
          </p:nvPr>
        </p:nvSpPr>
        <p:spPr>
          <a:xfrm>
            <a:off x="448650" y="1950275"/>
            <a:ext cx="11284800" cy="44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37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  <a:defRPr sz="2600"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  <a:defRPr sz="22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8" name="Google Shape;28;g135b1b6ab89_7_56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" name="Google Shape;29;g135b1b6ab89_7_563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g135b1b6ab89_7_59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g135b1b6ab89_7_598"/>
          <p:cNvSpPr txBox="1">
            <a:spLocks noGrp="1"/>
          </p:cNvSpPr>
          <p:nvPr>
            <p:ph type="title"/>
          </p:nvPr>
        </p:nvSpPr>
        <p:spPr>
          <a:xfrm>
            <a:off x="796925" y="1553925"/>
            <a:ext cx="48147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44" name="Google Shape;44;g135b1b6ab89_7_598"/>
          <p:cNvSpPr txBox="1">
            <a:spLocks noGrp="1"/>
          </p:cNvSpPr>
          <p:nvPr>
            <p:ph type="title" idx="2"/>
          </p:nvPr>
        </p:nvSpPr>
        <p:spPr>
          <a:xfrm>
            <a:off x="6580375" y="1553925"/>
            <a:ext cx="48147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45" name="Google Shape;45;g135b1b6ab89_7_598"/>
          <p:cNvSpPr txBox="1">
            <a:spLocks noGrp="1"/>
          </p:cNvSpPr>
          <p:nvPr>
            <p:ph type="body" idx="1"/>
          </p:nvPr>
        </p:nvSpPr>
        <p:spPr>
          <a:xfrm>
            <a:off x="796925" y="2627825"/>
            <a:ext cx="48147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g135b1b6ab89_7_598"/>
          <p:cNvSpPr txBox="1">
            <a:spLocks noGrp="1"/>
          </p:cNvSpPr>
          <p:nvPr>
            <p:ph type="body" idx="3"/>
          </p:nvPr>
        </p:nvSpPr>
        <p:spPr>
          <a:xfrm>
            <a:off x="6580375" y="2627825"/>
            <a:ext cx="48147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g135b1b6ab89_7_598"/>
          <p:cNvSpPr txBox="1">
            <a:spLocks noGrp="1"/>
          </p:cNvSpPr>
          <p:nvPr>
            <p:ph type="title" idx="4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800" b="0">
                <a:solidFill>
                  <a:srgbClr val="0057A7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sp>
        <p:nvSpPr>
          <p:cNvPr id="48" name="Google Shape;48;g135b1b6ab89_7_598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" name="Google Shape;49;g135b1b6ab89_7_598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 1">
  <p:cSld name="OBJECT_WITH_CAPTION_TEXT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g135b1b6ab89_7_6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g135b1b6ab89_7_608"/>
          <p:cNvSpPr txBox="1">
            <a:spLocks noGrp="1"/>
          </p:cNvSpPr>
          <p:nvPr>
            <p:ph type="title"/>
          </p:nvPr>
        </p:nvSpPr>
        <p:spPr>
          <a:xfrm>
            <a:off x="621513" y="1535600"/>
            <a:ext cx="30198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53" name="Google Shape;53;g135b1b6ab89_7_608"/>
          <p:cNvSpPr txBox="1">
            <a:spLocks noGrp="1"/>
          </p:cNvSpPr>
          <p:nvPr>
            <p:ph type="title" idx="2"/>
          </p:nvPr>
        </p:nvSpPr>
        <p:spPr>
          <a:xfrm>
            <a:off x="4339662" y="1535600"/>
            <a:ext cx="30198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54" name="Google Shape;54;g135b1b6ab89_7_608"/>
          <p:cNvSpPr txBox="1">
            <a:spLocks noGrp="1"/>
          </p:cNvSpPr>
          <p:nvPr>
            <p:ph type="body" idx="1"/>
          </p:nvPr>
        </p:nvSpPr>
        <p:spPr>
          <a:xfrm>
            <a:off x="621513" y="2609500"/>
            <a:ext cx="30198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g135b1b6ab89_7_608"/>
          <p:cNvSpPr txBox="1">
            <a:spLocks noGrp="1"/>
          </p:cNvSpPr>
          <p:nvPr>
            <p:ph type="body" idx="3"/>
          </p:nvPr>
        </p:nvSpPr>
        <p:spPr>
          <a:xfrm>
            <a:off x="4339662" y="2609500"/>
            <a:ext cx="30198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g135b1b6ab89_7_608"/>
          <p:cNvSpPr txBox="1">
            <a:spLocks noGrp="1"/>
          </p:cNvSpPr>
          <p:nvPr>
            <p:ph type="title" idx="4"/>
          </p:nvPr>
        </p:nvSpPr>
        <p:spPr>
          <a:xfrm>
            <a:off x="448650" y="592525"/>
            <a:ext cx="108018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800" b="0">
                <a:solidFill>
                  <a:srgbClr val="0057A7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sp>
        <p:nvSpPr>
          <p:cNvPr id="57" name="Google Shape;57;g135b1b6ab89_7_608"/>
          <p:cNvSpPr txBox="1">
            <a:spLocks noGrp="1"/>
          </p:cNvSpPr>
          <p:nvPr>
            <p:ph type="title" idx="5"/>
          </p:nvPr>
        </p:nvSpPr>
        <p:spPr>
          <a:xfrm>
            <a:off x="8057799" y="1535600"/>
            <a:ext cx="30198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58" name="Google Shape;58;g135b1b6ab89_7_608"/>
          <p:cNvSpPr txBox="1">
            <a:spLocks noGrp="1"/>
          </p:cNvSpPr>
          <p:nvPr>
            <p:ph type="body" idx="6"/>
          </p:nvPr>
        </p:nvSpPr>
        <p:spPr>
          <a:xfrm>
            <a:off x="8057799" y="2609500"/>
            <a:ext cx="30198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135b1b6ab89_7_608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0" name="Google Shape;60;g135b1b6ab89_7_608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 4 2">
  <p:cSld name="VERTICAL_TITLE_AND_VERTICAL_TEXT_4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5b1b6ab89_7_760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3" name="Google Shape;63;g135b1b6ab89_7_760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rgbClr val="024EA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35b1b6ab89_7_554"/>
          <p:cNvSpPr txBox="1">
            <a:spLocks noGrp="1"/>
          </p:cNvSpPr>
          <p:nvPr>
            <p:ph type="title"/>
          </p:nvPr>
        </p:nvSpPr>
        <p:spPr>
          <a:xfrm>
            <a:off x="645925" y="429700"/>
            <a:ext cx="6761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  <a:defRPr sz="4100" b="0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pic>
        <p:nvPicPr>
          <p:cNvPr id="26" name="Google Shape;26;g135b1b6ab89_7_5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33450" y="2000250"/>
            <a:ext cx="5463301" cy="4857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996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 4 1">
  <p:cSld name="Vertical Title and Text 4 1">
    <p:bg>
      <p:bgPr>
        <a:solidFill>
          <a:srgbClr val="024EA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g135b1b6ab89_7_7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9324" y="1554225"/>
            <a:ext cx="5191950" cy="1198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g135b1b6ab89_7_7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80525" y="747262"/>
            <a:ext cx="5191951" cy="477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g135b1b6ab89_7_754"/>
          <p:cNvPicPr preferRelativeResize="0"/>
          <p:nvPr/>
        </p:nvPicPr>
        <p:blipFill rotWithShape="1">
          <a:blip r:embed="rId4">
            <a:alphaModFix/>
          </a:blip>
          <a:srcRect b="12464"/>
          <a:stretch/>
        </p:blipFill>
        <p:spPr>
          <a:xfrm>
            <a:off x="-1495850" y="4183225"/>
            <a:ext cx="15298050" cy="2674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g135b1b6ab89_7_754"/>
          <p:cNvSpPr/>
          <p:nvPr/>
        </p:nvSpPr>
        <p:spPr>
          <a:xfrm>
            <a:off x="-88950" y="5133000"/>
            <a:ext cx="12369900" cy="172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135b1b6ab89_7_754"/>
          <p:cNvSpPr txBox="1">
            <a:spLocks noGrp="1"/>
          </p:cNvSpPr>
          <p:nvPr>
            <p:ph type="subTitle" idx="1"/>
          </p:nvPr>
        </p:nvSpPr>
        <p:spPr>
          <a:xfrm>
            <a:off x="1879000" y="5613150"/>
            <a:ext cx="8561100" cy="7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rgbClr val="0057A7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b="1"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974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5b1b6ab89_7_5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unito Sans"/>
              <a:buNone/>
              <a:defRPr sz="4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1" name="Google Shape;11;g135b1b6ab89_7_5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SemiBold"/>
              <a:buChar char="•"/>
              <a:defRPr sz="28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•"/>
              <a:defRPr sz="2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Char char="•"/>
              <a:defRPr sz="2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transition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5b1b6ab89_0_0"/>
          <p:cNvSpPr txBox="1">
            <a:spLocks noGrp="1"/>
          </p:cNvSpPr>
          <p:nvPr>
            <p:ph type="subTitle" idx="1"/>
          </p:nvPr>
        </p:nvSpPr>
        <p:spPr>
          <a:xfrm>
            <a:off x="811250" y="5306950"/>
            <a:ext cx="10276800" cy="1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:</a:t>
            </a:r>
            <a:r>
              <a:rPr lang="vi-VN" dirty="0"/>
              <a:t> NUM1014</a:t>
            </a:r>
            <a:r>
              <a:rPr lang="en-US" dirty="0"/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: </a:t>
            </a:r>
            <a:r>
              <a:rPr lang="vi-VN" dirty="0"/>
              <a:t>TB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5b1b6ab89_7_28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74" name="Google Shape;374;g135b1b6ab89_7_28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4: </a:t>
            </a:r>
            <a:r>
              <a:rPr lang="vi-VN" dirty="0">
                <a:solidFill>
                  <a:schemeClr val="hlink"/>
                </a:solidFill>
              </a:rPr>
              <a:t>BIỂU DIỄN KẾT QUẢ</a:t>
            </a:r>
            <a:endParaRPr dirty="0"/>
          </a:p>
        </p:txBody>
      </p:sp>
      <p:sp>
        <p:nvSpPr>
          <p:cNvPr id="375" name="Google Shape;375;g135b1b6ab89_7_283"/>
          <p:cNvSpPr/>
          <p:nvPr/>
        </p:nvSpPr>
        <p:spPr>
          <a:xfrm>
            <a:off x="3030900" y="3059700"/>
            <a:ext cx="56373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Để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thỏa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mãn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N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là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số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may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mắn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Tx/>
              <a:buChar char="-"/>
            </a:pP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N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phải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có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ít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nhất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là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4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chữ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số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Tx/>
              <a:buChar char="-"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Tx/>
              <a:buChar char="-"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Tổng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các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chữ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số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ở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vị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trí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chẵn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phải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bằng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với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tổng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các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chữ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số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ở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vị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trí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lẻ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</a:pPr>
            <a:endParaRPr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sp>
        <p:nvSpPr>
          <p:cNvPr id="6" name="Google Shape;375;g135b1b6ab89_7_283">
            <a:extLst>
              <a:ext uri="{FF2B5EF4-FFF2-40B4-BE49-F238E27FC236}">
                <a16:creationId xmlns:a16="http://schemas.microsoft.com/office/drawing/2014/main" id="{E6662465-92B8-5799-689E-863AC667C352}"/>
              </a:ext>
            </a:extLst>
          </p:cNvPr>
          <p:cNvSpPr/>
          <p:nvPr/>
        </p:nvSpPr>
        <p:spPr>
          <a:xfrm>
            <a:off x="1210650" y="5526875"/>
            <a:ext cx="97707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Em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hãy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tự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lập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trình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dựa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vào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gợi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ý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trên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và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xem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đáp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án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ở slide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tiếp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theo.</a:t>
            </a:r>
            <a:endParaRPr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1033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5b1b6ab89_7_28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73" name="Google Shape;373;g135b1b6ab89_7_283"/>
          <p:cNvSpPr/>
          <p:nvPr/>
        </p:nvSpPr>
        <p:spPr>
          <a:xfrm>
            <a:off x="7034523" y="6059391"/>
            <a:ext cx="2259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endParaRPr sz="12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135b1b6ab89_7_28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4: </a:t>
            </a:r>
            <a:r>
              <a:rPr lang="vi-VN" dirty="0">
                <a:solidFill>
                  <a:schemeClr val="hlink"/>
                </a:solidFill>
              </a:rPr>
              <a:t>BIỂU DIỄN KẾT QUẢ</a:t>
            </a:r>
            <a:endParaRPr dirty="0"/>
          </a:p>
        </p:txBody>
      </p:sp>
      <p:sp>
        <p:nvSpPr>
          <p:cNvPr id="375" name="Google Shape;375;g135b1b6ab89_7_283"/>
          <p:cNvSpPr/>
          <p:nvPr/>
        </p:nvSpPr>
        <p:spPr>
          <a:xfrm>
            <a:off x="1325442" y="5129341"/>
            <a:ext cx="9048216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Nếu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độ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dài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của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N &gt; 3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và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tổng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vị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trí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chẵn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=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tổng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vị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trí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lẻ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thì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N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là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số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may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mắn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Ngược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lại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thì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không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  <a:endParaRPr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31FD82-F6C6-AB86-9BFC-A63A2CEE0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289" y="1576225"/>
            <a:ext cx="6721422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03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5b1b6ab89_7_232"/>
          <p:cNvSpPr/>
          <p:nvPr/>
        </p:nvSpPr>
        <p:spPr>
          <a:xfrm>
            <a:off x="680025" y="3005553"/>
            <a:ext cx="8102100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Thông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 tin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liên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hệ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Email</a:t>
            </a:r>
            <a:endParaRPr sz="1400" b="0" i="0" u="none" strike="noStrike" cap="none" dirty="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Hotline</a:t>
            </a:r>
            <a:endParaRPr sz="1600" b="0" i="0" u="none" strike="noStrike" cap="none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50eed52a2_0_161"/>
          <p:cNvSpPr txBox="1">
            <a:spLocks noGrp="1"/>
          </p:cNvSpPr>
          <p:nvPr>
            <p:ph type="title"/>
          </p:nvPr>
        </p:nvSpPr>
        <p:spPr>
          <a:xfrm>
            <a:off x="649579" y="3125131"/>
            <a:ext cx="10892841" cy="1635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vi-VN" dirty="0"/>
              <a:t>Số may mắn</a:t>
            </a:r>
            <a:endParaRPr b="0" dirty="0"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5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ĐỀ BÀI</a:t>
            </a:r>
            <a:endParaRPr dirty="0"/>
          </a:p>
        </p:txBody>
      </p:sp>
      <p:graphicFrame>
        <p:nvGraphicFramePr>
          <p:cNvPr id="85" name="Google Shape;85;p5"/>
          <p:cNvGraphicFramePr/>
          <p:nvPr/>
        </p:nvGraphicFramePr>
        <p:xfrm>
          <a:off x="742663" y="4307307"/>
          <a:ext cx="10591863" cy="1798350"/>
        </p:xfrm>
        <a:graphic>
          <a:graphicData uri="http://schemas.openxmlformats.org/drawingml/2006/table">
            <a:tbl>
              <a:tblPr>
                <a:noFill/>
                <a:tableStyleId>{0D8E5A70-38A4-4616-A2E1-29C6E3436D6D}</a:tableStyleId>
              </a:tblPr>
              <a:tblGrid>
                <a:gridCol w="2787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6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9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Dữ</a:t>
                      </a: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liệu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Kết</a:t>
                      </a: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quả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Giải</a:t>
                      </a: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thích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132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NO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Tuy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1 + 2 = 3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nhưng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132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chỉ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có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3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chữ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số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nên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không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phải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là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số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may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mắn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.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1221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YES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1221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là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số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may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mắn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vì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1 + 2 = 2 + 1.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17127"/>
                  </a:ext>
                </a:extLst>
              </a:tr>
            </a:tbl>
          </a:graphicData>
        </a:graphic>
      </p:graphicFrame>
      <p:sp>
        <p:nvSpPr>
          <p:cNvPr id="86" name="Google Shape;86;p5"/>
          <p:cNvSpPr txBox="1">
            <a:spLocks noGrp="1"/>
          </p:cNvSpPr>
          <p:nvPr>
            <p:ph type="body" idx="1"/>
          </p:nvPr>
        </p:nvSpPr>
        <p:spPr>
          <a:xfrm>
            <a:off x="742663" y="1205334"/>
            <a:ext cx="10591862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Biết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số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may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mắn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là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số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tự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nhiên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có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ít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nhất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4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chữ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số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mà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tổng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các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chữ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số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ở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vị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trí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chẵn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bằng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tổng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các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chữ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s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ố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ở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vị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trí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lẻ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endParaRPr lang="en-US" sz="2000"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hãy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viết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chương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trình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kiểm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tra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số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tự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nhiên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có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phải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số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may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mắn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hay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không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.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Hiển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thị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lên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màn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hình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“YES”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nếu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có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, “NO”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nếu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không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phải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lang="en-US"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endParaRPr lang="en-US"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Dữ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liệu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: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Số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tự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nhiên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N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trong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1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lần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nhập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(N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có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thể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có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tới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100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chữ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số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).</a:t>
            </a:r>
            <a:endParaRPr lang="en-US"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Kết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quả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: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Hiển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thị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đáp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án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lên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màn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hình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SemiBold"/>
              <a:buNone/>
            </a:pPr>
            <a:endParaRPr sz="2000" b="1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Ví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dụ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:</a:t>
            </a:r>
            <a:endParaRPr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" name="Google Shape;86;p5">
            <a:extLst>
              <a:ext uri="{FF2B5EF4-FFF2-40B4-BE49-F238E27FC236}">
                <a16:creationId xmlns:a16="http://schemas.microsoft.com/office/drawing/2014/main" id="{4DED44D9-9083-C980-8982-A536718EAC8F}"/>
              </a:ext>
            </a:extLst>
          </p:cNvPr>
          <p:cNvSpPr txBox="1">
            <a:spLocks/>
          </p:cNvSpPr>
          <p:nvPr/>
        </p:nvSpPr>
        <p:spPr>
          <a:xfrm>
            <a:off x="448651" y="6281122"/>
            <a:ext cx="564735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unito Sans SemiBold"/>
              <a:buChar char="•"/>
              <a:defRPr sz="26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 Sans"/>
              <a:buChar char="•"/>
              <a:defRPr sz="22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ts val="2000"/>
              <a:buFont typeface="Nunito Sans"/>
              <a:buNone/>
            </a:pPr>
            <a:r>
              <a:rPr lang="en-US" sz="1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Nguồn</a:t>
            </a: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: </a:t>
            </a:r>
            <a:r>
              <a:rPr lang="vi-VN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Tin học trẻ Chợ Mới - An Giang 2022</a:t>
            </a:r>
            <a:endParaRPr lang="en-US" sz="1800" i="1" dirty="0">
              <a:solidFill>
                <a:schemeClr val="tx1">
                  <a:lumMod val="50000"/>
                  <a:lumOff val="50000"/>
                </a:schemeClr>
              </a:solidFill>
              <a:latin typeface="Nunito Sans Black" pitchFamily="2" charset="0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"/>
          <p:cNvSpPr txBox="1">
            <a:spLocks noGrp="1"/>
          </p:cNvSpPr>
          <p:nvPr>
            <p:ph type="title"/>
          </p:nvPr>
        </p:nvSpPr>
        <p:spPr>
          <a:xfrm>
            <a:off x="448650" y="429700"/>
            <a:ext cx="6761400" cy="132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HƯỚNG DẪN</a:t>
            </a:r>
            <a:endParaRPr dirty="0"/>
          </a:p>
        </p:txBody>
      </p:sp>
      <p:sp>
        <p:nvSpPr>
          <p:cNvPr id="258" name="Google Shape;25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6" name="Google Shape;124;g1350eed52a2_0_366">
            <a:extLst>
              <a:ext uri="{FF2B5EF4-FFF2-40B4-BE49-F238E27FC236}">
                <a16:creationId xmlns:a16="http://schemas.microsoft.com/office/drawing/2014/main" id="{551EDC04-DF91-07BA-FA63-6B98E55D096A}"/>
              </a:ext>
            </a:extLst>
          </p:cNvPr>
          <p:cNvSpPr txBox="1"/>
          <p:nvPr/>
        </p:nvSpPr>
        <p:spPr>
          <a:xfrm>
            <a:off x="448650" y="1257829"/>
            <a:ext cx="116448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Ta </a:t>
            </a:r>
            <a:r>
              <a:rPr lang="en-US" sz="2400" dirty="0" err="1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hiện</a:t>
            </a: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vi-VN" sz="2400" b="1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4</a:t>
            </a:r>
            <a:r>
              <a:rPr lang="en-US" sz="2400" b="1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bước</a:t>
            </a: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:</a:t>
            </a:r>
            <a:endParaRPr lang="vi-VN" sz="2400" b="0" i="0" u="none" strike="noStrike" cap="none" dirty="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" name="Google Shape;257;p2">
            <a:extLst>
              <a:ext uri="{FF2B5EF4-FFF2-40B4-BE49-F238E27FC236}">
                <a16:creationId xmlns:a16="http://schemas.microsoft.com/office/drawing/2014/main" id="{A6E497BB-D871-3EB8-AEB7-5DD491C0FD29}"/>
              </a:ext>
            </a:extLst>
          </p:cNvPr>
          <p:cNvSpPr txBox="1">
            <a:spLocks/>
          </p:cNvSpPr>
          <p:nvPr/>
        </p:nvSpPr>
        <p:spPr>
          <a:xfrm>
            <a:off x="740548" y="2170492"/>
            <a:ext cx="797166" cy="77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  <a:defRPr sz="4100" b="0" i="0" u="none" strike="noStrike" cap="none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u="none" strike="noStrike" cap="none" dirty="0">
                <a:solidFill>
                  <a:srgbClr val="8CC63F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1</a:t>
            </a:r>
          </a:p>
        </p:txBody>
      </p:sp>
      <p:sp>
        <p:nvSpPr>
          <p:cNvPr id="8" name="Google Shape;124;g1350eed52a2_0_366">
            <a:extLst>
              <a:ext uri="{FF2B5EF4-FFF2-40B4-BE49-F238E27FC236}">
                <a16:creationId xmlns:a16="http://schemas.microsoft.com/office/drawing/2014/main" id="{2197301D-9361-1393-D845-7BB96D95D5A0}"/>
              </a:ext>
            </a:extLst>
          </p:cNvPr>
          <p:cNvSpPr txBox="1"/>
          <p:nvPr/>
        </p:nvSpPr>
        <p:spPr>
          <a:xfrm>
            <a:off x="1616738" y="2355478"/>
            <a:ext cx="64721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Lấy dữ liệu đầu vào</a:t>
            </a:r>
            <a:endParaRPr lang="vi-VN" sz="2000" b="1" i="0" u="none" strike="noStrike" cap="none" dirty="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" name="Google Shape;257;p2">
            <a:extLst>
              <a:ext uri="{FF2B5EF4-FFF2-40B4-BE49-F238E27FC236}">
                <a16:creationId xmlns:a16="http://schemas.microsoft.com/office/drawing/2014/main" id="{9DD5C684-160E-D6DE-9DB5-7CEB7F00068E}"/>
              </a:ext>
            </a:extLst>
          </p:cNvPr>
          <p:cNvSpPr txBox="1">
            <a:spLocks/>
          </p:cNvSpPr>
          <p:nvPr/>
        </p:nvSpPr>
        <p:spPr>
          <a:xfrm>
            <a:off x="740548" y="3089459"/>
            <a:ext cx="797166" cy="77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  <a:defRPr sz="4100" b="0" i="0" u="none" strike="noStrike" cap="none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2090"/>
              </a:buClr>
              <a:buSzPts val="4800"/>
              <a:buFont typeface="Montserrat"/>
              <a:buNone/>
            </a:pPr>
            <a:r>
              <a:rPr lang="en-US" sz="4800" u="none" strike="noStrike" cap="none" dirty="0">
                <a:solidFill>
                  <a:srgbClr val="DC2090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2</a:t>
            </a:r>
            <a:endParaRPr lang="en-US" sz="1600" dirty="0"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29" name="Google Shape;124;g1350eed52a2_0_366">
            <a:extLst>
              <a:ext uri="{FF2B5EF4-FFF2-40B4-BE49-F238E27FC236}">
                <a16:creationId xmlns:a16="http://schemas.microsoft.com/office/drawing/2014/main" id="{1873ABF6-F5DC-58B9-AC34-4E60F7CFF17E}"/>
              </a:ext>
            </a:extLst>
          </p:cNvPr>
          <p:cNvSpPr txBox="1"/>
          <p:nvPr/>
        </p:nvSpPr>
        <p:spPr>
          <a:xfrm>
            <a:off x="1616738" y="3274445"/>
            <a:ext cx="64721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Tính tổng các chữ số ở vị trí lẻ</a:t>
            </a:r>
            <a:endParaRPr lang="vi-VN" sz="2000" b="1" i="0" u="none" strike="noStrike" cap="none" dirty="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" name="Google Shape;257;p2">
            <a:extLst>
              <a:ext uri="{FF2B5EF4-FFF2-40B4-BE49-F238E27FC236}">
                <a16:creationId xmlns:a16="http://schemas.microsoft.com/office/drawing/2014/main" id="{FC442D53-7FBE-EA86-5CB6-4FEFF02F9A72}"/>
              </a:ext>
            </a:extLst>
          </p:cNvPr>
          <p:cNvSpPr txBox="1">
            <a:spLocks/>
          </p:cNvSpPr>
          <p:nvPr/>
        </p:nvSpPr>
        <p:spPr>
          <a:xfrm>
            <a:off x="740548" y="3998648"/>
            <a:ext cx="797166" cy="77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  <a:defRPr sz="4100" b="0" i="0" u="none" strike="noStrike" cap="none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0" u="none" strike="noStrike" cap="none" dirty="0">
                <a:solidFill>
                  <a:srgbClr val="00B0F0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3</a:t>
            </a:r>
            <a:endParaRPr lang="en-US" sz="4800" i="0" dirty="0">
              <a:solidFill>
                <a:srgbClr val="00B0F0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32" name="Google Shape;124;g1350eed52a2_0_366">
            <a:extLst>
              <a:ext uri="{FF2B5EF4-FFF2-40B4-BE49-F238E27FC236}">
                <a16:creationId xmlns:a16="http://schemas.microsoft.com/office/drawing/2014/main" id="{DF008EFE-05FF-2A25-6231-E15402905A09}"/>
              </a:ext>
            </a:extLst>
          </p:cNvPr>
          <p:cNvSpPr txBox="1"/>
          <p:nvPr/>
        </p:nvSpPr>
        <p:spPr>
          <a:xfrm>
            <a:off x="1616738" y="4183634"/>
            <a:ext cx="64721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Tính tổng các chữ số ở vị trí chẵn</a:t>
            </a:r>
            <a:endParaRPr lang="vi-VN" sz="2000" b="1" i="0" u="none" strike="noStrike" cap="none" dirty="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4" name="Google Shape;257;p2">
            <a:extLst>
              <a:ext uri="{FF2B5EF4-FFF2-40B4-BE49-F238E27FC236}">
                <a16:creationId xmlns:a16="http://schemas.microsoft.com/office/drawing/2014/main" id="{2A5012F6-809D-D864-C388-AC70201661B1}"/>
              </a:ext>
            </a:extLst>
          </p:cNvPr>
          <p:cNvSpPr txBox="1">
            <a:spLocks/>
          </p:cNvSpPr>
          <p:nvPr/>
        </p:nvSpPr>
        <p:spPr>
          <a:xfrm>
            <a:off x="740548" y="4917615"/>
            <a:ext cx="797166" cy="77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  <a:defRPr sz="4100" b="0" i="0" u="none" strike="noStrike" cap="none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dirty="0">
                <a:solidFill>
                  <a:srgbClr val="F5801F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</a:p>
        </p:txBody>
      </p:sp>
      <p:sp>
        <p:nvSpPr>
          <p:cNvPr id="35" name="Google Shape;124;g1350eed52a2_0_366">
            <a:extLst>
              <a:ext uri="{FF2B5EF4-FFF2-40B4-BE49-F238E27FC236}">
                <a16:creationId xmlns:a16="http://schemas.microsoft.com/office/drawing/2014/main" id="{26B9A717-9F61-7C72-09A7-405B98D61395}"/>
              </a:ext>
            </a:extLst>
          </p:cNvPr>
          <p:cNvSpPr txBox="1"/>
          <p:nvPr/>
        </p:nvSpPr>
        <p:spPr>
          <a:xfrm>
            <a:off x="1616738" y="5102601"/>
            <a:ext cx="64721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Biểu diễn kết quả</a:t>
            </a:r>
            <a:endParaRPr lang="vi-VN" sz="2000" b="1" i="0" u="none" strike="noStrike" cap="none" dirty="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06427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35b1b6ab89_7_29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85" name="Google Shape;385;g135b1b6ab89_7_29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hlink"/>
                </a:solidFill>
              </a:rPr>
              <a:t>HƯỚNG DẪN LẬP TRÌNH </a:t>
            </a:r>
            <a:r>
              <a:rPr lang="en-US" dirty="0">
                <a:solidFill>
                  <a:schemeClr val="hlink"/>
                </a:solidFill>
              </a:rPr>
              <a:t>CHƯƠNG TRÌNH CHÍNH</a:t>
            </a:r>
            <a:endParaRPr dirty="0"/>
          </a:p>
        </p:txBody>
      </p:sp>
      <p:sp>
        <p:nvSpPr>
          <p:cNvPr id="386" name="Google Shape;386;g135b1b6ab89_7_293"/>
          <p:cNvSpPr/>
          <p:nvPr/>
        </p:nvSpPr>
        <p:spPr>
          <a:xfrm>
            <a:off x="1170545" y="2592043"/>
            <a:ext cx="4679005" cy="1483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vi-VN" sz="2000" dirty="0">
                <a:solidFill>
                  <a:srgbClr val="3F3F3F"/>
                </a:solidFill>
                <a:latin typeface="Nunito Sans" pitchFamily="2" charset="0"/>
              </a:rPr>
              <a:t>Tạo tin "nhập" cho bước 1.
Tạo tin "tính tổng các chữ số ở vị trí lẻ" cho bước 2.
Tạo tin "tính tổng các chữ số ở vị trí chẵn" cho bước 3.
Tạo tin "hiện kết quả" cho bước 4.</a:t>
            </a: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Nunito Sans" pitchFamily="2" charset="0"/>
              </a:rPr>
              <a:t>Em hãy ghép các khối lệnh và thực hiện lần lượt các bước trên để hoàn thành chương trình.</a:t>
            </a:r>
            <a:endParaRPr lang="vi-VN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sp>
        <p:nvSpPr>
          <p:cNvPr id="7" name="Google Shape;386;g135b1b6ab89_7_293">
            <a:extLst>
              <a:ext uri="{FF2B5EF4-FFF2-40B4-BE49-F238E27FC236}">
                <a16:creationId xmlns:a16="http://schemas.microsoft.com/office/drawing/2014/main" id="{816346C4-944A-B757-1C71-F801BA131CEF}"/>
              </a:ext>
            </a:extLst>
          </p:cNvPr>
          <p:cNvSpPr/>
          <p:nvPr/>
        </p:nvSpPr>
        <p:spPr>
          <a:xfrm>
            <a:off x="763267" y="5776744"/>
            <a:ext cx="10665466" cy="31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vi-VN" sz="2000" b="1" i="1" dirty="0">
                <a:solidFill>
                  <a:srgbClr val="3F3F3F"/>
                </a:solidFill>
                <a:latin typeface="Nunito Sans" pitchFamily="2" charset="0"/>
              </a:rPr>
              <a:t>Tiếp theo, chúng ta sẽ học cách lập trình khi nhận các tin "nhập", "tính tổng các chữ số ở vị trí lẻ", "tính tổng các chữ số ở vị trí chẵn" và "hiện kết quả".</a:t>
            </a:r>
            <a:endParaRPr lang="vi-VN" sz="2000" b="1" i="1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3464E9-21D9-14AE-E156-765C3DD43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693" y="1576225"/>
            <a:ext cx="5020040" cy="33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6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8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63" name="Google Shape;363;p8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1: </a:t>
            </a:r>
            <a:r>
              <a:rPr lang="vi-VN" dirty="0">
                <a:solidFill>
                  <a:schemeClr val="hlink"/>
                </a:solidFill>
              </a:rPr>
              <a:t>LẤY DỮ LIỆU ĐẦU VÀO</a:t>
            </a:r>
            <a:endParaRPr dirty="0"/>
          </a:p>
        </p:txBody>
      </p:sp>
      <p:sp>
        <p:nvSpPr>
          <p:cNvPr id="364" name="Google Shape;364;p8"/>
          <p:cNvSpPr/>
          <p:nvPr/>
        </p:nvSpPr>
        <p:spPr>
          <a:xfrm>
            <a:off x="1278856" y="3059700"/>
            <a:ext cx="56373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Tạo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biến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N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để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lưu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giá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trị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của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N.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Thực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hiện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nhập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dữ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liệu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  <a:endParaRPr lang="vi-VN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7AF499-45D9-FEE0-5FDD-B206F9E68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828" y="2101917"/>
            <a:ext cx="4347321" cy="33927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5b1b6ab89_7_28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74" name="Google Shape;374;g135b1b6ab89_7_28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2: </a:t>
            </a:r>
            <a:r>
              <a:rPr lang="vi-VN" dirty="0">
                <a:solidFill>
                  <a:schemeClr val="hlink"/>
                </a:solidFill>
              </a:rPr>
              <a:t>TÍNH TỔNG CÁC CHỮ SỐ Ở VỊ TRÍ LẺ</a:t>
            </a:r>
            <a:endParaRPr dirty="0"/>
          </a:p>
        </p:txBody>
      </p:sp>
      <p:sp>
        <p:nvSpPr>
          <p:cNvPr id="375" name="Google Shape;375;g135b1b6ab89_7_283"/>
          <p:cNvSpPr/>
          <p:nvPr/>
        </p:nvSpPr>
        <p:spPr>
          <a:xfrm>
            <a:off x="2257025" y="2754031"/>
            <a:ext cx="7677949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Ta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cần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tính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tổng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các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chữ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số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ở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vị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trí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lẻ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của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số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đã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cho</a:t>
            </a:r>
            <a:endParaRPr lang="en-US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Symbol" panose="05050102010706020507" pitchFamily="18" charset="2"/>
              <a:buChar char="Þ"/>
            </a:pP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Ta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cần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lấy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được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lần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lượt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các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chữ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số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ở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vị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trí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lẻ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của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số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đã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cho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Symbol" panose="05050102010706020507" pitchFamily="18" charset="2"/>
              <a:buChar char="Þ"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Symbol" panose="05050102010706020507" pitchFamily="18" charset="2"/>
              <a:buChar char="Þ"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Sử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dụng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vòng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lặp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,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kết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hợp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với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các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khối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“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độ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dài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của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…”, “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ký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tự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thứ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…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của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chuỗi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…”.</a:t>
            </a:r>
            <a:endParaRPr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sp>
        <p:nvSpPr>
          <p:cNvPr id="6" name="Google Shape;375;g135b1b6ab89_7_283">
            <a:extLst>
              <a:ext uri="{FF2B5EF4-FFF2-40B4-BE49-F238E27FC236}">
                <a16:creationId xmlns:a16="http://schemas.microsoft.com/office/drawing/2014/main" id="{E6662465-92B8-5799-689E-863AC667C352}"/>
              </a:ext>
            </a:extLst>
          </p:cNvPr>
          <p:cNvSpPr/>
          <p:nvPr/>
        </p:nvSpPr>
        <p:spPr>
          <a:xfrm>
            <a:off x="1210650" y="5526875"/>
            <a:ext cx="97707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Em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hãy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tự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lập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trình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dựa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vào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gợi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ý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trên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và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xem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đáp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án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ở slide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tiếp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theo.</a:t>
            </a:r>
            <a:endParaRPr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5b1b6ab89_7_28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74" name="Google Shape;374;g135b1b6ab89_7_28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2: </a:t>
            </a:r>
            <a:r>
              <a:rPr lang="vi-VN" dirty="0">
                <a:solidFill>
                  <a:schemeClr val="hlink"/>
                </a:solidFill>
              </a:rPr>
              <a:t>TÍNH TỔNG CÁC CHỮ SỐ Ở VỊ TRÍ LẺ</a:t>
            </a:r>
            <a:endParaRPr dirty="0"/>
          </a:p>
        </p:txBody>
      </p:sp>
      <p:sp>
        <p:nvSpPr>
          <p:cNvPr id="375" name="Google Shape;375;g135b1b6ab89_7_283"/>
          <p:cNvSpPr/>
          <p:nvPr/>
        </p:nvSpPr>
        <p:spPr>
          <a:xfrm>
            <a:off x="6246829" y="3429000"/>
            <a:ext cx="4773105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Đầu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tiên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,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khởi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tạo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: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Tx/>
              <a:buChar char="-"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tổng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vị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trí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lẻ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= 0: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Lưu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tổng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các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chữ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số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ở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vị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trí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lẻ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Tx/>
              <a:buChar char="-"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= 1: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các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vị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trí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của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các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chữ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số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lẻ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,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là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biến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chạy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trong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vòng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lặp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,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mỗi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bước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tăng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lên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2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đơn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vị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Tx/>
              <a:buChar char="-"/>
            </a:pPr>
            <a:endParaRPr lang="en-US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Lặp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cho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tới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khi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&gt;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độ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dài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của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N: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cộng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tổng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tất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cả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các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chữ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số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ở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vị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trí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và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lưu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lại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trong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tổng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vị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trí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lẻ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DD3F92-7101-BFC2-22EC-CFA73EFED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075" y="2201542"/>
            <a:ext cx="4936475" cy="319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9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35b1b6ab89_7_29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85" name="Google Shape;385;g135b1b6ab89_7_29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3: </a:t>
            </a:r>
            <a:r>
              <a:rPr lang="vi-VN" dirty="0">
                <a:solidFill>
                  <a:schemeClr val="hlink"/>
                </a:solidFill>
              </a:rPr>
              <a:t>TÍNH TỔNG CÁC CHỮ SỐ Ở VỊ TRÍ CHẴN</a:t>
            </a:r>
            <a:endParaRPr dirty="0"/>
          </a:p>
        </p:txBody>
      </p:sp>
      <p:sp>
        <p:nvSpPr>
          <p:cNvPr id="386" name="Google Shape;386;g135b1b6ab89_7_293"/>
          <p:cNvSpPr/>
          <p:nvPr/>
        </p:nvSpPr>
        <p:spPr>
          <a:xfrm>
            <a:off x="1290408" y="3153968"/>
            <a:ext cx="56373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Logic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tương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tự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như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bước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2.</a:t>
            </a:r>
            <a:endParaRPr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E61C3D-8519-7834-EF6F-C31EC3D90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092" y="2104534"/>
            <a:ext cx="5537433" cy="33875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_ICT_Presentation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57A7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715</Words>
  <Application>Microsoft Office PowerPoint</Application>
  <PresentationFormat>Widescreen</PresentationFormat>
  <Paragraphs>90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Nunito Sans Black</vt:lpstr>
      <vt:lpstr>Nunito Sans SemiBold</vt:lpstr>
      <vt:lpstr>Nunito Sans</vt:lpstr>
      <vt:lpstr>Montserrat</vt:lpstr>
      <vt:lpstr>Nunito Sans ExtraBold</vt:lpstr>
      <vt:lpstr>Arial</vt:lpstr>
      <vt:lpstr>Calibri</vt:lpstr>
      <vt:lpstr>Symbol</vt:lpstr>
      <vt:lpstr>GE_ICT_Presentation template</vt:lpstr>
      <vt:lpstr>PowerPoint Presentation</vt:lpstr>
      <vt:lpstr>Số may mắn</vt:lpstr>
      <vt:lpstr>ĐỀ BÀI</vt:lpstr>
      <vt:lpstr>HƯỚNG DẪN</vt:lpstr>
      <vt:lpstr>HƯỚNG DẪN LẬP TRÌNH CHƯƠNG TRÌNH CHÍNH</vt:lpstr>
      <vt:lpstr>BƯỚC 1: LẤY DỮ LIỆU ĐẦU VÀO</vt:lpstr>
      <vt:lpstr>BƯỚC 2: TÍNH TỔNG CÁC CHỮ SỐ Ở VỊ TRÍ LẺ</vt:lpstr>
      <vt:lpstr>BƯỚC 2: TÍNH TỔNG CÁC CHỮ SỐ Ở VỊ TRÍ LẺ</vt:lpstr>
      <vt:lpstr>BƯỚC 3: TÍNH TỔNG CÁC CHỮ SỐ Ở VỊ TRÍ CHẴN</vt:lpstr>
      <vt:lpstr>BƯỚC 4: BIỂU DIỄN KẾT QUẢ</vt:lpstr>
      <vt:lpstr>BƯỚC 4: BIỂU DIỄN KẾT QUẢ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Heo</dc:creator>
  <cp:lastModifiedBy>Hưng Trần Quang</cp:lastModifiedBy>
  <cp:revision>28</cp:revision>
  <dcterms:created xsi:type="dcterms:W3CDTF">2021-09-14T01:46:20Z</dcterms:created>
  <dcterms:modified xsi:type="dcterms:W3CDTF">2022-07-14T20:40:47Z</dcterms:modified>
</cp:coreProperties>
</file>