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89" r:id="rId5"/>
    <p:sldId id="286" r:id="rId6"/>
    <p:sldId id="267" r:id="rId7"/>
    <p:sldId id="268" r:id="rId8"/>
    <p:sldId id="290" r:id="rId9"/>
    <p:sldId id="291" r:id="rId10"/>
    <p:sldId id="264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Montserrat" panose="00000500000000000000" pitchFamily="2" charset="0"/>
      <p:regular r:id="rId17"/>
      <p:bold r:id="rId18"/>
      <p:italic r:id="rId19"/>
      <p:boldItalic r:id="rId20"/>
    </p:embeddedFont>
    <p:embeddedFont>
      <p:font typeface="Nunito Sans" pitchFamily="2" charset="0"/>
      <p:regular r:id="rId21"/>
      <p:bold r:id="rId22"/>
      <p:italic r:id="rId23"/>
      <p:boldItalic r:id="rId24"/>
    </p:embeddedFont>
    <p:embeddedFont>
      <p:font typeface="Nunito Sans Black" pitchFamily="2" charset="0"/>
      <p:bold r:id="rId25"/>
      <p:boldItalic r:id="rId26"/>
    </p:embeddedFont>
    <p:embeddedFont>
      <p:font typeface="Nunito Sans ExtraBold" pitchFamily="2" charset="0"/>
      <p:bold r:id="rId27"/>
      <p:boldItalic r:id="rId28"/>
    </p:embeddedFont>
    <p:embeddedFont>
      <p:font typeface="Nunito Sans SemiBold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8" roundtripDataSignature="AMtx7mhFCq4uEzAdYPd0d8kyG0/EddwS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8E5A70-38A4-4616-A2E1-29C6E3436D6D}">
  <a:tblStyle styleId="{0D8E5A70-38A4-4616-A2E1-29C6E3436D6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81" d="100"/>
          <a:sy n="81" d="100"/>
        </p:scale>
        <p:origin x="74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9" Type="http://schemas.openxmlformats.org/officeDocument/2006/relationships/presProps" Target="presProps.xml"/><Relationship Id="rId21" Type="http://schemas.openxmlformats.org/officeDocument/2006/relationships/font" Target="fonts/font9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8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35b1b6ab89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" name="Google Shape;66;g135b1b6ab8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35b1b6ab89_7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g135b1b6ab89_7_2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8" name="Google Shape;188;g135b1b6ab89_7_2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50eed52a2_0_1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1" name="Google Shape;71;g1350eed52a2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Bo tròn bằng cách sử dụng công cụ Crop to Shape hoặc tạo Shape rồi chuột phải chọn Fill &gt; Picture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7" name="Google Shape;7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4" name="Google Shape;25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5535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35b1b6ab89_7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8" name="Google Shape;378;g135b1b6ab89_7_2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g135b1b6ab89_7_2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432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6" name="Google Shape;35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35b1b6ab89_7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7" name="Google Shape;367;g135b1b6ab89_7_2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g135b1b6ab89_7_28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35b1b6ab89_7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7" name="Google Shape;367;g135b1b6ab89_7_2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g135b1b6ab89_7_28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9090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35b1b6ab89_7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7" name="Google Shape;367;g135b1b6ab89_7_2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g135b1b6ab89_7_28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9711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35b1b6ab89_7_5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g135b1b6ab89_7_5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g135b1b6ab89_7_5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" name="Google Shape;16;g135b1b6ab89_7_5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477551" y="3893775"/>
            <a:ext cx="15298056" cy="305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g135b1b6ab89_7_5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1250" y="1920500"/>
            <a:ext cx="5118475" cy="117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g135b1b6ab89_7_5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49500" y="1556151"/>
            <a:ext cx="3149594" cy="305577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g135b1b6ab89_7_542"/>
          <p:cNvSpPr txBox="1">
            <a:spLocks noGrp="1"/>
          </p:cNvSpPr>
          <p:nvPr>
            <p:ph type="subTitle" idx="1"/>
          </p:nvPr>
        </p:nvSpPr>
        <p:spPr>
          <a:xfrm>
            <a:off x="811250" y="5306950"/>
            <a:ext cx="10276800" cy="10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 Sans ExtraBold"/>
              <a:buNone/>
              <a:defRPr sz="18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4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Sans ExtraBold"/>
              <a:buNone/>
              <a:defRPr sz="12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Sans ExtraBold"/>
              <a:buNone/>
              <a:defRPr sz="10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Sans ExtraBold"/>
              <a:buNone/>
              <a:defRPr sz="10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Sans ExtraBold"/>
              <a:buNone/>
              <a:defRPr sz="10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Sans ExtraBold"/>
              <a:buNone/>
              <a:defRPr sz="10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Sans ExtraBold"/>
              <a:buNone/>
              <a:defRPr sz="10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Sans ExtraBold"/>
              <a:buNone/>
              <a:defRPr sz="10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g135b1b6ab89_7_550"/>
          <p:cNvPicPr preferRelativeResize="0"/>
          <p:nvPr/>
        </p:nvPicPr>
        <p:blipFill rotWithShape="1">
          <a:blip r:embed="rId2">
            <a:alphaModFix amt="31000"/>
          </a:blip>
          <a:srcRect/>
          <a:stretch/>
        </p:blipFill>
        <p:spPr>
          <a:xfrm>
            <a:off x="-723900" y="-352425"/>
            <a:ext cx="13439527" cy="7562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g135b1b6ab89_7_5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84050" y="556775"/>
            <a:ext cx="4023900" cy="923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g135b1b6ab89_7_550"/>
          <p:cNvSpPr txBox="1">
            <a:spLocks noGrp="1"/>
          </p:cNvSpPr>
          <p:nvPr>
            <p:ph type="title"/>
          </p:nvPr>
        </p:nvSpPr>
        <p:spPr>
          <a:xfrm>
            <a:off x="2644050" y="2964875"/>
            <a:ext cx="6903900" cy="36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>
                <a:solidFill>
                  <a:srgbClr val="004088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g135b1b6ab89_7_56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8713" y="201125"/>
            <a:ext cx="1177724" cy="27042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g135b1b6ab89_7_563"/>
          <p:cNvSpPr txBox="1">
            <a:spLocks noGrp="1"/>
          </p:cNvSpPr>
          <p:nvPr>
            <p:ph type="title"/>
          </p:nvPr>
        </p:nvSpPr>
        <p:spPr>
          <a:xfrm>
            <a:off x="448650" y="592525"/>
            <a:ext cx="10801800" cy="9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7A7"/>
              </a:buClr>
              <a:buSzPts val="2800"/>
              <a:buFont typeface="Montserrat"/>
              <a:buNone/>
              <a:defRPr sz="2800" b="0">
                <a:solidFill>
                  <a:srgbClr val="0057A7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9pPr>
          </a:lstStyle>
          <a:p>
            <a:endParaRPr/>
          </a:p>
        </p:txBody>
      </p:sp>
      <p:sp>
        <p:nvSpPr>
          <p:cNvPr id="27" name="Google Shape;27;g135b1b6ab89_7_563"/>
          <p:cNvSpPr txBox="1">
            <a:spLocks noGrp="1"/>
          </p:cNvSpPr>
          <p:nvPr>
            <p:ph type="body" idx="1"/>
          </p:nvPr>
        </p:nvSpPr>
        <p:spPr>
          <a:xfrm>
            <a:off x="448650" y="1950275"/>
            <a:ext cx="11284800" cy="44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37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600"/>
              <a:buChar char="•"/>
              <a:defRPr sz="2600"/>
            </a:lvl1pPr>
            <a:lvl2pPr marL="914400" lvl="1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200"/>
              <a:buChar char="•"/>
              <a:defRPr sz="22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28" name="Google Shape;28;g135b1b6ab89_7_563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9" name="Google Shape;29;g135b1b6ab89_7_563"/>
          <p:cNvCxnSpPr/>
          <p:nvPr/>
        </p:nvCxnSpPr>
        <p:spPr>
          <a:xfrm>
            <a:off x="11522625" y="6650425"/>
            <a:ext cx="191700" cy="0"/>
          </a:xfrm>
          <a:prstGeom prst="straightConnector1">
            <a:avLst/>
          </a:prstGeom>
          <a:noFill/>
          <a:ln w="19050" cap="flat" cmpd="sng">
            <a:solidFill>
              <a:srgbClr val="024EA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g135b1b6ab89_7_59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8713" y="201125"/>
            <a:ext cx="1177724" cy="27042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g135b1b6ab89_7_598"/>
          <p:cNvSpPr txBox="1">
            <a:spLocks noGrp="1"/>
          </p:cNvSpPr>
          <p:nvPr>
            <p:ph type="title"/>
          </p:nvPr>
        </p:nvSpPr>
        <p:spPr>
          <a:xfrm>
            <a:off x="796925" y="1553925"/>
            <a:ext cx="48147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2500">
                <a:solidFill>
                  <a:srgbClr val="0057A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  <p:sp>
        <p:nvSpPr>
          <p:cNvPr id="44" name="Google Shape;44;g135b1b6ab89_7_598"/>
          <p:cNvSpPr txBox="1">
            <a:spLocks noGrp="1"/>
          </p:cNvSpPr>
          <p:nvPr>
            <p:ph type="title" idx="2"/>
          </p:nvPr>
        </p:nvSpPr>
        <p:spPr>
          <a:xfrm>
            <a:off x="6580375" y="1553925"/>
            <a:ext cx="48147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2500">
                <a:solidFill>
                  <a:srgbClr val="0057A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  <p:sp>
        <p:nvSpPr>
          <p:cNvPr id="45" name="Google Shape;45;g135b1b6ab89_7_598"/>
          <p:cNvSpPr txBox="1">
            <a:spLocks noGrp="1"/>
          </p:cNvSpPr>
          <p:nvPr>
            <p:ph type="body" idx="1"/>
          </p:nvPr>
        </p:nvSpPr>
        <p:spPr>
          <a:xfrm>
            <a:off x="796925" y="2627825"/>
            <a:ext cx="4814700" cy="3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g135b1b6ab89_7_598"/>
          <p:cNvSpPr txBox="1">
            <a:spLocks noGrp="1"/>
          </p:cNvSpPr>
          <p:nvPr>
            <p:ph type="body" idx="3"/>
          </p:nvPr>
        </p:nvSpPr>
        <p:spPr>
          <a:xfrm>
            <a:off x="6580375" y="2627825"/>
            <a:ext cx="4814700" cy="3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g135b1b6ab89_7_598"/>
          <p:cNvSpPr txBox="1">
            <a:spLocks noGrp="1"/>
          </p:cNvSpPr>
          <p:nvPr>
            <p:ph type="title" idx="4"/>
          </p:nvPr>
        </p:nvSpPr>
        <p:spPr>
          <a:xfrm>
            <a:off x="448650" y="592525"/>
            <a:ext cx="10801800" cy="9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2800" b="0">
                <a:solidFill>
                  <a:srgbClr val="0057A7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9pPr>
          </a:lstStyle>
          <a:p>
            <a:endParaRPr/>
          </a:p>
        </p:txBody>
      </p:sp>
      <p:sp>
        <p:nvSpPr>
          <p:cNvPr id="48" name="Google Shape;48;g135b1b6ab89_7_598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9" name="Google Shape;49;g135b1b6ab89_7_598"/>
          <p:cNvCxnSpPr/>
          <p:nvPr/>
        </p:nvCxnSpPr>
        <p:spPr>
          <a:xfrm>
            <a:off x="11522625" y="6650425"/>
            <a:ext cx="191700" cy="0"/>
          </a:xfrm>
          <a:prstGeom prst="straightConnector1">
            <a:avLst/>
          </a:prstGeom>
          <a:noFill/>
          <a:ln w="19050" cap="flat" cmpd="sng">
            <a:solidFill>
              <a:srgbClr val="024EA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 1">
  <p:cSld name="OBJECT_WITH_CAPTION_TEXT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g135b1b6ab89_7_60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8713" y="201125"/>
            <a:ext cx="1177724" cy="27042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g135b1b6ab89_7_608"/>
          <p:cNvSpPr txBox="1">
            <a:spLocks noGrp="1"/>
          </p:cNvSpPr>
          <p:nvPr>
            <p:ph type="title"/>
          </p:nvPr>
        </p:nvSpPr>
        <p:spPr>
          <a:xfrm>
            <a:off x="621513" y="1535600"/>
            <a:ext cx="30198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2500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  <p:sp>
        <p:nvSpPr>
          <p:cNvPr id="53" name="Google Shape;53;g135b1b6ab89_7_608"/>
          <p:cNvSpPr txBox="1">
            <a:spLocks noGrp="1"/>
          </p:cNvSpPr>
          <p:nvPr>
            <p:ph type="title" idx="2"/>
          </p:nvPr>
        </p:nvSpPr>
        <p:spPr>
          <a:xfrm>
            <a:off x="4339662" y="1535600"/>
            <a:ext cx="30198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2500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  <p:sp>
        <p:nvSpPr>
          <p:cNvPr id="54" name="Google Shape;54;g135b1b6ab89_7_608"/>
          <p:cNvSpPr txBox="1">
            <a:spLocks noGrp="1"/>
          </p:cNvSpPr>
          <p:nvPr>
            <p:ph type="body" idx="1"/>
          </p:nvPr>
        </p:nvSpPr>
        <p:spPr>
          <a:xfrm>
            <a:off x="621513" y="2609500"/>
            <a:ext cx="3019800" cy="3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g135b1b6ab89_7_608"/>
          <p:cNvSpPr txBox="1">
            <a:spLocks noGrp="1"/>
          </p:cNvSpPr>
          <p:nvPr>
            <p:ph type="body" idx="3"/>
          </p:nvPr>
        </p:nvSpPr>
        <p:spPr>
          <a:xfrm>
            <a:off x="4339662" y="2609500"/>
            <a:ext cx="3019800" cy="3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g135b1b6ab89_7_608"/>
          <p:cNvSpPr txBox="1">
            <a:spLocks noGrp="1"/>
          </p:cNvSpPr>
          <p:nvPr>
            <p:ph type="title" idx="4"/>
          </p:nvPr>
        </p:nvSpPr>
        <p:spPr>
          <a:xfrm>
            <a:off x="448650" y="592525"/>
            <a:ext cx="10801800" cy="8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2800" b="0">
                <a:solidFill>
                  <a:srgbClr val="0057A7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9pPr>
          </a:lstStyle>
          <a:p>
            <a:endParaRPr/>
          </a:p>
        </p:txBody>
      </p:sp>
      <p:sp>
        <p:nvSpPr>
          <p:cNvPr id="57" name="Google Shape;57;g135b1b6ab89_7_608"/>
          <p:cNvSpPr txBox="1">
            <a:spLocks noGrp="1"/>
          </p:cNvSpPr>
          <p:nvPr>
            <p:ph type="title" idx="5"/>
          </p:nvPr>
        </p:nvSpPr>
        <p:spPr>
          <a:xfrm>
            <a:off x="8057799" y="1535600"/>
            <a:ext cx="30198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2500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  <p:sp>
        <p:nvSpPr>
          <p:cNvPr id="58" name="Google Shape;58;g135b1b6ab89_7_608"/>
          <p:cNvSpPr txBox="1">
            <a:spLocks noGrp="1"/>
          </p:cNvSpPr>
          <p:nvPr>
            <p:ph type="body" idx="6"/>
          </p:nvPr>
        </p:nvSpPr>
        <p:spPr>
          <a:xfrm>
            <a:off x="8057799" y="2609500"/>
            <a:ext cx="3019800" cy="3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g135b1b6ab89_7_608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0" name="Google Shape;60;g135b1b6ab89_7_608"/>
          <p:cNvCxnSpPr/>
          <p:nvPr/>
        </p:nvCxnSpPr>
        <p:spPr>
          <a:xfrm>
            <a:off x="11522625" y="6650425"/>
            <a:ext cx="191700" cy="0"/>
          </a:xfrm>
          <a:prstGeom prst="straightConnector1">
            <a:avLst/>
          </a:prstGeom>
          <a:noFill/>
          <a:ln w="19050" cap="flat" cmpd="sng">
            <a:solidFill>
              <a:srgbClr val="024EA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 4 2">
  <p:cSld name="VERTICAL_TITLE_AND_VERTICAL_TEXT_4_2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5b1b6ab89_7_760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3" name="Google Shape;63;g135b1b6ab89_7_760"/>
          <p:cNvCxnSpPr/>
          <p:nvPr/>
        </p:nvCxnSpPr>
        <p:spPr>
          <a:xfrm>
            <a:off x="11522625" y="6650425"/>
            <a:ext cx="191700" cy="0"/>
          </a:xfrm>
          <a:prstGeom prst="straightConnector1">
            <a:avLst/>
          </a:prstGeom>
          <a:noFill/>
          <a:ln w="19050" cap="flat" cmpd="sng">
            <a:solidFill>
              <a:srgbClr val="024EA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rgbClr val="024EA2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35b1b6ab89_7_554"/>
          <p:cNvSpPr txBox="1">
            <a:spLocks noGrp="1"/>
          </p:cNvSpPr>
          <p:nvPr>
            <p:ph type="title"/>
          </p:nvPr>
        </p:nvSpPr>
        <p:spPr>
          <a:xfrm>
            <a:off x="645925" y="429700"/>
            <a:ext cx="67614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ontserrat"/>
              <a:buNone/>
              <a:defRPr sz="4100" b="0">
                <a:solidFill>
                  <a:srgbClr val="FFFFFF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Nunito Sans Black"/>
              <a:buNone/>
              <a:defRPr sz="1500">
                <a:latin typeface="Nunito Sans Black"/>
                <a:ea typeface="Nunito Sans Black"/>
                <a:cs typeface="Nunito Sans Black"/>
                <a:sym typeface="Nunito Sans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Nunito Sans Black"/>
              <a:buNone/>
              <a:defRPr sz="1500">
                <a:latin typeface="Nunito Sans Black"/>
                <a:ea typeface="Nunito Sans Black"/>
                <a:cs typeface="Nunito Sans Black"/>
                <a:sym typeface="Nunito Sans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Nunito Sans Black"/>
              <a:buNone/>
              <a:defRPr sz="1500">
                <a:latin typeface="Nunito Sans Black"/>
                <a:ea typeface="Nunito Sans Black"/>
                <a:cs typeface="Nunito Sans Black"/>
                <a:sym typeface="Nunito Sans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Nunito Sans Black"/>
              <a:buNone/>
              <a:defRPr sz="1500">
                <a:latin typeface="Nunito Sans Black"/>
                <a:ea typeface="Nunito Sans Black"/>
                <a:cs typeface="Nunito Sans Black"/>
                <a:sym typeface="Nunito Sans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Nunito Sans Black"/>
              <a:buNone/>
              <a:defRPr sz="1500">
                <a:latin typeface="Nunito Sans Black"/>
                <a:ea typeface="Nunito Sans Black"/>
                <a:cs typeface="Nunito Sans Black"/>
                <a:sym typeface="Nunito Sans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Nunito Sans Black"/>
              <a:buNone/>
              <a:defRPr sz="1500">
                <a:latin typeface="Nunito Sans Black"/>
                <a:ea typeface="Nunito Sans Black"/>
                <a:cs typeface="Nunito Sans Black"/>
                <a:sym typeface="Nunito Sans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Nunito Sans Black"/>
              <a:buNone/>
              <a:defRPr sz="1500">
                <a:latin typeface="Nunito Sans Black"/>
                <a:ea typeface="Nunito Sans Black"/>
                <a:cs typeface="Nunito Sans Black"/>
                <a:sym typeface="Nunito Sans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Nunito Sans Black"/>
              <a:buNone/>
              <a:defRPr sz="1500">
                <a:latin typeface="Nunito Sans Black"/>
                <a:ea typeface="Nunito Sans Black"/>
                <a:cs typeface="Nunito Sans Black"/>
                <a:sym typeface="Nunito Sans Black"/>
              </a:defRPr>
            </a:lvl9pPr>
          </a:lstStyle>
          <a:p>
            <a:endParaRPr/>
          </a:p>
        </p:txBody>
      </p:sp>
      <p:pic>
        <p:nvPicPr>
          <p:cNvPr id="26" name="Google Shape;26;g135b1b6ab89_7_55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33450" y="2000250"/>
            <a:ext cx="5463301" cy="4857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9967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 4 1">
  <p:cSld name="Vertical Title and Text 4 1">
    <p:bg>
      <p:bgPr>
        <a:solidFill>
          <a:srgbClr val="024EA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g135b1b6ab89_7_7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9324" y="1554225"/>
            <a:ext cx="5191950" cy="1198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g135b1b6ab89_7_7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80525" y="747262"/>
            <a:ext cx="5191951" cy="477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g135b1b6ab89_7_754"/>
          <p:cNvPicPr preferRelativeResize="0"/>
          <p:nvPr/>
        </p:nvPicPr>
        <p:blipFill rotWithShape="1">
          <a:blip r:embed="rId4">
            <a:alphaModFix/>
          </a:blip>
          <a:srcRect b="12464"/>
          <a:stretch/>
        </p:blipFill>
        <p:spPr>
          <a:xfrm>
            <a:off x="-1495850" y="4183225"/>
            <a:ext cx="15298050" cy="267477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g135b1b6ab89_7_754"/>
          <p:cNvSpPr/>
          <p:nvPr/>
        </p:nvSpPr>
        <p:spPr>
          <a:xfrm>
            <a:off x="-88950" y="5133000"/>
            <a:ext cx="12369900" cy="172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g135b1b6ab89_7_754"/>
          <p:cNvSpPr txBox="1">
            <a:spLocks noGrp="1"/>
          </p:cNvSpPr>
          <p:nvPr>
            <p:ph type="subTitle" idx="1"/>
          </p:nvPr>
        </p:nvSpPr>
        <p:spPr>
          <a:xfrm>
            <a:off x="1879000" y="5613150"/>
            <a:ext cx="8561100" cy="7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rgbClr val="0057A7"/>
                </a:solidFill>
              </a:defRPr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 b="1"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9749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35b1b6ab89_7_5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unito Sans"/>
              <a:buNone/>
              <a:defRPr sz="44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None/>
              <a:defRPr sz="18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None/>
              <a:defRPr sz="18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None/>
              <a:defRPr sz="18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None/>
              <a:defRPr sz="18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None/>
              <a:defRPr sz="18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None/>
              <a:defRPr sz="18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None/>
              <a:defRPr sz="18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None/>
              <a:defRPr sz="18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1" name="Google Shape;11;g135b1b6ab89_7_5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 SemiBold"/>
              <a:buChar char="•"/>
              <a:defRPr sz="2800" b="0" i="0" u="none" strike="noStrike" cap="none">
                <a:solidFill>
                  <a:schemeClr val="dk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Sans"/>
              <a:buChar char="•"/>
              <a:defRPr sz="2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"/>
              <a:buChar char="•"/>
              <a:defRPr sz="20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•"/>
              <a:defRPr sz="1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•"/>
              <a:defRPr sz="1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•"/>
              <a:defRPr sz="1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•"/>
              <a:defRPr sz="1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•"/>
              <a:defRPr sz="1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•"/>
              <a:defRPr sz="1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transition>
    <p:push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5b1b6ab89_0_0"/>
          <p:cNvSpPr txBox="1">
            <a:spLocks noGrp="1"/>
          </p:cNvSpPr>
          <p:nvPr>
            <p:ph type="subTitle" idx="1"/>
          </p:nvPr>
        </p:nvSpPr>
        <p:spPr>
          <a:xfrm>
            <a:off x="811250" y="5306950"/>
            <a:ext cx="10276800" cy="10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:</a:t>
            </a:r>
            <a:r>
              <a:rPr lang="vi-VN" dirty="0"/>
              <a:t> NUM1015</a:t>
            </a:r>
            <a:r>
              <a:rPr lang="en-US" dirty="0"/>
              <a:t>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: </a:t>
            </a:r>
            <a:r>
              <a:rPr lang="vi-VN" dirty="0"/>
              <a:t>TB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35b1b6ab89_7_232"/>
          <p:cNvSpPr/>
          <p:nvPr/>
        </p:nvSpPr>
        <p:spPr>
          <a:xfrm>
            <a:off x="680025" y="3005553"/>
            <a:ext cx="8102100" cy="12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 b="0" i="0" u="none" strike="noStrike" cap="none" dirty="0" err="1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Thông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 tin 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liên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 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hệ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:</a:t>
            </a:r>
            <a:endParaRPr sz="1400" b="0" i="0" u="none" strike="noStrike" cap="none" dirty="0">
              <a:solidFill>
                <a:srgbClr val="000000"/>
              </a:solidFill>
              <a:latin typeface="Nunito Sans Black"/>
              <a:ea typeface="Nunito Sans Black"/>
              <a:cs typeface="Nunito Sans Black"/>
              <a:sym typeface="Nunito Sans Blac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b="0" i="0" u="none" strike="noStrike" cap="none" dirty="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Email</a:t>
            </a:r>
            <a:endParaRPr sz="1400" b="0" i="0" u="none" strike="noStrike" cap="none" dirty="0">
              <a:solidFill>
                <a:srgbClr val="000000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Hotline</a:t>
            </a:r>
            <a:endParaRPr sz="1600" b="0" i="0" u="none" strike="noStrike" cap="none" dirty="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b="0" i="0" u="none" strike="noStrike" cap="none" dirty="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350eed52a2_0_161"/>
          <p:cNvSpPr txBox="1">
            <a:spLocks noGrp="1"/>
          </p:cNvSpPr>
          <p:nvPr>
            <p:ph type="title"/>
          </p:nvPr>
        </p:nvSpPr>
        <p:spPr>
          <a:xfrm>
            <a:off x="649579" y="3125131"/>
            <a:ext cx="10892841" cy="1635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vi-VN" dirty="0"/>
              <a:t>Các cách chọn bi</a:t>
            </a:r>
            <a:endParaRPr b="0" dirty="0">
              <a:latin typeface="Nunito Sans Black"/>
              <a:ea typeface="Nunito Sans Black"/>
              <a:cs typeface="Nunito Sans Black"/>
              <a:sym typeface="Nunito Sans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8713" y="201125"/>
            <a:ext cx="1177724" cy="2704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5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title"/>
          </p:nvPr>
        </p:nvSpPr>
        <p:spPr>
          <a:xfrm>
            <a:off x="448650" y="592525"/>
            <a:ext cx="10801800" cy="9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ĐỀ BÀI</a:t>
            </a:r>
            <a:endParaRPr dirty="0"/>
          </a:p>
        </p:txBody>
      </p:sp>
      <p:graphicFrame>
        <p:nvGraphicFramePr>
          <p:cNvPr id="85" name="Google Shape;85;p5"/>
          <p:cNvGraphicFramePr/>
          <p:nvPr>
            <p:extLst>
              <p:ext uri="{D42A27DB-BD31-4B8C-83A1-F6EECF244321}">
                <p14:modId xmlns:p14="http://schemas.microsoft.com/office/powerpoint/2010/main" val="1089848457"/>
              </p:ext>
            </p:extLst>
          </p:nvPr>
        </p:nvGraphicFramePr>
        <p:xfrm>
          <a:off x="742663" y="3733374"/>
          <a:ext cx="10591863" cy="2316500"/>
        </p:xfrm>
        <a:graphic>
          <a:graphicData uri="http://schemas.openxmlformats.org/drawingml/2006/table">
            <a:tbl>
              <a:tblPr>
                <a:noFill/>
                <a:tableStyleId>{0D8E5A70-38A4-4616-A2E1-29C6E3436D6D}</a:tableStyleId>
              </a:tblPr>
              <a:tblGrid>
                <a:gridCol w="2787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7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160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6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cap="none" dirty="0" err="1">
                          <a:solidFill>
                            <a:srgbClr val="000000"/>
                          </a:solidFill>
                          <a:latin typeface="Nunito Sans" pitchFamily="2" charset="0"/>
                          <a:ea typeface="Times New Roman"/>
                          <a:cs typeface="Times New Roman"/>
                          <a:sym typeface="Times New Roman"/>
                        </a:rPr>
                        <a:t>Dữ</a:t>
                      </a: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latin typeface="Nunito Sans" pitchFamily="2" charset="0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2000" b="1" i="0" u="none" strike="noStrike" cap="none" dirty="0" err="1">
                          <a:solidFill>
                            <a:srgbClr val="000000"/>
                          </a:solidFill>
                          <a:latin typeface="Nunito Sans" pitchFamily="2" charset="0"/>
                          <a:ea typeface="Times New Roman"/>
                          <a:cs typeface="Times New Roman"/>
                          <a:sym typeface="Times New Roman"/>
                        </a:rPr>
                        <a:t>liệu</a:t>
                      </a:r>
                      <a:endParaRPr sz="2000" u="none" strike="noStrike" cap="none" dirty="0">
                        <a:latin typeface="Nunito Sans" pitchFamily="2" charset="0"/>
                      </a:endParaRPr>
                    </a:p>
                  </a:txBody>
                  <a:tcPr marL="68575" marR="685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cap="none" dirty="0" err="1">
                          <a:solidFill>
                            <a:srgbClr val="000000"/>
                          </a:solidFill>
                          <a:latin typeface="Nunito Sans" pitchFamily="2" charset="0"/>
                          <a:ea typeface="Times New Roman"/>
                          <a:cs typeface="Times New Roman"/>
                          <a:sym typeface="Times New Roman"/>
                        </a:rPr>
                        <a:t>Kết</a:t>
                      </a: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latin typeface="Nunito Sans" pitchFamily="2" charset="0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2000" b="1" i="0" u="none" strike="noStrike" cap="none" dirty="0" err="1">
                          <a:solidFill>
                            <a:srgbClr val="000000"/>
                          </a:solidFill>
                          <a:latin typeface="Nunito Sans" pitchFamily="2" charset="0"/>
                          <a:ea typeface="Times New Roman"/>
                          <a:cs typeface="Times New Roman"/>
                          <a:sym typeface="Times New Roman"/>
                        </a:rPr>
                        <a:t>quả</a:t>
                      </a:r>
                      <a:endParaRPr sz="2000" u="none" strike="noStrike" cap="none" dirty="0">
                        <a:latin typeface="Nunito Sans" pitchFamily="2" charset="0"/>
                      </a:endParaRPr>
                    </a:p>
                  </a:txBody>
                  <a:tcPr marL="68575" marR="68575" marT="45725" marB="457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cap="none" dirty="0" err="1">
                          <a:solidFill>
                            <a:srgbClr val="000000"/>
                          </a:solidFill>
                          <a:latin typeface="Nunito Sans" pitchFamily="2" charset="0"/>
                          <a:ea typeface="Times New Roman"/>
                          <a:cs typeface="Times New Roman"/>
                          <a:sym typeface="Times New Roman"/>
                        </a:rPr>
                        <a:t>Giải</a:t>
                      </a: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latin typeface="Nunito Sans" pitchFamily="2" charset="0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2000" b="1" i="0" u="none" strike="noStrike" cap="none" dirty="0" err="1">
                          <a:solidFill>
                            <a:srgbClr val="000000"/>
                          </a:solidFill>
                          <a:latin typeface="Nunito Sans" pitchFamily="2" charset="0"/>
                          <a:ea typeface="Times New Roman"/>
                          <a:cs typeface="Times New Roman"/>
                          <a:sym typeface="Times New Roman"/>
                        </a:rPr>
                        <a:t>thích</a:t>
                      </a:r>
                      <a:endParaRPr sz="2000" u="none" strike="noStrike" cap="none" dirty="0">
                        <a:latin typeface="Nunito Sans" pitchFamily="2" charset="0"/>
                      </a:endParaRPr>
                    </a:p>
                  </a:txBody>
                  <a:tcPr marL="68575" marR="685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93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Nunito Sans" pitchFamily="2" charset="0"/>
                        </a:rPr>
                        <a:t>2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Nunito Sans" pitchFamily="2" charset="0"/>
                        </a:rPr>
                        <a:t>2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Nunito Sans" pitchFamily="2" charset="0"/>
                        </a:rPr>
                        <a:t>2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Nunito Sans" pitchFamily="2" charset="0"/>
                        </a:rPr>
                        <a:t>4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Nunito Sans" pitchFamily="2" charset="0"/>
                        </a:rPr>
                        <a:t>1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Nunito Sans" pitchFamily="2" charset="0"/>
                        </a:rPr>
                        <a:t>1</a:t>
                      </a:r>
                      <a:endParaRPr sz="2000" u="none" strike="noStrike" cap="none" dirty="0">
                        <a:latin typeface="Nunito Sans" pitchFamily="2" charset="0"/>
                      </a:endParaRPr>
                    </a:p>
                  </a:txBody>
                  <a:tcPr marL="68575" marR="685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Nunito Sans" pitchFamily="2" charset="0"/>
                        </a:rPr>
                        <a:t>2</a:t>
                      </a:r>
                      <a:endParaRPr sz="2000" u="none" strike="noStrike" cap="none" dirty="0">
                        <a:latin typeface="Nunito Sans" pitchFamily="2" charset="0"/>
                      </a:endParaRPr>
                    </a:p>
                  </a:txBody>
                  <a:tcPr marL="68575" marR="68575" marT="45725" marB="457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 err="1">
                          <a:latin typeface="Nunito Sans" pitchFamily="2" charset="0"/>
                        </a:rPr>
                        <a:t>Có</a:t>
                      </a:r>
                      <a:r>
                        <a:rPr lang="en-US" sz="2000" u="none" strike="noStrike" cap="none" dirty="0">
                          <a:latin typeface="Nunito Sans" pitchFamily="2" charset="0"/>
                        </a:rPr>
                        <a:t> 2 </a:t>
                      </a:r>
                      <a:r>
                        <a:rPr lang="en-US" sz="2000" u="none" strike="noStrike" cap="none" dirty="0" err="1">
                          <a:latin typeface="Nunito Sans" pitchFamily="2" charset="0"/>
                        </a:rPr>
                        <a:t>cách</a:t>
                      </a:r>
                      <a:r>
                        <a:rPr lang="en-US" sz="2000" u="none" strike="noStrike" cap="none" dirty="0">
                          <a:latin typeface="Nunito Sans" pitchFamily="2" charset="0"/>
                        </a:rPr>
                        <a:t> </a:t>
                      </a:r>
                      <a:r>
                        <a:rPr lang="en-US" sz="2000" u="none" strike="noStrike" cap="none" dirty="0" err="1">
                          <a:latin typeface="Nunito Sans" pitchFamily="2" charset="0"/>
                        </a:rPr>
                        <a:t>đó</a:t>
                      </a:r>
                      <a:r>
                        <a:rPr lang="en-US" sz="2000" u="none" strike="noStrike" cap="none" dirty="0">
                          <a:latin typeface="Nunito Sans" pitchFamily="2" charset="0"/>
                        </a:rPr>
                        <a:t> </a:t>
                      </a:r>
                      <a:r>
                        <a:rPr lang="en-US" sz="2000" u="none" strike="noStrike" cap="none" dirty="0" err="1">
                          <a:latin typeface="Nunito Sans" pitchFamily="2" charset="0"/>
                        </a:rPr>
                        <a:t>là</a:t>
                      </a:r>
                      <a:r>
                        <a:rPr lang="en-US" sz="2000" u="none" strike="noStrike" cap="none" dirty="0">
                          <a:latin typeface="Nunito Sans" pitchFamily="2" charset="0"/>
                        </a:rPr>
                        <a:t>:</a:t>
                      </a: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2000" u="none" strike="noStrike" cap="none" dirty="0">
                          <a:latin typeface="Nunito Sans" pitchFamily="2" charset="0"/>
                        </a:rPr>
                        <a:t>1 bi </a:t>
                      </a:r>
                      <a:r>
                        <a:rPr lang="en-US" sz="2000" u="none" strike="noStrike" cap="none" dirty="0" err="1">
                          <a:latin typeface="Nunito Sans" pitchFamily="2" charset="0"/>
                        </a:rPr>
                        <a:t>xanh</a:t>
                      </a:r>
                      <a:r>
                        <a:rPr lang="en-US" sz="2000" u="none" strike="noStrike" cap="none" dirty="0">
                          <a:latin typeface="Nunito Sans" pitchFamily="2" charset="0"/>
                        </a:rPr>
                        <a:t>, 1 bi </a:t>
                      </a:r>
                      <a:r>
                        <a:rPr lang="en-US" sz="2000" u="none" strike="noStrike" cap="none" dirty="0" err="1">
                          <a:latin typeface="Nunito Sans" pitchFamily="2" charset="0"/>
                        </a:rPr>
                        <a:t>đỏ</a:t>
                      </a:r>
                      <a:r>
                        <a:rPr lang="en-US" sz="2000" u="none" strike="noStrike" cap="none" dirty="0">
                          <a:latin typeface="Nunito Sans" pitchFamily="2" charset="0"/>
                        </a:rPr>
                        <a:t>, 2 bi </a:t>
                      </a:r>
                      <a:r>
                        <a:rPr lang="en-US" sz="2000" u="none" strike="noStrike" cap="none" dirty="0" err="1">
                          <a:latin typeface="Nunito Sans" pitchFamily="2" charset="0"/>
                        </a:rPr>
                        <a:t>vàng</a:t>
                      </a:r>
                      <a:r>
                        <a:rPr lang="en-US" sz="2000" u="none" strike="noStrike" cap="none" dirty="0">
                          <a:latin typeface="Nunito Sans" pitchFamily="2" charset="0"/>
                        </a:rPr>
                        <a:t>.</a:t>
                      </a: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2000" u="none" strike="noStrike" cap="none" dirty="0">
                          <a:latin typeface="Nunito Sans" pitchFamily="2" charset="0"/>
                        </a:rPr>
                        <a:t>2 bi </a:t>
                      </a:r>
                      <a:r>
                        <a:rPr lang="en-US" sz="2000" u="none" strike="noStrike" cap="none" dirty="0" err="1">
                          <a:latin typeface="Nunito Sans" pitchFamily="2" charset="0"/>
                        </a:rPr>
                        <a:t>xanh</a:t>
                      </a:r>
                      <a:r>
                        <a:rPr lang="en-US" sz="2000" u="none" strike="noStrike" cap="none" dirty="0">
                          <a:latin typeface="Nunito Sans" pitchFamily="2" charset="0"/>
                        </a:rPr>
                        <a:t>, 1 bi </a:t>
                      </a:r>
                      <a:r>
                        <a:rPr lang="en-US" sz="2000" u="none" strike="noStrike" cap="none" dirty="0" err="1">
                          <a:latin typeface="Nunito Sans" pitchFamily="2" charset="0"/>
                        </a:rPr>
                        <a:t>đỏ</a:t>
                      </a:r>
                      <a:r>
                        <a:rPr lang="en-US" sz="2000" u="none" strike="noStrike" cap="none" dirty="0">
                          <a:latin typeface="Nunito Sans" pitchFamily="2" charset="0"/>
                        </a:rPr>
                        <a:t>, 1 bi </a:t>
                      </a:r>
                      <a:r>
                        <a:rPr lang="en-US" sz="2000" u="none" strike="noStrike" cap="none" dirty="0" err="1">
                          <a:latin typeface="Nunito Sans" pitchFamily="2" charset="0"/>
                        </a:rPr>
                        <a:t>vàng</a:t>
                      </a:r>
                      <a:r>
                        <a:rPr lang="en-US" sz="2000" u="none" strike="noStrike" cap="none" dirty="0">
                          <a:latin typeface="Nunito Sans" pitchFamily="2" charset="0"/>
                        </a:rPr>
                        <a:t>.</a:t>
                      </a:r>
                      <a:endParaRPr sz="2000" u="none" strike="noStrike" cap="none" dirty="0">
                        <a:latin typeface="Nunito Sans" pitchFamily="2" charset="0"/>
                      </a:endParaRPr>
                    </a:p>
                  </a:txBody>
                  <a:tcPr marL="68575" marR="685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6" name="Google Shape;86;p5"/>
          <p:cNvSpPr txBox="1">
            <a:spLocks noGrp="1"/>
          </p:cNvSpPr>
          <p:nvPr>
            <p:ph type="body" idx="1"/>
          </p:nvPr>
        </p:nvSpPr>
        <p:spPr>
          <a:xfrm>
            <a:off x="742663" y="1084375"/>
            <a:ext cx="10591862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"/>
              <a:buNone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Trong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1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chiếc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hộp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đựng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X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viên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bi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xanh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, Y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viên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bi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đỏ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, Z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viên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bi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vàng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. </a:t>
            </a:r>
            <a:endParaRPr lang="en-US" sz="2000" dirty="0"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"/>
              <a:buNone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Em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hãy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viết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chương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trình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đếm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số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cách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lấy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ra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khỏi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hộp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N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viên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bi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đủ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3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màu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,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trong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đó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có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ít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nhất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A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viên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bi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màu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xanh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và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nhiều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nhất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B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viên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bi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màu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đỏ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"/>
              <a:buNone/>
            </a:pPr>
            <a:endParaRPr lang="en-US" sz="2000" b="0" i="0" u="none" strike="noStrike" cap="none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"/>
              <a:buNone/>
            </a:pPr>
            <a:r>
              <a:rPr lang="en-US" sz="2000" b="1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Dữ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liệu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: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Các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số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tự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nhiên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X, Y, Z, N, A, B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lần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lượt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trong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6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lần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nhập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1" dirty="0">
                <a:latin typeface="Nunito Sans"/>
                <a:ea typeface="Nunito Sans"/>
                <a:cs typeface="Nunito Sans"/>
                <a:sym typeface="Nunito Sans"/>
              </a:rPr>
              <a:t>(1 ≤ X, Y, Z ≤ 100; 3 ≤ N ≤ X + Y + Z; 0 ≤ A ≤ X, 0 ≤ B ≤ Y).</a:t>
            </a:r>
            <a:endParaRPr lang="en-US" sz="2000" b="0" i="0" u="none" strike="noStrike" cap="none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"/>
              <a:buNone/>
            </a:pPr>
            <a:r>
              <a:rPr lang="en-US" sz="2000" b="1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Kết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quả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: </a:t>
            </a:r>
            <a:r>
              <a:rPr lang="en-US" sz="200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Hiển</a:t>
            </a:r>
            <a:r>
              <a:rPr lang="en-US" sz="200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thị</a:t>
            </a:r>
            <a:r>
              <a:rPr lang="en-US" sz="200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đáp</a:t>
            </a:r>
            <a:r>
              <a:rPr lang="en-US" sz="200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án</a:t>
            </a:r>
            <a:r>
              <a:rPr lang="en-US" sz="200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lên</a:t>
            </a:r>
            <a:r>
              <a:rPr lang="en-US" sz="200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màn</a:t>
            </a:r>
            <a:r>
              <a:rPr lang="en-US" sz="200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hình</a:t>
            </a:r>
            <a:r>
              <a:rPr lang="en-US" sz="200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.</a:t>
            </a:r>
            <a:endParaRPr sz="2000" b="1" i="0" u="none" strike="noStrike" cap="none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"/>
              <a:buNone/>
            </a:pPr>
            <a:r>
              <a:rPr lang="en-US" sz="2000" b="1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Ví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dụ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:</a:t>
            </a:r>
            <a:endParaRPr sz="2000" b="0" i="0" u="none" strike="noStrike" cap="none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SemiBold"/>
              <a:buNone/>
            </a:pPr>
            <a:endParaRPr sz="2000" b="0" i="0" u="none" strike="noStrike" cap="none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" name="Google Shape;86;p5">
            <a:extLst>
              <a:ext uri="{FF2B5EF4-FFF2-40B4-BE49-F238E27FC236}">
                <a16:creationId xmlns:a16="http://schemas.microsoft.com/office/drawing/2014/main" id="{4DED44D9-9083-C980-8982-A536718EAC8F}"/>
              </a:ext>
            </a:extLst>
          </p:cNvPr>
          <p:cNvSpPr txBox="1">
            <a:spLocks/>
          </p:cNvSpPr>
          <p:nvPr/>
        </p:nvSpPr>
        <p:spPr>
          <a:xfrm>
            <a:off x="448651" y="6281122"/>
            <a:ext cx="564735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unito Sans SemiBold"/>
              <a:buChar char="•"/>
              <a:defRPr sz="2600" b="0" i="0" u="none" strike="noStrike" cap="none">
                <a:solidFill>
                  <a:schemeClr val="dk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1pPr>
            <a:lvl2pPr marL="914400" marR="0" lvl="1" indent="-368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 Sans"/>
              <a:buChar char="•"/>
              <a:defRPr sz="22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•"/>
              <a:defRPr sz="1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•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•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•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•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•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•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ts val="2000"/>
              <a:buFont typeface="Nunito Sans"/>
              <a:buNone/>
            </a:pPr>
            <a:r>
              <a:rPr lang="en-US" sz="1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unito Sans Black" pitchFamily="2" charset="0"/>
                <a:ea typeface="Nunito Sans"/>
                <a:cs typeface="Nunito Sans"/>
                <a:sym typeface="Nunito Sans"/>
              </a:rPr>
              <a:t>Nguồn</a:t>
            </a:r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unito Sans Black" pitchFamily="2" charset="0"/>
                <a:ea typeface="Nunito Sans"/>
                <a:cs typeface="Nunito Sans"/>
                <a:sym typeface="Nunito Sans"/>
              </a:rPr>
              <a:t>: </a:t>
            </a:r>
            <a:r>
              <a:rPr lang="vi-VN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unito Sans Black" pitchFamily="2" charset="0"/>
                <a:ea typeface="Nunito Sans"/>
                <a:cs typeface="Nunito Sans"/>
                <a:sym typeface="Nunito Sans"/>
              </a:rPr>
              <a:t>ICANTECH</a:t>
            </a:r>
            <a:endParaRPr lang="en-US" sz="1800" i="1" dirty="0">
              <a:solidFill>
                <a:schemeClr val="tx1">
                  <a:lumMod val="50000"/>
                  <a:lumOff val="50000"/>
                </a:schemeClr>
              </a:solidFill>
              <a:latin typeface="Nunito Sans Black" pitchFamily="2" charset="0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"/>
          <p:cNvSpPr txBox="1">
            <a:spLocks noGrp="1"/>
          </p:cNvSpPr>
          <p:nvPr>
            <p:ph type="title"/>
          </p:nvPr>
        </p:nvSpPr>
        <p:spPr>
          <a:xfrm>
            <a:off x="448650" y="429700"/>
            <a:ext cx="6761400" cy="132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HƯỚNG DẪN</a:t>
            </a:r>
            <a:endParaRPr dirty="0"/>
          </a:p>
        </p:txBody>
      </p:sp>
      <p:sp>
        <p:nvSpPr>
          <p:cNvPr id="258" name="Google Shape;258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6" name="Google Shape;124;g1350eed52a2_0_366">
            <a:extLst>
              <a:ext uri="{FF2B5EF4-FFF2-40B4-BE49-F238E27FC236}">
                <a16:creationId xmlns:a16="http://schemas.microsoft.com/office/drawing/2014/main" id="{551EDC04-DF91-07BA-FA63-6B98E55D096A}"/>
              </a:ext>
            </a:extLst>
          </p:cNvPr>
          <p:cNvSpPr txBox="1"/>
          <p:nvPr/>
        </p:nvSpPr>
        <p:spPr>
          <a:xfrm>
            <a:off x="448650" y="1257829"/>
            <a:ext cx="1164481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Ta </a:t>
            </a:r>
            <a:r>
              <a:rPr lang="en-US" sz="2400" dirty="0" err="1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thực</a:t>
            </a:r>
            <a:r>
              <a:rPr lang="en-US" sz="2400" dirty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hiện</a:t>
            </a:r>
            <a:r>
              <a:rPr lang="en-US" sz="2400" dirty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2 </a:t>
            </a:r>
            <a:r>
              <a:rPr lang="en-US" sz="2400" b="1" dirty="0" err="1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bước</a:t>
            </a:r>
            <a:r>
              <a:rPr lang="en-US" sz="2400" dirty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:</a:t>
            </a:r>
            <a:endParaRPr lang="vi-VN" sz="2400" b="0" i="0" u="none" strike="noStrike" cap="none" dirty="0">
              <a:solidFill>
                <a:schemeClr val="bg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" name="Google Shape;257;p2">
            <a:extLst>
              <a:ext uri="{FF2B5EF4-FFF2-40B4-BE49-F238E27FC236}">
                <a16:creationId xmlns:a16="http://schemas.microsoft.com/office/drawing/2014/main" id="{A6E497BB-D871-3EB8-AEB7-5DD491C0FD29}"/>
              </a:ext>
            </a:extLst>
          </p:cNvPr>
          <p:cNvSpPr txBox="1">
            <a:spLocks/>
          </p:cNvSpPr>
          <p:nvPr/>
        </p:nvSpPr>
        <p:spPr>
          <a:xfrm>
            <a:off x="740548" y="3009478"/>
            <a:ext cx="797166" cy="770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ontserrat"/>
              <a:buNone/>
              <a:defRPr sz="4100" b="0" i="0" u="none" strike="noStrike" cap="none">
                <a:solidFill>
                  <a:srgbClr val="FFFFFF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u="none" strike="noStrike" cap="none" dirty="0">
                <a:solidFill>
                  <a:srgbClr val="8CC63F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1</a:t>
            </a:r>
          </a:p>
        </p:txBody>
      </p:sp>
      <p:sp>
        <p:nvSpPr>
          <p:cNvPr id="8" name="Google Shape;124;g1350eed52a2_0_366">
            <a:extLst>
              <a:ext uri="{FF2B5EF4-FFF2-40B4-BE49-F238E27FC236}">
                <a16:creationId xmlns:a16="http://schemas.microsoft.com/office/drawing/2014/main" id="{2197301D-9361-1393-D845-7BB96D95D5A0}"/>
              </a:ext>
            </a:extLst>
          </p:cNvPr>
          <p:cNvSpPr txBox="1"/>
          <p:nvPr/>
        </p:nvSpPr>
        <p:spPr>
          <a:xfrm>
            <a:off x="1616738" y="3194464"/>
            <a:ext cx="647213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Lấy dữ liệu đầu vào</a:t>
            </a:r>
            <a:endParaRPr lang="vi-VN" sz="2000" b="1" i="0" u="none" strike="noStrike" cap="none" dirty="0">
              <a:solidFill>
                <a:schemeClr val="bg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8" name="Google Shape;257;p2">
            <a:extLst>
              <a:ext uri="{FF2B5EF4-FFF2-40B4-BE49-F238E27FC236}">
                <a16:creationId xmlns:a16="http://schemas.microsoft.com/office/drawing/2014/main" id="{9DD5C684-160E-D6DE-9DB5-7CEB7F00068E}"/>
              </a:ext>
            </a:extLst>
          </p:cNvPr>
          <p:cNvSpPr txBox="1">
            <a:spLocks/>
          </p:cNvSpPr>
          <p:nvPr/>
        </p:nvSpPr>
        <p:spPr>
          <a:xfrm>
            <a:off x="740548" y="3928445"/>
            <a:ext cx="797166" cy="770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ontserrat"/>
              <a:buNone/>
              <a:defRPr sz="4100" b="0" i="0" u="none" strike="noStrike" cap="none">
                <a:solidFill>
                  <a:srgbClr val="FFFFFF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2090"/>
              </a:buClr>
              <a:buSzPts val="4800"/>
              <a:buFont typeface="Montserrat"/>
              <a:buNone/>
            </a:pPr>
            <a:r>
              <a:rPr lang="en-US" sz="4800" strike="noStrike" cap="none" dirty="0">
                <a:solidFill>
                  <a:srgbClr val="DC2090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2</a:t>
            </a:r>
            <a:endParaRPr lang="en-US" sz="1600" dirty="0">
              <a:latin typeface="Nunito Sans Black"/>
              <a:ea typeface="Nunito Sans Black"/>
              <a:cs typeface="Nunito Sans Black"/>
              <a:sym typeface="Nunito Sans Black"/>
            </a:endParaRPr>
          </a:p>
        </p:txBody>
      </p:sp>
      <p:sp>
        <p:nvSpPr>
          <p:cNvPr id="29" name="Google Shape;124;g1350eed52a2_0_366">
            <a:extLst>
              <a:ext uri="{FF2B5EF4-FFF2-40B4-BE49-F238E27FC236}">
                <a16:creationId xmlns:a16="http://schemas.microsoft.com/office/drawing/2014/main" id="{1873ABF6-F5DC-58B9-AC34-4E60F7CFF17E}"/>
              </a:ext>
            </a:extLst>
          </p:cNvPr>
          <p:cNvSpPr txBox="1"/>
          <p:nvPr/>
        </p:nvSpPr>
        <p:spPr>
          <a:xfrm>
            <a:off x="1616738" y="4113431"/>
            <a:ext cx="647213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strike="noStrike" cap="none" dirty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Đếm các cách chọn bi thỏa mãn</a:t>
            </a:r>
            <a:endParaRPr lang="vi-VN" sz="2000" b="1" i="0" strike="noStrike" cap="none" dirty="0">
              <a:solidFill>
                <a:schemeClr val="bg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3365076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35b1b6ab89_7_293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385" name="Google Shape;385;g135b1b6ab89_7_293"/>
          <p:cNvSpPr txBox="1">
            <a:spLocks noGrp="1"/>
          </p:cNvSpPr>
          <p:nvPr>
            <p:ph type="title"/>
          </p:nvPr>
        </p:nvSpPr>
        <p:spPr>
          <a:xfrm>
            <a:off x="448650" y="592525"/>
            <a:ext cx="10801800" cy="983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solidFill>
                  <a:schemeClr val="hlink"/>
                </a:solidFill>
              </a:rPr>
              <a:t>HƯỚNG DẪN LẬP TRÌNH </a:t>
            </a:r>
            <a:r>
              <a:rPr lang="en-US" dirty="0">
                <a:solidFill>
                  <a:schemeClr val="hlink"/>
                </a:solidFill>
              </a:rPr>
              <a:t>CHƯƠNG TRÌNH CHÍNH</a:t>
            </a:r>
            <a:endParaRPr dirty="0"/>
          </a:p>
        </p:txBody>
      </p:sp>
      <p:sp>
        <p:nvSpPr>
          <p:cNvPr id="386" name="Google Shape;386;g135b1b6ab89_7_293"/>
          <p:cNvSpPr/>
          <p:nvPr/>
        </p:nvSpPr>
        <p:spPr>
          <a:xfrm>
            <a:off x="1741144" y="2592043"/>
            <a:ext cx="3852261" cy="1483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vi-VN" sz="2000" dirty="0">
                <a:solidFill>
                  <a:srgbClr val="3F3F3F"/>
                </a:solidFill>
                <a:latin typeface="Nunito Sans" pitchFamily="2" charset="0"/>
              </a:rPr>
              <a:t>Tạo tin "nhập" cho bước 1.
Tạo tin "chọn bi" cho bước 2.</a:t>
            </a:r>
            <a:endParaRPr lang="en-US" sz="2000" dirty="0">
              <a:solidFill>
                <a:srgbClr val="3F3F3F"/>
              </a:solidFill>
              <a:latin typeface="Nunito Sans" pitchFamily="2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endParaRPr lang="en-US" sz="2000" dirty="0">
              <a:solidFill>
                <a:srgbClr val="3F3F3F"/>
              </a:solidFill>
              <a:latin typeface="Nunito Sans" pitchFamily="2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vi-VN" sz="2000" b="0" i="0" u="none" strike="noStrike" dirty="0">
                <a:solidFill>
                  <a:srgbClr val="000000"/>
                </a:solidFill>
                <a:effectLst/>
                <a:latin typeface="Nunito Sans" pitchFamily="2" charset="0"/>
              </a:rPr>
              <a:t>Em hãy ghép các khối lệnh và thực hiện lần lượt các bước trên để hoàn thành chương trình.</a:t>
            </a:r>
            <a:endParaRPr lang="vi-VN" sz="2000" b="0" i="0" u="none" strike="noStrike" cap="none" dirty="0">
              <a:solidFill>
                <a:srgbClr val="3F3F3F"/>
              </a:solidFill>
              <a:latin typeface="Nunito Sans" pitchFamily="2" charset="0"/>
              <a:sym typeface="Arial"/>
            </a:endParaRPr>
          </a:p>
        </p:txBody>
      </p:sp>
      <p:sp>
        <p:nvSpPr>
          <p:cNvPr id="7" name="Google Shape;386;g135b1b6ab89_7_293">
            <a:extLst>
              <a:ext uri="{FF2B5EF4-FFF2-40B4-BE49-F238E27FC236}">
                <a16:creationId xmlns:a16="http://schemas.microsoft.com/office/drawing/2014/main" id="{816346C4-944A-B757-1C71-F801BA131CEF}"/>
              </a:ext>
            </a:extLst>
          </p:cNvPr>
          <p:cNvSpPr/>
          <p:nvPr/>
        </p:nvSpPr>
        <p:spPr>
          <a:xfrm>
            <a:off x="763267" y="5776744"/>
            <a:ext cx="10665466" cy="317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vi-VN" sz="2000" b="1" i="1" dirty="0">
                <a:solidFill>
                  <a:srgbClr val="3F3F3F"/>
                </a:solidFill>
                <a:latin typeface="Nunito Sans" pitchFamily="2" charset="0"/>
              </a:rPr>
              <a:t>Tiếp theo, chúng ta sẽ học cách lập trình khi nhận các tin "nhập" và "chọn bi".</a:t>
            </a:r>
            <a:endParaRPr lang="vi-VN" sz="2000" b="1" i="1" u="none" strike="noStrike" cap="none" dirty="0">
              <a:solidFill>
                <a:srgbClr val="3F3F3F"/>
              </a:solidFill>
              <a:latin typeface="Nunito Sans" pitchFamily="2" charset="0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3496A6-6934-4549-D068-D697202EA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597" y="1551906"/>
            <a:ext cx="4290432" cy="397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64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8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363" name="Google Shape;363;p8"/>
          <p:cNvSpPr txBox="1">
            <a:spLocks noGrp="1"/>
          </p:cNvSpPr>
          <p:nvPr>
            <p:ph type="title"/>
          </p:nvPr>
        </p:nvSpPr>
        <p:spPr>
          <a:xfrm>
            <a:off x="448650" y="592525"/>
            <a:ext cx="10801800" cy="983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hlink"/>
                </a:solidFill>
              </a:rPr>
              <a:t>BƯỚC 1: </a:t>
            </a:r>
            <a:r>
              <a:rPr lang="vi-VN" dirty="0">
                <a:solidFill>
                  <a:schemeClr val="hlink"/>
                </a:solidFill>
              </a:rPr>
              <a:t>LẤY DỮ LIỆU ĐẦU VÀO</a:t>
            </a:r>
            <a:endParaRPr dirty="0"/>
          </a:p>
        </p:txBody>
      </p:sp>
      <p:sp>
        <p:nvSpPr>
          <p:cNvPr id="364" name="Google Shape;364;p8"/>
          <p:cNvSpPr/>
          <p:nvPr/>
        </p:nvSpPr>
        <p:spPr>
          <a:xfrm>
            <a:off x="741527" y="3059700"/>
            <a:ext cx="6611379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Tạo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ra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các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biến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X, Y, Z, N, A, B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để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lưu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giá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trị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của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X, Y, Z, N, A, B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từ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đề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bài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.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endParaRPr lang="en-US" sz="2000" b="0" i="0" u="none" strike="noStrike" cap="none" dirty="0">
              <a:solidFill>
                <a:srgbClr val="3F3F3F"/>
              </a:solidFill>
              <a:latin typeface="Nunito Sans" pitchFamily="2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Thực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hiện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nhập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dữ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liệu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.</a:t>
            </a:r>
            <a:endParaRPr lang="vi-VN" sz="2000" b="0" i="0" u="none" strike="noStrike" cap="none" dirty="0">
              <a:solidFill>
                <a:srgbClr val="3F3F3F"/>
              </a:solidFill>
              <a:latin typeface="Nunito Sans" pitchFamily="2" charset="0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96C05D-DDF6-EE61-5281-8791035A6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8101" y="850914"/>
            <a:ext cx="2066161" cy="561694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35b1b6ab89_7_283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374" name="Google Shape;374;g135b1b6ab89_7_283"/>
          <p:cNvSpPr txBox="1">
            <a:spLocks noGrp="1"/>
          </p:cNvSpPr>
          <p:nvPr>
            <p:ph type="title"/>
          </p:nvPr>
        </p:nvSpPr>
        <p:spPr>
          <a:xfrm>
            <a:off x="448650" y="592525"/>
            <a:ext cx="10801800" cy="983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hlink"/>
                </a:solidFill>
              </a:rPr>
              <a:t>BƯỚC 2: </a:t>
            </a:r>
            <a:r>
              <a:rPr lang="vi-VN" dirty="0">
                <a:solidFill>
                  <a:schemeClr val="hlink"/>
                </a:solidFill>
              </a:rPr>
              <a:t>ĐẾM CÁC CÁCH CHỌN BI THỎA MÃN</a:t>
            </a:r>
            <a:endParaRPr dirty="0"/>
          </a:p>
        </p:txBody>
      </p:sp>
      <p:sp>
        <p:nvSpPr>
          <p:cNvPr id="375" name="Google Shape;375;g135b1b6ab89_7_283"/>
          <p:cNvSpPr/>
          <p:nvPr/>
        </p:nvSpPr>
        <p:spPr>
          <a:xfrm>
            <a:off x="3030900" y="3059700"/>
            <a:ext cx="56373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Ý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tưởng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: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Đếm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các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cách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chọn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bi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endParaRPr lang="en-US" sz="2000" b="0" i="0" u="none" strike="noStrike" cap="none" dirty="0">
              <a:solidFill>
                <a:srgbClr val="3F3F3F"/>
              </a:solidFill>
              <a:latin typeface="Nunito Sans" pitchFamily="2" charset="0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Symbol" panose="05050102010706020507" pitchFamily="18" charset="2"/>
              <a:buChar char="Þ"/>
            </a:pP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Sử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dụng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vòng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lặp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lồng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nhau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với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các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điều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kiện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thích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hợp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để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thử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các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trường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hợp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chọn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bi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với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số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lượng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khác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nhau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.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Symbol" panose="05050102010706020507" pitchFamily="18" charset="2"/>
              <a:buChar char="Þ"/>
            </a:pPr>
            <a:endParaRPr lang="en-US" sz="2000" dirty="0">
              <a:solidFill>
                <a:srgbClr val="3F3F3F"/>
              </a:solidFill>
              <a:latin typeface="Nunito Sans" pitchFamily="2" charset="0"/>
            </a:endParaRPr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</a:pP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Đề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bài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yêu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cầu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tối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thiểu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A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viên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bi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xanh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và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tối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đa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B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viên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bi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đỏ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.</a:t>
            </a:r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</a:pPr>
            <a:endParaRPr lang="en-US" sz="2000" dirty="0">
              <a:solidFill>
                <a:srgbClr val="3F3F3F"/>
              </a:solidFill>
              <a:latin typeface="Nunito Sans" pitchFamily="2" charset="0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Symbol" panose="05050102010706020507" pitchFamily="18" charset="2"/>
              <a:buChar char="Þ"/>
            </a:pP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Chọn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bi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xanh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và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bi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đỏ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rồi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mới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tới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bi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vàng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.</a:t>
            </a:r>
          </a:p>
        </p:txBody>
      </p:sp>
      <p:sp>
        <p:nvSpPr>
          <p:cNvPr id="6" name="Google Shape;375;g135b1b6ab89_7_283">
            <a:extLst>
              <a:ext uri="{FF2B5EF4-FFF2-40B4-BE49-F238E27FC236}">
                <a16:creationId xmlns:a16="http://schemas.microsoft.com/office/drawing/2014/main" id="{E6662465-92B8-5799-689E-863AC667C352}"/>
              </a:ext>
            </a:extLst>
          </p:cNvPr>
          <p:cNvSpPr/>
          <p:nvPr/>
        </p:nvSpPr>
        <p:spPr>
          <a:xfrm>
            <a:off x="1210650" y="5526875"/>
            <a:ext cx="97707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Em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hãy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tự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lập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trình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dựa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vào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gợi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ý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trên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và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xem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đáp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án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ở slide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tiếp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theo.</a:t>
            </a:r>
            <a:endParaRPr sz="2000" b="0" i="0" u="none" strike="noStrike" cap="none" dirty="0">
              <a:solidFill>
                <a:srgbClr val="3F3F3F"/>
              </a:solidFill>
              <a:latin typeface="Nunito Sans" pitchFamily="2" charset="0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35b1b6ab89_7_283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374" name="Google Shape;374;g135b1b6ab89_7_283"/>
          <p:cNvSpPr txBox="1">
            <a:spLocks noGrp="1"/>
          </p:cNvSpPr>
          <p:nvPr>
            <p:ph type="title"/>
          </p:nvPr>
        </p:nvSpPr>
        <p:spPr>
          <a:xfrm>
            <a:off x="448650" y="592525"/>
            <a:ext cx="10801800" cy="983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hlink"/>
                </a:solidFill>
              </a:rPr>
              <a:t>BƯỚC 2: </a:t>
            </a:r>
            <a:r>
              <a:rPr lang="vi-VN" dirty="0">
                <a:solidFill>
                  <a:schemeClr val="hlink"/>
                </a:solidFill>
              </a:rPr>
              <a:t>ĐẾM CÁC CÁCH CHỌN BI THỎA MÃN</a:t>
            </a:r>
            <a:endParaRPr dirty="0"/>
          </a:p>
        </p:txBody>
      </p:sp>
      <p:sp>
        <p:nvSpPr>
          <p:cNvPr id="375" name="Google Shape;375;g135b1b6ab89_7_283"/>
          <p:cNvSpPr/>
          <p:nvPr/>
        </p:nvSpPr>
        <p:spPr>
          <a:xfrm>
            <a:off x="5509455" y="3361358"/>
            <a:ext cx="56373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Vòng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lặp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cho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bi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xanh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: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Tx/>
              <a:buChar char="-"/>
            </a:pP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Vì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bi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xanh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chỉ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có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X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viên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và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cần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tối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thiểu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A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viên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</a:pP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=&gt;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Số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lượng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bi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xanh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sẽ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từ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A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cho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tới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X.</a:t>
            </a:r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</a:pP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Sau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khi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chọn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bi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xanh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, ta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chọn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bi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đỏ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.</a:t>
            </a:r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</a:pPr>
            <a:endParaRPr lang="en-US" sz="2000" dirty="0">
              <a:solidFill>
                <a:srgbClr val="3F3F3F"/>
              </a:solidFill>
              <a:latin typeface="Nunito Sans" pitchFamily="2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Vòng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lặp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cho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bi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đỏ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(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tương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tự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):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Tx/>
              <a:buChar char="-"/>
            </a:pP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Vì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bi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đỏ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cần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tối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đa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B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viên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(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tối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thiểu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1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viên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)</a:t>
            </a:r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</a:pP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=&gt;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Số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lượng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bi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đỏ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sẽ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từ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1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cho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tới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B.</a:t>
            </a:r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</a:pP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Sau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khi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chọn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bi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đỏ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, ta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chọn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bi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vàng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2F1122-7E74-C680-8E51-C5AE10137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444" y="1429896"/>
            <a:ext cx="4475906" cy="473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894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35b1b6ab89_7_283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374" name="Google Shape;374;g135b1b6ab89_7_283"/>
          <p:cNvSpPr txBox="1">
            <a:spLocks noGrp="1"/>
          </p:cNvSpPr>
          <p:nvPr>
            <p:ph type="title"/>
          </p:nvPr>
        </p:nvSpPr>
        <p:spPr>
          <a:xfrm>
            <a:off x="448650" y="592525"/>
            <a:ext cx="10801800" cy="983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hlink"/>
                </a:solidFill>
              </a:rPr>
              <a:t>BƯỚC 2: </a:t>
            </a:r>
            <a:r>
              <a:rPr lang="vi-VN" dirty="0">
                <a:solidFill>
                  <a:schemeClr val="hlink"/>
                </a:solidFill>
              </a:rPr>
              <a:t>ĐẾM CÁC CÁCH CHỌN BI THỎA MÃN</a:t>
            </a:r>
            <a:endParaRPr dirty="0"/>
          </a:p>
        </p:txBody>
      </p:sp>
      <p:sp>
        <p:nvSpPr>
          <p:cNvPr id="375" name="Google Shape;375;g135b1b6ab89_7_283"/>
          <p:cNvSpPr/>
          <p:nvPr/>
        </p:nvSpPr>
        <p:spPr>
          <a:xfrm>
            <a:off x="1535655" y="5124171"/>
            <a:ext cx="9120687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Vì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tổng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số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lượng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3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loại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bi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là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N,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nên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số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lượng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bi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vàng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sẽ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là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N – (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xanh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+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đỏ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).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endParaRPr lang="en-US" sz="2000" dirty="0">
              <a:solidFill>
                <a:srgbClr val="3F3F3F"/>
              </a:solidFill>
              <a:latin typeface="Nunito Sans" pitchFamily="2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Nếu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giá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trị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“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vàng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”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hiện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tại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là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giá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trị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hợp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lệ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(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không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âm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và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nhỏ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hơn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hoặc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bằng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Z)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thì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đây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là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1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cách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chọn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thỏa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mãn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. </a:t>
            </a:r>
            <a:endParaRPr sz="2000" b="0" i="0" u="none" strike="noStrike" cap="none" dirty="0">
              <a:solidFill>
                <a:srgbClr val="3F3F3F"/>
              </a:solidFill>
              <a:latin typeface="Nunito Sans" pitchFamily="2" charset="0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765C6B-C7C9-7C10-539A-474677090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5492" y="1294504"/>
            <a:ext cx="6181015" cy="335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042912"/>
      </p:ext>
    </p:extLst>
  </p:cSld>
  <p:clrMapOvr>
    <a:masterClrMapping/>
  </p:clrMapOvr>
</p:sld>
</file>

<file path=ppt/theme/theme1.xml><?xml version="1.0" encoding="utf-8"?>
<a:theme xmlns:a="http://schemas.openxmlformats.org/drawingml/2006/main" name="GE_ICT_Presentation templat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57A7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628</Words>
  <Application>Microsoft Office PowerPoint</Application>
  <PresentationFormat>Widescreen</PresentationFormat>
  <Paragraphs>82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Nunito Sans SemiBold</vt:lpstr>
      <vt:lpstr>Nunito Sans Black</vt:lpstr>
      <vt:lpstr>Nunito Sans</vt:lpstr>
      <vt:lpstr>Montserrat</vt:lpstr>
      <vt:lpstr>Arial</vt:lpstr>
      <vt:lpstr>Nunito Sans ExtraBold</vt:lpstr>
      <vt:lpstr>Calibri</vt:lpstr>
      <vt:lpstr>Symbol</vt:lpstr>
      <vt:lpstr>GE_ICT_Presentation template</vt:lpstr>
      <vt:lpstr>PowerPoint Presentation</vt:lpstr>
      <vt:lpstr>Các cách chọn bi</vt:lpstr>
      <vt:lpstr>ĐỀ BÀI</vt:lpstr>
      <vt:lpstr>HƯỚNG DẪN</vt:lpstr>
      <vt:lpstr>HƯỚNG DẪN LẬP TRÌNH CHƯƠNG TRÌNH CHÍNH</vt:lpstr>
      <vt:lpstr>BƯỚC 1: LẤY DỮ LIỆU ĐẦU VÀO</vt:lpstr>
      <vt:lpstr>BƯỚC 2: ĐẾM CÁC CÁCH CHỌN BI THỎA MÃN</vt:lpstr>
      <vt:lpstr>BƯỚC 2: ĐẾM CÁC CÁCH CHỌN BI THỎA MÃN</vt:lpstr>
      <vt:lpstr>BƯỚC 2: ĐẾM CÁC CÁCH CHỌN BI THỎA MÃN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Heo</dc:creator>
  <cp:lastModifiedBy>Hưng Trần Quang</cp:lastModifiedBy>
  <cp:revision>28</cp:revision>
  <dcterms:created xsi:type="dcterms:W3CDTF">2021-09-14T01:46:20Z</dcterms:created>
  <dcterms:modified xsi:type="dcterms:W3CDTF">2022-07-14T21:26:34Z</dcterms:modified>
</cp:coreProperties>
</file>