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Nunito Sans Black"/>
      <p:bold r:id="rId19"/>
      <p:boldItalic r:id="rId20"/>
    </p:embeddedFont>
    <p:embeddedFont>
      <p:font typeface="Nunito Sans SemiBold"/>
      <p:regular r:id="rId21"/>
      <p:bold r:id="rId22"/>
      <p:italic r:id="rId23"/>
      <p:boldItalic r:id="rId24"/>
    </p:embeddedFont>
    <p:embeddedFont>
      <p:font typeface="Nunito Sans ExtraBold"/>
      <p:bold r:id="rId25"/>
      <p:boldItalic r:id="rId26"/>
    </p:embeddedFont>
    <p:embeddedFont>
      <p:font typeface="Nunito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uGza0Lzxbl3WaeGvroXyDQhRV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03A76E-4A77-4830-809F-87D8CF73E84B}">
  <a:tblStyle styleId="{DE03A76E-4A77-4830-809F-87D8CF73E8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Black-boldItalic.fntdata"/><Relationship Id="rId22" Type="http://schemas.openxmlformats.org/officeDocument/2006/relationships/font" Target="fonts/NunitoSansSemiBold-bold.fntdata"/><Relationship Id="rId21" Type="http://schemas.openxmlformats.org/officeDocument/2006/relationships/font" Target="fonts/NunitoSansSemiBold-regular.fntdata"/><Relationship Id="rId24" Type="http://schemas.openxmlformats.org/officeDocument/2006/relationships/font" Target="fonts/NunitoSansSemiBold-boldItalic.fntdata"/><Relationship Id="rId23" Type="http://schemas.openxmlformats.org/officeDocument/2006/relationships/font" Target="fonts/NunitoSans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ansExtraBold-boldItalic.fntdata"/><Relationship Id="rId25" Type="http://schemas.openxmlformats.org/officeDocument/2006/relationships/font" Target="fonts/NunitoSansExtraBold-bold.fntdata"/><Relationship Id="rId28" Type="http://schemas.openxmlformats.org/officeDocument/2006/relationships/font" Target="fonts/NunitoSans-bold.fntdata"/><Relationship Id="rId27" Type="http://schemas.openxmlformats.org/officeDocument/2006/relationships/font" Target="fonts/Nuni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Nunito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NunitoSansBlack-bold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5b1b6ab8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135b1b6ab8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0eed52a2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1350eed52a2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5b1b6ab89_7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35b1b6ab89_7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35b1b6ab89_7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135b1b6ab89_7_5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135b1b6ab89_7_5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/>
          <p:nvPr>
            <p:ph idx="1" type="subTitle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 b="0" l="0" r="0" t="0"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/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/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b="0" sz="280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/>
        </p:txBody>
      </p:sp>
      <p:sp>
        <p:nvSpPr>
          <p:cNvPr id="27" name="Google Shape;27;g135b1b6ab89_7_563"/>
          <p:cNvSpPr txBox="1"/>
          <p:nvPr>
            <p:ph idx="1" type="body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indent="-3683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28" name="Google Shape;28;g135b1b6ab89_7_563"/>
          <p:cNvSpPr txBox="1"/>
          <p:nvPr>
            <p:ph idx="12" type="sldNum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cap="flat" cmpd="sng" w="19050">
            <a:solidFill>
              <a:srgbClr val="024EA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24EA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b="0" sz="410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 4 1">
  <p:cSld name="Vertical Title and Text 4 1">
    <p:bg>
      <p:bgPr>
        <a:solidFill>
          <a:srgbClr val="024EA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9"/>
          <p:cNvPicPr preferRelativeResize="0"/>
          <p:nvPr/>
        </p:nvPicPr>
        <p:blipFill rotWithShape="1">
          <a:blip r:embed="rId4">
            <a:alphaModFix/>
          </a:blip>
          <a:srcRect b="12464" l="0" r="0" t="0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9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g135b1b6ab89_7_5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135b1b6ab89_7_598"/>
          <p:cNvSpPr txBox="1"/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/>
        </p:txBody>
      </p:sp>
      <p:sp>
        <p:nvSpPr>
          <p:cNvPr id="42" name="Google Shape;42;g135b1b6ab89_7_598"/>
          <p:cNvSpPr txBox="1"/>
          <p:nvPr>
            <p:ph idx="2" type="title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/>
        </p:txBody>
      </p:sp>
      <p:sp>
        <p:nvSpPr>
          <p:cNvPr id="43" name="Google Shape;43;g135b1b6ab89_7_598"/>
          <p:cNvSpPr txBox="1"/>
          <p:nvPr>
            <p:ph idx="1" type="body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g135b1b6ab89_7_598"/>
          <p:cNvSpPr txBox="1"/>
          <p:nvPr>
            <p:ph idx="3" type="body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g135b1b6ab89_7_598"/>
          <p:cNvSpPr txBox="1"/>
          <p:nvPr>
            <p:ph idx="4"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280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/>
        </p:txBody>
      </p:sp>
      <p:sp>
        <p:nvSpPr>
          <p:cNvPr id="46" name="Google Shape;46;g135b1b6ab89_7_598"/>
          <p:cNvSpPr txBox="1"/>
          <p:nvPr>
            <p:ph idx="12" type="sldNum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cap="flat" cmpd="sng" w="19050">
            <a:solidFill>
              <a:srgbClr val="024EA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 1">
  <p:cSld name="OBJECT_WITH_CAPTION_TEXT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135b1b6ab89_7_6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135b1b6ab89_7_608"/>
          <p:cNvSpPr txBox="1"/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/>
        </p:txBody>
      </p:sp>
      <p:sp>
        <p:nvSpPr>
          <p:cNvPr id="51" name="Google Shape;51;g135b1b6ab89_7_608"/>
          <p:cNvSpPr txBox="1"/>
          <p:nvPr>
            <p:ph idx="2" type="title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/>
        </p:txBody>
      </p:sp>
      <p:sp>
        <p:nvSpPr>
          <p:cNvPr id="52" name="Google Shape;52;g135b1b6ab89_7_608"/>
          <p:cNvSpPr txBox="1"/>
          <p:nvPr>
            <p:ph idx="1" type="body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g135b1b6ab89_7_608"/>
          <p:cNvSpPr txBox="1"/>
          <p:nvPr>
            <p:ph idx="3" type="body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135b1b6ab89_7_608"/>
          <p:cNvSpPr txBox="1"/>
          <p:nvPr>
            <p:ph idx="4" type="title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0" sz="280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/>
        </p:txBody>
      </p:sp>
      <p:sp>
        <p:nvSpPr>
          <p:cNvPr id="55" name="Google Shape;55;g135b1b6ab89_7_608"/>
          <p:cNvSpPr txBox="1"/>
          <p:nvPr>
            <p:ph idx="5" type="title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/>
        </p:txBody>
      </p:sp>
      <p:sp>
        <p:nvSpPr>
          <p:cNvPr id="56" name="Google Shape;56;g135b1b6ab89_7_608"/>
          <p:cNvSpPr txBox="1"/>
          <p:nvPr>
            <p:ph idx="6" type="body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135b1b6ab89_7_608"/>
          <p:cNvSpPr txBox="1"/>
          <p:nvPr>
            <p:ph idx="12" type="sldNum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cap="flat" cmpd="sng" w="19050">
            <a:solidFill>
              <a:srgbClr val="024EA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 4 2">
  <p:cSld name="VERTICAL_TITLE_AND_VERTICAL_TEXT_4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5b1b6ab89_7_760"/>
          <p:cNvSpPr txBox="1"/>
          <p:nvPr>
            <p:ph idx="12" type="sldNum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1800" u="none" cap="none" strike="noStrik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1" name="Google Shape;61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cap="flat" cmpd="sng" w="19050">
            <a:solidFill>
              <a:srgbClr val="024EA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b="1" i="0" sz="44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b="0" i="0" sz="18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b="0" i="0" sz="18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b="0" i="0" sz="18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b="0" i="0" sz="18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b="0" i="0" sz="18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b="0" i="0" sz="18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b="0" i="0" sz="18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b="0" i="0" sz="18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1" name="Google Shape;11;g135b1b6ab89_7_5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b="0" i="0" sz="2800" u="none" cap="none" strike="noStrik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b="0" i="0" sz="24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b="0" i="0" sz="20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b="0" i="0" sz="18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b="0" i="0" sz="18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b="0" i="0" sz="18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b="0" i="0" sz="18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b="0" i="0" sz="18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b="0" i="0" sz="18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5b1b6ab89_0_0"/>
          <p:cNvSpPr txBox="1"/>
          <p:nvPr>
            <p:ph idx="1" type="subTitle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Mã bài: NUM1017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Mức độ: Dễ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50eed52a2_0_161"/>
          <p:cNvSpPr txBox="1"/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Tính tổng 2 phân số (không rút gọn)</a:t>
            </a:r>
            <a:endParaRPr b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"/>
          <p:cNvSpPr txBox="1"/>
          <p:nvPr>
            <p:ph idx="12" type="sldNum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5"/>
          <p:cNvSpPr txBox="1"/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ĐỀ BÀI</a:t>
            </a:r>
            <a:endParaRPr/>
          </a:p>
        </p:txBody>
      </p:sp>
      <p:graphicFrame>
        <p:nvGraphicFramePr>
          <p:cNvPr id="80" name="Google Shape;80;p5"/>
          <p:cNvGraphicFramePr/>
          <p:nvPr/>
        </p:nvGraphicFramePr>
        <p:xfrm>
          <a:off x="742663" y="43073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{DE03A76E-4A77-4830-809F-87D8CF73E84B}</a:tableStyleId>
              </a:tblPr>
              <a:tblGrid>
                <a:gridCol w="2787900"/>
                <a:gridCol w="2787900"/>
                <a:gridCol w="5016075"/>
              </a:tblGrid>
              <a:tr h="34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Dữ liệu</a:t>
                      </a:r>
                      <a:endParaRPr sz="2000" u="none" cap="none" strike="noStrike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Kết quả</a:t>
                      </a:r>
                      <a:endParaRPr sz="2000" u="none" cap="none" strike="noStrike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0000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Giải thích</a:t>
                      </a:r>
                      <a:endParaRPr sz="2000" u="none" cap="none" strike="noStrike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3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4</a:t>
                      </a:r>
                      <a:endParaRPr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10/8</a:t>
                      </a:r>
                      <a:endParaRPr sz="2000" u="none" cap="none" strike="noStrike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1/2 + 3/4 = 4/8 + 6/8 = 10/8</a:t>
                      </a:r>
                      <a:endParaRPr sz="2000" u="none" cap="none" strike="noStrike"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5"/>
          <p:cNvSpPr txBox="1"/>
          <p:nvPr>
            <p:ph idx="1" type="body"/>
          </p:nvPr>
        </p:nvSpPr>
        <p:spPr>
          <a:xfrm>
            <a:off x="742663" y="1666999"/>
            <a:ext cx="10591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r>
              <a:rPr lang="en-US" sz="2000">
                <a:latin typeface="Nunito Sans"/>
                <a:ea typeface="Nunito Sans"/>
                <a:cs typeface="Nunito Sans"/>
                <a:sym typeface="Nunito Sans"/>
              </a:rPr>
              <a:t>Cho 2 phân số A/B và C/D, em hãy viết chương trình t</a:t>
            </a:r>
            <a:r>
              <a:rPr b="0" i="0" lang="en-US" sz="20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ính tổng 2 phân số </a:t>
            </a:r>
            <a:r>
              <a:rPr lang="en-US" sz="2000">
                <a:latin typeface="Nunito Sans"/>
                <a:ea typeface="Nunito Sans"/>
                <a:cs typeface="Nunito Sans"/>
                <a:sym typeface="Nunito Sans"/>
              </a:rPr>
              <a:t>mà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không rút gọn</a:t>
            </a:r>
            <a:r>
              <a:rPr lang="en-US" sz="2000"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t/>
            </a:r>
            <a:endParaRPr b="1" sz="20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b="1" lang="en-US" sz="2000">
                <a:latin typeface="Nunito Sans"/>
                <a:ea typeface="Nunito Sans"/>
                <a:cs typeface="Nunito Sans"/>
                <a:sym typeface="Nunito Sans"/>
              </a:rPr>
              <a:t>Dữ liệu</a:t>
            </a:r>
            <a:r>
              <a:rPr b="1" i="0" lang="en-US" sz="20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>
                <a:latin typeface="Nunito Sans"/>
                <a:ea typeface="Nunito Sans"/>
                <a:cs typeface="Nunito Sans"/>
                <a:sym typeface="Nunito Sans"/>
              </a:rPr>
              <a:t>Các số tự nhiên A, B, C, D lần lượt trong 4 lần nhập.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 quả: </a:t>
            </a:r>
            <a:r>
              <a:rPr i="0" lang="en-US" sz="20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 thị đáp án lên màn hình.</a:t>
            </a:r>
            <a:endParaRPr b="0" i="0" sz="20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 dụ:</a:t>
            </a:r>
            <a:endParaRPr b="0" i="0" sz="20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b="0" i="1" lang="en-US" sz="1800" u="none" cap="none" strike="noStrike">
                <a:solidFill>
                  <a:srgbClr val="7F7F7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Nguồn: ICANTECH</a:t>
            </a:r>
            <a:endParaRPr b="0" i="1" sz="1800" u="none" cap="none" strike="noStrike">
              <a:solidFill>
                <a:srgbClr val="7F7F7F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HƯỚNG DẪN</a:t>
            </a:r>
            <a:endParaRPr/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Ta thực hiện </a:t>
            </a:r>
            <a:r>
              <a:rPr b="1" i="0" lang="en-US" sz="24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2 bước</a:t>
            </a:r>
            <a:r>
              <a:rPr b="0" i="0" lang="en-US" sz="24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b="0" i="0" sz="24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</a:pPr>
            <a:r>
              <a:rPr b="0" i="0" lang="en-US" sz="4800" u="none" cap="none" strike="noStrike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Nhập</a:t>
            </a:r>
            <a:endParaRPr b="1" i="0" sz="20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b="0" i="0" lang="en-US" sz="4800" u="none" cap="none" strike="noStrike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b="0" i="0" sz="1600" u="none" cap="none" strike="noStrike">
              <a:solidFill>
                <a:srgbClr val="FFFFFF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Tính tổng 2 phân số</a:t>
            </a:r>
            <a:endParaRPr b="1" i="0" sz="20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"/>
          <p:cNvSpPr txBox="1"/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hlink"/>
                </a:solidFill>
              </a:rPr>
              <a:t>HƯỚNG DẪN LẬP TRÌNH CHƯƠNG TRÌNH CHÍNH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Tạo tin "nhập" cho bước 1.</a:t>
            </a:r>
            <a:b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Tạo tin "tính tổng 2 phân số" cho bước 2.</a:t>
            </a:r>
            <a:endParaRPr b="0" i="0" sz="2000" u="none" cap="none" strike="noStrike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Em hãy ghép các khối lệnh và thực hiện lần lượt các bước trên để hoàn thành chương trình.</a:t>
            </a:r>
            <a:endParaRPr b="0" i="0" sz="2000" u="none" cap="none" strike="noStrike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1" i="1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Tiếp theo, chúng ta sẽ học cách lập trình khi nhận các tin "nhập" và "tính tổng 2 phân số".</a:t>
            </a:r>
            <a:endParaRPr b="1" i="1" sz="2000" u="none" cap="none" strike="noStrike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8320" y="1932115"/>
            <a:ext cx="4527904" cy="280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hlink"/>
                </a:solidFill>
              </a:rPr>
              <a:t>BƯỚC 1: NHẬP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814680" y="2613421"/>
            <a:ext cx="5637300" cy="16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Tạo ra 4 biến a, b, c, d để</a:t>
            </a:r>
            <a:r>
              <a:rPr lang="en-US" sz="20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lưu giá trị của A, B, C, D.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Thực hiện nhập dữ liệu.</a:t>
            </a:r>
            <a:endParaRPr b="0" i="0" sz="2000" u="none" cap="none" strike="noStrike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0620" y="1149398"/>
            <a:ext cx="2846923" cy="455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idx="12" type="sldNum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6"/>
          <p:cNvSpPr txBox="1"/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hlink"/>
                </a:solidFill>
              </a:rPr>
              <a:t>BƯỚC 2: TÍNH TỔNG 2 PHÂN SỐ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3030900" y="2690400"/>
            <a:ext cx="5637300" cy="1479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Tử số của phân số tổng = tử phân số 1 </a:t>
            </a:r>
            <a:r>
              <a:rPr lang="en-US" sz="20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*</a:t>
            </a: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mẫu phân số 2 + tử phân số 2 </a:t>
            </a:r>
            <a:r>
              <a:rPr lang="en-US" sz="20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*</a:t>
            </a: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mẫu phân số 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Mẫu số của phân số tổng = mẫu phân số 1 </a:t>
            </a:r>
            <a:r>
              <a:rPr lang="en-US" sz="20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*</a:t>
            </a: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mẫu phân số 2 </a:t>
            </a:r>
            <a:endParaRPr b="0" i="0" sz="2000" u="none" cap="none" strike="noStrike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Em hãy tự lập trình dựa vào gợi ý trên và xem đáp án ở slide tiếp theo.</a:t>
            </a:r>
            <a:endParaRPr b="0" i="0" sz="2000" u="none" cap="none" strike="noStrike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idx="12" type="sldNum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7"/>
          <p:cNvSpPr txBox="1"/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hlink"/>
                </a:solidFill>
              </a:rPr>
              <a:t>BƯỚC 2: TÍNH TỔNG 2 PHÂN SỐ</a:t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>
            <a:off x="5509455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Tử số của phân số tổng = tử phân số 1 </a:t>
            </a:r>
            <a:r>
              <a:rPr lang="en-US" sz="20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*</a:t>
            </a: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mẫu phân số 2 + tử phân số 2 </a:t>
            </a:r>
            <a:r>
              <a:rPr lang="en-US" sz="20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*</a:t>
            </a: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mẫu phân số 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Mẫu số của phân số tổng = mẫu phân số 1 </a:t>
            </a:r>
            <a:r>
              <a:rPr lang="en-US" sz="2000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*</a:t>
            </a:r>
            <a:r>
              <a:rPr b="0" i="0" lang="en-US" sz="2000" u="none" cap="none" strike="noStrike">
                <a:solidFill>
                  <a:srgbClr val="3F3F3F"/>
                </a:solidFill>
                <a:latin typeface="Nunito Sans"/>
                <a:ea typeface="Nunito Sans"/>
                <a:cs typeface="Nunito Sans"/>
                <a:sym typeface="Nunito Sans"/>
              </a:rPr>
              <a:t> mẫu phân số 2 </a:t>
            </a:r>
            <a:endParaRPr b="0" i="0" sz="2000" u="none" cap="none" strike="noStrike">
              <a:solidFill>
                <a:srgbClr val="3F3F3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40" y="1978561"/>
            <a:ext cx="4595391" cy="266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 tin liên hệ:</a:t>
            </a:r>
            <a:endParaRPr b="0" i="0" sz="1400" u="none" cap="none" strike="noStrike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b="0" i="0" sz="16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2021-09-14T01:46:20Z</dcterms:created>
  <dc:creator>Heo</dc:creator>
</cp:coreProperties>
</file>