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89" r:id="rId5"/>
    <p:sldId id="286" r:id="rId6"/>
    <p:sldId id="267" r:id="rId7"/>
    <p:sldId id="268" r:id="rId8"/>
    <p:sldId id="290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Nunito Sans" pitchFamily="2" charset="0"/>
      <p:regular r:id="rId21"/>
      <p:bold r:id="rId22"/>
      <p:italic r:id="rId23"/>
      <p:boldItalic r:id="rId24"/>
    </p:embeddedFont>
    <p:embeddedFont>
      <p:font typeface="Nunito Sans Black" pitchFamily="2" charset="0"/>
      <p:bold r:id="rId25"/>
      <p:boldItalic r:id="rId26"/>
    </p:embeddedFont>
    <p:embeddedFont>
      <p:font typeface="Nunito Sans ExtraBold" pitchFamily="2" charset="0"/>
      <p:bold r:id="rId27"/>
      <p:boldItalic r:id="rId28"/>
    </p:embeddedFont>
    <p:embeddedFont>
      <p:font typeface="Nunito Sans SemiBold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FCq4uEzAdYPd0d8kyG0/EddwS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8E5A70-38A4-4616-A2E1-29C6E3436D6D}">
  <a:tblStyle styleId="{0D8E5A70-38A4-4616-A2E1-29C6E3436D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presProps" Target="presProps.xml"/><Relationship Id="rId21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5b1b6ab8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g135b1b6ab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50eed52a2_0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g1350eed52a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Bo tròn bằng cách sử dụng công cụ Crop to Shape hoặc tạo Shape rồi chuột phải chọn Fill &gt; Picture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553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5b1b6ab89_7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135b1b6ab89_7_2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135b1b6ab89_7_2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3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9090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5b1b6ab89_7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35b1b6ab89_7_2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135b1b6ab89_7_2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35b1b6ab89_7_5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g135b1b6ab89_7_5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135b1b6ab89_7_5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g135b1b6ab89_7_5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77551" y="3893775"/>
            <a:ext cx="15298056" cy="30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g135b1b6ab89_7_5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250" y="1920500"/>
            <a:ext cx="5118475" cy="11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g135b1b6ab89_7_5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9500" y="1556151"/>
            <a:ext cx="3149594" cy="30557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g135b1b6ab89_7_542"/>
          <p:cNvSpPr txBox="1">
            <a:spLocks noGrp="1"/>
          </p:cNvSpPr>
          <p:nvPr>
            <p:ph type="subTitle" idx="1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ans ExtraBold"/>
              <a:buNone/>
              <a:defRPr sz="18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g135b1b6ab89_7_550"/>
          <p:cNvPicPr preferRelativeResize="0"/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-723900" y="-352425"/>
            <a:ext cx="13439527" cy="756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g135b1b6ab89_7_5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050" y="556775"/>
            <a:ext cx="4023900" cy="9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135b1b6ab89_7_550"/>
          <p:cNvSpPr txBox="1">
            <a:spLocks noGrp="1"/>
          </p:cNvSpPr>
          <p:nvPr>
            <p:ph type="title"/>
          </p:nvPr>
        </p:nvSpPr>
        <p:spPr>
          <a:xfrm>
            <a:off x="2644050" y="2964875"/>
            <a:ext cx="6903900" cy="3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>
                <a:solidFill>
                  <a:srgbClr val="004088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g135b1b6ab89_7_5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g135b1b6ab89_7_56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7A7"/>
              </a:buClr>
              <a:buSzPts val="2800"/>
              <a:buFont typeface="Montserrat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27" name="Google Shape;27;g135b1b6ab89_7_563"/>
          <p:cNvSpPr txBox="1">
            <a:spLocks noGrp="1"/>
          </p:cNvSpPr>
          <p:nvPr>
            <p:ph type="body" idx="1"/>
          </p:nvPr>
        </p:nvSpPr>
        <p:spPr>
          <a:xfrm>
            <a:off x="448650" y="1950275"/>
            <a:ext cx="11284800" cy="44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  <a:defRPr sz="26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g135b1b6ab89_7_56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g135b1b6ab89_7_563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g135b1b6ab89_7_5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g135b1b6ab89_7_598"/>
          <p:cNvSpPr txBox="1">
            <a:spLocks noGrp="1"/>
          </p:cNvSpPr>
          <p:nvPr>
            <p:ph type="title"/>
          </p:nvPr>
        </p:nvSpPr>
        <p:spPr>
          <a:xfrm>
            <a:off x="79692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4" name="Google Shape;44;g135b1b6ab89_7_598"/>
          <p:cNvSpPr txBox="1">
            <a:spLocks noGrp="1"/>
          </p:cNvSpPr>
          <p:nvPr>
            <p:ph type="title" idx="2"/>
          </p:nvPr>
        </p:nvSpPr>
        <p:spPr>
          <a:xfrm>
            <a:off x="658037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5" name="Google Shape;45;g135b1b6ab89_7_598"/>
          <p:cNvSpPr txBox="1">
            <a:spLocks noGrp="1"/>
          </p:cNvSpPr>
          <p:nvPr>
            <p:ph type="body" idx="1"/>
          </p:nvPr>
        </p:nvSpPr>
        <p:spPr>
          <a:xfrm>
            <a:off x="79692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g135b1b6ab89_7_598"/>
          <p:cNvSpPr txBox="1">
            <a:spLocks noGrp="1"/>
          </p:cNvSpPr>
          <p:nvPr>
            <p:ph type="body" idx="3"/>
          </p:nvPr>
        </p:nvSpPr>
        <p:spPr>
          <a:xfrm>
            <a:off x="658037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g135b1b6ab89_7_598"/>
          <p:cNvSpPr txBox="1">
            <a:spLocks noGrp="1"/>
          </p:cNvSpPr>
          <p:nvPr>
            <p:ph type="title" idx="4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48" name="Google Shape;48;g135b1b6ab89_7_59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g135b1b6ab89_7_59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 1">
  <p:cSld name="OBJECT_WITH_CAPTION_TEXT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g135b1b6ab89_7_6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135b1b6ab89_7_608"/>
          <p:cNvSpPr txBox="1">
            <a:spLocks noGrp="1"/>
          </p:cNvSpPr>
          <p:nvPr>
            <p:ph type="title"/>
          </p:nvPr>
        </p:nvSpPr>
        <p:spPr>
          <a:xfrm>
            <a:off x="621513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3" name="Google Shape;53;g135b1b6ab89_7_608"/>
          <p:cNvSpPr txBox="1">
            <a:spLocks noGrp="1"/>
          </p:cNvSpPr>
          <p:nvPr>
            <p:ph type="title" idx="2"/>
          </p:nvPr>
        </p:nvSpPr>
        <p:spPr>
          <a:xfrm>
            <a:off x="4339662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4" name="Google Shape;54;g135b1b6ab89_7_608"/>
          <p:cNvSpPr txBox="1">
            <a:spLocks noGrp="1"/>
          </p:cNvSpPr>
          <p:nvPr>
            <p:ph type="body" idx="1"/>
          </p:nvPr>
        </p:nvSpPr>
        <p:spPr>
          <a:xfrm>
            <a:off x="621513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g135b1b6ab89_7_608"/>
          <p:cNvSpPr txBox="1">
            <a:spLocks noGrp="1"/>
          </p:cNvSpPr>
          <p:nvPr>
            <p:ph type="body" idx="3"/>
          </p:nvPr>
        </p:nvSpPr>
        <p:spPr>
          <a:xfrm>
            <a:off x="4339662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g135b1b6ab89_7_608"/>
          <p:cNvSpPr txBox="1">
            <a:spLocks noGrp="1"/>
          </p:cNvSpPr>
          <p:nvPr>
            <p:ph type="title" idx="4"/>
          </p:nvPr>
        </p:nvSpPr>
        <p:spPr>
          <a:xfrm>
            <a:off x="448650" y="592525"/>
            <a:ext cx="108018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57" name="Google Shape;57;g135b1b6ab89_7_608"/>
          <p:cNvSpPr txBox="1">
            <a:spLocks noGrp="1"/>
          </p:cNvSpPr>
          <p:nvPr>
            <p:ph type="title" idx="5"/>
          </p:nvPr>
        </p:nvSpPr>
        <p:spPr>
          <a:xfrm>
            <a:off x="8057799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g135b1b6ab89_7_608"/>
          <p:cNvSpPr txBox="1">
            <a:spLocks noGrp="1"/>
          </p:cNvSpPr>
          <p:nvPr>
            <p:ph type="body" idx="6"/>
          </p:nvPr>
        </p:nvSpPr>
        <p:spPr>
          <a:xfrm>
            <a:off x="8057799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135b1b6ab89_7_60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0" name="Google Shape;60;g135b1b6ab89_7_60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 4 2">
  <p:cSld name="VERTICAL_TITLE_AND_VERTICAL_TEXT_4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b1b6ab89_7_760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g135b1b6ab89_7_760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rgbClr val="024EA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35b1b6ab89_7_554"/>
          <p:cNvSpPr txBox="1">
            <a:spLocks noGrp="1"/>
          </p:cNvSpPr>
          <p:nvPr>
            <p:ph type="title"/>
          </p:nvPr>
        </p:nvSpPr>
        <p:spPr>
          <a:xfrm>
            <a:off x="645925" y="429700"/>
            <a:ext cx="6761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pic>
        <p:nvPicPr>
          <p:cNvPr id="26" name="Google Shape;26;g135b1b6ab89_7_5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33450" y="2000250"/>
            <a:ext cx="5463301" cy="485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96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 4 1">
  <p:cSld name="Vertical Title and Text 4 1">
    <p:bg>
      <p:bgPr>
        <a:solidFill>
          <a:srgbClr val="024EA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135b1b6ab89_7_7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324" y="1554225"/>
            <a:ext cx="5191950" cy="1198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g135b1b6ab89_7_7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0525" y="747262"/>
            <a:ext cx="5191951" cy="477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g135b1b6ab89_7_754"/>
          <p:cNvPicPr preferRelativeResize="0"/>
          <p:nvPr/>
        </p:nvPicPr>
        <p:blipFill rotWithShape="1">
          <a:blip r:embed="rId4">
            <a:alphaModFix/>
          </a:blip>
          <a:srcRect b="12464"/>
          <a:stretch/>
        </p:blipFill>
        <p:spPr>
          <a:xfrm>
            <a:off x="-1495850" y="4183225"/>
            <a:ext cx="15298050" cy="26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g135b1b6ab89_7_754"/>
          <p:cNvSpPr/>
          <p:nvPr/>
        </p:nvSpPr>
        <p:spPr>
          <a:xfrm>
            <a:off x="-88950" y="5133000"/>
            <a:ext cx="12369900" cy="172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35b1b6ab89_7_754"/>
          <p:cNvSpPr txBox="1">
            <a:spLocks noGrp="1"/>
          </p:cNvSpPr>
          <p:nvPr>
            <p:ph type="subTitle" idx="1"/>
          </p:nvPr>
        </p:nvSpPr>
        <p:spPr>
          <a:xfrm>
            <a:off x="1879000" y="5613150"/>
            <a:ext cx="85611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rgbClr val="0057A7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1"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974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5b1b6ab89_7_5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unito Sans"/>
              <a:buNone/>
              <a:defRPr sz="4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" name="Google Shape;11;g135b1b6ab89_7_5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SemiBold"/>
              <a:buChar char="•"/>
              <a:defRPr sz="2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•"/>
              <a:defRPr sz="2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Char char="•"/>
              <a:defRPr sz="2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transition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b1b6ab89_0_0"/>
          <p:cNvSpPr txBox="1">
            <a:spLocks noGrp="1"/>
          </p:cNvSpPr>
          <p:nvPr>
            <p:ph type="subTitle" idx="1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:</a:t>
            </a:r>
            <a:r>
              <a:rPr lang="vi-VN" dirty="0"/>
              <a:t> NUM2003</a:t>
            </a:r>
            <a:r>
              <a:rPr lang="en-US" dirty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</a:t>
            </a:r>
            <a:r>
              <a:rPr lang="vi-VN" dirty="0"/>
              <a:t>TB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50eed52a2_0_161"/>
          <p:cNvSpPr txBox="1">
            <a:spLocks noGrp="1"/>
          </p:cNvSpPr>
          <p:nvPr>
            <p:ph type="title"/>
          </p:nvPr>
        </p:nvSpPr>
        <p:spPr>
          <a:xfrm>
            <a:off x="649579" y="3125131"/>
            <a:ext cx="10892841" cy="163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-VN" dirty="0"/>
              <a:t>Kiểm tra số chính phương</a:t>
            </a:r>
            <a:endParaRPr b="0" dirty="0"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ĐỀ BÀI</a:t>
            </a:r>
            <a:endParaRPr dirty="0"/>
          </a:p>
        </p:txBody>
      </p:sp>
      <p:graphicFrame>
        <p:nvGraphicFramePr>
          <p:cNvPr id="85" name="Google Shape;85;p5"/>
          <p:cNvGraphicFramePr/>
          <p:nvPr>
            <p:extLst>
              <p:ext uri="{D42A27DB-BD31-4B8C-83A1-F6EECF244321}">
                <p14:modId xmlns:p14="http://schemas.microsoft.com/office/powerpoint/2010/main" val="770924250"/>
              </p:ext>
            </p:extLst>
          </p:nvPr>
        </p:nvGraphicFramePr>
        <p:xfrm>
          <a:off x="742663" y="4293201"/>
          <a:ext cx="10591863" cy="1629432"/>
        </p:xfrm>
        <a:graphic>
          <a:graphicData uri="http://schemas.openxmlformats.org/drawingml/2006/table">
            <a:tbl>
              <a:tblPr>
                <a:noFill/>
                <a:tableStyleId>{0D8E5A70-38A4-4616-A2E1-29C6E3436D6D}</a:tableStyleId>
              </a:tblPr>
              <a:tblGrid>
                <a:gridCol w="2787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6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6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Dữ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liệu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Kết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quả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Giải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2000" b="1" i="0" u="none" strike="noStrike" cap="none" dirty="0" err="1">
                          <a:solidFill>
                            <a:srgbClr val="000000"/>
                          </a:solidFill>
                          <a:latin typeface="Nunito Sans" pitchFamily="2" charset="0"/>
                          <a:ea typeface="Times New Roman"/>
                          <a:cs typeface="Times New Roman"/>
                          <a:sym typeface="Times New Roman"/>
                        </a:rPr>
                        <a:t>thích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59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8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NO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8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không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phải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là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số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chính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phương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.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59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9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YES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3^2 = 9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là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số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chính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 </a:t>
                      </a:r>
                      <a:r>
                        <a:rPr lang="en-US" sz="2000" u="none" strike="noStrike" cap="none" dirty="0" err="1">
                          <a:latin typeface="Nunito Sans" pitchFamily="2" charset="0"/>
                        </a:rPr>
                        <a:t>phương</a:t>
                      </a:r>
                      <a:r>
                        <a:rPr lang="en-US" sz="2000" u="none" strike="noStrike" cap="none" dirty="0">
                          <a:latin typeface="Nunito Sans" pitchFamily="2" charset="0"/>
                        </a:rPr>
                        <a:t>.</a:t>
                      </a:r>
                      <a:endParaRPr sz="2000" u="none" strike="noStrike" cap="none" dirty="0">
                        <a:latin typeface="Nunito Sans" pitchFamily="2" charset="0"/>
                      </a:endParaRPr>
                    </a:p>
                  </a:txBody>
                  <a:tcPr marL="68575" marR="68575" marT="45725" marB="457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3586699"/>
                  </a:ext>
                </a:extLst>
              </a:tr>
            </a:tbl>
          </a:graphicData>
        </a:graphic>
      </p:graphicFrame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742663" y="1205334"/>
            <a:ext cx="10591862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Bình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phương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của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một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tự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nhiên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sẽ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là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một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chính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phương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endParaRPr lang="en-US" sz="2000" dirty="0"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Cho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tự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nhiên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N.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Em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hãy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viết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chương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trình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kiểm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tra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xem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N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có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phải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là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chính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phương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hay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không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.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Hiển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thị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lên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màn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hình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“YES”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nếu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N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là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chính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phương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,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ngược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lại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hiển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thị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“NO”.</a:t>
            </a: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Dữ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liệu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tự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nhiên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N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trong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lần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nhập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(1 ≤ N ≤ 1000000).</a:t>
            </a: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Kết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quả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Hiển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thị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đáp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án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lên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màn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hình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sz="2000" b="1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Ví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dụ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4DED44D9-9083-C980-8982-A536718EAC8F}"/>
              </a:ext>
            </a:extLst>
          </p:cNvPr>
          <p:cNvSpPr txBox="1">
            <a:spLocks/>
          </p:cNvSpPr>
          <p:nvPr/>
        </p:nvSpPr>
        <p:spPr>
          <a:xfrm>
            <a:off x="448651" y="6281122"/>
            <a:ext cx="56473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unito Sans SemiBold"/>
              <a:buChar char="•"/>
              <a:defRPr sz="26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 Sans"/>
              <a:buChar char="•"/>
              <a:defRPr sz="22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Font typeface="Nunito Sans"/>
              <a:buNone/>
            </a:pPr>
            <a:r>
              <a:rPr lang="en-US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Nguồn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: </a:t>
            </a:r>
            <a:r>
              <a:rPr lang="vi-VN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ICANTECH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"/>
          <p:cNvSpPr txBox="1">
            <a:spLocks noGrp="1"/>
          </p:cNvSpPr>
          <p:nvPr>
            <p:ph type="title"/>
          </p:nvPr>
        </p:nvSpPr>
        <p:spPr>
          <a:xfrm>
            <a:off x="448650" y="429700"/>
            <a:ext cx="6761400" cy="13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HƯỚNG DẪN</a:t>
            </a:r>
            <a:endParaRPr dirty="0"/>
          </a:p>
        </p:txBody>
      </p:sp>
      <p:sp>
        <p:nvSpPr>
          <p:cNvPr id="258" name="Google Shape;25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" name="Google Shape;124;g1350eed52a2_0_366">
            <a:extLst>
              <a:ext uri="{FF2B5EF4-FFF2-40B4-BE49-F238E27FC236}">
                <a16:creationId xmlns:a16="http://schemas.microsoft.com/office/drawing/2014/main" id="{551EDC04-DF91-07BA-FA63-6B98E55D096A}"/>
              </a:ext>
            </a:extLst>
          </p:cNvPr>
          <p:cNvSpPr txBox="1"/>
          <p:nvPr/>
        </p:nvSpPr>
        <p:spPr>
          <a:xfrm>
            <a:off x="448650" y="1257829"/>
            <a:ext cx="116448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Ta </a:t>
            </a:r>
            <a:r>
              <a:rPr lang="en-US" sz="2400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2 </a:t>
            </a:r>
            <a:r>
              <a:rPr lang="en-US" sz="2400" b="1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bước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lang="vi-VN" sz="2400" b="0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257;p2">
            <a:extLst>
              <a:ext uri="{FF2B5EF4-FFF2-40B4-BE49-F238E27FC236}">
                <a16:creationId xmlns:a16="http://schemas.microsoft.com/office/drawing/2014/main" id="{A6E497BB-D871-3EB8-AEB7-5DD491C0FD29}"/>
              </a:ext>
            </a:extLst>
          </p:cNvPr>
          <p:cNvSpPr txBox="1">
            <a:spLocks/>
          </p:cNvSpPr>
          <p:nvPr/>
        </p:nvSpPr>
        <p:spPr>
          <a:xfrm>
            <a:off x="740548" y="3009478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 strike="noStrike" cap="none" dirty="0">
                <a:solidFill>
                  <a:srgbClr val="8CC63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1</a:t>
            </a:r>
          </a:p>
        </p:txBody>
      </p:sp>
      <p:sp>
        <p:nvSpPr>
          <p:cNvPr id="8" name="Google Shape;124;g1350eed52a2_0_366">
            <a:extLst>
              <a:ext uri="{FF2B5EF4-FFF2-40B4-BE49-F238E27FC236}">
                <a16:creationId xmlns:a16="http://schemas.microsoft.com/office/drawing/2014/main" id="{2197301D-9361-1393-D845-7BB96D95D5A0}"/>
              </a:ext>
            </a:extLst>
          </p:cNvPr>
          <p:cNvSpPr txBox="1"/>
          <p:nvPr/>
        </p:nvSpPr>
        <p:spPr>
          <a:xfrm>
            <a:off x="1616738" y="3194464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Lấy dữ liệu đầu vào</a:t>
            </a:r>
            <a:endParaRPr lang="vi-VN" sz="2000" b="1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" name="Google Shape;257;p2">
            <a:extLst>
              <a:ext uri="{FF2B5EF4-FFF2-40B4-BE49-F238E27FC236}">
                <a16:creationId xmlns:a16="http://schemas.microsoft.com/office/drawing/2014/main" id="{9DD5C684-160E-D6DE-9DB5-7CEB7F00068E}"/>
              </a:ext>
            </a:extLst>
          </p:cNvPr>
          <p:cNvSpPr txBox="1">
            <a:spLocks/>
          </p:cNvSpPr>
          <p:nvPr/>
        </p:nvSpPr>
        <p:spPr>
          <a:xfrm>
            <a:off x="740548" y="3928445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2090"/>
              </a:buClr>
              <a:buSzPts val="4800"/>
              <a:buFont typeface="Montserrat"/>
              <a:buNone/>
            </a:pPr>
            <a:r>
              <a:rPr lang="en-US" sz="4800" strike="noStrike" cap="none" dirty="0">
                <a:solidFill>
                  <a:srgbClr val="DC2090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2</a:t>
            </a:r>
            <a:endParaRPr lang="en-US" sz="1600" dirty="0"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29" name="Google Shape;124;g1350eed52a2_0_366">
            <a:extLst>
              <a:ext uri="{FF2B5EF4-FFF2-40B4-BE49-F238E27FC236}">
                <a16:creationId xmlns:a16="http://schemas.microsoft.com/office/drawing/2014/main" id="{1873ABF6-F5DC-58B9-AC34-4E60F7CFF17E}"/>
              </a:ext>
            </a:extLst>
          </p:cNvPr>
          <p:cNvSpPr txBox="1"/>
          <p:nvPr/>
        </p:nvSpPr>
        <p:spPr>
          <a:xfrm>
            <a:off x="1616738" y="4113431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Kiểm tra số chính phương cho n</a:t>
            </a:r>
            <a:endParaRPr lang="vi-VN" sz="2000" b="1" i="0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36507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5b1b6ab89_7_29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85" name="Google Shape;385;g135b1b6ab89_7_29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hlink"/>
                </a:solidFill>
              </a:rPr>
              <a:t>HƯỚNG DẪN LẬP TRÌNH </a:t>
            </a:r>
            <a:r>
              <a:rPr lang="en-US" dirty="0">
                <a:solidFill>
                  <a:schemeClr val="hlink"/>
                </a:solidFill>
              </a:rPr>
              <a:t>CHƯƠNG TRÌNH CHÍNH</a:t>
            </a:r>
            <a:endParaRPr dirty="0"/>
          </a:p>
        </p:txBody>
      </p:sp>
      <p:sp>
        <p:nvSpPr>
          <p:cNvPr id="386" name="Google Shape;386;g135b1b6ab89_7_293"/>
          <p:cNvSpPr/>
          <p:nvPr/>
        </p:nvSpPr>
        <p:spPr>
          <a:xfrm>
            <a:off x="1741144" y="2592043"/>
            <a:ext cx="3852261" cy="148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dirty="0">
                <a:solidFill>
                  <a:srgbClr val="3F3F3F"/>
                </a:solidFill>
                <a:latin typeface="Nunito Sans" pitchFamily="2" charset="0"/>
              </a:rPr>
              <a:t>Tạo tin "nhập" cho bước 1.
Tạo tin "kiểm tra số chính phương" cho bước 2.</a:t>
            </a: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Nunito Sans" pitchFamily="2" charset="0"/>
              </a:rPr>
              <a:t>Em hãy ghép các khối lệnh và thực hiện lần lượt các bước trên để hoàn thành chương trình.</a:t>
            </a:r>
            <a:endParaRPr lang="vi-VN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sp>
        <p:nvSpPr>
          <p:cNvPr id="7" name="Google Shape;386;g135b1b6ab89_7_293">
            <a:extLst>
              <a:ext uri="{FF2B5EF4-FFF2-40B4-BE49-F238E27FC236}">
                <a16:creationId xmlns:a16="http://schemas.microsoft.com/office/drawing/2014/main" id="{816346C4-944A-B757-1C71-F801BA131CEF}"/>
              </a:ext>
            </a:extLst>
          </p:cNvPr>
          <p:cNvSpPr/>
          <p:nvPr/>
        </p:nvSpPr>
        <p:spPr>
          <a:xfrm>
            <a:off x="763267" y="5776744"/>
            <a:ext cx="10665466" cy="31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1" i="1" dirty="0">
                <a:solidFill>
                  <a:srgbClr val="3F3F3F"/>
                </a:solidFill>
                <a:latin typeface="Nunito Sans" pitchFamily="2" charset="0"/>
              </a:rPr>
              <a:t>Tiếp theo, chúng ta sẽ học cách lập trình khi nhận các tin "nhập" và "kiểm tra số chính phương".</a:t>
            </a:r>
            <a:endParaRPr lang="vi-VN" sz="2000" b="1" i="1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2C331C-089C-63B0-C8A8-58DE4C34C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399" y="1788143"/>
            <a:ext cx="5205076" cy="309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63" name="Google Shape;363;p8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1: </a:t>
            </a:r>
            <a:r>
              <a:rPr lang="vi-VN" dirty="0">
                <a:solidFill>
                  <a:schemeClr val="hlink"/>
                </a:solidFill>
              </a:rPr>
              <a:t>LẤY DỮ LIỆU ĐẦU VÀO</a:t>
            </a:r>
            <a:endParaRPr dirty="0"/>
          </a:p>
        </p:txBody>
      </p:sp>
      <p:sp>
        <p:nvSpPr>
          <p:cNvPr id="364" name="Google Shape;364;p8"/>
          <p:cNvSpPr/>
          <p:nvPr/>
        </p:nvSpPr>
        <p:spPr>
          <a:xfrm>
            <a:off x="741528" y="3059700"/>
            <a:ext cx="5637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Tạo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biến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để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lưu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giá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trị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của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N.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Thực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hiện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nhập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dữ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liệu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  <a:endParaRPr lang="vi-VN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B246D9-BF8B-BDBA-1EE1-41EC9D2B1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742" y="2093007"/>
            <a:ext cx="4244708" cy="31244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KIỂM TRA SỐ CHÍNH PHƯƠNG CHO 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5" name="Google Shape;375;g135b1b6ab89_7_283"/>
              <p:cNvSpPr/>
              <p:nvPr/>
            </p:nvSpPr>
            <p:spPr>
              <a:xfrm>
                <a:off x="3030900" y="2690400"/>
                <a:ext cx="5637300" cy="7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600"/>
                  <a:buFont typeface="Arial"/>
                  <a:buNone/>
                </a:pPr>
                <a:r>
                  <a:rPr lang="vi-VN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Từ tính chất của số chính phương, </a:t>
                </a: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giả</a:t>
                </a: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 </a:t>
                </a: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sử</a:t>
                </a:r>
                <a:r>
                  <a:rPr lang="en-US" sz="2000" b="0" i="0" u="none" strike="noStrike" cap="none" dirty="0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 x^2 = N, ta </a:t>
                </a:r>
                <a:r>
                  <a:rPr lang="en-US" sz="2000" b="0" i="0" u="none" strike="noStrike" cap="none" dirty="0" err="1">
                    <a:solidFill>
                      <a:srgbClr val="3F3F3F"/>
                    </a:solidFill>
                    <a:latin typeface="Nunito Sans" pitchFamily="2" charset="0"/>
                    <a:sym typeface="Arial"/>
                  </a:rPr>
                  <a:t>có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:</a:t>
                </a:r>
                <a:endParaRPr lang="en-US" sz="2000" b="0" i="0" u="none" strike="noStrike" cap="none" dirty="0">
                  <a:solidFill>
                    <a:srgbClr val="3F3F3F"/>
                  </a:solidFill>
                  <a:latin typeface="Nunito Sans" pitchFamily="2" charset="0"/>
                  <a:sym typeface="Arial"/>
                </a:endParaRP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600"/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000" b="0" i="0" smtClean="0">
                          <a:solidFill>
                            <a:srgbClr val="3F3F3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sz="2000" i="1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US" sz="2000" i="1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r>
                            <a:rPr lang="en-US" sz="2000" b="0" i="1" smtClean="0">
                              <a:solidFill>
                                <a:srgbClr val="3F3F3F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vi-VN" sz="2000" b="0" i="0" u="none" strike="noStrike" cap="none" dirty="0">
                  <a:solidFill>
                    <a:srgbClr val="3F3F3F"/>
                  </a:solidFill>
                  <a:latin typeface="Nunito Sans" pitchFamily="2" charset="0"/>
                  <a:sym typeface="Arial"/>
                </a:endParaRP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600"/>
                  <a:buFont typeface="Arial"/>
                  <a:buNone/>
                </a:pPr>
                <a:endParaRPr lang="en-US" sz="2000" dirty="0">
                  <a:solidFill>
                    <a:srgbClr val="3F3F3F"/>
                  </a:solidFill>
                  <a:latin typeface="Nunito Sans" pitchFamily="2" charset="0"/>
                </a:endParaRPr>
              </a:p>
              <a:p>
                <a:pPr marL="0" marR="0" lvl="0" indent="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3F3F3F"/>
                  </a:buClr>
                  <a:buSzPts val="1600"/>
                  <a:buFont typeface="Arial"/>
                  <a:buNone/>
                </a:pP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Để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 N 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là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 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số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 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chính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 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phương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, x 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phải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 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là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 1 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số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 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tự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 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nhiên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 (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không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 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có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 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phần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 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thập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 </a:t>
                </a:r>
                <a:r>
                  <a:rPr lang="en-US" sz="2000" dirty="0" err="1">
                    <a:solidFill>
                      <a:srgbClr val="3F3F3F"/>
                    </a:solidFill>
                    <a:latin typeface="Nunito Sans" pitchFamily="2" charset="0"/>
                  </a:rPr>
                  <a:t>phân</a:t>
                </a:r>
                <a:r>
                  <a:rPr lang="en-US" sz="2000" dirty="0">
                    <a:solidFill>
                      <a:srgbClr val="3F3F3F"/>
                    </a:solidFill>
                    <a:latin typeface="Nunito Sans" pitchFamily="2" charset="0"/>
                  </a:rPr>
                  <a:t>).</a:t>
                </a:r>
                <a:endParaRPr lang="vi-VN" sz="2000" b="0" i="0" u="none" strike="noStrike" cap="none" dirty="0">
                  <a:solidFill>
                    <a:srgbClr val="3F3F3F"/>
                  </a:solidFill>
                  <a:latin typeface="Nunito Sans" pitchFamily="2" charset="0"/>
                  <a:sym typeface="Arial"/>
                </a:endParaRPr>
              </a:p>
            </p:txBody>
          </p:sp>
        </mc:Choice>
        <mc:Fallback>
          <p:sp>
            <p:nvSpPr>
              <p:cNvPr id="375" name="Google Shape;375;g135b1b6ab89_7_2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900" y="2690400"/>
                <a:ext cx="5637300" cy="738600"/>
              </a:xfrm>
              <a:prstGeom prst="rect">
                <a:avLst/>
              </a:prstGeom>
              <a:blipFill>
                <a:blip r:embed="rId3"/>
                <a:stretch>
                  <a:fillRect l="-2703" t="-86066" r="-2811" b="-967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375;g135b1b6ab89_7_283">
            <a:extLst>
              <a:ext uri="{FF2B5EF4-FFF2-40B4-BE49-F238E27FC236}">
                <a16:creationId xmlns:a16="http://schemas.microsoft.com/office/drawing/2014/main" id="{E6662465-92B8-5799-689E-863AC667C352}"/>
              </a:ext>
            </a:extLst>
          </p:cNvPr>
          <p:cNvSpPr/>
          <p:nvPr/>
        </p:nvSpPr>
        <p:spPr>
          <a:xfrm>
            <a:off x="1210650" y="5526875"/>
            <a:ext cx="97707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Em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hãy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tự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lập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trình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dựa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vào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gợi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ý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trên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và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xem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đáp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án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ở slide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tiếp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theo.</a:t>
            </a: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KIỂM TRA SỐ CHÍNH PHƯƠNG CHO N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5509455" y="3267090"/>
            <a:ext cx="56373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Đầu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tiên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, ta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tính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giá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trị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làm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tròn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của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căn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bậc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2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của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N.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Nếu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bình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phương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của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giá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trị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này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bằng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với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N,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chứng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tỏ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căn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bậc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2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của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N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là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1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số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tự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nhiên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=&gt; N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là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số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chính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phương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.</a:t>
            </a: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4C70EC-8762-E7FA-3044-7E462D049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86" y="2036037"/>
            <a:ext cx="4754946" cy="35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9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5b1b6ab89_7_232"/>
          <p:cNvSpPr/>
          <p:nvPr/>
        </p:nvSpPr>
        <p:spPr>
          <a:xfrm>
            <a:off x="680025" y="3005553"/>
            <a:ext cx="81021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Thông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tin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liên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hệ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Email</a:t>
            </a:r>
            <a:endParaRPr sz="1400" b="0" i="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Hotline</a:t>
            </a: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_ICT_Presentation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57A7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427</Words>
  <Application>Microsoft Office PowerPoint</Application>
  <PresentationFormat>Widescreen</PresentationFormat>
  <Paragraphs>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Nunito Sans ExtraBold</vt:lpstr>
      <vt:lpstr>Montserrat</vt:lpstr>
      <vt:lpstr>Nunito Sans Black</vt:lpstr>
      <vt:lpstr>Cambria Math</vt:lpstr>
      <vt:lpstr>Arial</vt:lpstr>
      <vt:lpstr>Calibri</vt:lpstr>
      <vt:lpstr>Nunito Sans</vt:lpstr>
      <vt:lpstr>Nunito Sans SemiBold</vt:lpstr>
      <vt:lpstr>GE_ICT_Presentation template</vt:lpstr>
      <vt:lpstr>PowerPoint Presentation</vt:lpstr>
      <vt:lpstr>Kiểm tra số chính phương</vt:lpstr>
      <vt:lpstr>ĐỀ BÀI</vt:lpstr>
      <vt:lpstr>HƯỚNG DẪN</vt:lpstr>
      <vt:lpstr>HƯỚNG DẪN LẬP TRÌNH CHƯƠNG TRÌNH CHÍNH</vt:lpstr>
      <vt:lpstr>BƯỚC 1: LẤY DỮ LIỆU ĐẦU VÀO</vt:lpstr>
      <vt:lpstr>BƯỚC 2: KIỂM TRA SỐ CHÍNH PHƯƠNG CHO N</vt:lpstr>
      <vt:lpstr>BƯỚC 2: KIỂM TRA SỐ CHÍNH PHƯƠNG CHO 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Heo</dc:creator>
  <cp:lastModifiedBy>Hưng Trần Quang</cp:lastModifiedBy>
  <cp:revision>28</cp:revision>
  <dcterms:created xsi:type="dcterms:W3CDTF">2021-09-14T01:46:20Z</dcterms:created>
  <dcterms:modified xsi:type="dcterms:W3CDTF">2022-07-14T21:53:01Z</dcterms:modified>
</cp:coreProperties>
</file>