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8" r:id="rId2"/>
    <p:sldId id="263" r:id="rId3"/>
    <p:sldId id="257" r:id="rId4"/>
    <p:sldId id="271" r:id="rId5"/>
    <p:sldId id="269" r:id="rId6"/>
    <p:sldId id="287" r:id="rId7"/>
    <p:sldId id="289" r:id="rId8"/>
    <p:sldId id="304" r:id="rId9"/>
    <p:sldId id="324" r:id="rId10"/>
    <p:sldId id="325" r:id="rId11"/>
    <p:sldId id="307" r:id="rId12"/>
    <p:sldId id="326" r:id="rId13"/>
    <p:sldId id="308" r:id="rId14"/>
    <p:sldId id="296" r:id="rId15"/>
    <p:sldId id="319" r:id="rId16"/>
    <p:sldId id="320" r:id="rId17"/>
    <p:sldId id="321" r:id="rId18"/>
    <p:sldId id="322" r:id="rId19"/>
    <p:sldId id="323" r:id="rId20"/>
    <p:sldId id="293" r:id="rId21"/>
    <p:sldId id="280" r:id="rId22"/>
    <p:sldId id="318" r:id="rId2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p:cViewPr varScale="1">
        <p:scale>
          <a:sx n="46" d="100"/>
          <a:sy n="46" d="100"/>
        </p:scale>
        <p:origin x="82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E1C856F-118E-4DAC-AF8B-BD168E7EC128}" type="datetimeFigureOut">
              <a:rPr lang="en-PH" smtClean="0"/>
              <a:t>09/06/2022</a:t>
            </a:fld>
            <a:endParaRPr lang="en-PH"/>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741714-2B22-41F9-AAC3-71E3E135EC64}"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2</a:t>
            </a:fld>
            <a:endParaRPr lang="en-P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3</a:t>
            </a:fld>
            <a:endParaRPr lang="en-P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6</a:t>
            </a:fld>
            <a:endParaRPr lang="en-P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E741714-2B22-41F9-AAC3-71E3E135EC64}" type="slidenum">
              <a:rPr lang="en-PH" smtClean="0"/>
              <a:t>16</a:t>
            </a:fld>
            <a:endParaRPr lang="en-PH"/>
          </a:p>
        </p:txBody>
      </p:sp>
    </p:spTree>
    <p:extLst>
      <p:ext uri="{BB962C8B-B14F-4D97-AF65-F5344CB8AC3E}">
        <p14:creationId xmlns:p14="http://schemas.microsoft.com/office/powerpoint/2010/main" val="34659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1714-2B22-41F9-AAC3-71E3E135EC64}" type="slidenum">
              <a:rPr lang="en-PH" smtClean="0"/>
              <a:t>22</a:t>
            </a:fld>
            <a:endParaRPr lang="en-PH"/>
          </a:p>
        </p:txBody>
      </p:sp>
    </p:spTree>
    <p:extLst>
      <p:ext uri="{BB962C8B-B14F-4D97-AF65-F5344CB8AC3E}">
        <p14:creationId xmlns:p14="http://schemas.microsoft.com/office/powerpoint/2010/main" val="293853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1724296" y="2136878"/>
            <a:ext cx="9523095" cy="3473450"/>
          </a:xfrm>
          <a:prstGeom prst="rect">
            <a:avLst/>
          </a:prstGeom>
        </p:spPr>
        <p:txBody>
          <a:bodyPr wrap="square" lIns="0" tIns="0" rIns="0" bIns="0">
            <a:spAutoFit/>
          </a:bodyPr>
          <a:lstStyle>
            <a:lvl1pPr>
              <a:defRPr sz="8000" b="1" i="0">
                <a:solidFill>
                  <a:srgbClr val="111B1D"/>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5.jpg"/><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6" name="object 6"/>
          <p:cNvSpPr txBox="1">
            <a:spLocks noGrp="1"/>
          </p:cNvSpPr>
          <p:nvPr>
            <p:ph type="title"/>
          </p:nvPr>
        </p:nvSpPr>
        <p:spPr>
          <a:xfrm>
            <a:off x="379863" y="571500"/>
            <a:ext cx="8763000" cy="5772093"/>
          </a:xfrm>
          <a:prstGeom prst="rect">
            <a:avLst/>
          </a:prstGeom>
        </p:spPr>
        <p:txBody>
          <a:bodyPr vert="horz" wrap="square" lIns="0" tIns="128270" rIns="0" bIns="0" rtlCol="0">
            <a:spAutoFit/>
          </a:bodyPr>
          <a:lstStyle/>
          <a:p>
            <a:pPr marL="12700" marR="5080">
              <a:lnSpc>
                <a:spcPts val="8780"/>
              </a:lnSpc>
              <a:spcBef>
                <a:spcPts val="1010"/>
              </a:spcBef>
            </a:pPr>
            <a:r>
              <a:rPr lang="en-PH" spc="-900" dirty="0">
                <a:solidFill>
                  <a:schemeClr val="bg1">
                    <a:lumMod val="95000"/>
                  </a:schemeClr>
                </a:solidFill>
              </a:rPr>
              <a:t>EDA to Typhoon Mitigation and Response </a:t>
            </a:r>
            <a:r>
              <a:rPr lang="en-PH" spc="-900" dirty="0">
                <a:solidFill>
                  <a:schemeClr val="tx1">
                    <a:lumMod val="75000"/>
                    <a:lumOff val="25000"/>
                  </a:schemeClr>
                </a:solidFill>
              </a:rPr>
              <a:t>Framework (TMRF)</a:t>
            </a:r>
            <a:endParaRPr spc="-585" dirty="0">
              <a:solidFill>
                <a:schemeClr val="tx1">
                  <a:lumMod val="75000"/>
                  <a:lumOff val="25000"/>
                </a:schemeClr>
              </a:solidFill>
            </a:endParaRPr>
          </a:p>
        </p:txBody>
      </p:sp>
      <p:sp>
        <p:nvSpPr>
          <p:cNvPr id="7" name="object 7"/>
          <p:cNvSpPr/>
          <p:nvPr/>
        </p:nvSpPr>
        <p:spPr>
          <a:xfrm>
            <a:off x="609600" y="752475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2473349"/>
            <a:ext cx="6533536" cy="73183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2" name="object 8"/>
          <p:cNvSpPr txBox="1"/>
          <p:nvPr/>
        </p:nvSpPr>
        <p:spPr>
          <a:xfrm>
            <a:off x="2211001" y="70485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rgbClr val="111B1D"/>
                </a:solidFill>
                <a:latin typeface="Tahoma" panose="020B0604030504040204"/>
                <a:cs typeface="Tahoma" panose="020B0604030504040204"/>
              </a:rPr>
              <a:t>TEAM TYPHOON ANALYST</a:t>
            </a:r>
            <a:endParaRPr sz="2400" dirty="0">
              <a:latin typeface="Tahoma" panose="020B0604030504040204"/>
              <a:cs typeface="Tahoma" panose="020B0604030504040204"/>
            </a:endParaRPr>
          </a:p>
        </p:txBody>
      </p:sp>
      <p:sp>
        <p:nvSpPr>
          <p:cNvPr id="14" name="object 7"/>
          <p:cNvSpPr txBox="1"/>
          <p:nvPr/>
        </p:nvSpPr>
        <p:spPr>
          <a:xfrm>
            <a:off x="609600" y="7093510"/>
            <a:ext cx="2019364" cy="289823"/>
          </a:xfrm>
          <a:prstGeom prst="rect">
            <a:avLst/>
          </a:prstGeom>
        </p:spPr>
        <p:txBody>
          <a:bodyPr vert="horz" wrap="square" lIns="0" tIns="12700" rIns="0" bIns="0" rtlCol="0">
            <a:spAutoFit/>
          </a:bodyPr>
          <a:lstStyle/>
          <a:p>
            <a:pPr marL="12700">
              <a:lnSpc>
                <a:spcPct val="100000"/>
              </a:lnSpc>
              <a:spcBef>
                <a:spcPts val="100"/>
              </a:spcBef>
            </a:pPr>
            <a:r>
              <a:rPr spc="135" dirty="0">
                <a:solidFill>
                  <a:srgbClr val="111B1D"/>
                </a:solidFill>
                <a:latin typeface="Verdana" panose="020B0604030504040204"/>
                <a:cs typeface="Verdana" panose="020B0604030504040204"/>
              </a:rPr>
              <a:t>P</a:t>
            </a:r>
            <a:r>
              <a:rPr spc="-140" dirty="0">
                <a:solidFill>
                  <a:srgbClr val="111B1D"/>
                </a:solidFill>
                <a:latin typeface="Verdana" panose="020B0604030504040204"/>
                <a:cs typeface="Verdana" panose="020B0604030504040204"/>
              </a:rPr>
              <a:t>r</a:t>
            </a:r>
            <a:r>
              <a:rPr spc="-105" dirty="0">
                <a:solidFill>
                  <a:srgbClr val="111B1D"/>
                </a:solidFill>
                <a:latin typeface="Verdana" panose="020B0604030504040204"/>
                <a:cs typeface="Verdana" panose="020B0604030504040204"/>
              </a:rPr>
              <a:t>e</a:t>
            </a:r>
            <a:r>
              <a:rPr spc="-40" dirty="0">
                <a:solidFill>
                  <a:srgbClr val="111B1D"/>
                </a:solidFill>
                <a:latin typeface="Verdana" panose="020B0604030504040204"/>
                <a:cs typeface="Verdana" panose="020B0604030504040204"/>
              </a:rPr>
              <a:t>s</a:t>
            </a:r>
            <a:r>
              <a:rPr spc="-105" dirty="0">
                <a:solidFill>
                  <a:srgbClr val="111B1D"/>
                </a:solidFill>
                <a:latin typeface="Verdana" panose="020B0604030504040204"/>
                <a:cs typeface="Verdana" panose="020B0604030504040204"/>
              </a:rPr>
              <a:t>e</a:t>
            </a:r>
            <a:r>
              <a:rPr spc="-95" dirty="0">
                <a:solidFill>
                  <a:srgbClr val="111B1D"/>
                </a:solidFill>
                <a:latin typeface="Verdana" panose="020B0604030504040204"/>
                <a:cs typeface="Verdana" panose="020B0604030504040204"/>
              </a:rPr>
              <a:t>n</a:t>
            </a:r>
            <a:r>
              <a:rPr spc="-90" dirty="0">
                <a:solidFill>
                  <a:srgbClr val="111B1D"/>
                </a:solidFill>
                <a:latin typeface="Verdana" panose="020B0604030504040204"/>
                <a:cs typeface="Verdana" panose="020B0604030504040204"/>
              </a:rPr>
              <a:t>t</a:t>
            </a:r>
            <a:r>
              <a:rPr spc="-105" dirty="0">
                <a:solidFill>
                  <a:srgbClr val="111B1D"/>
                </a:solidFill>
                <a:latin typeface="Verdana" panose="020B0604030504040204"/>
                <a:cs typeface="Verdana" panose="020B0604030504040204"/>
              </a:rPr>
              <a:t>e</a:t>
            </a:r>
            <a:r>
              <a:rPr spc="-60" dirty="0">
                <a:solidFill>
                  <a:srgbClr val="111B1D"/>
                </a:solidFill>
                <a:latin typeface="Verdana" panose="020B0604030504040204"/>
                <a:cs typeface="Verdana" panose="020B0604030504040204"/>
              </a:rPr>
              <a:t>d</a:t>
            </a:r>
            <a:r>
              <a:rPr spc="-170" dirty="0">
                <a:solidFill>
                  <a:srgbClr val="111B1D"/>
                </a:solidFill>
                <a:latin typeface="Verdana" panose="020B0604030504040204"/>
                <a:cs typeface="Verdana" panose="020B0604030504040204"/>
              </a:rPr>
              <a:t> </a:t>
            </a:r>
            <a:r>
              <a:rPr spc="-40" dirty="0">
                <a:solidFill>
                  <a:srgbClr val="111B1D"/>
                </a:solidFill>
                <a:latin typeface="Verdana" panose="020B0604030504040204"/>
                <a:cs typeface="Verdana" panose="020B0604030504040204"/>
              </a:rPr>
              <a:t>b</a:t>
            </a:r>
            <a:r>
              <a:rPr spc="-150" dirty="0">
                <a:solidFill>
                  <a:srgbClr val="111B1D"/>
                </a:solidFill>
                <a:latin typeface="Verdana" panose="020B0604030504040204"/>
                <a:cs typeface="Verdana" panose="020B0604030504040204"/>
              </a:rPr>
              <a:t>y</a:t>
            </a:r>
            <a:r>
              <a:rPr lang="en-PH" spc="-150" dirty="0">
                <a:solidFill>
                  <a:srgbClr val="111B1D"/>
                </a:solidFill>
                <a:latin typeface="Verdana" panose="020B0604030504040204"/>
                <a:cs typeface="Verdana" panose="020B0604030504040204"/>
              </a:rPr>
              <a:t>:</a:t>
            </a:r>
            <a:endParaRPr dirty="0">
              <a:latin typeface="Verdana" panose="020B0604030504040204"/>
              <a:cs typeface="Verdana" panose="020B0604030504040204"/>
            </a:endParaRPr>
          </a:p>
        </p:txBody>
      </p:sp>
      <p:sp>
        <p:nvSpPr>
          <p:cNvPr id="16" name="object 9"/>
          <p:cNvSpPr txBox="1"/>
          <p:nvPr/>
        </p:nvSpPr>
        <p:spPr>
          <a:xfrm>
            <a:off x="609595" y="7653180"/>
            <a:ext cx="2971810" cy="1443024"/>
          </a:xfrm>
          <a:prstGeom prst="rect">
            <a:avLst/>
          </a:prstGeom>
        </p:spPr>
        <p:txBody>
          <a:bodyPr vert="horz" wrap="square" lIns="0" tIns="12700" rIns="0" bIns="0" rtlCol="0">
            <a:spAutoFit/>
          </a:bodyPr>
          <a:lstStyle/>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Alvaro, Gabriel </a:t>
            </a:r>
            <a:r>
              <a:rPr lang="en-PH" sz="1900" spc="-50" dirty="0" err="1">
                <a:solidFill>
                  <a:srgbClr val="111B1D"/>
                </a:solidFill>
                <a:latin typeface="Century Gothic" panose="020B0502020202020204" pitchFamily="34" charset="0"/>
                <a:cs typeface="Times New Roman" panose="02020603050405020304" pitchFamily="18" charset="0"/>
              </a:rPr>
              <a:t>Edrian</a:t>
            </a:r>
            <a:endParaRPr lang="en-PH" sz="1900" spc="-50" dirty="0">
              <a:solidFill>
                <a:srgbClr val="111B1D"/>
              </a:solidFill>
              <a:latin typeface="Century Gothic" panose="020B0502020202020204" pitchFamily="34" charset="0"/>
              <a:cs typeface="Times New Roman" panose="02020603050405020304" pitchFamily="18" charset="0"/>
            </a:endParaRP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Palis</a:t>
            </a:r>
            <a:r>
              <a:rPr lang="en-PH" sz="1900" spc="-50" dirty="0">
                <a:solidFill>
                  <a:srgbClr val="111B1D"/>
                </a:solidFill>
                <a:latin typeface="Century Gothic" panose="020B0502020202020204" pitchFamily="34" charset="0"/>
                <a:cs typeface="Times New Roman" panose="02020603050405020304" pitchFamily="18" charset="0"/>
              </a:rPr>
              <a:t>, John Arthur </a:t>
            </a:r>
          </a:p>
          <a:p>
            <a:pPr marL="12700" marR="5080" algn="just">
              <a:lnSpc>
                <a:spcPct val="122000"/>
              </a:lnSpc>
              <a:spcBef>
                <a:spcPts val="100"/>
              </a:spcBef>
            </a:pPr>
            <a:r>
              <a:rPr lang="en-PH" sz="1900" spc="-50" dirty="0" err="1">
                <a:solidFill>
                  <a:srgbClr val="111B1D"/>
                </a:solidFill>
                <a:latin typeface="Century Gothic" panose="020B0502020202020204" pitchFamily="34" charset="0"/>
                <a:cs typeface="Times New Roman" panose="02020603050405020304" pitchFamily="18" charset="0"/>
              </a:rPr>
              <a:t>Alangilan</a:t>
            </a:r>
            <a:r>
              <a:rPr lang="en-PH" sz="1900" spc="-50" dirty="0">
                <a:solidFill>
                  <a:srgbClr val="111B1D"/>
                </a:solidFill>
                <a:latin typeface="Century Gothic" panose="020B0502020202020204" pitchFamily="34" charset="0"/>
                <a:cs typeface="Times New Roman" panose="02020603050405020304" pitchFamily="18" charset="0"/>
              </a:rPr>
              <a:t>, Christine Joy</a:t>
            </a:r>
          </a:p>
          <a:p>
            <a:pPr marL="12700" marR="5080" algn="just">
              <a:lnSpc>
                <a:spcPct val="122000"/>
              </a:lnSpc>
              <a:spcBef>
                <a:spcPts val="100"/>
              </a:spcBef>
            </a:pPr>
            <a:r>
              <a:rPr lang="en-PH" sz="1900" spc="-50" dirty="0">
                <a:solidFill>
                  <a:srgbClr val="111B1D"/>
                </a:solidFill>
                <a:latin typeface="Century Gothic" panose="020B0502020202020204" pitchFamily="34" charset="0"/>
                <a:cs typeface="Times New Roman" panose="02020603050405020304" pitchFamily="18" charset="0"/>
              </a:rPr>
              <a:t>Guerra, Marian</a:t>
            </a:r>
            <a:endParaRPr sz="1900"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10" y="7757176"/>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97590" y="7757176"/>
            <a:ext cx="5652972"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0" name="TextBox 19">
            <a:extLst>
              <a:ext uri="{FF2B5EF4-FFF2-40B4-BE49-F238E27FC236}">
                <a16:creationId xmlns:a16="http://schemas.microsoft.com/office/drawing/2014/main" id="{F732BF55-0D76-C88B-C0A1-CB9A10A14C3C}"/>
              </a:ext>
            </a:extLst>
          </p:cNvPr>
          <p:cNvSpPr txBox="1"/>
          <p:nvPr/>
        </p:nvSpPr>
        <p:spPr>
          <a:xfrm>
            <a:off x="6839661" y="8374601"/>
            <a:ext cx="3624468"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34932.0</a:t>
            </a:r>
            <a:endParaRPr lang="en-PH" sz="7200" b="1" dirty="0">
              <a:latin typeface="Century Gothic" panose="020B0502020202020204" pitchFamily="34" charset="0"/>
            </a:endParaRPr>
          </a:p>
        </p:txBody>
      </p:sp>
      <p:sp>
        <p:nvSpPr>
          <p:cNvPr id="21" name="TextBox 20">
            <a:extLst>
              <a:ext uri="{FF2B5EF4-FFF2-40B4-BE49-F238E27FC236}">
                <a16:creationId xmlns:a16="http://schemas.microsoft.com/office/drawing/2014/main" id="{9C7ECC60-61A1-82FA-D9CD-3470D9789CFF}"/>
              </a:ext>
            </a:extLst>
          </p:cNvPr>
          <p:cNvSpPr txBox="1"/>
          <p:nvPr/>
        </p:nvSpPr>
        <p:spPr>
          <a:xfrm>
            <a:off x="7182873" y="9375212"/>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 Affected Persons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D144AB0E-A685-30A7-E417-01241792E812}"/>
              </a:ext>
            </a:extLst>
          </p:cNvPr>
          <p:cNvSpPr txBox="1"/>
          <p:nvPr/>
        </p:nvSpPr>
        <p:spPr>
          <a:xfrm>
            <a:off x="14706600" y="8420100"/>
            <a:ext cx="2895600" cy="400110"/>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a:t>
            </a:r>
            <a:r>
              <a:rPr lang="en-US" sz="2000" b="1" dirty="0">
                <a:solidFill>
                  <a:srgbClr val="202124"/>
                </a:solidFill>
                <a:latin typeface="Century Gothic" panose="020B0502020202020204" pitchFamily="34" charset="0"/>
              </a:rPr>
              <a:t>URSULA</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7E524829-162C-CBD8-56DE-B9220ADF2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51380" y="419100"/>
            <a:ext cx="11599181" cy="7164411"/>
          </a:xfrm>
          <a:prstGeom prst="rect">
            <a:avLst/>
          </a:prstGeom>
          <a:ln w="38100">
            <a:solidFill>
              <a:schemeClr val="tx1"/>
            </a:solidFill>
          </a:ln>
        </p:spPr>
      </p:pic>
      <p:pic>
        <p:nvPicPr>
          <p:cNvPr id="5" name="Picture 4">
            <a:extLst>
              <a:ext uri="{FF2B5EF4-FFF2-40B4-BE49-F238E27FC236}">
                <a16:creationId xmlns:a16="http://schemas.microsoft.com/office/drawing/2014/main" id="{6C742957-620D-11D5-E096-2EE1206447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90401" y="8309329"/>
            <a:ext cx="1311217" cy="1311217"/>
          </a:xfrm>
          <a:prstGeom prst="rect">
            <a:avLst/>
          </a:prstGeom>
        </p:spPr>
      </p:pic>
      <p:sp>
        <p:nvSpPr>
          <p:cNvPr id="8" name="Rectangle 2">
            <a:extLst>
              <a:ext uri="{FF2B5EF4-FFF2-40B4-BE49-F238E27FC236}">
                <a16:creationId xmlns:a16="http://schemas.microsoft.com/office/drawing/2014/main" id="{8FB14BC1-5D33-9F2B-FC4A-40EB07727F2F}"/>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34932.0</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1499B24-0525-8104-F225-1806F6048D8E}"/>
              </a:ext>
            </a:extLst>
          </p:cNvPr>
          <p:cNvSpPr>
            <a:spLocks noChangeArrowheads="1"/>
          </p:cNvSpPr>
          <p:nvPr/>
        </p:nvSpPr>
        <p:spPr bwMode="auto">
          <a:xfrm>
            <a:off x="152400" y="1524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12121"/>
                </a:solidFill>
                <a:effectLst/>
                <a:latin typeface="Arial Unicode MS"/>
              </a:rPr>
              <a:t>34932.0</a:t>
            </a:r>
            <a:r>
              <a:rPr kumimoji="0" lang="en-US" altLang="en-US" sz="12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2092F463-963D-A272-9419-9D404D955CF7}"/>
              </a:ext>
            </a:extLst>
          </p:cNvPr>
          <p:cNvSpPr txBox="1"/>
          <p:nvPr/>
        </p:nvSpPr>
        <p:spPr>
          <a:xfrm>
            <a:off x="13781313" y="8648700"/>
            <a:ext cx="4655675" cy="769441"/>
          </a:xfrm>
          <a:prstGeom prst="rect">
            <a:avLst/>
          </a:prstGeom>
          <a:noFill/>
        </p:spPr>
        <p:txBody>
          <a:bodyPr wrap="square" rtlCol="0">
            <a:spAutoFit/>
          </a:bodyPr>
          <a:lstStyle/>
          <a:p>
            <a:r>
              <a:rPr lang="en-PH" sz="4400" b="1" i="0" dirty="0" err="1">
                <a:solidFill>
                  <a:srgbClr val="202124"/>
                </a:solidFill>
                <a:effectLst/>
                <a:latin typeface="Century Gothic" panose="020B0502020202020204" pitchFamily="34" charset="0"/>
              </a:rPr>
              <a:t>Barugo</a:t>
            </a:r>
            <a:r>
              <a:rPr lang="en-PH" sz="4400" b="1" dirty="0">
                <a:solidFill>
                  <a:srgbClr val="202124"/>
                </a:solidFill>
                <a:latin typeface="Century Gothic" panose="020B0502020202020204" pitchFamily="34" charset="0"/>
              </a:rPr>
              <a:t>, Leyte</a:t>
            </a:r>
            <a:endParaRPr lang="en-PH" sz="4400" b="1" dirty="0">
              <a:latin typeface="Century Gothic" panose="020B0502020202020204" pitchFamily="34" charset="0"/>
            </a:endParaRPr>
          </a:p>
        </p:txBody>
      </p:sp>
      <p:sp>
        <p:nvSpPr>
          <p:cNvPr id="37" name="TextBox 36">
            <a:extLst>
              <a:ext uri="{FF2B5EF4-FFF2-40B4-BE49-F238E27FC236}">
                <a16:creationId xmlns:a16="http://schemas.microsoft.com/office/drawing/2014/main" id="{F1F6FACD-3E63-1F50-CE8D-B842760440D6}"/>
              </a:ext>
            </a:extLst>
          </p:cNvPr>
          <p:cNvSpPr txBox="1"/>
          <p:nvPr/>
        </p:nvSpPr>
        <p:spPr>
          <a:xfrm>
            <a:off x="13622572" y="9334500"/>
            <a:ext cx="4107036" cy="400110"/>
          </a:xfrm>
          <a:prstGeom prst="rect">
            <a:avLst/>
          </a:prstGeom>
          <a:noFill/>
        </p:spPr>
        <p:txBody>
          <a:bodyPr wrap="square" rtlCol="0">
            <a:spAutoFit/>
          </a:bodyPr>
          <a:lstStyle/>
          <a:p>
            <a:pPr algn="ctr"/>
            <a:r>
              <a:rPr lang="en-US" sz="2000" b="1" dirty="0">
                <a:solidFill>
                  <a:srgbClr val="202124"/>
                </a:solidFill>
                <a:latin typeface="Century Gothic" panose="020B0502020202020204" pitchFamily="34" charset="0"/>
              </a:rPr>
              <a:t>Most affected Municipality </a:t>
            </a:r>
            <a:endParaRPr lang="en-PH" sz="2000" b="1" dirty="0">
              <a:latin typeface="Century Gothic" panose="020B0502020202020204" pitchFamily="34" charset="0"/>
            </a:endParaRPr>
          </a:p>
        </p:txBody>
      </p:sp>
      <p:pic>
        <p:nvPicPr>
          <p:cNvPr id="11" name="Picture 10">
            <a:extLst>
              <a:ext uri="{FF2B5EF4-FFF2-40B4-BE49-F238E27FC236}">
                <a16:creationId xmlns:a16="http://schemas.microsoft.com/office/drawing/2014/main" id="{39B97426-D1E5-2C8F-49DB-C4434320F9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6149" y="8471596"/>
            <a:ext cx="1148950" cy="1148950"/>
          </a:xfrm>
          <a:prstGeom prst="rect">
            <a:avLst/>
          </a:prstGeom>
        </p:spPr>
      </p:pic>
      <p:sp>
        <p:nvSpPr>
          <p:cNvPr id="38" name="TextBox 37">
            <a:extLst>
              <a:ext uri="{FF2B5EF4-FFF2-40B4-BE49-F238E27FC236}">
                <a16:creationId xmlns:a16="http://schemas.microsoft.com/office/drawing/2014/main" id="{5F9C3854-6D43-E5D7-D426-38CD86FFEF5F}"/>
              </a:ext>
            </a:extLst>
          </p:cNvPr>
          <p:cNvSpPr txBox="1"/>
          <p:nvPr/>
        </p:nvSpPr>
        <p:spPr>
          <a:xfrm>
            <a:off x="6151380" y="7810500"/>
            <a:ext cx="1877893" cy="400110"/>
          </a:xfrm>
          <a:prstGeom prst="rect">
            <a:avLst/>
          </a:prstGeom>
          <a:noFill/>
        </p:spPr>
        <p:txBody>
          <a:bodyPr wrap="square" rtlCol="0">
            <a:spAutoFit/>
          </a:bodyPr>
          <a:lstStyle/>
          <a:p>
            <a:r>
              <a:rPr lang="en-PH" sz="2000" b="1" i="0" dirty="0" err="1">
                <a:solidFill>
                  <a:srgbClr val="202124"/>
                </a:solidFill>
                <a:effectLst/>
                <a:latin typeface="Century Gothic" panose="020B0502020202020204" pitchFamily="34" charset="0"/>
              </a:rPr>
              <a:t>Barugo</a:t>
            </a:r>
            <a:r>
              <a:rPr lang="en-PH" sz="2000" b="1" dirty="0">
                <a:solidFill>
                  <a:srgbClr val="202124"/>
                </a:solidFill>
                <a:latin typeface="Century Gothic" panose="020B0502020202020204" pitchFamily="34" charset="0"/>
              </a:rPr>
              <a:t>, Leyte</a:t>
            </a:r>
            <a:endParaRPr lang="en-PH" sz="2000" b="1" dirty="0">
              <a:latin typeface="Century Gothic" panose="020B0502020202020204" pitchFamily="34" charset="0"/>
            </a:endParaRPr>
          </a:p>
        </p:txBody>
      </p:sp>
    </p:spTree>
    <p:extLst>
      <p:ext uri="{BB962C8B-B14F-4D97-AF65-F5344CB8AC3E}">
        <p14:creationId xmlns:p14="http://schemas.microsoft.com/office/powerpoint/2010/main" val="252560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1129937"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6934200" y="8865632"/>
            <a:ext cx="3879532"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772162.0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781800" y="9521328"/>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2000" y="8420100"/>
            <a:ext cx="2024452"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WESTERN SAMAR</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079217" y="8877300"/>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483308.0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pic>
        <p:nvPicPr>
          <p:cNvPr id="26" name="Picture 25">
            <a:extLst>
              <a:ext uri="{FF2B5EF4-FFF2-40B4-BE49-F238E27FC236}">
                <a16:creationId xmlns:a16="http://schemas.microsoft.com/office/drawing/2014/main" id="{FD899B46-8623-9D49-4E21-1BE96472BE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394100"/>
            <a:ext cx="11679971" cy="7741042"/>
          </a:xfrm>
          <a:prstGeom prst="rect">
            <a:avLst/>
          </a:prstGeom>
          <a:ln w="38100">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2096848"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4" name="Rectangle 3"/>
          <p:cNvSpPr/>
          <p:nvPr/>
        </p:nvSpPr>
        <p:spPr>
          <a:xfrm>
            <a:off x="6096000" y="8343900"/>
            <a:ext cx="5671748" cy="17526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A7BF7A17-FD23-38D3-68C6-9AA878036510}"/>
              </a:ext>
            </a:extLst>
          </p:cNvPr>
          <p:cNvSpPr txBox="1"/>
          <p:nvPr/>
        </p:nvSpPr>
        <p:spPr>
          <a:xfrm>
            <a:off x="6172200" y="8431768"/>
            <a:ext cx="2372504"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SAN, ISIDRO, LEYTE</a:t>
            </a:r>
            <a:endParaRPr lang="en-PH" b="1" dirty="0">
              <a:latin typeface="Century Gothic" panose="020B0502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6433253D-0A9D-CD0F-A819-6B34060EB65D}"/>
              </a:ext>
            </a:extLst>
          </p:cNvPr>
          <p:cNvSpPr txBox="1"/>
          <p:nvPr/>
        </p:nvSpPr>
        <p:spPr>
          <a:xfrm>
            <a:off x="7075681" y="8865631"/>
            <a:ext cx="2514600"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36980.0</a:t>
            </a:r>
            <a:endParaRPr lang="en-PH" sz="4800" b="1" dirty="0">
              <a:latin typeface="Century Gothic" panose="020B0502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57B9DDA5-A36B-2A50-11D1-9E39B85F54A2}"/>
              </a:ext>
            </a:extLst>
          </p:cNvPr>
          <p:cNvSpPr txBox="1"/>
          <p:nvPr/>
        </p:nvSpPr>
        <p:spPr>
          <a:xfrm>
            <a:off x="6890746" y="9535045"/>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B1976F6A-5BEA-7912-2852-8153E1C7ED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0799" y="8634683"/>
            <a:ext cx="1129937" cy="1129937"/>
          </a:xfrm>
          <a:prstGeom prst="rect">
            <a:avLst/>
          </a:prstGeom>
        </p:spPr>
      </p:pic>
      <p:sp>
        <p:nvSpPr>
          <p:cNvPr id="35" name="TextBox 34">
            <a:extLst>
              <a:ext uri="{FF2B5EF4-FFF2-40B4-BE49-F238E27FC236}">
                <a16:creationId xmlns:a16="http://schemas.microsoft.com/office/drawing/2014/main" id="{0D376061-4026-AF73-E5EE-CE5A1ED92DA3}"/>
              </a:ext>
            </a:extLst>
          </p:cNvPr>
          <p:cNvSpPr txBox="1"/>
          <p:nvPr/>
        </p:nvSpPr>
        <p:spPr>
          <a:xfrm>
            <a:off x="12191999" y="8420100"/>
            <a:ext cx="2565335" cy="369332"/>
          </a:xfrm>
          <a:prstGeom prst="rect">
            <a:avLst/>
          </a:prstGeom>
          <a:noFill/>
        </p:spPr>
        <p:txBody>
          <a:bodyPr wrap="square" rtlCol="0">
            <a:spAutoFit/>
          </a:bodyPr>
          <a:lstStyle/>
          <a:p>
            <a:r>
              <a:rPr lang="en-US" b="1" dirty="0">
                <a:latin typeface="Century Gothic" panose="020B0502020202020204" pitchFamily="34" charset="0"/>
                <a:cs typeface="Times New Roman" panose="02020603050405020304" pitchFamily="18" charset="0"/>
              </a:rPr>
              <a:t>ALANGALANG, LEYTE</a:t>
            </a:r>
            <a:endParaRPr lang="en-PH"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C9BF7799-AEF9-CAC6-63DA-34FCCB9B0C16}"/>
              </a:ext>
            </a:extLst>
          </p:cNvPr>
          <p:cNvSpPr txBox="1"/>
          <p:nvPr/>
        </p:nvSpPr>
        <p:spPr>
          <a:xfrm>
            <a:off x="13280830" y="8881258"/>
            <a:ext cx="3303783" cy="830997"/>
          </a:xfrm>
          <a:prstGeom prst="rect">
            <a:avLst/>
          </a:prstGeom>
          <a:noFill/>
        </p:spPr>
        <p:txBody>
          <a:bodyPr wrap="square" rtlCol="0">
            <a:spAutoFit/>
          </a:bodyPr>
          <a:lstStyle/>
          <a:p>
            <a:r>
              <a:rPr lang="en-PH" sz="4800" b="1" i="0" dirty="0">
                <a:solidFill>
                  <a:srgbClr val="202124"/>
                </a:solidFill>
                <a:effectLst/>
                <a:latin typeface="Century Gothic" panose="020B0502020202020204" pitchFamily="34" charset="0"/>
              </a:rPr>
              <a:t>11680.0</a:t>
            </a:r>
            <a:endParaRPr lang="en-PH" sz="4800" b="1" dirty="0">
              <a:latin typeface="Century Gothic" panose="020B050202020202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54E26ED4-C216-D436-B799-FA283B0ACAC3}"/>
              </a:ext>
            </a:extLst>
          </p:cNvPr>
          <p:cNvSpPr txBox="1"/>
          <p:nvPr/>
        </p:nvSpPr>
        <p:spPr>
          <a:xfrm>
            <a:off x="13030200" y="9535046"/>
            <a:ext cx="2884469" cy="323165"/>
          </a:xfrm>
          <a:prstGeom prst="rect">
            <a:avLst/>
          </a:prstGeom>
          <a:noFill/>
        </p:spPr>
        <p:txBody>
          <a:bodyPr wrap="square" rtlCol="0">
            <a:spAutoFit/>
          </a:bodyPr>
          <a:lstStyle/>
          <a:p>
            <a:pPr algn="ctr"/>
            <a:r>
              <a:rPr lang="en-US" sz="1500" b="1" dirty="0">
                <a:latin typeface="Century Gothic" panose="020B0502020202020204" pitchFamily="34" charset="0"/>
                <a:cs typeface="Times New Roman" panose="02020603050405020304" pitchFamily="18" charset="0"/>
              </a:rPr>
              <a:t>AFFECTED INDIVIDUALS</a:t>
            </a:r>
            <a:endParaRPr lang="en-PH" sz="1500" b="1" dirty="0">
              <a:latin typeface="Century Gothic" panose="020B0502020202020204" pitchFamily="34" charset="0"/>
              <a:cs typeface="Times New Roman" panose="02020603050405020304" pitchFamily="18" charset="0"/>
            </a:endParaRPr>
          </a:p>
        </p:txBody>
      </p:sp>
      <p:pic>
        <p:nvPicPr>
          <p:cNvPr id="38" name="Picture 37">
            <a:extLst>
              <a:ext uri="{FF2B5EF4-FFF2-40B4-BE49-F238E27FC236}">
                <a16:creationId xmlns:a16="http://schemas.microsoft.com/office/drawing/2014/main" id="{047F70C1-BEB5-8A91-FC0E-3A1DB52B76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8543637"/>
            <a:ext cx="1344105" cy="1344105"/>
          </a:xfrm>
          <a:prstGeom prst="rect">
            <a:avLst/>
          </a:prstGeom>
        </p:spPr>
      </p:pic>
      <p:pic>
        <p:nvPicPr>
          <p:cNvPr id="26" name="Picture 25">
            <a:extLst>
              <a:ext uri="{FF2B5EF4-FFF2-40B4-BE49-F238E27FC236}">
                <a16:creationId xmlns:a16="http://schemas.microsoft.com/office/drawing/2014/main" id="{388B4CF8-4DA4-0175-5609-83DB9BD4D18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380370"/>
            <a:ext cx="11672597" cy="7854442"/>
          </a:xfrm>
          <a:prstGeom prst="rect">
            <a:avLst/>
          </a:prstGeom>
          <a:ln w="38100">
            <a:solidFill>
              <a:schemeClr val="tx1"/>
            </a:solidFill>
          </a:ln>
        </p:spPr>
      </p:pic>
    </p:spTree>
    <p:extLst>
      <p:ext uri="{BB962C8B-B14F-4D97-AF65-F5344CB8AC3E}">
        <p14:creationId xmlns:p14="http://schemas.microsoft.com/office/powerpoint/2010/main" val="6278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1" y="7353300"/>
            <a:ext cx="7398864" cy="2819400"/>
          </a:xfrm>
          <a:prstGeom prst="rect">
            <a:avLst/>
          </a:prstGeom>
          <a:ln w="38100">
            <a:solidFill>
              <a:schemeClr val="tx1"/>
            </a:solidFill>
          </a:ln>
        </p:spPr>
      </p:pic>
      <p:sp>
        <p:nvSpPr>
          <p:cNvPr id="5" name="Rectangle 4"/>
          <p:cNvSpPr/>
          <p:nvPr/>
        </p:nvSpPr>
        <p:spPr>
          <a:xfrm>
            <a:off x="6123710" y="7353300"/>
            <a:ext cx="4087090" cy="2819400"/>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26" name="TextBox 25">
            <a:extLst>
              <a:ext uri="{FF2B5EF4-FFF2-40B4-BE49-F238E27FC236}">
                <a16:creationId xmlns:a16="http://schemas.microsoft.com/office/drawing/2014/main" id="{90C2F186-8609-2A96-92AF-6193B246510B}"/>
              </a:ext>
            </a:extLst>
          </p:cNvPr>
          <p:cNvSpPr txBox="1"/>
          <p:nvPr/>
        </p:nvSpPr>
        <p:spPr>
          <a:xfrm>
            <a:off x="6477000" y="7657862"/>
            <a:ext cx="3429000" cy="1600438"/>
          </a:xfrm>
          <a:prstGeom prst="rect">
            <a:avLst/>
          </a:prstGeom>
          <a:noFill/>
        </p:spPr>
        <p:txBody>
          <a:bodyPr wrap="square" rtlCol="0">
            <a:spAutoFit/>
          </a:bodyPr>
          <a:lstStyle/>
          <a:p>
            <a:pPr algn="ctr"/>
            <a:r>
              <a:rPr lang="en-US" sz="6600" b="1" dirty="0">
                <a:latin typeface="Century Gothic" panose="020B0502020202020204" pitchFamily="34" charset="0"/>
              </a:rPr>
              <a:t>TOP 5</a:t>
            </a:r>
          </a:p>
          <a:p>
            <a:pPr algn="ctr"/>
            <a:r>
              <a:rPr lang="en-US" sz="3200" b="1" dirty="0">
                <a:latin typeface="Century Gothic" panose="020B0502020202020204" pitchFamily="34" charset="0"/>
              </a:rPr>
              <a:t>MUNICIPALITIES</a:t>
            </a:r>
            <a:endParaRPr lang="en-PH" sz="3200" b="1" dirty="0">
              <a:latin typeface="Century Gothic" panose="020B0502020202020204" pitchFamily="34" charset="0"/>
            </a:endParaRPr>
          </a:p>
        </p:txBody>
      </p:sp>
      <p:sp>
        <p:nvSpPr>
          <p:cNvPr id="27" name="TextBox 26">
            <a:extLst>
              <a:ext uri="{FF2B5EF4-FFF2-40B4-BE49-F238E27FC236}">
                <a16:creationId xmlns:a16="http://schemas.microsoft.com/office/drawing/2014/main" id="{EFA79765-4572-6D9A-F307-38543AF2B78F}"/>
              </a:ext>
            </a:extLst>
          </p:cNvPr>
          <p:cNvSpPr txBox="1"/>
          <p:nvPr/>
        </p:nvSpPr>
        <p:spPr>
          <a:xfrm>
            <a:off x="6553200" y="9186327"/>
            <a:ext cx="32766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Who had the most affected individuals in the year 2019</a:t>
            </a:r>
            <a:endParaRPr lang="en-PH" sz="3200"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9943BB84-C8A3-57DC-730F-808B7AFC26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3709" y="206636"/>
            <a:ext cx="11638355" cy="6994263"/>
          </a:xfrm>
          <a:prstGeom prst="rect">
            <a:avLst/>
          </a:prstGeom>
          <a:ln w="3810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6096000" y="7505699"/>
            <a:ext cx="5671748" cy="25908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1256" y="8144128"/>
            <a:ext cx="1336164" cy="1336164"/>
          </a:xfrm>
          <a:prstGeom prst="rect">
            <a:avLst/>
          </a:prstGeom>
        </p:spPr>
      </p:pic>
      <p:sp>
        <p:nvSpPr>
          <p:cNvPr id="37" name="TextBox 36"/>
          <p:cNvSpPr txBox="1"/>
          <p:nvPr/>
        </p:nvSpPr>
        <p:spPr>
          <a:xfrm>
            <a:off x="6096000" y="8191500"/>
            <a:ext cx="3909240" cy="1200329"/>
          </a:xfrm>
          <a:prstGeom prst="rect">
            <a:avLst/>
          </a:prstGeom>
          <a:noFill/>
        </p:spPr>
        <p:txBody>
          <a:bodyPr wrap="square" rtlCol="0">
            <a:spAutoFit/>
          </a:bodyPr>
          <a:lstStyle/>
          <a:p>
            <a:pPr algn="r"/>
            <a:r>
              <a:rPr lang="en-US" sz="3600" b="1" dirty="0">
                <a:latin typeface="Tahoma" panose="020B0604030504040204" pitchFamily="34" charset="0"/>
                <a:ea typeface="Tahoma" panose="020B0604030504040204" pitchFamily="34" charset="0"/>
                <a:cs typeface="Tahoma" panose="020B0604030504040204" pitchFamily="34" charset="0"/>
              </a:rPr>
              <a:t>HURRICANE</a:t>
            </a:r>
          </a:p>
          <a:p>
            <a:pPr algn="r"/>
            <a:r>
              <a:rPr lang="en-US" sz="3600" b="1" dirty="0">
                <a:latin typeface="Tahoma" panose="020B0604030504040204" pitchFamily="34" charset="0"/>
                <a:ea typeface="Tahoma" panose="020B0604030504040204" pitchFamily="34" charset="0"/>
                <a:cs typeface="Tahoma" panose="020B0604030504040204" pitchFamily="34" charset="0"/>
              </a:rPr>
              <a:t>IRMA</a:t>
            </a:r>
            <a:endParaRPr lang="en-PH" sz="3600" b="1" dirty="0">
              <a:latin typeface="Tahoma" panose="020B0604030504040204" pitchFamily="34" charset="0"/>
              <a:ea typeface="Tahoma" panose="020B0604030504040204" pitchFamily="34" charset="0"/>
              <a:cs typeface="Tahoma" panose="020B0604030504040204" pitchFamily="34" charset="0"/>
            </a:endParaRPr>
          </a:p>
        </p:txBody>
      </p:sp>
      <p:pic>
        <p:nvPicPr>
          <p:cNvPr id="32" name="Picture 31">
            <a:extLst>
              <a:ext uri="{FF2B5EF4-FFF2-40B4-BE49-F238E27FC236}">
                <a16:creationId xmlns:a16="http://schemas.microsoft.com/office/drawing/2014/main" id="{5C16CAF7-7623-38EB-36E6-CEE8A67EEF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5205" y="495301"/>
            <a:ext cx="11653391" cy="6660752"/>
          </a:xfrm>
          <a:prstGeom prst="rect">
            <a:avLst/>
          </a:prstGeom>
          <a:ln w="38100">
            <a:solidFill>
              <a:schemeClr val="tx1"/>
            </a:solidFill>
          </a:ln>
        </p:spPr>
      </p:pic>
      <p:pic>
        <p:nvPicPr>
          <p:cNvPr id="7" name="Picture 6">
            <a:extLst>
              <a:ext uri="{FF2B5EF4-FFF2-40B4-BE49-F238E27FC236}">
                <a16:creationId xmlns:a16="http://schemas.microsoft.com/office/drawing/2014/main" id="{8C5DBC32-8450-FA6C-A596-F1460513B3FB}"/>
              </a:ext>
            </a:extLst>
          </p:cNvPr>
          <p:cNvPicPr>
            <a:picLocks noChangeAspect="1"/>
          </p:cNvPicPr>
          <p:nvPr/>
        </p:nvPicPr>
        <p:blipFill rotWithShape="1">
          <a:blip r:embed="rId4"/>
          <a:srcRect l="8662" t="38148" r="71444" b="33689"/>
          <a:stretch/>
        </p:blipFill>
        <p:spPr>
          <a:xfrm>
            <a:off x="12096848" y="7505699"/>
            <a:ext cx="5671748" cy="2590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26" name="Picture 25">
            <a:extLst>
              <a:ext uri="{FF2B5EF4-FFF2-40B4-BE49-F238E27FC236}">
                <a16:creationId xmlns:a16="http://schemas.microsoft.com/office/drawing/2014/main" id="{7FA1EC15-E3E0-7A65-CDCE-74BD6FBB06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19800" y="278305"/>
            <a:ext cx="11928142" cy="7455995"/>
          </a:xfrm>
          <a:prstGeom prst="rect">
            <a:avLst/>
          </a:prstGeom>
          <a:ln w="38100">
            <a:solidFill>
              <a:schemeClr val="tx1"/>
            </a:solidFill>
          </a:ln>
        </p:spPr>
      </p:pic>
      <p:pic>
        <p:nvPicPr>
          <p:cNvPr id="8" name="Picture 7">
            <a:extLst>
              <a:ext uri="{FF2B5EF4-FFF2-40B4-BE49-F238E27FC236}">
                <a16:creationId xmlns:a16="http://schemas.microsoft.com/office/drawing/2014/main" id="{0B65E4D3-73E9-1FCF-5731-1053B6B6DC40}"/>
              </a:ext>
            </a:extLst>
          </p:cNvPr>
          <p:cNvPicPr>
            <a:picLocks noChangeAspect="1"/>
          </p:cNvPicPr>
          <p:nvPr/>
        </p:nvPicPr>
        <p:blipFill rotWithShape="1">
          <a:blip r:embed="rId4"/>
          <a:srcRect l="10299" t="35926" r="67348" b="36726"/>
          <a:stretch/>
        </p:blipFill>
        <p:spPr>
          <a:xfrm>
            <a:off x="11684758" y="7905749"/>
            <a:ext cx="6289342" cy="2149808"/>
          </a:xfrm>
          <a:prstGeom prst="rect">
            <a:avLst/>
          </a:prstGeom>
          <a:ln w="38100">
            <a:solidFill>
              <a:schemeClr val="tx1"/>
            </a:solidFill>
          </a:ln>
        </p:spPr>
      </p:pic>
      <p:sp>
        <p:nvSpPr>
          <p:cNvPr id="37" name="Rectangle 36">
            <a:extLst>
              <a:ext uri="{FF2B5EF4-FFF2-40B4-BE49-F238E27FC236}">
                <a16:creationId xmlns:a16="http://schemas.microsoft.com/office/drawing/2014/main" id="{8C7F6BEA-4426-BA91-BE6C-7E47071F3825}"/>
              </a:ext>
            </a:extLst>
          </p:cNvPr>
          <p:cNvSpPr/>
          <p:nvPr/>
        </p:nvSpPr>
        <p:spPr>
          <a:xfrm>
            <a:off x="5999329" y="7905749"/>
            <a:ext cx="5430671" cy="215720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8" name="TextBox 37">
            <a:extLst>
              <a:ext uri="{FF2B5EF4-FFF2-40B4-BE49-F238E27FC236}">
                <a16:creationId xmlns:a16="http://schemas.microsoft.com/office/drawing/2014/main" id="{DB797916-154F-53DA-25A8-66EA0B92C0E8}"/>
              </a:ext>
            </a:extLst>
          </p:cNvPr>
          <p:cNvSpPr txBox="1"/>
          <p:nvPr/>
        </p:nvSpPr>
        <p:spPr>
          <a:xfrm>
            <a:off x="6148821" y="7960015"/>
            <a:ext cx="1174729" cy="461665"/>
          </a:xfrm>
          <a:prstGeom prst="rect">
            <a:avLst/>
          </a:prstGeom>
          <a:noFill/>
        </p:spPr>
        <p:txBody>
          <a:bodyPr wrap="squar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HAITI</a:t>
            </a:r>
            <a:endParaRPr lang="en-PH" sz="2400" dirty="0">
              <a:latin typeface="Tahoma" panose="020B0604030504040204" pitchFamily="34" charset="0"/>
              <a:ea typeface="Tahoma" panose="020B0604030504040204" pitchFamily="34" charset="0"/>
              <a:cs typeface="Tahoma" panose="020B0604030504040204" pitchFamily="34" charset="0"/>
            </a:endParaRPr>
          </a:p>
        </p:txBody>
      </p:sp>
      <p:sp>
        <p:nvSpPr>
          <p:cNvPr id="39" name="TextBox 38">
            <a:extLst>
              <a:ext uri="{FF2B5EF4-FFF2-40B4-BE49-F238E27FC236}">
                <a16:creationId xmlns:a16="http://schemas.microsoft.com/office/drawing/2014/main" id="{41F627D3-DDC4-957C-D5FB-4476979C8848}"/>
              </a:ext>
            </a:extLst>
          </p:cNvPr>
          <p:cNvSpPr txBox="1"/>
          <p:nvPr/>
        </p:nvSpPr>
        <p:spPr>
          <a:xfrm>
            <a:off x="7810892" y="8370418"/>
            <a:ext cx="2209539" cy="1015663"/>
          </a:xfrm>
          <a:prstGeom prst="rect">
            <a:avLst/>
          </a:prstGeom>
          <a:noFill/>
        </p:spPr>
        <p:txBody>
          <a:bodyPr wrap="square" rtlCol="0">
            <a:spAutoFit/>
          </a:bodyPr>
          <a:lstStyle/>
          <a:p>
            <a:r>
              <a:rPr lang="en-US" sz="6000" b="1" dirty="0">
                <a:latin typeface="Tahoma" panose="020B0604030504040204" pitchFamily="34" charset="0"/>
                <a:ea typeface="Tahoma" panose="020B0604030504040204" pitchFamily="34" charset="0"/>
                <a:cs typeface="Tahoma" panose="020B0604030504040204" pitchFamily="34" charset="0"/>
              </a:rPr>
              <a:t>4343</a:t>
            </a:r>
            <a:endParaRPr lang="en-PH" sz="6000" b="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B3B13814-EE3F-73F3-030D-DC4F19D1D43B}"/>
              </a:ext>
            </a:extLst>
          </p:cNvPr>
          <p:cNvSpPr txBox="1"/>
          <p:nvPr/>
        </p:nvSpPr>
        <p:spPr>
          <a:xfrm>
            <a:off x="7575101" y="9267196"/>
            <a:ext cx="2552831" cy="461665"/>
          </a:xfrm>
          <a:prstGeom prst="rect">
            <a:avLst/>
          </a:prstGeom>
          <a:noFill/>
        </p:spPr>
        <p:txBody>
          <a:bodyPr wrap="square" rtlCol="0">
            <a:spAutoFit/>
          </a:bodyPr>
          <a:lstStyle/>
          <a:p>
            <a:r>
              <a:rPr lang="en-US" sz="2400" b="1" dirty="0">
                <a:latin typeface="Tahoma" panose="020B0604030504040204" pitchFamily="34" charset="0"/>
                <a:ea typeface="Tahoma" panose="020B0604030504040204" pitchFamily="34" charset="0"/>
                <a:cs typeface="Tahoma" panose="020B0604030504040204" pitchFamily="34" charset="0"/>
              </a:rPr>
              <a:t>TOTAL DEATHS </a:t>
            </a:r>
            <a:endParaRPr lang="en-PH" sz="24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34" name="Picture 33">
            <a:extLst>
              <a:ext uri="{FF2B5EF4-FFF2-40B4-BE49-F238E27FC236}">
                <a16:creationId xmlns:a16="http://schemas.microsoft.com/office/drawing/2014/main" id="{EEA025B3-3E6D-E7C8-1579-CE27CDAA23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7465" y="265646"/>
            <a:ext cx="8355735" cy="9593603"/>
          </a:xfrm>
          <a:prstGeom prst="rect">
            <a:avLst/>
          </a:prstGeom>
          <a:ln w="38100">
            <a:solidFill>
              <a:schemeClr val="tx1"/>
            </a:solidFill>
          </a:ln>
        </p:spPr>
      </p:pic>
      <p:pic>
        <p:nvPicPr>
          <p:cNvPr id="6" name="Picture 5">
            <a:extLst>
              <a:ext uri="{FF2B5EF4-FFF2-40B4-BE49-F238E27FC236}">
                <a16:creationId xmlns:a16="http://schemas.microsoft.com/office/drawing/2014/main" id="{0BAFD56F-4425-8381-3D46-926839AADEE4}"/>
              </a:ext>
            </a:extLst>
          </p:cNvPr>
          <p:cNvPicPr>
            <a:picLocks noChangeAspect="1"/>
          </p:cNvPicPr>
          <p:nvPr/>
        </p:nvPicPr>
        <p:blipFill rotWithShape="1">
          <a:blip r:embed="rId3"/>
          <a:srcRect l="10404" t="15926" r="67348" b="32881"/>
          <a:stretch/>
        </p:blipFill>
        <p:spPr>
          <a:xfrm>
            <a:off x="14401800" y="265645"/>
            <a:ext cx="3655325" cy="6243353"/>
          </a:xfrm>
          <a:prstGeom prst="rect">
            <a:avLst/>
          </a:prstGeom>
          <a:ln w="38100">
            <a:solidFill>
              <a:schemeClr val="tx1"/>
            </a:solidFill>
          </a:ln>
        </p:spPr>
      </p:pic>
      <p:sp>
        <p:nvSpPr>
          <p:cNvPr id="38" name="Rectangle 37">
            <a:extLst>
              <a:ext uri="{FF2B5EF4-FFF2-40B4-BE49-F238E27FC236}">
                <a16:creationId xmlns:a16="http://schemas.microsoft.com/office/drawing/2014/main" id="{C980918D-4C19-DF2A-5F15-38F9D50847AA}"/>
              </a:ext>
            </a:extLst>
          </p:cNvPr>
          <p:cNvSpPr/>
          <p:nvPr/>
        </p:nvSpPr>
        <p:spPr>
          <a:xfrm>
            <a:off x="14390427" y="6699807"/>
            <a:ext cx="3666698" cy="315944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9" name="TextBox 38">
            <a:extLst>
              <a:ext uri="{FF2B5EF4-FFF2-40B4-BE49-F238E27FC236}">
                <a16:creationId xmlns:a16="http://schemas.microsoft.com/office/drawing/2014/main" id="{55BACF06-B3B8-99B6-A975-2304FF5E3C35}"/>
              </a:ext>
            </a:extLst>
          </p:cNvPr>
          <p:cNvSpPr txBox="1"/>
          <p:nvPr/>
        </p:nvSpPr>
        <p:spPr>
          <a:xfrm>
            <a:off x="14548512" y="7319793"/>
            <a:ext cx="3350525" cy="1446550"/>
          </a:xfrm>
          <a:prstGeom prst="rect">
            <a:avLst/>
          </a:prstGeom>
          <a:noFill/>
        </p:spPr>
        <p:txBody>
          <a:bodyPr wrap="square" rtlCol="0">
            <a:spAutoFit/>
          </a:bodyPr>
          <a:lstStyle/>
          <a:p>
            <a:pPr algn="ctr"/>
            <a:r>
              <a:rPr lang="en-US" sz="4400" b="1" dirty="0">
                <a:latin typeface="Tahoma" panose="020B0604030504040204" pitchFamily="34" charset="0"/>
                <a:ea typeface="Tahoma" panose="020B0604030504040204" pitchFamily="34" charset="0"/>
                <a:cs typeface="Tahoma" panose="020B0604030504040204" pitchFamily="34" charset="0"/>
              </a:rPr>
              <a:t>Saint Kitts and Nevis</a:t>
            </a:r>
            <a:endParaRPr lang="en-PH" sz="4400" b="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EFC25E18-769C-7104-C484-9CCAA50785A2}"/>
              </a:ext>
            </a:extLst>
          </p:cNvPr>
          <p:cNvSpPr txBox="1"/>
          <p:nvPr/>
        </p:nvSpPr>
        <p:spPr>
          <a:xfrm>
            <a:off x="14848299" y="8730831"/>
            <a:ext cx="2750950" cy="646331"/>
          </a:xfrm>
          <a:prstGeom prst="rect">
            <a:avLst/>
          </a:prstGeom>
          <a:noFill/>
        </p:spPr>
        <p:txBody>
          <a:bodyPr wrap="square" rtlCol="0">
            <a:spAutoFit/>
          </a:bodyPr>
          <a:lstStyle/>
          <a:p>
            <a:pPr algn="ctr"/>
            <a:r>
              <a:rPr lang="en-US" b="1" dirty="0">
                <a:latin typeface="Century Gothic" panose="020B0502020202020204" pitchFamily="34" charset="0"/>
                <a:cs typeface="Times New Roman" panose="02020603050405020304" pitchFamily="18" charset="0"/>
              </a:rPr>
              <a:t>Lowest Number of Total Deaths </a:t>
            </a:r>
            <a:endParaRPr lang="en-PH" b="1"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178"/>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32" name="Picture 31">
            <a:extLst>
              <a:ext uri="{FF2B5EF4-FFF2-40B4-BE49-F238E27FC236}">
                <a16:creationId xmlns:a16="http://schemas.microsoft.com/office/drawing/2014/main" id="{88F2CB68-B34B-AB87-9668-0087475C77D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48821" y="312157"/>
            <a:ext cx="11605779" cy="7193543"/>
          </a:xfrm>
          <a:prstGeom prst="rect">
            <a:avLst/>
          </a:prstGeom>
          <a:ln w="38100">
            <a:solidFill>
              <a:schemeClr val="tx1"/>
            </a:solidFill>
          </a:ln>
        </p:spPr>
      </p:pic>
      <p:pic>
        <p:nvPicPr>
          <p:cNvPr id="6" name="Picture 5">
            <a:extLst>
              <a:ext uri="{FF2B5EF4-FFF2-40B4-BE49-F238E27FC236}">
                <a16:creationId xmlns:a16="http://schemas.microsoft.com/office/drawing/2014/main" id="{CE8A3D1B-DC85-93FE-639D-40CECAC02A50}"/>
              </a:ext>
            </a:extLst>
          </p:cNvPr>
          <p:cNvPicPr>
            <a:picLocks noChangeAspect="1"/>
          </p:cNvPicPr>
          <p:nvPr/>
        </p:nvPicPr>
        <p:blipFill rotWithShape="1">
          <a:blip r:embed="rId3"/>
          <a:srcRect l="17083" t="28518" r="56250" b="47568"/>
          <a:stretch/>
        </p:blipFill>
        <p:spPr>
          <a:xfrm>
            <a:off x="6136311" y="7664355"/>
            <a:ext cx="5966979" cy="2459975"/>
          </a:xfrm>
          <a:prstGeom prst="rect">
            <a:avLst/>
          </a:prstGeom>
          <a:ln w="38100">
            <a:solidFill>
              <a:schemeClr val="tx1"/>
            </a:solidFill>
          </a:ln>
        </p:spPr>
      </p:pic>
      <p:sp>
        <p:nvSpPr>
          <p:cNvPr id="33" name="Rectangle 32">
            <a:extLst>
              <a:ext uri="{FF2B5EF4-FFF2-40B4-BE49-F238E27FC236}">
                <a16:creationId xmlns:a16="http://schemas.microsoft.com/office/drawing/2014/main" id="{2B4D5518-08CB-63BC-AE91-A9583B54F410}"/>
              </a:ext>
            </a:extLst>
          </p:cNvPr>
          <p:cNvSpPr/>
          <p:nvPr/>
        </p:nvSpPr>
        <p:spPr>
          <a:xfrm>
            <a:off x="12344400" y="7658100"/>
            <a:ext cx="5410200" cy="245997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35" name="TextBox 34">
            <a:extLst>
              <a:ext uri="{FF2B5EF4-FFF2-40B4-BE49-F238E27FC236}">
                <a16:creationId xmlns:a16="http://schemas.microsoft.com/office/drawing/2014/main" id="{EE0D71FF-F4D2-3E90-898A-DF9DA27E12EC}"/>
              </a:ext>
            </a:extLst>
          </p:cNvPr>
          <p:cNvSpPr txBox="1"/>
          <p:nvPr/>
        </p:nvSpPr>
        <p:spPr>
          <a:xfrm>
            <a:off x="13674025" y="7886700"/>
            <a:ext cx="2750950" cy="1015663"/>
          </a:xfrm>
          <a:prstGeom prst="rect">
            <a:avLst/>
          </a:prstGeom>
          <a:noFill/>
        </p:spPr>
        <p:txBody>
          <a:bodyPr wrap="square" rtlCol="0">
            <a:spAutoFit/>
          </a:bodyPr>
          <a:lstStyle/>
          <a:p>
            <a:pPr algn="ctr"/>
            <a:r>
              <a:rPr lang="en-US" sz="6000" b="1" dirty="0">
                <a:latin typeface="Century Gothic" panose="020B0502020202020204" pitchFamily="34" charset="0"/>
                <a:cs typeface="Times New Roman" panose="02020603050405020304" pitchFamily="18" charset="0"/>
              </a:rPr>
              <a:t>USA</a:t>
            </a:r>
            <a:endParaRPr lang="en-PH" sz="6000" b="1" dirty="0">
              <a:latin typeface="Century Gothic" panose="020B0502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E11E5A28-E7B5-4835-3BAA-2C3EAD89726A}"/>
              </a:ext>
            </a:extLst>
          </p:cNvPr>
          <p:cNvSpPr txBox="1"/>
          <p:nvPr/>
        </p:nvSpPr>
        <p:spPr>
          <a:xfrm>
            <a:off x="12839700" y="8845600"/>
            <a:ext cx="4419600" cy="1138773"/>
          </a:xfrm>
          <a:prstGeom prst="rect">
            <a:avLst/>
          </a:prstGeom>
          <a:noFill/>
        </p:spPr>
        <p:txBody>
          <a:bodyPr wrap="square" rtlCol="0">
            <a:spAutoFit/>
          </a:bodyPr>
          <a:lstStyle/>
          <a:p>
            <a:pPr algn="ctr"/>
            <a:r>
              <a:rPr lang="en-US" sz="2000" b="1" dirty="0">
                <a:latin typeface="Century Gothic" panose="020B0502020202020204" pitchFamily="34" charset="0"/>
                <a:cs typeface="Times New Roman" panose="02020603050405020304" pitchFamily="18" charset="0"/>
              </a:rPr>
              <a:t>MOST AFFECTED COUNTRY HAVING MORE THAN </a:t>
            </a:r>
            <a:r>
              <a:rPr lang="en-US" sz="2800" b="1" dirty="0">
                <a:latin typeface="Century Gothic" panose="020B0502020202020204" pitchFamily="34" charset="0"/>
                <a:cs typeface="Times New Roman" panose="02020603050405020304" pitchFamily="18" charset="0"/>
              </a:rPr>
              <a:t>700</a:t>
            </a:r>
            <a:r>
              <a:rPr lang="en-US" sz="2000" b="1" dirty="0">
                <a:latin typeface="Century Gothic" panose="020B0502020202020204" pitchFamily="34" charset="0"/>
                <a:cs typeface="Times New Roman" panose="02020603050405020304" pitchFamily="18" charset="0"/>
              </a:rPr>
              <a:t> BILLION TOTAL COST OF DAMAGES</a:t>
            </a:r>
            <a:endParaRPr lang="en-PH" sz="2000" b="1" dirty="0">
              <a:latin typeface="Century Gothic" panose="020B050202020202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D5D5D5"/>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a:solidFill>
            <a:schemeClr val="bg1"/>
          </a:solidFill>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grp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grp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4076700"/>
            <a:ext cx="4993800" cy="99220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52197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52897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5624657"/>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6023908"/>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5685350"/>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606953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Rectangle 19"/>
          <p:cNvSpPr/>
          <p:nvPr/>
        </p:nvSpPr>
        <p:spPr>
          <a:xfrm>
            <a:off x="961189" y="6438900"/>
            <a:ext cx="4270713" cy="31219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4</a:t>
            </a:r>
          </a:p>
        </p:txBody>
      </p:sp>
      <p:sp>
        <p:nvSpPr>
          <p:cNvPr id="21" name="Arrow: Chevron 20"/>
          <p:cNvSpPr/>
          <p:nvPr/>
        </p:nvSpPr>
        <p:spPr>
          <a:xfrm>
            <a:off x="721567" y="650899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 name="Rectangle 21"/>
          <p:cNvSpPr/>
          <p:nvPr/>
        </p:nvSpPr>
        <p:spPr>
          <a:xfrm>
            <a:off x="961189" y="6843857"/>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5</a:t>
            </a:r>
          </a:p>
        </p:txBody>
      </p:sp>
      <p:sp>
        <p:nvSpPr>
          <p:cNvPr id="27" name="Arrow: Chevron 26"/>
          <p:cNvSpPr/>
          <p:nvPr/>
        </p:nvSpPr>
        <p:spPr>
          <a:xfrm>
            <a:off x="721567" y="6904550"/>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6" name="Picture 5">
            <a:extLst>
              <a:ext uri="{FF2B5EF4-FFF2-40B4-BE49-F238E27FC236}">
                <a16:creationId xmlns:a16="http://schemas.microsoft.com/office/drawing/2014/main" id="{E90F114E-C32D-5FC3-CE4D-2D4980047ACA}"/>
              </a:ext>
            </a:extLst>
          </p:cNvPr>
          <p:cNvPicPr>
            <a:picLocks noChangeAspect="1"/>
          </p:cNvPicPr>
          <p:nvPr/>
        </p:nvPicPr>
        <p:blipFill rotWithShape="1">
          <a:blip r:embed="rId2"/>
          <a:srcRect l="15417" t="35926" r="47083" b="22592"/>
          <a:stretch/>
        </p:blipFill>
        <p:spPr>
          <a:xfrm>
            <a:off x="7239000" y="2133791"/>
            <a:ext cx="9434306" cy="587023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4238625" cy="10287000"/>
          </a:xfrm>
          <a:custGeom>
            <a:avLst/>
            <a:gdLst/>
            <a:ahLst/>
            <a:cxnLst/>
            <a:rect l="l" t="t" r="r" b="b"/>
            <a:pathLst>
              <a:path w="4238625" h="10287000">
                <a:moveTo>
                  <a:pt x="4238624" y="10286999"/>
                </a:moveTo>
                <a:lnTo>
                  <a:pt x="0" y="10286999"/>
                </a:lnTo>
                <a:lnTo>
                  <a:pt x="0" y="0"/>
                </a:lnTo>
                <a:lnTo>
                  <a:pt x="4238624" y="0"/>
                </a:lnTo>
                <a:lnTo>
                  <a:pt x="4238624" y="10286999"/>
                </a:lnTo>
                <a:close/>
              </a:path>
            </a:pathLst>
          </a:custGeom>
          <a:solidFill>
            <a:srgbClr val="D5D5D5"/>
          </a:solidFill>
        </p:spPr>
        <p:txBody>
          <a:bodyPr wrap="square" lIns="0" tIns="0" rIns="0" bIns="0" rtlCol="0"/>
          <a:lstStyle/>
          <a:p>
            <a:endParaRPr dirty="0"/>
          </a:p>
        </p:txBody>
      </p:sp>
      <p:sp>
        <p:nvSpPr>
          <p:cNvPr id="4" name="object 4"/>
          <p:cNvSpPr txBox="1"/>
          <p:nvPr/>
        </p:nvSpPr>
        <p:spPr>
          <a:xfrm>
            <a:off x="1703813" y="1113246"/>
            <a:ext cx="830997" cy="7071254"/>
          </a:xfrm>
          <a:prstGeom prst="rect">
            <a:avLst/>
          </a:prstGeom>
        </p:spPr>
        <p:txBody>
          <a:bodyPr vert="vert270" wrap="square" lIns="0" tIns="13970" rIns="0" bIns="0" rtlCol="0">
            <a:spAutoFit/>
          </a:bodyPr>
          <a:lstStyle/>
          <a:p>
            <a:pPr marL="12700">
              <a:lnSpc>
                <a:spcPct val="100000"/>
              </a:lnSpc>
              <a:spcBef>
                <a:spcPts val="110"/>
              </a:spcBef>
            </a:pPr>
            <a:r>
              <a:rPr sz="5400" b="1" spc="-130" dirty="0">
                <a:solidFill>
                  <a:srgbClr val="FFFFFF"/>
                </a:solidFill>
                <a:latin typeface="Tahoma" panose="020B0604030504040204"/>
                <a:cs typeface="Tahoma" panose="020B0604030504040204"/>
              </a:rPr>
              <a:t>DID</a:t>
            </a:r>
            <a:r>
              <a:rPr sz="5400" b="1" spc="85" dirty="0">
                <a:solidFill>
                  <a:srgbClr val="FFFFFF"/>
                </a:solidFill>
                <a:latin typeface="Tahoma" panose="020B0604030504040204"/>
                <a:cs typeface="Tahoma" panose="020B0604030504040204"/>
              </a:rPr>
              <a:t> </a:t>
            </a:r>
            <a:r>
              <a:rPr sz="5400" b="1" spc="30" dirty="0">
                <a:solidFill>
                  <a:srgbClr val="FFFFFF"/>
                </a:solidFill>
                <a:latin typeface="Tahoma" panose="020B0604030504040204"/>
                <a:cs typeface="Tahoma" panose="020B0604030504040204"/>
              </a:rPr>
              <a:t>YOU</a:t>
            </a:r>
            <a:r>
              <a:rPr sz="5400" b="1" spc="85" dirty="0">
                <a:solidFill>
                  <a:srgbClr val="FFFFFF"/>
                </a:solidFill>
                <a:latin typeface="Tahoma" panose="020B0604030504040204"/>
                <a:cs typeface="Tahoma" panose="020B0604030504040204"/>
              </a:rPr>
              <a:t> </a:t>
            </a:r>
            <a:r>
              <a:rPr sz="5400" b="1" spc="40" dirty="0">
                <a:solidFill>
                  <a:srgbClr val="FFFFFF"/>
                </a:solidFill>
                <a:latin typeface="Tahoma" panose="020B0604030504040204"/>
                <a:cs typeface="Tahoma" panose="020B0604030504040204"/>
              </a:rPr>
              <a:t>KNOW?</a:t>
            </a:r>
            <a:endParaRPr sz="5400" dirty="0">
              <a:latin typeface="Tahoma" panose="020B0604030504040204"/>
              <a:cs typeface="Tahoma" panose="020B0604030504040204"/>
            </a:endParaRPr>
          </a:p>
        </p:txBody>
      </p:sp>
      <p:sp>
        <p:nvSpPr>
          <p:cNvPr id="5" name="object 5"/>
          <p:cNvSpPr txBox="1"/>
          <p:nvPr/>
        </p:nvSpPr>
        <p:spPr>
          <a:xfrm>
            <a:off x="11038205" y="3230213"/>
            <a:ext cx="6259195" cy="4260141"/>
          </a:xfrm>
          <a:prstGeom prst="rect">
            <a:avLst/>
          </a:prstGeom>
        </p:spPr>
        <p:txBody>
          <a:bodyPr vert="horz" wrap="square" lIns="0" tIns="12700" rIns="0" bIns="0" rtlCol="0">
            <a:spAutoFit/>
          </a:bodyPr>
          <a:lstStyle/>
          <a:p>
            <a:pPr marL="12700" algn="r">
              <a:lnSpc>
                <a:spcPct val="100000"/>
              </a:lnSpc>
              <a:spcBef>
                <a:spcPts val="100"/>
              </a:spcBef>
            </a:pPr>
            <a:r>
              <a:rPr lang="en-US" sz="27600" b="1" spc="-3015" dirty="0">
                <a:solidFill>
                  <a:schemeClr val="tx1">
                    <a:lumMod val="95000"/>
                    <a:lumOff val="5000"/>
                  </a:schemeClr>
                </a:solidFill>
                <a:uFill>
                  <a:solidFill>
                    <a:srgbClr val="F41723"/>
                  </a:solidFill>
                </a:uFill>
                <a:latin typeface="Verdana" panose="020B0604030504040204"/>
                <a:cs typeface="Verdana" panose="020B0604030504040204"/>
              </a:rPr>
              <a:t>20</a:t>
            </a:r>
            <a:endParaRPr sz="27600" b="1" dirty="0">
              <a:solidFill>
                <a:schemeClr val="tx1">
                  <a:lumMod val="95000"/>
                  <a:lumOff val="5000"/>
                </a:schemeClr>
              </a:solidFill>
              <a:latin typeface="Verdana" panose="020B0604030504040204"/>
              <a:cs typeface="Verdana" panose="020B0604030504040204"/>
            </a:endParaRPr>
          </a:p>
        </p:txBody>
      </p:sp>
      <p:sp>
        <p:nvSpPr>
          <p:cNvPr id="6" name="object 6"/>
          <p:cNvSpPr txBox="1"/>
          <p:nvPr/>
        </p:nvSpPr>
        <p:spPr>
          <a:xfrm>
            <a:off x="11353800" y="7723124"/>
            <a:ext cx="6005830" cy="1306576"/>
          </a:xfrm>
          <a:prstGeom prst="rect">
            <a:avLst/>
          </a:prstGeom>
        </p:spPr>
        <p:txBody>
          <a:bodyPr vert="horz" wrap="square" lIns="0" tIns="12700" rIns="0" bIns="0" rtlCol="0">
            <a:spAutoFit/>
          </a:bodyPr>
          <a:lstStyle/>
          <a:p>
            <a:pPr marL="12700" marR="5080" indent="918210" algn="r">
              <a:lnSpc>
                <a:spcPct val="107000"/>
              </a:lnSpc>
              <a:spcBef>
                <a:spcPts val="100"/>
              </a:spcBef>
            </a:pPr>
            <a:r>
              <a:rPr lang="en-US" sz="2700" b="1" dirty="0">
                <a:solidFill>
                  <a:schemeClr val="tx1">
                    <a:lumMod val="95000"/>
                    <a:lumOff val="5000"/>
                  </a:schemeClr>
                </a:solidFill>
                <a:latin typeface="Tahoma" panose="020B0604030504040204"/>
                <a:cs typeface="Tahoma" panose="020B0604030504040204"/>
              </a:rPr>
              <a:t>Twenty tropical cyclones pass through the Philippine Area of Responsibility per year</a:t>
            </a:r>
            <a:endParaRPr lang="en-US" sz="2700" dirty="0">
              <a:solidFill>
                <a:schemeClr val="tx1">
                  <a:lumMod val="95000"/>
                  <a:lumOff val="5000"/>
                </a:schemeClr>
              </a:solidFill>
              <a:latin typeface="Tahoma" panose="020B0604030504040204"/>
              <a:cs typeface="Tahoma" panose="020B0604030504040204"/>
            </a:endParaRPr>
          </a:p>
        </p:txBody>
      </p:sp>
      <p:sp>
        <p:nvSpPr>
          <p:cNvPr id="7" name="object 7"/>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8" name="object 8"/>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9" name="object 9"/>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FFFFFF"/>
          </a:solidFill>
        </p:spPr>
        <p:txBody>
          <a:bodyPr wrap="square" lIns="0" tIns="0" rIns="0" bIns="0" rtlCol="0"/>
          <a:lstStyle/>
          <a:p>
            <a:endParaRPr/>
          </a:p>
        </p:txBody>
      </p:sp>
      <p:sp>
        <p:nvSpPr>
          <p:cNvPr id="10" name="object 10"/>
          <p:cNvSpPr/>
          <p:nvPr/>
        </p:nvSpPr>
        <p:spPr>
          <a:xfrm>
            <a:off x="928371" y="1"/>
            <a:ext cx="3643630" cy="9461498"/>
          </a:xfrm>
          <a:custGeom>
            <a:avLst/>
            <a:gdLst/>
            <a:ahLst/>
            <a:cxnLst/>
            <a:rect l="l" t="t" r="r" b="b"/>
            <a:pathLst>
              <a:path w="3526790" h="9419590">
                <a:moveTo>
                  <a:pt x="690168" y="9256509"/>
                </a:moveTo>
                <a:lnTo>
                  <a:pt x="543585" y="9107081"/>
                </a:lnTo>
                <a:lnTo>
                  <a:pt x="538530" y="9101925"/>
                </a:lnTo>
                <a:lnTo>
                  <a:pt x="530606" y="9101925"/>
                </a:lnTo>
                <a:lnTo>
                  <a:pt x="525856" y="9107081"/>
                </a:lnTo>
                <a:lnTo>
                  <a:pt x="523328" y="9109672"/>
                </a:lnTo>
                <a:lnTo>
                  <a:pt x="522058" y="9112898"/>
                </a:lnTo>
                <a:lnTo>
                  <a:pt x="522058" y="9119349"/>
                </a:lnTo>
                <a:lnTo>
                  <a:pt x="523328" y="9122575"/>
                </a:lnTo>
                <a:lnTo>
                  <a:pt x="645528" y="9247467"/>
                </a:lnTo>
                <a:lnTo>
                  <a:pt x="5702" y="9247467"/>
                </a:lnTo>
                <a:lnTo>
                  <a:pt x="0" y="9253283"/>
                </a:lnTo>
                <a:lnTo>
                  <a:pt x="0" y="9267482"/>
                </a:lnTo>
                <a:lnTo>
                  <a:pt x="5702" y="9273286"/>
                </a:lnTo>
                <a:lnTo>
                  <a:pt x="645528" y="9273286"/>
                </a:lnTo>
                <a:lnTo>
                  <a:pt x="520484" y="9400756"/>
                </a:lnTo>
                <a:lnTo>
                  <a:pt x="520484" y="9408820"/>
                </a:lnTo>
                <a:lnTo>
                  <a:pt x="530606" y="9419158"/>
                </a:lnTo>
                <a:lnTo>
                  <a:pt x="538530" y="9419158"/>
                </a:lnTo>
                <a:lnTo>
                  <a:pt x="690168" y="9264574"/>
                </a:lnTo>
                <a:lnTo>
                  <a:pt x="690168" y="9256509"/>
                </a:lnTo>
                <a:close/>
              </a:path>
              <a:path w="3526790" h="9419590">
                <a:moveTo>
                  <a:pt x="3515626" y="0"/>
                </a:moveTo>
                <a:lnTo>
                  <a:pt x="3365119" y="0"/>
                </a:lnTo>
                <a:lnTo>
                  <a:pt x="3207232" y="158686"/>
                </a:lnTo>
                <a:lnTo>
                  <a:pt x="3049346" y="0"/>
                </a:lnTo>
                <a:lnTo>
                  <a:pt x="2898838" y="0"/>
                </a:lnTo>
                <a:lnTo>
                  <a:pt x="3056725" y="158686"/>
                </a:lnTo>
                <a:lnTo>
                  <a:pt x="3207232" y="309943"/>
                </a:lnTo>
                <a:lnTo>
                  <a:pt x="3515626" y="0"/>
                </a:lnTo>
                <a:close/>
              </a:path>
              <a:path w="3526790" h="9419590">
                <a:moveTo>
                  <a:pt x="3526320" y="1822107"/>
                </a:moveTo>
                <a:lnTo>
                  <a:pt x="3451072" y="1746478"/>
                </a:lnTo>
                <a:lnTo>
                  <a:pt x="3207232" y="1991550"/>
                </a:lnTo>
                <a:lnTo>
                  <a:pt x="2963392" y="1746478"/>
                </a:lnTo>
                <a:lnTo>
                  <a:pt x="2888145" y="1822107"/>
                </a:lnTo>
                <a:lnTo>
                  <a:pt x="3207232" y="2142807"/>
                </a:lnTo>
                <a:lnTo>
                  <a:pt x="3526320" y="1822107"/>
                </a:lnTo>
                <a:close/>
              </a:path>
              <a:path w="3526790" h="9419590">
                <a:moveTo>
                  <a:pt x="3526320" y="1363903"/>
                </a:moveTo>
                <a:lnTo>
                  <a:pt x="3451072" y="1288275"/>
                </a:lnTo>
                <a:lnTo>
                  <a:pt x="3207232" y="1533334"/>
                </a:lnTo>
                <a:lnTo>
                  <a:pt x="2963392" y="1288275"/>
                </a:lnTo>
                <a:lnTo>
                  <a:pt x="2888145" y="1363903"/>
                </a:lnTo>
                <a:lnTo>
                  <a:pt x="3207232" y="1684591"/>
                </a:lnTo>
                <a:lnTo>
                  <a:pt x="3526320" y="1363903"/>
                </a:lnTo>
                <a:close/>
              </a:path>
              <a:path w="3526790" h="9419590">
                <a:moveTo>
                  <a:pt x="3526320" y="905687"/>
                </a:moveTo>
                <a:lnTo>
                  <a:pt x="3451072" y="830046"/>
                </a:lnTo>
                <a:lnTo>
                  <a:pt x="3207232" y="1075118"/>
                </a:lnTo>
                <a:lnTo>
                  <a:pt x="2963392" y="830046"/>
                </a:lnTo>
                <a:lnTo>
                  <a:pt x="2888145" y="905687"/>
                </a:lnTo>
                <a:lnTo>
                  <a:pt x="3207232" y="1226375"/>
                </a:lnTo>
                <a:lnTo>
                  <a:pt x="3526320" y="905687"/>
                </a:lnTo>
                <a:close/>
              </a:path>
              <a:path w="3526790" h="9419590">
                <a:moveTo>
                  <a:pt x="3526320" y="447459"/>
                </a:moveTo>
                <a:lnTo>
                  <a:pt x="3451072" y="371830"/>
                </a:lnTo>
                <a:lnTo>
                  <a:pt x="3207232" y="616902"/>
                </a:lnTo>
                <a:lnTo>
                  <a:pt x="2963392" y="371830"/>
                </a:lnTo>
                <a:lnTo>
                  <a:pt x="2888145" y="447459"/>
                </a:lnTo>
                <a:lnTo>
                  <a:pt x="3207232" y="768159"/>
                </a:lnTo>
                <a:lnTo>
                  <a:pt x="3526320" y="447459"/>
                </a:lnTo>
                <a:close/>
              </a:path>
            </a:pathLst>
          </a:custGeom>
          <a:solidFill>
            <a:schemeClr val="tx1">
              <a:lumMod val="75000"/>
              <a:lumOff val="25000"/>
            </a:schemeClr>
          </a:solidFill>
        </p:spPr>
        <p:txBody>
          <a:bodyPr wrap="square" lIns="0" tIns="0" rIns="0" bIns="0" rtlCol="0"/>
          <a:lstStyle/>
          <a:p>
            <a:endParaRPr dirty="0"/>
          </a:p>
        </p:txBody>
      </p:sp>
      <p:sp>
        <p:nvSpPr>
          <p:cNvPr id="11" name="object 6"/>
          <p:cNvSpPr txBox="1"/>
          <p:nvPr/>
        </p:nvSpPr>
        <p:spPr>
          <a:xfrm>
            <a:off x="13974127" y="6819900"/>
            <a:ext cx="3385503" cy="437684"/>
          </a:xfrm>
          <a:prstGeom prst="rect">
            <a:avLst/>
          </a:prstGeom>
        </p:spPr>
        <p:txBody>
          <a:bodyPr vert="horz" wrap="square" lIns="0" tIns="12700" rIns="0" bIns="0" rtlCol="0">
            <a:spAutoFit/>
          </a:bodyPr>
          <a:lstStyle/>
          <a:p>
            <a:pPr marL="12700" marR="5080" indent="918210">
              <a:lnSpc>
                <a:spcPct val="107000"/>
              </a:lnSpc>
              <a:spcBef>
                <a:spcPts val="100"/>
              </a:spcBef>
            </a:pPr>
            <a:r>
              <a:rPr lang="en-US" sz="2700" b="1" dirty="0">
                <a:solidFill>
                  <a:schemeClr val="tx1">
                    <a:lumMod val="95000"/>
                    <a:lumOff val="5000"/>
                  </a:schemeClr>
                </a:solidFill>
                <a:cs typeface="Tahoma" panose="020B0604030504040204"/>
              </a:rPr>
              <a:t>APPROXIMATELY</a:t>
            </a:r>
            <a:endParaRPr sz="2700" dirty="0">
              <a:solidFill>
                <a:schemeClr val="tx1">
                  <a:lumMod val="95000"/>
                  <a:lumOff val="5000"/>
                </a:schemeClr>
              </a:solidFill>
              <a:cs typeface="Tahoma" panose="020B060403050404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2688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172688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172688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172688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172795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1" name="object 11"/>
          <p:cNvSpPr/>
          <p:nvPr/>
        </p:nvSpPr>
        <p:spPr>
          <a:xfrm>
            <a:off x="13535626" y="7168181"/>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8" name="object 9"/>
          <p:cNvSpPr txBox="1">
            <a:spLocks noGrp="1"/>
          </p:cNvSpPr>
          <p:nvPr>
            <p:ph type="title"/>
          </p:nvPr>
        </p:nvSpPr>
        <p:spPr>
          <a:xfrm>
            <a:off x="4152900" y="2605614"/>
            <a:ext cx="9982200" cy="1266372"/>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Source of Datasets</a:t>
            </a:r>
            <a:endParaRPr lang="en-PH" sz="8000" dirty="0">
              <a:solidFill>
                <a:schemeClr val="tx1"/>
              </a:solidFill>
              <a:latin typeface="Verdana" panose="020B0604030504040204"/>
              <a:cs typeface="Verdana" panose="020B0604030504040204"/>
            </a:endParaRPr>
          </a:p>
        </p:txBody>
      </p:sp>
      <p:pic>
        <p:nvPicPr>
          <p:cNvPr id="10" name="Picture 9">
            <a:extLst>
              <a:ext uri="{FF2B5EF4-FFF2-40B4-BE49-F238E27FC236}">
                <a16:creationId xmlns:a16="http://schemas.microsoft.com/office/drawing/2014/main" id="{5FFC12E2-2E78-B7B7-1052-EAF2317E2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445" y="5855883"/>
            <a:ext cx="2734274" cy="32542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object 8">
            <a:extLst>
              <a:ext uri="{FF2B5EF4-FFF2-40B4-BE49-F238E27FC236}">
                <a16:creationId xmlns:a16="http://schemas.microsoft.com/office/drawing/2014/main" id="{021A3D38-2DF8-C62A-C2F2-E495B4F613BF}"/>
              </a:ext>
            </a:extLst>
          </p:cNvPr>
          <p:cNvSpPr txBox="1"/>
          <p:nvPr/>
        </p:nvSpPr>
        <p:spPr>
          <a:xfrm>
            <a:off x="4664675" y="6175787"/>
            <a:ext cx="3382010" cy="2976712"/>
          </a:xfrm>
          <a:prstGeom prst="rect">
            <a:avLst/>
          </a:prstGeom>
        </p:spPr>
        <p:txBody>
          <a:bodyPr vert="horz" wrap="square" lIns="0" tIns="12700" rIns="0" bIns="0" rtlCol="0">
            <a:spAutoFit/>
          </a:bodyPr>
          <a:lstStyle/>
          <a:p>
            <a:pPr marL="12700">
              <a:lnSpc>
                <a:spcPct val="100000"/>
              </a:lnSpc>
              <a:spcBef>
                <a:spcPts val="100"/>
              </a:spcBef>
            </a:pPr>
            <a:r>
              <a:rPr lang="en-US" sz="2700" b="1" spc="-80" dirty="0">
                <a:solidFill>
                  <a:srgbClr val="111B1D"/>
                </a:solidFill>
                <a:latin typeface="Tahoma" panose="020B0604030504040204"/>
                <a:cs typeface="Tahoma" panose="020B0604030504040204"/>
              </a:rPr>
              <a:t>HDX</a:t>
            </a:r>
          </a:p>
          <a:p>
            <a:pPr marL="12700">
              <a:lnSpc>
                <a:spcPct val="100000"/>
              </a:lnSpc>
              <a:spcBef>
                <a:spcPts val="100"/>
              </a:spcBef>
            </a:pPr>
            <a:endParaRPr sz="2700" dirty="0">
              <a:latin typeface="Tahoma" panose="020B0604030504040204"/>
              <a:cs typeface="Tahoma" panose="020B0604030504040204"/>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endParaRPr lang="en-US" sz="1600" dirty="0">
              <a:effectLst/>
              <a:latin typeface="Verdana" panose="020B0604030504040204" pitchFamily="34" charset="0"/>
              <a:ea typeface="Verdana" panose="020B0604030504040204" pitchFamily="34" charset="0"/>
            </a:endParaRPr>
          </a:p>
          <a:p>
            <a:pPr marL="12700" marR="5080">
              <a:lnSpc>
                <a:spcPct val="125000"/>
              </a:lnSpc>
            </a:pPr>
            <a:r>
              <a:rPr lang="en-US" sz="1600" dirty="0">
                <a:effectLst/>
                <a:latin typeface="Verdana" panose="020B0604030504040204" pitchFamily="34" charset="0"/>
                <a:ea typeface="Verdana" panose="020B0604030504040204" pitchFamily="34" charset="0"/>
              </a:rPr>
              <a:t>An open platform for sharing data across crises and organizations</a:t>
            </a:r>
            <a:r>
              <a:rPr lang="en-US" sz="1600" dirty="0">
                <a:latin typeface="Verdana" panose="020B0604030504040204" pitchFamily="34" charset="0"/>
                <a:ea typeface="Verdana" panose="020B0604030504040204" pitchFamily="34" charset="0"/>
              </a:rPr>
              <a:t> and goal of it </a:t>
            </a:r>
            <a:r>
              <a:rPr lang="en-US" sz="1600" b="0" i="0" dirty="0">
                <a:solidFill>
                  <a:srgbClr val="333333"/>
                </a:solidFill>
                <a:effectLst/>
                <a:latin typeface="Verdana" panose="020B0604030504040204" pitchFamily="34" charset="0"/>
                <a:ea typeface="Verdana" panose="020B0604030504040204" pitchFamily="34" charset="0"/>
              </a:rPr>
              <a:t>to make humanitarian data easy to find and use for analysis.</a:t>
            </a:r>
            <a:endParaRPr lang="en-US" sz="1600" dirty="0">
              <a:effectLst/>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id="{C42C5348-C942-9A25-9428-0B0A0738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0" y="5816113"/>
            <a:ext cx="2858965" cy="33337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object 12">
            <a:extLst>
              <a:ext uri="{FF2B5EF4-FFF2-40B4-BE49-F238E27FC236}">
                <a16:creationId xmlns:a16="http://schemas.microsoft.com/office/drawing/2014/main" id="{202123E3-7C4D-C5D7-6E58-3BA9120156A0}"/>
              </a:ext>
            </a:extLst>
          </p:cNvPr>
          <p:cNvSpPr txBox="1"/>
          <p:nvPr/>
        </p:nvSpPr>
        <p:spPr>
          <a:xfrm>
            <a:off x="13534390" y="6134100"/>
            <a:ext cx="3382010" cy="3395032"/>
          </a:xfrm>
          <a:prstGeom prst="rect">
            <a:avLst/>
          </a:prstGeom>
        </p:spPr>
        <p:txBody>
          <a:bodyPr vert="horz" wrap="square" lIns="0" tIns="12700" rIns="0" bIns="0" rtlCol="0">
            <a:spAutoFit/>
          </a:bodyPr>
          <a:lstStyle/>
          <a:p>
            <a:pPr marL="12700" marR="1285875">
              <a:lnSpc>
                <a:spcPct val="107000"/>
              </a:lnSpc>
              <a:spcBef>
                <a:spcPts val="100"/>
              </a:spcBef>
            </a:pPr>
            <a:r>
              <a:rPr lang="en-US" sz="2700" b="1" spc="-85" dirty="0">
                <a:solidFill>
                  <a:srgbClr val="111B1D"/>
                </a:solidFill>
                <a:latin typeface="Tahoma" panose="020B0604030504040204"/>
                <a:cs typeface="Tahoma" panose="020B0604030504040204"/>
              </a:rPr>
              <a:t>CRED</a:t>
            </a:r>
            <a:endParaRPr sz="2700" dirty="0">
              <a:latin typeface="Tahoma" panose="020B0604030504040204"/>
              <a:cs typeface="Tahoma" panose="020B0604030504040204"/>
            </a:endParaRPr>
          </a:p>
          <a:p>
            <a:pPr marL="12700" marR="5080">
              <a:lnSpc>
                <a:spcPct val="125000"/>
              </a:lnSpc>
            </a:pPr>
            <a:endParaRPr lang="en-US" sz="4250" dirty="0">
              <a:latin typeface="Tahoma" panose="020B0604030504040204"/>
              <a:cs typeface="Tahoma" panose="020B0604030504040204"/>
            </a:endParaRPr>
          </a:p>
          <a:p>
            <a:pPr marL="12700" marR="5080">
              <a:lnSpc>
                <a:spcPct val="125000"/>
              </a:lnSpc>
            </a:pPr>
            <a:endParaRPr lang="en-US" sz="1600" spc="105" dirty="0">
              <a:solidFill>
                <a:srgbClr val="111B1D"/>
              </a:solidFill>
              <a:latin typeface="Verdana" panose="020B0604030504040204"/>
              <a:cs typeface="Verdana" panose="020B0604030504040204"/>
            </a:endParaRPr>
          </a:p>
          <a:p>
            <a:pPr marL="12700" marR="5080">
              <a:lnSpc>
                <a:spcPct val="125000"/>
              </a:lnSpc>
            </a:pPr>
            <a:r>
              <a:rPr lang="en-US" sz="1600" spc="105" dirty="0">
                <a:solidFill>
                  <a:srgbClr val="111B1D"/>
                </a:solidFill>
                <a:latin typeface="Verdana" panose="020B0604030504040204"/>
                <a:cs typeface="Verdana" panose="020B0604030504040204"/>
              </a:rPr>
              <a:t>The Centre promotes research, training and technical expertise on humanitarian emergencies, particularly in public health and epidemiology.</a:t>
            </a:r>
            <a:endParaRPr sz="1600" dirty="0">
              <a:latin typeface="Verdana" panose="020B0604030504040204"/>
              <a:cs typeface="Verdana" panose="020B060403050404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376251"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9" name="object 9"/>
          <p:cNvSpPr/>
          <p:nvPr/>
        </p:nvSpPr>
        <p:spPr>
          <a:xfrm>
            <a:off x="18344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0" name="object 10"/>
          <p:cNvSpPr/>
          <p:nvPr/>
        </p:nvSpPr>
        <p:spPr>
          <a:xfrm>
            <a:off x="22926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1" name="object 11"/>
          <p:cNvSpPr/>
          <p:nvPr/>
        </p:nvSpPr>
        <p:spPr>
          <a:xfrm>
            <a:off x="27509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2" name="object 12"/>
          <p:cNvSpPr/>
          <p:nvPr/>
        </p:nvSpPr>
        <p:spPr>
          <a:xfrm>
            <a:off x="32091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3" name="object 13"/>
          <p:cNvSpPr/>
          <p:nvPr/>
        </p:nvSpPr>
        <p:spPr>
          <a:xfrm>
            <a:off x="366733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4" name="object 14"/>
          <p:cNvSpPr/>
          <p:nvPr/>
        </p:nvSpPr>
        <p:spPr>
          <a:xfrm>
            <a:off x="412555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5" name="object 15"/>
          <p:cNvSpPr/>
          <p:nvPr/>
        </p:nvSpPr>
        <p:spPr>
          <a:xfrm>
            <a:off x="458376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6" name="object 16"/>
          <p:cNvSpPr/>
          <p:nvPr/>
        </p:nvSpPr>
        <p:spPr>
          <a:xfrm>
            <a:off x="5041984"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7" name="object 17"/>
          <p:cNvSpPr/>
          <p:nvPr/>
        </p:nvSpPr>
        <p:spPr>
          <a:xfrm>
            <a:off x="5500200"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8" name="object 18"/>
          <p:cNvSpPr/>
          <p:nvPr/>
        </p:nvSpPr>
        <p:spPr>
          <a:xfrm>
            <a:off x="5958417" y="3"/>
            <a:ext cx="396875" cy="415925"/>
          </a:xfrm>
          <a:custGeom>
            <a:avLst/>
            <a:gdLst/>
            <a:ahLst/>
            <a:cxnLst/>
            <a:rect l="l" t="t" r="r" b="b"/>
            <a:pathLst>
              <a:path w="396875" h="415925">
                <a:moveTo>
                  <a:pt x="396325" y="340547"/>
                </a:moveTo>
                <a:lnTo>
                  <a:pt x="320695" y="415798"/>
                </a:lnTo>
                <a:lnTo>
                  <a:pt x="0" y="96711"/>
                </a:lnTo>
                <a:lnTo>
                  <a:pt x="97198" y="0"/>
                </a:lnTo>
                <a:lnTo>
                  <a:pt x="151261" y="0"/>
                </a:lnTo>
                <a:lnTo>
                  <a:pt x="151261" y="96711"/>
                </a:lnTo>
                <a:lnTo>
                  <a:pt x="396325" y="340547"/>
                </a:lnTo>
                <a:close/>
              </a:path>
              <a:path w="396875" h="415925">
                <a:moveTo>
                  <a:pt x="248459" y="0"/>
                </a:moveTo>
                <a:lnTo>
                  <a:pt x="151261" y="96711"/>
                </a:lnTo>
                <a:lnTo>
                  <a:pt x="151261" y="0"/>
                </a:lnTo>
                <a:lnTo>
                  <a:pt x="248459" y="0"/>
                </a:lnTo>
                <a:close/>
              </a:path>
            </a:pathLst>
          </a:custGeom>
          <a:solidFill>
            <a:schemeClr val="tx1"/>
          </a:solidFill>
        </p:spPr>
        <p:txBody>
          <a:bodyPr wrap="square" lIns="0" tIns="0" rIns="0" bIns="0" rtlCol="0"/>
          <a:lstStyle/>
          <a:p>
            <a:endParaRPr/>
          </a:p>
        </p:txBody>
      </p:sp>
      <p:sp>
        <p:nvSpPr>
          <p:cNvPr id="19" name="object 19"/>
          <p:cNvSpPr/>
          <p:nvPr/>
        </p:nvSpPr>
        <p:spPr>
          <a:xfrm>
            <a:off x="16796703" y="1282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0" name="object 20"/>
          <p:cNvSpPr/>
          <p:nvPr/>
        </p:nvSpPr>
        <p:spPr>
          <a:xfrm>
            <a:off x="16796703" y="1155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1" name="object 21"/>
          <p:cNvSpPr/>
          <p:nvPr/>
        </p:nvSpPr>
        <p:spPr>
          <a:xfrm>
            <a:off x="16796703" y="1028703"/>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rgbClr val="111B1D"/>
          </a:solidFill>
        </p:spPr>
        <p:txBody>
          <a:bodyPr wrap="square" lIns="0" tIns="0" rIns="0" bIns="0" rtlCol="0"/>
          <a:lstStyle/>
          <a:p>
            <a:endParaRPr/>
          </a:p>
        </p:txBody>
      </p:sp>
      <p:sp>
        <p:nvSpPr>
          <p:cNvPr id="22" name="object 21">
            <a:extLst>
              <a:ext uri="{FF2B5EF4-FFF2-40B4-BE49-F238E27FC236}">
                <a16:creationId xmlns:a16="http://schemas.microsoft.com/office/drawing/2014/main" id="{F2E4BFEE-C84A-5D06-6B14-D5F4B20E18D1}"/>
              </a:ext>
            </a:extLst>
          </p:cNvPr>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4" name="Title 3">
            <a:extLst>
              <a:ext uri="{FF2B5EF4-FFF2-40B4-BE49-F238E27FC236}">
                <a16:creationId xmlns:a16="http://schemas.microsoft.com/office/drawing/2014/main" id="{76869D7C-59EB-B1DC-E8AB-94D5E61CDCD8}"/>
              </a:ext>
            </a:extLst>
          </p:cNvPr>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2158"/>
          <a:stretch>
            <a:fillRect/>
          </a:stretch>
        </p:blipFill>
        <p:spPr>
          <a:xfrm rot="16200000">
            <a:off x="6781801" y="-7353300"/>
            <a:ext cx="4724399" cy="18288000"/>
          </a:xfrm>
          <a:prstGeom prst="rect">
            <a:avLst/>
          </a:prstGeom>
          <a:solidFill>
            <a:schemeClr val="bg1"/>
          </a:solidFill>
          <a:ln>
            <a:solidFill>
              <a:srgbClr val="FFFFFF"/>
            </a:solidFill>
          </a:ln>
          <a:effectLst>
            <a:reflection blurRad="6350" stA="53000" endPos="55000" dir="5400000" sy="-100000" algn="bl" rotWithShape="0"/>
          </a:effectLst>
        </p:spPr>
      </p:pic>
      <p:sp>
        <p:nvSpPr>
          <p:cNvPr id="7" name="object 7"/>
          <p:cNvSpPr/>
          <p:nvPr/>
        </p:nvSpPr>
        <p:spPr>
          <a:xfrm>
            <a:off x="609600" y="95631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12" name="object 8"/>
          <p:cNvSpPr txBox="1"/>
          <p:nvPr/>
        </p:nvSpPr>
        <p:spPr>
          <a:xfrm>
            <a:off x="6705610" y="3581400"/>
            <a:ext cx="5486400" cy="382156"/>
          </a:xfrm>
          <a:prstGeom prst="rect">
            <a:avLst/>
          </a:prstGeom>
        </p:spPr>
        <p:txBody>
          <a:bodyPr vert="horz" wrap="square" lIns="0" tIns="12700" rIns="0" bIns="0" rtlCol="0">
            <a:spAutoFit/>
          </a:bodyPr>
          <a:lstStyle/>
          <a:p>
            <a:pPr marL="12700">
              <a:lnSpc>
                <a:spcPct val="100000"/>
              </a:lnSpc>
              <a:spcBef>
                <a:spcPts val="100"/>
              </a:spcBef>
            </a:pPr>
            <a:r>
              <a:rPr lang="en-PH" sz="2400" b="1" spc="185" dirty="0">
                <a:solidFill>
                  <a:schemeClr val="bg1">
                    <a:lumMod val="95000"/>
                  </a:schemeClr>
                </a:solidFill>
                <a:latin typeface="Tahoma" panose="020B0604030504040204"/>
                <a:cs typeface="Tahoma" panose="020B0604030504040204"/>
              </a:rPr>
              <a:t>TEAM TYPHOON ANALYST</a:t>
            </a:r>
            <a:endParaRPr sz="2400" dirty="0">
              <a:solidFill>
                <a:schemeClr val="bg1">
                  <a:lumMod val="95000"/>
                </a:schemeClr>
              </a:solidFill>
              <a:latin typeface="Tahoma" panose="020B0604030504040204"/>
              <a:cs typeface="Tahoma" panose="020B0604030504040204"/>
            </a:endParaRPr>
          </a:p>
        </p:txBody>
      </p:sp>
      <p:sp>
        <p:nvSpPr>
          <p:cNvPr id="9" name="object 6">
            <a:extLst>
              <a:ext uri="{FF2B5EF4-FFF2-40B4-BE49-F238E27FC236}">
                <a16:creationId xmlns:a16="http://schemas.microsoft.com/office/drawing/2014/main" id="{9F6F7FB5-6BA8-88E3-72A2-1678344895B6}"/>
              </a:ext>
            </a:extLst>
          </p:cNvPr>
          <p:cNvSpPr txBox="1">
            <a:spLocks noGrp="1"/>
          </p:cNvSpPr>
          <p:nvPr>
            <p:ph type="title"/>
          </p:nvPr>
        </p:nvSpPr>
        <p:spPr>
          <a:xfrm>
            <a:off x="4762500" y="2324100"/>
            <a:ext cx="8763000" cy="1257300"/>
          </a:xfrm>
          <a:prstGeom prst="rect">
            <a:avLst/>
          </a:prstGeom>
        </p:spPr>
        <p:txBody>
          <a:bodyPr vert="horz" wrap="square" lIns="0" tIns="12700" rIns="0" bIns="0" rtlCol="0">
            <a:spAutoFit/>
          </a:bodyPr>
          <a:lstStyle/>
          <a:p>
            <a:pPr marL="12700">
              <a:lnSpc>
                <a:spcPct val="100000"/>
              </a:lnSpc>
              <a:spcBef>
                <a:spcPts val="100"/>
              </a:spcBef>
            </a:pPr>
            <a:r>
              <a:rPr spc="-495" dirty="0">
                <a:solidFill>
                  <a:schemeClr val="bg1"/>
                </a:solidFill>
                <a:latin typeface="Tahoma" panose="020B0604030504040204"/>
                <a:cs typeface="Tahoma" panose="020B0604030504040204"/>
              </a:rPr>
              <a:t>M</a:t>
            </a:r>
            <a:r>
              <a:rPr spc="-254" dirty="0">
                <a:solidFill>
                  <a:schemeClr val="bg1"/>
                </a:solidFill>
                <a:latin typeface="Tahoma" panose="020B0604030504040204"/>
                <a:cs typeface="Tahoma" panose="020B0604030504040204"/>
              </a:rPr>
              <a:t>EE</a:t>
            </a:r>
            <a:r>
              <a:rPr spc="204" dirty="0">
                <a:solidFill>
                  <a:schemeClr val="bg1"/>
                </a:solidFill>
                <a:latin typeface="Tahoma" panose="020B0604030504040204"/>
                <a:cs typeface="Tahoma" panose="020B0604030504040204"/>
              </a:rPr>
              <a:t>T</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10" dirty="0">
                <a:solidFill>
                  <a:schemeClr val="bg1"/>
                </a:solidFill>
                <a:latin typeface="Tahoma" panose="020B0604030504040204"/>
                <a:cs typeface="Tahoma" panose="020B0604030504040204"/>
              </a:rPr>
              <a:t>H</a:t>
            </a:r>
            <a:r>
              <a:rPr spc="-90" dirty="0">
                <a:solidFill>
                  <a:schemeClr val="bg1"/>
                </a:solidFill>
                <a:latin typeface="Tahoma" panose="020B0604030504040204"/>
                <a:cs typeface="Tahoma" panose="020B0604030504040204"/>
              </a:rPr>
              <a:t>E</a:t>
            </a:r>
            <a:r>
              <a:rPr spc="-345" dirty="0">
                <a:solidFill>
                  <a:schemeClr val="bg1"/>
                </a:solidFill>
                <a:latin typeface="Tahoma" panose="020B0604030504040204"/>
                <a:cs typeface="Tahoma" panose="020B0604030504040204"/>
              </a:rPr>
              <a:t> </a:t>
            </a:r>
            <a:r>
              <a:rPr spc="40" dirty="0">
                <a:solidFill>
                  <a:schemeClr val="bg1"/>
                </a:solidFill>
                <a:latin typeface="Tahoma" panose="020B0604030504040204"/>
                <a:cs typeface="Tahoma" panose="020B0604030504040204"/>
              </a:rPr>
              <a:t>T</a:t>
            </a:r>
            <a:r>
              <a:rPr spc="-254" dirty="0">
                <a:solidFill>
                  <a:schemeClr val="bg1"/>
                </a:solidFill>
                <a:latin typeface="Tahoma" panose="020B0604030504040204"/>
                <a:cs typeface="Tahoma" panose="020B0604030504040204"/>
              </a:rPr>
              <a:t>E</a:t>
            </a:r>
            <a:r>
              <a:rPr spc="509" dirty="0">
                <a:solidFill>
                  <a:schemeClr val="bg1"/>
                </a:solidFill>
                <a:latin typeface="Tahoma" panose="020B0604030504040204"/>
                <a:cs typeface="Tahoma" panose="020B0604030504040204"/>
              </a:rPr>
              <a:t>A</a:t>
            </a:r>
            <a:r>
              <a:rPr spc="-330" dirty="0">
                <a:solidFill>
                  <a:schemeClr val="bg1"/>
                </a:solidFill>
                <a:latin typeface="Tahoma" panose="020B0604030504040204"/>
                <a:cs typeface="Tahoma" panose="020B0604030504040204"/>
              </a:rPr>
              <a:t>M</a:t>
            </a:r>
          </a:p>
        </p:txBody>
      </p:sp>
      <p:pic>
        <p:nvPicPr>
          <p:cNvPr id="10" name="object 10">
            <a:extLst>
              <a:ext uri="{FF2B5EF4-FFF2-40B4-BE49-F238E27FC236}">
                <a16:creationId xmlns:a16="http://schemas.microsoft.com/office/drawing/2014/main" id="{D420A78D-224A-7D80-6E86-47546D3CCE13}"/>
              </a:ext>
            </a:extLst>
          </p:cNvPr>
          <p:cNvPicPr/>
          <p:nvPr/>
        </p:nvPicPr>
        <p:blipFill>
          <a:blip r:embed="rId4" cstate="print"/>
          <a:stretch>
            <a:fillRect/>
          </a:stretch>
        </p:blipFill>
        <p:spPr>
          <a:xfrm>
            <a:off x="1383635" y="4407259"/>
            <a:ext cx="3143218" cy="3481387"/>
          </a:xfrm>
          <a:prstGeom prst="rect">
            <a:avLst/>
          </a:prstGeom>
        </p:spPr>
      </p:pic>
      <p:pic>
        <p:nvPicPr>
          <p:cNvPr id="15" name="object 10">
            <a:extLst>
              <a:ext uri="{FF2B5EF4-FFF2-40B4-BE49-F238E27FC236}">
                <a16:creationId xmlns:a16="http://schemas.microsoft.com/office/drawing/2014/main" id="{9999F00B-34CF-EF5C-DB64-C6B12651FFE4}"/>
              </a:ext>
            </a:extLst>
          </p:cNvPr>
          <p:cNvPicPr/>
          <p:nvPr/>
        </p:nvPicPr>
        <p:blipFill>
          <a:blip r:embed="rId4" cstate="print"/>
          <a:stretch>
            <a:fillRect/>
          </a:stretch>
        </p:blipFill>
        <p:spPr>
          <a:xfrm>
            <a:off x="9658403" y="4407259"/>
            <a:ext cx="3143218" cy="3481387"/>
          </a:xfrm>
          <a:prstGeom prst="rect">
            <a:avLst/>
          </a:prstGeom>
        </p:spPr>
      </p:pic>
      <p:pic>
        <p:nvPicPr>
          <p:cNvPr id="17" name="object 10">
            <a:extLst>
              <a:ext uri="{FF2B5EF4-FFF2-40B4-BE49-F238E27FC236}">
                <a16:creationId xmlns:a16="http://schemas.microsoft.com/office/drawing/2014/main" id="{7621BA79-3847-1D97-8C67-8D6C980D0620}"/>
              </a:ext>
            </a:extLst>
          </p:cNvPr>
          <p:cNvPicPr/>
          <p:nvPr/>
        </p:nvPicPr>
        <p:blipFill>
          <a:blip r:embed="rId4" cstate="print"/>
          <a:stretch>
            <a:fillRect/>
          </a:stretch>
        </p:blipFill>
        <p:spPr>
          <a:xfrm>
            <a:off x="13830425" y="4407259"/>
            <a:ext cx="3143218" cy="3481387"/>
          </a:xfrm>
          <a:prstGeom prst="rect">
            <a:avLst/>
          </a:prstGeom>
        </p:spPr>
      </p:pic>
      <p:sp>
        <p:nvSpPr>
          <p:cNvPr id="19" name="object 11">
            <a:extLst>
              <a:ext uri="{FF2B5EF4-FFF2-40B4-BE49-F238E27FC236}">
                <a16:creationId xmlns:a16="http://schemas.microsoft.com/office/drawing/2014/main" id="{21B49A51-5A7E-4D3C-8E44-4505365DCC2D}"/>
              </a:ext>
            </a:extLst>
          </p:cNvPr>
          <p:cNvSpPr txBox="1"/>
          <p:nvPr/>
        </p:nvSpPr>
        <p:spPr>
          <a:xfrm>
            <a:off x="4060554"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John </a:t>
            </a:r>
            <a:r>
              <a:rPr lang="en-US" sz="2700" b="1" spc="-30" dirty="0" err="1">
                <a:solidFill>
                  <a:srgbClr val="111B1D"/>
                </a:solidFill>
                <a:latin typeface="Tahoma" panose="020B0604030504040204"/>
                <a:cs typeface="Tahoma" panose="020B0604030504040204"/>
              </a:rPr>
              <a:t>Palis</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Presentation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0" name="object 11">
            <a:extLst>
              <a:ext uri="{FF2B5EF4-FFF2-40B4-BE49-F238E27FC236}">
                <a16:creationId xmlns:a16="http://schemas.microsoft.com/office/drawing/2014/main" id="{C9C79809-798F-CFAA-D92C-046998313D8C}"/>
              </a:ext>
            </a:extLst>
          </p:cNvPr>
          <p:cNvSpPr txBox="1"/>
          <p:nvPr/>
        </p:nvSpPr>
        <p:spPr>
          <a:xfrm>
            <a:off x="8197937" y="7966364"/>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Christine </a:t>
            </a:r>
            <a:r>
              <a:rPr lang="en-US" sz="2700" b="1" spc="-30" dirty="0" err="1">
                <a:solidFill>
                  <a:srgbClr val="111B1D"/>
                </a:solidFill>
                <a:latin typeface="Tahoma" panose="020B0604030504040204"/>
                <a:cs typeface="Tahoma" panose="020B0604030504040204"/>
              </a:rPr>
              <a:t>Alangilan</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Documentation Director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1" name="object 11">
            <a:extLst>
              <a:ext uri="{FF2B5EF4-FFF2-40B4-BE49-F238E27FC236}">
                <a16:creationId xmlns:a16="http://schemas.microsoft.com/office/drawing/2014/main" id="{9D3CC9C6-1415-9A96-1DFC-45EEE8D72978}"/>
              </a:ext>
            </a:extLst>
          </p:cNvPr>
          <p:cNvSpPr txBox="1"/>
          <p:nvPr/>
        </p:nvSpPr>
        <p:spPr>
          <a:xfrm>
            <a:off x="-42192" y="7945582"/>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Gabriel Alvaro</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Project Manager</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sp>
        <p:nvSpPr>
          <p:cNvPr id="22" name="object 11">
            <a:extLst>
              <a:ext uri="{FF2B5EF4-FFF2-40B4-BE49-F238E27FC236}">
                <a16:creationId xmlns:a16="http://schemas.microsoft.com/office/drawing/2014/main" id="{B73871EC-DFE3-BE39-598D-ACFFA85E391A}"/>
              </a:ext>
            </a:extLst>
          </p:cNvPr>
          <p:cNvSpPr txBox="1"/>
          <p:nvPr/>
        </p:nvSpPr>
        <p:spPr>
          <a:xfrm>
            <a:off x="12404598" y="7962900"/>
            <a:ext cx="5994871" cy="2081980"/>
          </a:xfrm>
          <a:prstGeom prst="rect">
            <a:avLst/>
          </a:prstGeom>
        </p:spPr>
        <p:txBody>
          <a:bodyPr vert="horz" wrap="square" lIns="0" tIns="243205" rIns="0" bIns="0" rtlCol="0">
            <a:spAutoFit/>
          </a:bodyPr>
          <a:lstStyle/>
          <a:p>
            <a:pPr marR="5080" algn="ctr">
              <a:lnSpc>
                <a:spcPct val="100000"/>
              </a:lnSpc>
              <a:spcBef>
                <a:spcPts val="1915"/>
              </a:spcBef>
            </a:pPr>
            <a:r>
              <a:rPr lang="en-US" sz="2700" b="1" spc="-30" dirty="0">
                <a:solidFill>
                  <a:srgbClr val="111B1D"/>
                </a:solidFill>
                <a:latin typeface="Tahoma" panose="020B0604030504040204"/>
                <a:cs typeface="Tahoma" panose="020B0604030504040204"/>
              </a:rPr>
              <a:t>Marian Guerra</a:t>
            </a:r>
            <a:endParaRPr sz="2700" dirty="0">
              <a:latin typeface="Tahoma" panose="020B0604030504040204"/>
              <a:cs typeface="Tahoma" panose="020B0604030504040204"/>
            </a:endParaRPr>
          </a:p>
          <a:p>
            <a:pPr marR="5080" algn="ctr">
              <a:lnSpc>
                <a:spcPct val="100000"/>
              </a:lnSpc>
              <a:spcBef>
                <a:spcPts val="1275"/>
              </a:spcBef>
            </a:pPr>
            <a:r>
              <a:rPr lang="en-US" sz="1900" spc="-65" dirty="0">
                <a:solidFill>
                  <a:srgbClr val="111B1D"/>
                </a:solidFill>
                <a:latin typeface="Verdana" panose="020B0604030504040204"/>
                <a:cs typeface="Verdana" panose="020B0604030504040204"/>
              </a:rPr>
              <a:t>Quality Assurance Analyst</a:t>
            </a:r>
            <a:endParaRPr sz="1900" dirty="0">
              <a:latin typeface="Verdana" panose="020B0604030504040204"/>
              <a:cs typeface="Verdana" panose="020B0604030504040204"/>
            </a:endParaRPr>
          </a:p>
          <a:p>
            <a:pPr algn="ctr">
              <a:lnSpc>
                <a:spcPct val="100000"/>
              </a:lnSpc>
            </a:pPr>
            <a:endParaRPr sz="2400" dirty="0">
              <a:latin typeface="Verdana" panose="020B0604030504040204"/>
              <a:cs typeface="Verdana" panose="020B0604030504040204"/>
            </a:endParaRPr>
          </a:p>
          <a:p>
            <a:pPr algn="ctr">
              <a:lnSpc>
                <a:spcPct val="100000"/>
              </a:lnSpc>
              <a:spcBef>
                <a:spcPts val="30"/>
              </a:spcBef>
            </a:pPr>
            <a:endParaRPr sz="1950" dirty="0">
              <a:latin typeface="Verdana" panose="020B0604030504040204"/>
              <a:cs typeface="Verdana" panose="020B0604030504040204"/>
            </a:endParaRPr>
          </a:p>
          <a:p>
            <a:pPr marR="5080" algn="ctr">
              <a:lnSpc>
                <a:spcPct val="100000"/>
              </a:lnSpc>
            </a:pPr>
            <a:endParaRPr sz="1900" dirty="0">
              <a:latin typeface="Verdana" panose="020B0604030504040204"/>
              <a:cs typeface="Verdana" panose="020B0604030504040204"/>
            </a:endParaRPr>
          </a:p>
        </p:txBody>
      </p:sp>
      <p:pic>
        <p:nvPicPr>
          <p:cNvPr id="14" name="Picture 13">
            <a:extLst>
              <a:ext uri="{FF2B5EF4-FFF2-40B4-BE49-F238E27FC236}">
                <a16:creationId xmlns:a16="http://schemas.microsoft.com/office/drawing/2014/main" id="{6F697C34-9CBA-2B8B-2BD3-A3C337687351}"/>
              </a:ext>
            </a:extLst>
          </p:cNvPr>
          <p:cNvPicPr>
            <a:picLocks noChangeAspect="1"/>
          </p:cNvPicPr>
          <p:nvPr/>
        </p:nvPicPr>
        <p:blipFill rotWithShape="1">
          <a:blip r:embed="rId5">
            <a:extLst>
              <a:ext uri="{28A0092B-C50C-407E-A947-70E740481C1C}">
                <a14:useLocalDpi xmlns:a14="http://schemas.microsoft.com/office/drawing/2010/main" val="0"/>
              </a:ext>
            </a:extLst>
          </a:blip>
          <a:srcRect l="43810" t="35629" r="38272" b="40618"/>
          <a:stretch/>
        </p:blipFill>
        <p:spPr>
          <a:xfrm>
            <a:off x="5486380" y="4407259"/>
            <a:ext cx="3143217" cy="3481387"/>
          </a:xfrm>
          <a:prstGeom prst="rect">
            <a:avLst/>
          </a:prstGeom>
        </p:spPr>
      </p:pic>
    </p:spTree>
    <p:extLst>
      <p:ext uri="{BB962C8B-B14F-4D97-AF65-F5344CB8AC3E}">
        <p14:creationId xmlns:p14="http://schemas.microsoft.com/office/powerpoint/2010/main" val="191275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object 4"/>
          <p:cNvSpPr/>
          <p:nvPr/>
        </p:nvSpPr>
        <p:spPr>
          <a:xfrm>
            <a:off x="10748616" y="4354535"/>
            <a:ext cx="5257800" cy="57150"/>
          </a:xfrm>
          <a:custGeom>
            <a:avLst/>
            <a:gdLst/>
            <a:ahLst/>
            <a:cxnLst/>
            <a:rect l="l" t="t" r="r" b="b"/>
            <a:pathLst>
              <a:path w="5257800" h="57150">
                <a:moveTo>
                  <a:pt x="5257799" y="57149"/>
                </a:moveTo>
                <a:lnTo>
                  <a:pt x="0" y="57149"/>
                </a:lnTo>
                <a:lnTo>
                  <a:pt x="0" y="0"/>
                </a:lnTo>
                <a:lnTo>
                  <a:pt x="5257799" y="0"/>
                </a:lnTo>
                <a:lnTo>
                  <a:pt x="5257799" y="57149"/>
                </a:lnTo>
                <a:close/>
              </a:path>
            </a:pathLst>
          </a:custGeom>
          <a:solidFill>
            <a:schemeClr val="tx1">
              <a:lumMod val="65000"/>
              <a:lumOff val="35000"/>
            </a:schemeClr>
          </a:solidFill>
        </p:spPr>
        <p:txBody>
          <a:bodyPr wrap="square" lIns="0" tIns="0" rIns="0" bIns="0" rtlCol="0"/>
          <a:lstStyle/>
          <a:p>
            <a:endParaRPr/>
          </a:p>
        </p:txBody>
      </p:sp>
      <p:sp>
        <p:nvSpPr>
          <p:cNvPr id="5" name="object 5"/>
          <p:cNvSpPr txBox="1">
            <a:spLocks noGrp="1"/>
          </p:cNvSpPr>
          <p:nvPr>
            <p:ph type="title"/>
          </p:nvPr>
        </p:nvSpPr>
        <p:spPr>
          <a:xfrm>
            <a:off x="10735916" y="3685541"/>
            <a:ext cx="4918075" cy="467359"/>
          </a:xfrm>
          <a:prstGeom prst="rect">
            <a:avLst/>
          </a:prstGeom>
        </p:spPr>
        <p:txBody>
          <a:bodyPr vert="horz" wrap="square" lIns="0" tIns="12700" rIns="0" bIns="0" rtlCol="0">
            <a:spAutoFit/>
          </a:bodyPr>
          <a:lstStyle/>
          <a:p>
            <a:pPr marL="12700">
              <a:lnSpc>
                <a:spcPct val="100000"/>
              </a:lnSpc>
              <a:spcBef>
                <a:spcPts val="100"/>
              </a:spcBef>
            </a:pPr>
            <a:r>
              <a:rPr sz="2900" dirty="0">
                <a:solidFill>
                  <a:sysClr val="windowText" lastClr="000000"/>
                </a:solidFill>
                <a:latin typeface="Tahoma" panose="020B0604030504040204"/>
                <a:cs typeface="Tahoma" panose="020B0604030504040204"/>
              </a:rPr>
              <a:t>TOPICS</a:t>
            </a:r>
            <a:r>
              <a:rPr sz="2900" spc="90" dirty="0">
                <a:solidFill>
                  <a:sysClr val="windowText" lastClr="000000"/>
                </a:solidFill>
                <a:latin typeface="Tahoma" panose="020B0604030504040204"/>
                <a:cs typeface="Tahoma" panose="020B0604030504040204"/>
              </a:rPr>
              <a:t> </a:t>
            </a:r>
            <a:r>
              <a:rPr sz="2900" spc="105" dirty="0">
                <a:solidFill>
                  <a:sysClr val="windowText" lastClr="000000"/>
                </a:solidFill>
                <a:latin typeface="Tahoma" panose="020B0604030504040204"/>
                <a:cs typeface="Tahoma" panose="020B0604030504040204"/>
              </a:rPr>
              <a:t>AND</a:t>
            </a:r>
            <a:r>
              <a:rPr sz="2900" spc="90" dirty="0">
                <a:solidFill>
                  <a:sysClr val="windowText" lastClr="000000"/>
                </a:solidFill>
                <a:latin typeface="Tahoma" panose="020B0604030504040204"/>
                <a:cs typeface="Tahoma" panose="020B0604030504040204"/>
              </a:rPr>
              <a:t> </a:t>
            </a:r>
            <a:r>
              <a:rPr sz="2900" spc="-35" dirty="0">
                <a:solidFill>
                  <a:sysClr val="windowText" lastClr="000000"/>
                </a:solidFill>
                <a:latin typeface="Tahoma" panose="020B0604030504040204"/>
                <a:cs typeface="Tahoma" panose="020B0604030504040204"/>
              </a:rPr>
              <a:t>HIGHLIGHTS</a:t>
            </a:r>
            <a:endParaRPr sz="2900" dirty="0">
              <a:solidFill>
                <a:sysClr val="windowText" lastClr="000000"/>
              </a:solidFill>
              <a:latin typeface="Tahoma" panose="020B0604030504040204"/>
              <a:cs typeface="Tahoma" panose="020B0604030504040204"/>
            </a:endParaRPr>
          </a:p>
        </p:txBody>
      </p:sp>
      <p:sp>
        <p:nvSpPr>
          <p:cNvPr id="6" name="object 6"/>
          <p:cNvSpPr txBox="1"/>
          <p:nvPr/>
        </p:nvSpPr>
        <p:spPr>
          <a:xfrm>
            <a:off x="10765676" y="4673994"/>
            <a:ext cx="7780684" cy="2761333"/>
          </a:xfrm>
          <a:prstGeom prst="rect">
            <a:avLst/>
          </a:prstGeom>
        </p:spPr>
        <p:txBody>
          <a:bodyPr vert="horz" wrap="square" lIns="0" tIns="12700" rIns="0" bIns="0" rtlCol="0">
            <a:spAutoFit/>
          </a:bodyPr>
          <a:lstStyle/>
          <a:p>
            <a:pPr marL="12700" marR="1357630">
              <a:lnSpc>
                <a:spcPct val="125000"/>
              </a:lnSpc>
              <a:spcBef>
                <a:spcPts val="100"/>
              </a:spcBef>
            </a:pPr>
            <a:r>
              <a:rPr lang="en-PH" sz="2400" spc="110" dirty="0">
                <a:solidFill>
                  <a:sysClr val="windowText" lastClr="000000"/>
                </a:solidFill>
                <a:latin typeface="Century Gothic" panose="020B0502020202020204" pitchFamily="34" charset="0"/>
                <a:cs typeface="Verdana" panose="020B0604030504040204"/>
              </a:rPr>
              <a:t>Sustainable Development Goals</a:t>
            </a:r>
          </a:p>
          <a:p>
            <a:pPr marL="12700" marR="1357630">
              <a:lnSpc>
                <a:spcPct val="125000"/>
              </a:lnSpc>
              <a:spcBef>
                <a:spcPts val="100"/>
              </a:spcBef>
            </a:pPr>
            <a:r>
              <a:rPr lang="en-US" sz="2400" spc="-160" dirty="0">
                <a:solidFill>
                  <a:sysClr val="windowText" lastClr="000000"/>
                </a:solidFill>
                <a:latin typeface="Century Gothic" panose="020B0502020202020204" pitchFamily="34" charset="0"/>
                <a:cs typeface="Verdana" panose="020B0604030504040204"/>
              </a:rPr>
              <a:t>Introduction</a:t>
            </a:r>
            <a:endParaRPr lang="en-PH" sz="2400" spc="-75" dirty="0">
              <a:solidFill>
                <a:sysClr val="windowText" lastClr="000000"/>
              </a:solidFill>
              <a:latin typeface="Century Gothic" panose="020B0502020202020204" pitchFamily="34" charset="0"/>
              <a:cs typeface="Verdana" panose="020B0604030504040204"/>
            </a:endParaRPr>
          </a:p>
          <a:p>
            <a:pPr marL="12700" marR="1357630">
              <a:lnSpc>
                <a:spcPct val="125000"/>
              </a:lnSpc>
              <a:spcBef>
                <a:spcPts val="100"/>
              </a:spcBef>
            </a:pPr>
            <a:r>
              <a:rPr lang="en-PH" sz="2400" spc="-15" dirty="0">
                <a:solidFill>
                  <a:sysClr val="windowText" lastClr="000000"/>
                </a:solidFill>
                <a:latin typeface="Century Gothic" panose="020B0502020202020204" pitchFamily="34" charset="0"/>
                <a:cs typeface="Verdana" panose="020B0604030504040204"/>
              </a:rPr>
              <a:t>Problem Statement	</a:t>
            </a:r>
            <a:endParaRPr sz="240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10" dirty="0">
                <a:solidFill>
                  <a:sysClr val="windowText" lastClr="000000"/>
                </a:solidFill>
                <a:latin typeface="Century Gothic" panose="020B0502020202020204" pitchFamily="34" charset="0"/>
                <a:cs typeface="Verdana" panose="020B0604030504040204"/>
              </a:rPr>
              <a:t>Objectives</a:t>
            </a:r>
            <a:endParaRPr lang="en-PH" sz="2400" spc="-30" dirty="0">
              <a:solidFill>
                <a:sysClr val="windowText" lastClr="000000"/>
              </a:solidFill>
              <a:latin typeface="Century Gothic" panose="020B0502020202020204" pitchFamily="34" charset="0"/>
              <a:cs typeface="Verdana" panose="020B0604030504040204"/>
            </a:endParaRPr>
          </a:p>
          <a:p>
            <a:pPr marL="12700" marR="5080">
              <a:lnSpc>
                <a:spcPct val="125000"/>
              </a:lnSpc>
            </a:pPr>
            <a:r>
              <a:rPr lang="en-PH" sz="2400" spc="-80" dirty="0">
                <a:solidFill>
                  <a:sysClr val="windowText" lastClr="000000"/>
                </a:solidFill>
                <a:latin typeface="Century Gothic" panose="020B0502020202020204" pitchFamily="34" charset="0"/>
                <a:cs typeface="Verdana" panose="020B0604030504040204"/>
              </a:rPr>
              <a:t>Purpose</a:t>
            </a:r>
          </a:p>
          <a:p>
            <a:pPr marL="12700" marR="5080">
              <a:lnSpc>
                <a:spcPct val="125000"/>
              </a:lnSpc>
            </a:pPr>
            <a:r>
              <a:rPr lang="en-PH" sz="2400" spc="-15" dirty="0">
                <a:solidFill>
                  <a:sysClr val="windowText" lastClr="000000"/>
                </a:solidFill>
                <a:latin typeface="Century Gothic" panose="020B0502020202020204" pitchFamily="34" charset="0"/>
                <a:cs typeface="Verdana" panose="020B0604030504040204"/>
              </a:rPr>
              <a:t>Sources of Datasets</a:t>
            </a:r>
            <a:endParaRPr lang="en-PH" sz="2400" spc="-75" dirty="0">
              <a:solidFill>
                <a:sysClr val="windowText" lastClr="000000"/>
              </a:solidFill>
              <a:latin typeface="Century Gothic" panose="020B0502020202020204" pitchFamily="34" charset="0"/>
              <a:cs typeface="Verdana" panose="020B0604030504040204"/>
            </a:endParaRPr>
          </a:p>
        </p:txBody>
      </p:sp>
      <p:sp>
        <p:nvSpPr>
          <p:cNvPr id="18"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19"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0"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lumMod val="95000"/>
              <a:lumOff val="5000"/>
            </a:schemeClr>
          </a:solidFill>
        </p:spPr>
        <p:txBody>
          <a:bodyPr wrap="square" lIns="0" tIns="0" rIns="0" bIns="0" rtlCol="0"/>
          <a:lstStyle/>
          <a:p>
            <a:endParaRPr>
              <a:solidFill>
                <a:sysClr val="windowText" lastClr="000000"/>
              </a:solidFill>
            </a:endParaRPr>
          </a:p>
        </p:txBody>
      </p:sp>
      <p:sp>
        <p:nvSpPr>
          <p:cNvPr id="21"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lumMod val="95000"/>
              <a:lumOff val="5000"/>
            </a:schemeClr>
          </a:solidFill>
        </p:spPr>
        <p:txBody>
          <a:bodyPr wrap="square" lIns="0" tIns="0" rIns="0" bIns="0" rtlCol="0"/>
          <a:lstStyle/>
          <a:p>
            <a:endParaRPr dirty="0">
              <a:solidFill>
                <a:sysClr val="windowText" lastClr="000000"/>
              </a:solidFill>
            </a:endParaRPr>
          </a:p>
        </p:txBody>
      </p:sp>
      <p:sp>
        <p:nvSpPr>
          <p:cNvPr id="12" name="Rectangle 11"/>
          <p:cNvSpPr/>
          <p:nvPr/>
        </p:nvSpPr>
        <p:spPr>
          <a:xfrm>
            <a:off x="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543675" cy="10287000"/>
          </a:xfrm>
          <a:custGeom>
            <a:avLst/>
            <a:gdLst/>
            <a:ahLst/>
            <a:cxnLst/>
            <a:rect l="l" t="t" r="r" b="b"/>
            <a:pathLst>
              <a:path w="6543675" h="10287000">
                <a:moveTo>
                  <a:pt x="6543674" y="10286999"/>
                </a:moveTo>
                <a:lnTo>
                  <a:pt x="0" y="10286999"/>
                </a:lnTo>
                <a:lnTo>
                  <a:pt x="0" y="0"/>
                </a:lnTo>
                <a:lnTo>
                  <a:pt x="6543674" y="0"/>
                </a:lnTo>
                <a:lnTo>
                  <a:pt x="6543674" y="10286999"/>
                </a:lnTo>
                <a:close/>
              </a:path>
            </a:pathLst>
          </a:custGeom>
          <a:solidFill>
            <a:srgbClr val="D5D5D5"/>
          </a:solidFill>
        </p:spPr>
        <p:txBody>
          <a:bodyPr wrap="square" lIns="0" tIns="0" rIns="0" bIns="0" rtlCol="0"/>
          <a:lstStyle/>
          <a:p>
            <a:endParaRPr dirty="0"/>
          </a:p>
        </p:txBody>
      </p:sp>
      <p:sp>
        <p:nvSpPr>
          <p:cNvPr id="17" name="object 17"/>
          <p:cNvSpPr txBox="1"/>
          <p:nvPr/>
        </p:nvSpPr>
        <p:spPr>
          <a:xfrm>
            <a:off x="1657052" y="345029"/>
            <a:ext cx="2000548" cy="8681914"/>
          </a:xfrm>
          <a:prstGeom prst="rect">
            <a:avLst/>
          </a:prstGeom>
        </p:spPr>
        <p:txBody>
          <a:bodyPr vert="vert270" wrap="square" lIns="0" tIns="16510" rIns="0" bIns="0" rtlCol="0">
            <a:spAutoFit/>
          </a:bodyPr>
          <a:lstStyle/>
          <a:p>
            <a:pPr marL="12700">
              <a:lnSpc>
                <a:spcPct val="100000"/>
              </a:lnSpc>
              <a:spcBef>
                <a:spcPts val="130"/>
              </a:spcBef>
            </a:pPr>
            <a:r>
              <a:rPr lang="en-PH" sz="6500" b="1" spc="-70" dirty="0">
                <a:solidFill>
                  <a:schemeClr val="accent4">
                    <a:lumMod val="50000"/>
                  </a:schemeClr>
                </a:solidFill>
                <a:latin typeface="Tahoma" panose="020B0604030504040204"/>
                <a:cs typeface="Tahoma" panose="020B0604030504040204"/>
              </a:rPr>
              <a:t>Sustainable Development Goals</a:t>
            </a:r>
            <a:endParaRPr sz="6500" dirty="0">
              <a:solidFill>
                <a:schemeClr val="accent4">
                  <a:lumMod val="50000"/>
                </a:schemeClr>
              </a:solidFill>
              <a:latin typeface="Tahoma" panose="020B0604030504040204"/>
              <a:cs typeface="Tahoma" panose="020B0604030504040204"/>
            </a:endParaRPr>
          </a:p>
        </p:txBody>
      </p:sp>
      <p:sp>
        <p:nvSpPr>
          <p:cNvPr id="18" name="object 18"/>
          <p:cNvSpPr txBox="1">
            <a:spLocks noGrp="1"/>
          </p:cNvSpPr>
          <p:nvPr>
            <p:ph type="title"/>
          </p:nvPr>
        </p:nvSpPr>
        <p:spPr>
          <a:xfrm>
            <a:off x="10310974" y="1303417"/>
            <a:ext cx="3996690" cy="861967"/>
          </a:xfrm>
          <a:prstGeom prst="rect">
            <a:avLst/>
          </a:prstGeom>
        </p:spPr>
        <p:txBody>
          <a:bodyPr vert="horz" wrap="square" lIns="0" tIns="12700" rIns="0" bIns="0" rtlCol="0">
            <a:spAutoFit/>
          </a:bodyPr>
          <a:lstStyle/>
          <a:p>
            <a:pPr marL="12700" marR="5080">
              <a:lnSpc>
                <a:spcPct val="107000"/>
              </a:lnSpc>
              <a:spcBef>
                <a:spcPts val="100"/>
              </a:spcBef>
            </a:pPr>
            <a:r>
              <a:rPr lang="en-PH" sz="2700" spc="-75" dirty="0">
                <a:solidFill>
                  <a:schemeClr val="bg2">
                    <a:lumMod val="50000"/>
                  </a:schemeClr>
                </a:solidFill>
                <a:latin typeface="Tahoma" panose="020B0604030504040204"/>
                <a:cs typeface="Tahoma" panose="020B0604030504040204"/>
              </a:rPr>
              <a:t>Goal 11: Sustainable Cities and Communities</a:t>
            </a:r>
            <a:endParaRPr sz="2700" dirty="0">
              <a:solidFill>
                <a:schemeClr val="bg2">
                  <a:lumMod val="50000"/>
                </a:schemeClr>
              </a:solidFill>
              <a:latin typeface="Tahoma" panose="020B0604030504040204"/>
              <a:cs typeface="Tahoma" panose="020B0604030504040204"/>
            </a:endParaRPr>
          </a:p>
        </p:txBody>
      </p:sp>
      <p:sp>
        <p:nvSpPr>
          <p:cNvPr id="19" name="object 19"/>
          <p:cNvSpPr txBox="1"/>
          <p:nvPr/>
        </p:nvSpPr>
        <p:spPr>
          <a:xfrm>
            <a:off x="10310974" y="2377239"/>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mitigate the negative consequences of natural catastrophes like typhoons.</a:t>
            </a:r>
            <a:endParaRPr dirty="0">
              <a:latin typeface="Century Gothic" panose="020B0502020202020204" pitchFamily="34" charset="0"/>
              <a:cs typeface="Verdana" panose="020B0604030504040204"/>
            </a:endParaRPr>
          </a:p>
        </p:txBody>
      </p:sp>
      <p:sp>
        <p:nvSpPr>
          <p:cNvPr id="23" name="object 18"/>
          <p:cNvSpPr/>
          <p:nvPr/>
        </p:nvSpPr>
        <p:spPr>
          <a:xfrm>
            <a:off x="16796703" y="1282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4" name="object 19"/>
          <p:cNvSpPr/>
          <p:nvPr/>
        </p:nvSpPr>
        <p:spPr>
          <a:xfrm>
            <a:off x="16796703" y="1155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5" name="object 20"/>
          <p:cNvSpPr/>
          <p:nvPr/>
        </p:nvSpPr>
        <p:spPr>
          <a:xfrm>
            <a:off x="16796703" y="1028700"/>
            <a:ext cx="466090" cy="50800"/>
          </a:xfrm>
          <a:custGeom>
            <a:avLst/>
            <a:gdLst/>
            <a:ahLst/>
            <a:cxnLst/>
            <a:rect l="l" t="t" r="r" b="b"/>
            <a:pathLst>
              <a:path w="466090" h="50800">
                <a:moveTo>
                  <a:pt x="465824" y="50799"/>
                </a:moveTo>
                <a:lnTo>
                  <a:pt x="0" y="50799"/>
                </a:lnTo>
                <a:lnTo>
                  <a:pt x="0" y="0"/>
                </a:lnTo>
                <a:lnTo>
                  <a:pt x="465824" y="0"/>
                </a:lnTo>
                <a:lnTo>
                  <a:pt x="465824" y="50799"/>
                </a:lnTo>
                <a:close/>
              </a:path>
            </a:pathLst>
          </a:custGeom>
          <a:solidFill>
            <a:schemeClr val="tx1"/>
          </a:solidFill>
        </p:spPr>
        <p:txBody>
          <a:bodyPr wrap="square" lIns="0" tIns="0" rIns="0" bIns="0" rtlCol="0"/>
          <a:lstStyle/>
          <a:p>
            <a:endParaRPr/>
          </a:p>
        </p:txBody>
      </p:sp>
      <p:sp>
        <p:nvSpPr>
          <p:cNvPr id="26" name="object 21"/>
          <p:cNvSpPr/>
          <p:nvPr/>
        </p:nvSpPr>
        <p:spPr>
          <a:xfrm>
            <a:off x="16685148" y="9101933"/>
            <a:ext cx="690245" cy="317500"/>
          </a:xfrm>
          <a:custGeom>
            <a:avLst/>
            <a:gdLst/>
            <a:ahLst/>
            <a:cxnLst/>
            <a:rect l="l" t="t" r="r" b="b"/>
            <a:pathLst>
              <a:path w="690244" h="317500">
                <a:moveTo>
                  <a:pt x="530605" y="317229"/>
                </a:moveTo>
                <a:lnTo>
                  <a:pt x="538520" y="317229"/>
                </a:lnTo>
                <a:lnTo>
                  <a:pt x="690166" y="162648"/>
                </a:lnTo>
                <a:lnTo>
                  <a:pt x="690166" y="154580"/>
                </a:lnTo>
                <a:lnTo>
                  <a:pt x="543585" y="5163"/>
                </a:lnTo>
                <a:lnTo>
                  <a:pt x="538520" y="0"/>
                </a:lnTo>
                <a:lnTo>
                  <a:pt x="530605" y="0"/>
                </a:lnTo>
                <a:lnTo>
                  <a:pt x="525856" y="5163"/>
                </a:lnTo>
                <a:lnTo>
                  <a:pt x="523323" y="7745"/>
                </a:lnTo>
                <a:lnTo>
                  <a:pt x="522057" y="10972"/>
                </a:lnTo>
                <a:lnTo>
                  <a:pt x="522057" y="17426"/>
                </a:lnTo>
                <a:lnTo>
                  <a:pt x="523323" y="20653"/>
                </a:lnTo>
                <a:lnTo>
                  <a:pt x="645527" y="145544"/>
                </a:lnTo>
                <a:lnTo>
                  <a:pt x="5698" y="145544"/>
                </a:lnTo>
                <a:lnTo>
                  <a:pt x="0" y="151353"/>
                </a:lnTo>
                <a:lnTo>
                  <a:pt x="0" y="165553"/>
                </a:lnTo>
                <a:lnTo>
                  <a:pt x="5698" y="171361"/>
                </a:lnTo>
                <a:lnTo>
                  <a:pt x="645527" y="171361"/>
                </a:lnTo>
                <a:lnTo>
                  <a:pt x="520474" y="298834"/>
                </a:lnTo>
                <a:lnTo>
                  <a:pt x="520474" y="306902"/>
                </a:lnTo>
                <a:lnTo>
                  <a:pt x="530605" y="317229"/>
                </a:lnTo>
                <a:close/>
              </a:path>
            </a:pathLst>
          </a:custGeom>
          <a:solidFill>
            <a:schemeClr val="tx1"/>
          </a:solidFill>
        </p:spPr>
        <p:txBody>
          <a:bodyPr wrap="square" lIns="0" tIns="0" rIns="0" bIns="0" rtlCol="0"/>
          <a:lstStyle/>
          <a:p>
            <a:endParaRPr/>
          </a:p>
        </p:txBody>
      </p:sp>
      <p:sp>
        <p:nvSpPr>
          <p:cNvPr id="27" name="object 18"/>
          <p:cNvSpPr txBox="1"/>
          <p:nvPr/>
        </p:nvSpPr>
        <p:spPr>
          <a:xfrm>
            <a:off x="10287000" y="41165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13: Climate Action</a:t>
            </a:r>
            <a:endParaRPr lang="en-US" sz="2700" kern="0" dirty="0">
              <a:solidFill>
                <a:schemeClr val="bg2">
                  <a:lumMod val="50000"/>
                </a:schemeClr>
              </a:solidFill>
              <a:latin typeface="Tahoma" panose="020B0604030504040204"/>
              <a:cs typeface="Tahoma" panose="020B0604030504040204"/>
            </a:endParaRPr>
          </a:p>
        </p:txBody>
      </p:sp>
      <p:sp>
        <p:nvSpPr>
          <p:cNvPr id="28" name="object 19"/>
          <p:cNvSpPr txBox="1"/>
          <p:nvPr/>
        </p:nvSpPr>
        <p:spPr>
          <a:xfrm>
            <a:off x="10310974" y="4838700"/>
            <a:ext cx="4429916" cy="1016240"/>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stives to take immediate action to address climate change and its consequences.</a:t>
            </a:r>
            <a:endParaRPr dirty="0">
              <a:latin typeface="Century Gothic" panose="020B0502020202020204" pitchFamily="34" charset="0"/>
              <a:cs typeface="Verdana" panose="020B0604030504040204"/>
            </a:endParaRPr>
          </a:p>
        </p:txBody>
      </p:sp>
      <p:sp>
        <p:nvSpPr>
          <p:cNvPr id="29" name="object 18"/>
          <p:cNvSpPr txBox="1"/>
          <p:nvPr/>
        </p:nvSpPr>
        <p:spPr>
          <a:xfrm>
            <a:off x="10310974" y="7012142"/>
            <a:ext cx="3996690" cy="417358"/>
          </a:xfrm>
          <a:prstGeom prst="rect">
            <a:avLst/>
          </a:prstGeom>
        </p:spPr>
        <p:txBody>
          <a:bodyPr vert="horz" wrap="square" lIns="0" tIns="12700" rIns="0" bIns="0" rtlCol="0">
            <a:spAutoFit/>
          </a:bodyPr>
          <a:lstStyle>
            <a:lvl1pPr>
              <a:defRPr sz="8000" b="1" i="0">
                <a:solidFill>
                  <a:srgbClr val="111B1D"/>
                </a:solidFill>
                <a:latin typeface="Verdana" panose="020B0604030504040204"/>
                <a:ea typeface="+mj-ea"/>
                <a:cs typeface="Verdana" panose="020B0604030504040204"/>
              </a:defRPr>
            </a:lvl1pPr>
          </a:lstStyle>
          <a:p>
            <a:pPr marL="12700" marR="5080">
              <a:lnSpc>
                <a:spcPct val="107000"/>
              </a:lnSpc>
              <a:spcBef>
                <a:spcPts val="100"/>
              </a:spcBef>
            </a:pPr>
            <a:r>
              <a:rPr lang="en-US" sz="2700" kern="0" spc="-75" dirty="0">
                <a:solidFill>
                  <a:schemeClr val="bg2">
                    <a:lumMod val="50000"/>
                  </a:schemeClr>
                </a:solidFill>
                <a:latin typeface="Tahoma" panose="020B0604030504040204"/>
                <a:cs typeface="Tahoma" panose="020B0604030504040204"/>
              </a:rPr>
              <a:t>Goal 15: Life on Land</a:t>
            </a:r>
            <a:endParaRPr lang="en-US" sz="2700" kern="0" dirty="0">
              <a:solidFill>
                <a:schemeClr val="bg2">
                  <a:lumMod val="50000"/>
                </a:schemeClr>
              </a:solidFill>
              <a:latin typeface="Tahoma" panose="020B0604030504040204"/>
              <a:cs typeface="Tahoma" panose="020B0604030504040204"/>
            </a:endParaRPr>
          </a:p>
        </p:txBody>
      </p:sp>
      <p:sp>
        <p:nvSpPr>
          <p:cNvPr id="30" name="object 19"/>
          <p:cNvSpPr txBox="1"/>
          <p:nvPr/>
        </p:nvSpPr>
        <p:spPr>
          <a:xfrm>
            <a:off x="10322347" y="7625762"/>
            <a:ext cx="4429916" cy="1708738"/>
          </a:xfrm>
          <a:prstGeom prst="rect">
            <a:avLst/>
          </a:prstGeom>
        </p:spPr>
        <p:txBody>
          <a:bodyPr vert="horz" wrap="square" lIns="0" tIns="12700" rIns="0" bIns="0" rtlCol="0">
            <a:spAutoFit/>
          </a:bodyPr>
          <a:lstStyle/>
          <a:p>
            <a:pPr marL="12700" marR="5080">
              <a:lnSpc>
                <a:spcPct val="125000"/>
              </a:lnSpc>
              <a:spcBef>
                <a:spcPts val="100"/>
              </a:spcBef>
            </a:pPr>
            <a:r>
              <a:rPr lang="en-US" spc="105" dirty="0">
                <a:solidFill>
                  <a:srgbClr val="111B1D"/>
                </a:solidFill>
                <a:latin typeface="Century Gothic" panose="020B0502020202020204" pitchFamily="34" charset="0"/>
                <a:cs typeface="Verdana" panose="020B0604030504040204"/>
              </a:rPr>
              <a:t>It seeks to manage forest sustainability, prevent desertification, halt and reverse land degradation, and halt biodiversity loss.</a:t>
            </a:r>
            <a:endParaRPr dirty="0">
              <a:latin typeface="Century Gothic" panose="020B0502020202020204" pitchFamily="34" charset="0"/>
              <a:cs typeface="Verdana" panose="020B0604030504040204"/>
            </a:endParaRPr>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6794" y="571500"/>
            <a:ext cx="3996691"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6795" y="3731111"/>
            <a:ext cx="3996690" cy="29363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778" y="6876074"/>
            <a:ext cx="4008707" cy="2915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6225"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3" name="object 3"/>
          <p:cNvSpPr/>
          <p:nvPr/>
        </p:nvSpPr>
        <p:spPr>
          <a:xfrm>
            <a:off x="276225"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4" name="object 4"/>
          <p:cNvSpPr/>
          <p:nvPr/>
        </p:nvSpPr>
        <p:spPr>
          <a:xfrm>
            <a:off x="276225"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5" name="object 5"/>
          <p:cNvSpPr/>
          <p:nvPr/>
        </p:nvSpPr>
        <p:spPr>
          <a:xfrm>
            <a:off x="276225"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6" name="object 6"/>
          <p:cNvSpPr/>
          <p:nvPr/>
        </p:nvSpPr>
        <p:spPr>
          <a:xfrm>
            <a:off x="286911"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7" name="object 7"/>
          <p:cNvSpPr/>
          <p:nvPr/>
        </p:nvSpPr>
        <p:spPr>
          <a:xfrm>
            <a:off x="4677375" y="6949106"/>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F41723"/>
          </a:solidFill>
        </p:spPr>
        <p:txBody>
          <a:bodyPr wrap="square" lIns="0" tIns="0" rIns="0" bIns="0" rtlCol="0"/>
          <a:lstStyle/>
          <a:p>
            <a:endParaRPr/>
          </a:p>
        </p:txBody>
      </p:sp>
      <p:sp>
        <p:nvSpPr>
          <p:cNvPr id="8" name="object 8"/>
          <p:cNvSpPr txBox="1"/>
          <p:nvPr/>
        </p:nvSpPr>
        <p:spPr>
          <a:xfrm>
            <a:off x="4664675" y="6079687"/>
            <a:ext cx="3382010" cy="3026213"/>
          </a:xfrm>
          <a:prstGeom prst="rect">
            <a:avLst/>
          </a:prstGeom>
        </p:spPr>
        <p:txBody>
          <a:bodyPr vert="horz" wrap="square" lIns="0" tIns="12700" rIns="0" bIns="0" rtlCol="0">
            <a:spAutoFit/>
          </a:bodyPr>
          <a:lstStyle/>
          <a:p>
            <a:pPr marL="12700">
              <a:lnSpc>
                <a:spcPct val="100000"/>
              </a:lnSpc>
              <a:spcBef>
                <a:spcPts val="100"/>
              </a:spcBef>
            </a:pPr>
            <a:endParaRPr lang="en-PH" sz="4250" dirty="0">
              <a:latin typeface="Tahoma" panose="020B0604030504040204"/>
              <a:cs typeface="Tahoma" panose="020B0604030504040204"/>
            </a:endParaRPr>
          </a:p>
          <a:p>
            <a:pPr marL="12700">
              <a:lnSpc>
                <a:spcPct val="100000"/>
              </a:lnSpc>
              <a:spcBef>
                <a:spcPts val="100"/>
              </a:spcBef>
            </a:pPr>
            <a:endParaRPr lang="en-PH" sz="4250" dirty="0">
              <a:latin typeface="Tahoma" panose="020B0604030504040204"/>
              <a:cs typeface="Tahoma" panose="020B0604030504040204"/>
            </a:endParaRPr>
          </a:p>
          <a:p>
            <a:pPr marL="12700" marR="5080">
              <a:lnSpc>
                <a:spcPct val="125000"/>
              </a:lnSpc>
            </a:pPr>
            <a:r>
              <a:rPr lang="en-US" sz="1800" dirty="0">
                <a:effectLst/>
                <a:latin typeface="Verdana" panose="020B0604030504040204" pitchFamily="34" charset="0"/>
                <a:ea typeface="Verdana" panose="020B0604030504040204" pitchFamily="34" charset="0"/>
              </a:rPr>
              <a:t>The Philippines' apparent vulnerability to natural disasters emerges from its geographic location within the Pacific Ring of Fire.</a:t>
            </a:r>
          </a:p>
        </p:txBody>
      </p:sp>
      <p:sp>
        <p:nvSpPr>
          <p:cNvPr id="9" name="object 9"/>
          <p:cNvSpPr txBox="1">
            <a:spLocks noGrp="1"/>
          </p:cNvSpPr>
          <p:nvPr>
            <p:ph type="title"/>
          </p:nvPr>
        </p:nvSpPr>
        <p:spPr>
          <a:xfrm>
            <a:off x="1122010" y="1028501"/>
            <a:ext cx="8596630" cy="2394886"/>
          </a:xfrm>
          <a:prstGeom prst="rect">
            <a:avLst/>
          </a:prstGeom>
        </p:spPr>
        <p:txBody>
          <a:bodyPr vert="horz" wrap="square" lIns="0" tIns="136525" rIns="0" bIns="0" rtlCol="0">
            <a:spAutoFit/>
          </a:bodyPr>
          <a:lstStyle/>
          <a:p>
            <a:pPr marL="12700" marR="5080">
              <a:lnSpc>
                <a:spcPts val="8780"/>
              </a:lnSpc>
              <a:spcBef>
                <a:spcPts val="1010"/>
              </a:spcBef>
            </a:pPr>
            <a:r>
              <a:rPr lang="en-PH" sz="8000" b="1" spc="-900" dirty="0">
                <a:solidFill>
                  <a:schemeClr val="tx1"/>
                </a:solidFill>
                <a:latin typeface="Verdana" panose="020B0604030504040204"/>
                <a:cs typeface="Verdana" panose="020B0604030504040204"/>
              </a:rPr>
              <a:t>EDA TO TMRF</a:t>
            </a:r>
            <a:br>
              <a:rPr lang="en-PH" sz="8000" b="1" spc="-900" dirty="0">
                <a:solidFill>
                  <a:schemeClr val="tx1"/>
                </a:solidFill>
                <a:latin typeface="Verdana" panose="020B0604030504040204"/>
                <a:cs typeface="Verdana" panose="020B0604030504040204"/>
              </a:rPr>
            </a:br>
            <a:r>
              <a:rPr lang="en-PH" b="1" spc="-900" dirty="0">
                <a:solidFill>
                  <a:schemeClr val="tx1"/>
                </a:solidFill>
                <a:latin typeface="Verdana" panose="020B0604030504040204"/>
                <a:cs typeface="Verdana" panose="020B0604030504040204"/>
              </a:rPr>
              <a:t>INTRODUCTION</a:t>
            </a:r>
            <a:endParaRPr lang="en-PH" sz="8000" dirty="0">
              <a:solidFill>
                <a:schemeClr val="tx1"/>
              </a:solidFill>
              <a:latin typeface="Verdana" panose="020B0604030504040204"/>
              <a:cs typeface="Verdana" panose="020B0604030504040204"/>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b="5767"/>
          <a:stretch>
            <a:fillRect/>
          </a:stretch>
        </p:blipFill>
        <p:spPr>
          <a:xfrm>
            <a:off x="1219200" y="5796345"/>
            <a:ext cx="2734274" cy="3308711"/>
          </a:xfrm>
          <a:prstGeom prst="rect">
            <a:avLst/>
          </a:prstGeom>
          <a:ln>
            <a:noFill/>
          </a:ln>
          <a:effectLst>
            <a:outerShdw blurRad="190500" algn="tl" rotWithShape="0">
              <a:srgbClr val="000000">
                <a:alpha val="70000"/>
              </a:srgbClr>
            </a:outerShdw>
          </a:effectLst>
        </p:spPr>
      </p:pic>
      <p:sp>
        <p:nvSpPr>
          <p:cNvPr id="28" name="Rectangle 27"/>
          <p:cNvSpPr/>
          <p:nvPr/>
        </p:nvSpPr>
        <p:spPr>
          <a:xfrm>
            <a:off x="9718640" y="0"/>
            <a:ext cx="8569360" cy="102870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9601200" y="1465635"/>
            <a:ext cx="6658707" cy="782265"/>
          </a:xfrm>
          <a:prstGeom prst="rect">
            <a:avLst/>
          </a:prstGeom>
        </p:spPr>
        <p:txBody>
          <a:bodyPr vert="horz" wrap="square" lIns="0" tIns="12700" rIns="0" bIns="0" rtlCol="0">
            <a:spAutoFit/>
          </a:bodyPr>
          <a:lstStyle/>
          <a:p>
            <a:pPr marL="12700">
              <a:lnSpc>
                <a:spcPct val="100000"/>
              </a:lnSpc>
              <a:spcBef>
                <a:spcPts val="100"/>
              </a:spcBef>
            </a:pPr>
            <a:r>
              <a:rPr lang="en-US" sz="5000" spc="-70" dirty="0">
                <a:solidFill>
                  <a:schemeClr val="tx1">
                    <a:lumMod val="95000"/>
                    <a:lumOff val="5000"/>
                  </a:schemeClr>
                </a:solidFill>
                <a:latin typeface="Cambria" panose="02040503050406030204"/>
                <a:cs typeface="Cambria" panose="02040503050406030204"/>
              </a:rPr>
              <a:t>PROBLEM STATEMENT</a:t>
            </a:r>
            <a:endParaRPr sz="5000" dirty="0">
              <a:solidFill>
                <a:schemeClr val="tx1">
                  <a:lumMod val="95000"/>
                  <a:lumOff val="5000"/>
                </a:schemeClr>
              </a:solidFill>
              <a:latin typeface="Cambria" panose="02040503050406030204"/>
              <a:cs typeface="Cambria" panose="02040503050406030204"/>
            </a:endParaRPr>
          </a:p>
        </p:txBody>
      </p:sp>
      <p:sp>
        <p:nvSpPr>
          <p:cNvPr id="5" name="Rectangle 4"/>
          <p:cNvSpPr/>
          <p:nvPr/>
        </p:nvSpPr>
        <p:spPr>
          <a:xfrm>
            <a:off x="0" y="0"/>
            <a:ext cx="8569360" cy="10325100"/>
          </a:xfrm>
          <a:prstGeom prst="rect">
            <a:avLst/>
          </a:prstGeom>
          <a:blipFill dpi="0" rotWithShape="1">
            <a:blip r:embed="rId3">
              <a:alphaModFix amt="8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object 2"/>
          <p:cNvSpPr/>
          <p:nvPr/>
        </p:nvSpPr>
        <p:spPr>
          <a:xfrm>
            <a:off x="17373600" y="1746488"/>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7" name="object 3"/>
          <p:cNvSpPr/>
          <p:nvPr/>
        </p:nvSpPr>
        <p:spPr>
          <a:xfrm>
            <a:off x="17373600" y="1288276"/>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8" name="object 4"/>
          <p:cNvSpPr/>
          <p:nvPr/>
        </p:nvSpPr>
        <p:spPr>
          <a:xfrm>
            <a:off x="17373600" y="830064"/>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1" name="object 5"/>
          <p:cNvSpPr/>
          <p:nvPr/>
        </p:nvSpPr>
        <p:spPr>
          <a:xfrm>
            <a:off x="17373600" y="371840"/>
            <a:ext cx="638175" cy="396875"/>
          </a:xfrm>
          <a:custGeom>
            <a:avLst/>
            <a:gdLst/>
            <a:ahLst/>
            <a:cxnLst/>
            <a:rect l="l" t="t" r="r" b="b"/>
            <a:pathLst>
              <a:path w="638175" h="396875">
                <a:moveTo>
                  <a:pt x="75251" y="0"/>
                </a:moveTo>
                <a:lnTo>
                  <a:pt x="319087" y="245064"/>
                </a:lnTo>
                <a:lnTo>
                  <a:pt x="562923" y="0"/>
                </a:lnTo>
                <a:lnTo>
                  <a:pt x="638174" y="75630"/>
                </a:lnTo>
                <a:lnTo>
                  <a:pt x="319087" y="396325"/>
                </a:lnTo>
                <a:lnTo>
                  <a:pt x="0" y="75630"/>
                </a:lnTo>
                <a:lnTo>
                  <a:pt x="75251" y="0"/>
                </a:lnTo>
                <a:close/>
              </a:path>
            </a:pathLst>
          </a:custGeom>
          <a:solidFill>
            <a:schemeClr val="tx1">
              <a:lumMod val="65000"/>
              <a:lumOff val="35000"/>
            </a:schemeClr>
          </a:solidFill>
        </p:spPr>
        <p:txBody>
          <a:bodyPr wrap="square" lIns="0" tIns="0" rIns="0" bIns="0" rtlCol="0"/>
          <a:lstStyle/>
          <a:p>
            <a:endParaRPr/>
          </a:p>
        </p:txBody>
      </p:sp>
      <p:sp>
        <p:nvSpPr>
          <p:cNvPr id="12" name="object 6"/>
          <p:cNvSpPr/>
          <p:nvPr/>
        </p:nvSpPr>
        <p:spPr>
          <a:xfrm>
            <a:off x="17384286" y="0"/>
            <a:ext cx="617220" cy="310515"/>
          </a:xfrm>
          <a:custGeom>
            <a:avLst/>
            <a:gdLst/>
            <a:ahLst/>
            <a:cxnLst/>
            <a:rect l="l" t="t" r="r" b="b"/>
            <a:pathLst>
              <a:path w="617219" h="310515">
                <a:moveTo>
                  <a:pt x="466298" y="0"/>
                </a:moveTo>
                <a:lnTo>
                  <a:pt x="616801" y="0"/>
                </a:lnTo>
                <a:lnTo>
                  <a:pt x="308400" y="309954"/>
                </a:lnTo>
                <a:lnTo>
                  <a:pt x="157897" y="158693"/>
                </a:lnTo>
                <a:lnTo>
                  <a:pt x="308400" y="158693"/>
                </a:lnTo>
                <a:lnTo>
                  <a:pt x="466298" y="0"/>
                </a:lnTo>
                <a:close/>
              </a:path>
              <a:path w="617219" h="310515">
                <a:moveTo>
                  <a:pt x="0" y="0"/>
                </a:moveTo>
                <a:lnTo>
                  <a:pt x="150502" y="0"/>
                </a:lnTo>
                <a:lnTo>
                  <a:pt x="308400" y="158693"/>
                </a:lnTo>
                <a:lnTo>
                  <a:pt x="157897" y="158693"/>
                </a:lnTo>
                <a:lnTo>
                  <a:pt x="0" y="0"/>
                </a:lnTo>
                <a:close/>
              </a:path>
            </a:pathLst>
          </a:custGeom>
          <a:solidFill>
            <a:schemeClr val="tx1">
              <a:lumMod val="65000"/>
              <a:lumOff val="35000"/>
            </a:schemeClr>
          </a:solidFill>
        </p:spPr>
        <p:txBody>
          <a:bodyPr wrap="square" lIns="0" tIns="0" rIns="0" bIns="0" rtlCol="0"/>
          <a:lstStyle/>
          <a:p>
            <a:endParaRPr/>
          </a:p>
        </p:txBody>
      </p:sp>
      <p:sp>
        <p:nvSpPr>
          <p:cNvPr id="9" name="object 9">
            <a:extLst>
              <a:ext uri="{FF2B5EF4-FFF2-40B4-BE49-F238E27FC236}">
                <a16:creationId xmlns:a16="http://schemas.microsoft.com/office/drawing/2014/main" id="{22D30D91-962E-E65F-6E07-4C355815AC34}"/>
              </a:ext>
            </a:extLst>
          </p:cNvPr>
          <p:cNvSpPr txBox="1"/>
          <p:nvPr/>
        </p:nvSpPr>
        <p:spPr>
          <a:xfrm>
            <a:off x="9601200" y="2743270"/>
            <a:ext cx="8382000" cy="5320367"/>
          </a:xfrm>
          <a:prstGeom prst="rect">
            <a:avLst/>
          </a:prstGeom>
        </p:spPr>
        <p:txBody>
          <a:bodyPr vert="horz" wrap="square" lIns="0" tIns="12700" rIns="0" bIns="0" rtlCol="0">
            <a:spAutoFit/>
          </a:bodyPr>
          <a:lstStyle/>
          <a:p>
            <a:pPr marL="12700" marR="5080">
              <a:lnSpc>
                <a:spcPct val="125000"/>
              </a:lnSpc>
              <a:spcBef>
                <a:spcPts val="1555"/>
              </a:spcBef>
            </a:pPr>
            <a:r>
              <a:rPr lang="en-US" sz="4000" spc="105" dirty="0">
                <a:solidFill>
                  <a:srgbClr val="111B1D"/>
                </a:solidFill>
                <a:latin typeface="Century Gothic" panose="020B0502020202020204" pitchFamily="34" charset="0"/>
                <a:cs typeface="Verdana" panose="020B0604030504040204"/>
              </a:rPr>
              <a:t>The primary issue addressed by this project is the lack of a mitigation and response framework among the cities and municipalities located throughout the Philippine archipelago. </a:t>
            </a:r>
            <a:endParaRPr lang="en-US" sz="4000" dirty="0">
              <a:latin typeface="Century Gothic" panose="020B0502020202020204" pitchFamily="34" charset="0"/>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sp>
        <p:nvSpPr>
          <p:cNvPr id="4" name="object 4"/>
          <p:cNvSpPr/>
          <p:nvPr/>
        </p:nvSpPr>
        <p:spPr>
          <a:xfrm>
            <a:off x="6148821" y="9639300"/>
            <a:ext cx="1485900" cy="57150"/>
          </a:xfrm>
          <a:custGeom>
            <a:avLst/>
            <a:gdLst/>
            <a:ahLst/>
            <a:cxnLst/>
            <a:rect l="l" t="t" r="r" b="b"/>
            <a:pathLst>
              <a:path w="1485900" h="57150">
                <a:moveTo>
                  <a:pt x="1485899" y="57149"/>
                </a:moveTo>
                <a:lnTo>
                  <a:pt x="0" y="57149"/>
                </a:lnTo>
                <a:lnTo>
                  <a:pt x="0" y="0"/>
                </a:lnTo>
                <a:lnTo>
                  <a:pt x="1485899" y="0"/>
                </a:lnTo>
                <a:lnTo>
                  <a:pt x="1485899" y="57149"/>
                </a:lnTo>
                <a:close/>
              </a:path>
            </a:pathLst>
          </a:custGeom>
          <a:solidFill>
            <a:srgbClr val="B2B2B2"/>
          </a:solidFill>
        </p:spPr>
        <p:txBody>
          <a:bodyPr wrap="square" lIns="0" tIns="0" rIns="0" bIns="0" rtlCol="0"/>
          <a:lstStyle/>
          <a:p>
            <a:endParaRPr/>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lumMod val="95000"/>
              </a:schemeClr>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EC6614B3-4FE2-833D-7EC8-1179819007B3}"/>
              </a:ext>
            </a:extLst>
          </p:cNvPr>
          <p:cNvSpPr txBox="1"/>
          <p:nvPr/>
        </p:nvSpPr>
        <p:spPr>
          <a:xfrm>
            <a:off x="6148821" y="1387366"/>
            <a:ext cx="11427114" cy="6060313"/>
          </a:xfrm>
          <a:prstGeom prst="rect">
            <a:avLst/>
          </a:prstGeom>
          <a:noFill/>
        </p:spPr>
        <p:txBody>
          <a:bodyPr wrap="square">
            <a:spAutoFit/>
          </a:bodyPr>
          <a:lstStyle/>
          <a:p>
            <a:pPr marL="0" marR="0" algn="just">
              <a:lnSpc>
                <a:spcPct val="200000"/>
              </a:lnSpc>
              <a:spcBef>
                <a:spcPts val="0"/>
              </a:spcBef>
              <a:spcAft>
                <a:spcPts val="0"/>
              </a:spcAft>
            </a:pPr>
            <a:r>
              <a:rPr lang="en-US" sz="4000" dirty="0">
                <a:effectLst/>
                <a:latin typeface="Times New Roman" panose="02020603050405020304" pitchFamily="18" charset="0"/>
                <a:ea typeface="Times New Roman" panose="02020603050405020304" pitchFamily="18" charset="0"/>
                <a:cs typeface="Times New Roman" panose="02020603050405020304" pitchFamily="18" charset="0"/>
              </a:rPr>
              <a:t>The HDX or The Humanitarian Data Exchange is an open platform for exchanging data between humanitarian organizations and disasters. HDX, launched in July 2014, aims to make humanitarian data more accessible and usable for research.</a:t>
            </a:r>
            <a:endParaRPr lang="en-US" sz="6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09" y="371228"/>
            <a:ext cx="5707359"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01679" y="371228"/>
            <a:ext cx="5748883"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pic>
        <p:nvPicPr>
          <p:cNvPr id="20" name="Picture 19">
            <a:extLst>
              <a:ext uri="{FF2B5EF4-FFF2-40B4-BE49-F238E27FC236}">
                <a16:creationId xmlns:a16="http://schemas.microsoft.com/office/drawing/2014/main" id="{775C31D7-59EB-43FC-BC54-6D6ED3596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257" y="1008357"/>
            <a:ext cx="1315743" cy="1315743"/>
          </a:xfrm>
          <a:prstGeom prst="rect">
            <a:avLst/>
          </a:prstGeom>
        </p:spPr>
      </p:pic>
      <p:sp>
        <p:nvSpPr>
          <p:cNvPr id="21" name="TextBox 20">
            <a:extLst>
              <a:ext uri="{FF2B5EF4-FFF2-40B4-BE49-F238E27FC236}">
                <a16:creationId xmlns:a16="http://schemas.microsoft.com/office/drawing/2014/main" id="{7A59F392-AFBC-F6BC-0332-6808F076186E}"/>
              </a:ext>
            </a:extLst>
          </p:cNvPr>
          <p:cNvSpPr txBox="1"/>
          <p:nvPr/>
        </p:nvSpPr>
        <p:spPr>
          <a:xfrm>
            <a:off x="7082997" y="1047571"/>
            <a:ext cx="3280203"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68,104</a:t>
            </a:r>
            <a:endParaRPr lang="en-PH" sz="7200" b="1" dirty="0">
              <a:latin typeface="Century Gothic" panose="020B0502020202020204" pitchFamily="34" charset="0"/>
            </a:endParaRPr>
          </a:p>
        </p:txBody>
      </p:sp>
      <p:sp>
        <p:nvSpPr>
          <p:cNvPr id="22" name="TextBox 21">
            <a:extLst>
              <a:ext uri="{FF2B5EF4-FFF2-40B4-BE49-F238E27FC236}">
                <a16:creationId xmlns:a16="http://schemas.microsoft.com/office/drawing/2014/main" id="{CF3E5EF4-603F-6485-E89E-879338B258A6}"/>
              </a:ext>
            </a:extLst>
          </p:cNvPr>
          <p:cNvSpPr txBox="1"/>
          <p:nvPr/>
        </p:nvSpPr>
        <p:spPr>
          <a:xfrm>
            <a:off x="6858000" y="2076390"/>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0B4A92BC-8103-97E2-F74F-AB7EC1D88871}"/>
              </a:ext>
            </a:extLst>
          </p:cNvPr>
          <p:cNvSpPr txBox="1"/>
          <p:nvPr/>
        </p:nvSpPr>
        <p:spPr>
          <a:xfrm>
            <a:off x="10027760" y="571500"/>
            <a:ext cx="1783240" cy="707886"/>
          </a:xfrm>
          <a:prstGeom prst="rect">
            <a:avLst/>
          </a:prstGeom>
          <a:noFill/>
        </p:spPr>
        <p:txBody>
          <a:bodyPr wrap="square" rtlCol="0">
            <a:spAutoFit/>
          </a:bodyPr>
          <a:lstStyle/>
          <a:p>
            <a:pPr algn="r"/>
            <a:r>
              <a:rPr lang="en-US" sz="2000" b="1" i="0" dirty="0">
                <a:solidFill>
                  <a:srgbClr val="202124"/>
                </a:solidFill>
                <a:effectLst/>
                <a:latin typeface="Century Gothic" panose="020B0502020202020204" pitchFamily="34" charset="0"/>
              </a:rPr>
              <a:t>TYPHOON TISOY</a:t>
            </a:r>
            <a:endParaRPr lang="en-PH" sz="2000" b="1" dirty="0">
              <a:latin typeface="Century Gothic" panose="020B0502020202020204" pitchFamily="34" charset="0"/>
            </a:endParaRPr>
          </a:p>
        </p:txBody>
      </p:sp>
      <p:pic>
        <p:nvPicPr>
          <p:cNvPr id="32" name="Picture 31">
            <a:extLst>
              <a:ext uri="{FF2B5EF4-FFF2-40B4-BE49-F238E27FC236}">
                <a16:creationId xmlns:a16="http://schemas.microsoft.com/office/drawing/2014/main" id="{CBEFF06C-5335-945A-8944-1C4C2FE17D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77800" y="876300"/>
            <a:ext cx="1544186" cy="1544186"/>
          </a:xfrm>
          <a:prstGeom prst="rect">
            <a:avLst/>
          </a:prstGeom>
        </p:spPr>
      </p:pic>
      <p:sp>
        <p:nvSpPr>
          <p:cNvPr id="33" name="TextBox 32">
            <a:extLst>
              <a:ext uri="{FF2B5EF4-FFF2-40B4-BE49-F238E27FC236}">
                <a16:creationId xmlns:a16="http://schemas.microsoft.com/office/drawing/2014/main" id="{90FF3968-7C58-EF21-B638-ACF00A082B6A}"/>
              </a:ext>
            </a:extLst>
          </p:cNvPr>
          <p:cNvSpPr txBox="1"/>
          <p:nvPr/>
        </p:nvSpPr>
        <p:spPr>
          <a:xfrm>
            <a:off x="14620371" y="1158396"/>
            <a:ext cx="3307949" cy="1015663"/>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TYPHOON TISOY  TYPHOON URSULA</a:t>
            </a:r>
          </a:p>
          <a:p>
            <a:r>
              <a:rPr lang="en-US" sz="2000" b="1" i="0" dirty="0">
                <a:solidFill>
                  <a:srgbClr val="202124"/>
                </a:solidFill>
                <a:effectLst/>
                <a:latin typeface="Century Gothic" panose="020B0502020202020204" pitchFamily="34" charset="0"/>
              </a:rPr>
              <a:t>TYPHOON QUIEL</a:t>
            </a:r>
          </a:p>
        </p:txBody>
      </p:sp>
      <p:pic>
        <p:nvPicPr>
          <p:cNvPr id="35" name="Picture 34">
            <a:extLst>
              <a:ext uri="{FF2B5EF4-FFF2-40B4-BE49-F238E27FC236}">
                <a16:creationId xmlns:a16="http://schemas.microsoft.com/office/drawing/2014/main" id="{16D41885-3875-6546-63F1-6BAABE3D7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3710" y="2936388"/>
            <a:ext cx="11626852" cy="7185864"/>
          </a:xfrm>
          <a:prstGeom prst="rect">
            <a:avLst/>
          </a:prstGeom>
          <a:ln w="3810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638800" cy="10287000"/>
          </a:xfrm>
          <a:custGeom>
            <a:avLst/>
            <a:gdLst/>
            <a:ahLst/>
            <a:cxnLst/>
            <a:rect l="l" t="t" r="r" b="b"/>
            <a:pathLst>
              <a:path w="4810125" h="10287000">
                <a:moveTo>
                  <a:pt x="4810124" y="10286999"/>
                </a:moveTo>
                <a:lnTo>
                  <a:pt x="0" y="10286999"/>
                </a:lnTo>
                <a:lnTo>
                  <a:pt x="0" y="0"/>
                </a:lnTo>
                <a:lnTo>
                  <a:pt x="4810124" y="0"/>
                </a:lnTo>
                <a:lnTo>
                  <a:pt x="4810124" y="10286999"/>
                </a:lnTo>
                <a:close/>
              </a:path>
            </a:pathLst>
          </a:custGeom>
          <a:solidFill>
            <a:srgbClr val="D5D5D5"/>
          </a:solidFill>
        </p:spPr>
        <p:txBody>
          <a:bodyPr wrap="square" lIns="0" tIns="0" rIns="0" bIns="0" rtlCol="0"/>
          <a:lstStyle/>
          <a:p>
            <a:endParaRPr dirty="0"/>
          </a:p>
        </p:txBody>
      </p:sp>
      <p:grpSp>
        <p:nvGrpSpPr>
          <p:cNvPr id="17" name="object 17"/>
          <p:cNvGrpSpPr/>
          <p:nvPr/>
        </p:nvGrpSpPr>
        <p:grpSpPr>
          <a:xfrm>
            <a:off x="951690" y="1028700"/>
            <a:ext cx="4175760" cy="9258300"/>
            <a:chOff x="951690" y="1028700"/>
            <a:chExt cx="4175760" cy="9258300"/>
          </a:xfrm>
        </p:grpSpPr>
        <p:sp>
          <p:nvSpPr>
            <p:cNvPr id="18" name="object 18"/>
            <p:cNvSpPr/>
            <p:nvPr/>
          </p:nvSpPr>
          <p:spPr>
            <a:xfrm>
              <a:off x="4489132" y="8144128"/>
              <a:ext cx="638175" cy="2143125"/>
            </a:xfrm>
            <a:custGeom>
              <a:avLst/>
              <a:gdLst/>
              <a:ahLst/>
              <a:cxnLst/>
              <a:rect l="l" t="t" r="r" b="b"/>
              <a:pathLst>
                <a:path w="638175" h="2143125">
                  <a:moveTo>
                    <a:pt x="627545" y="2142871"/>
                  </a:moveTo>
                  <a:lnTo>
                    <a:pt x="469595" y="1984133"/>
                  </a:lnTo>
                  <a:lnTo>
                    <a:pt x="319087" y="1832864"/>
                  </a:lnTo>
                  <a:lnTo>
                    <a:pt x="10642" y="2142871"/>
                  </a:lnTo>
                  <a:lnTo>
                    <a:pt x="161137" y="2142871"/>
                  </a:lnTo>
                  <a:lnTo>
                    <a:pt x="319087" y="1984133"/>
                  </a:lnTo>
                  <a:lnTo>
                    <a:pt x="477037" y="2142871"/>
                  </a:lnTo>
                  <a:lnTo>
                    <a:pt x="627545" y="2142871"/>
                  </a:lnTo>
                  <a:close/>
                </a:path>
                <a:path w="638175" h="2143125">
                  <a:moveTo>
                    <a:pt x="638175" y="1695348"/>
                  </a:moveTo>
                  <a:lnTo>
                    <a:pt x="319087" y="1374648"/>
                  </a:lnTo>
                  <a:lnTo>
                    <a:pt x="0" y="1695348"/>
                  </a:lnTo>
                  <a:lnTo>
                    <a:pt x="75260" y="1770976"/>
                  </a:lnTo>
                  <a:lnTo>
                    <a:pt x="319087" y="1525917"/>
                  </a:lnTo>
                  <a:lnTo>
                    <a:pt x="562927" y="1770976"/>
                  </a:lnTo>
                  <a:lnTo>
                    <a:pt x="638175" y="1695348"/>
                  </a:lnTo>
                  <a:close/>
                </a:path>
                <a:path w="638175" h="2143125">
                  <a:moveTo>
                    <a:pt x="638175" y="1237132"/>
                  </a:moveTo>
                  <a:lnTo>
                    <a:pt x="319087" y="916432"/>
                  </a:lnTo>
                  <a:lnTo>
                    <a:pt x="0" y="1237132"/>
                  </a:lnTo>
                  <a:lnTo>
                    <a:pt x="75260" y="1312760"/>
                  </a:lnTo>
                  <a:lnTo>
                    <a:pt x="319087" y="1067689"/>
                  </a:lnTo>
                  <a:lnTo>
                    <a:pt x="562927" y="1312760"/>
                  </a:lnTo>
                  <a:lnTo>
                    <a:pt x="638175" y="1237132"/>
                  </a:lnTo>
                  <a:close/>
                </a:path>
                <a:path w="638175" h="2143125">
                  <a:moveTo>
                    <a:pt x="638175" y="778916"/>
                  </a:moveTo>
                  <a:lnTo>
                    <a:pt x="319087" y="458216"/>
                  </a:lnTo>
                  <a:lnTo>
                    <a:pt x="0" y="778916"/>
                  </a:lnTo>
                  <a:lnTo>
                    <a:pt x="75260" y="854544"/>
                  </a:lnTo>
                  <a:lnTo>
                    <a:pt x="319087" y="609485"/>
                  </a:lnTo>
                  <a:lnTo>
                    <a:pt x="562927" y="854544"/>
                  </a:lnTo>
                  <a:lnTo>
                    <a:pt x="638175" y="778916"/>
                  </a:lnTo>
                  <a:close/>
                </a:path>
                <a:path w="638175" h="2143125">
                  <a:moveTo>
                    <a:pt x="638175" y="320700"/>
                  </a:moveTo>
                  <a:lnTo>
                    <a:pt x="319087" y="0"/>
                  </a:lnTo>
                  <a:lnTo>
                    <a:pt x="0" y="320700"/>
                  </a:lnTo>
                  <a:lnTo>
                    <a:pt x="75260" y="396328"/>
                  </a:lnTo>
                  <a:lnTo>
                    <a:pt x="319087" y="151269"/>
                  </a:lnTo>
                  <a:lnTo>
                    <a:pt x="562927" y="396328"/>
                  </a:lnTo>
                  <a:lnTo>
                    <a:pt x="638175" y="320700"/>
                  </a:lnTo>
                  <a:close/>
                </a:path>
              </a:pathLst>
            </a:custGeom>
            <a:solidFill>
              <a:schemeClr val="bg1"/>
            </a:solidFill>
          </p:spPr>
          <p:txBody>
            <a:bodyPr wrap="square" lIns="0" tIns="0" rIns="0" bIns="0" rtlCol="0"/>
            <a:lstStyle/>
            <a:p>
              <a:endParaRPr dirty="0"/>
            </a:p>
          </p:txBody>
        </p:sp>
        <p:sp>
          <p:nvSpPr>
            <p:cNvPr id="19" name="object 19"/>
            <p:cNvSpPr/>
            <p:nvPr/>
          </p:nvSpPr>
          <p:spPr>
            <a:xfrm>
              <a:off x="951687" y="1028712"/>
              <a:ext cx="466090" cy="304800"/>
            </a:xfrm>
            <a:custGeom>
              <a:avLst/>
              <a:gdLst/>
              <a:ahLst/>
              <a:cxnLst/>
              <a:rect l="l" t="t" r="r" b="b"/>
              <a:pathLst>
                <a:path w="466090" h="304800">
                  <a:moveTo>
                    <a:pt x="465823" y="254000"/>
                  </a:moveTo>
                  <a:lnTo>
                    <a:pt x="0" y="254000"/>
                  </a:lnTo>
                  <a:lnTo>
                    <a:pt x="0" y="304800"/>
                  </a:lnTo>
                  <a:lnTo>
                    <a:pt x="465823" y="304800"/>
                  </a:lnTo>
                  <a:lnTo>
                    <a:pt x="465823" y="254000"/>
                  </a:lnTo>
                  <a:close/>
                </a:path>
                <a:path w="466090" h="304800">
                  <a:moveTo>
                    <a:pt x="465823" y="127000"/>
                  </a:moveTo>
                  <a:lnTo>
                    <a:pt x="0" y="127000"/>
                  </a:lnTo>
                  <a:lnTo>
                    <a:pt x="0" y="177800"/>
                  </a:lnTo>
                  <a:lnTo>
                    <a:pt x="465823" y="177800"/>
                  </a:lnTo>
                  <a:lnTo>
                    <a:pt x="465823" y="127000"/>
                  </a:lnTo>
                  <a:close/>
                </a:path>
                <a:path w="466090" h="304800">
                  <a:moveTo>
                    <a:pt x="465823" y="0"/>
                  </a:moveTo>
                  <a:lnTo>
                    <a:pt x="0" y="0"/>
                  </a:lnTo>
                  <a:lnTo>
                    <a:pt x="0" y="50800"/>
                  </a:lnTo>
                  <a:lnTo>
                    <a:pt x="465823" y="50800"/>
                  </a:lnTo>
                  <a:lnTo>
                    <a:pt x="465823" y="0"/>
                  </a:lnTo>
                  <a:close/>
                </a:path>
              </a:pathLst>
            </a:custGeom>
            <a:solidFill>
              <a:srgbClr val="FFFFFF"/>
            </a:solidFill>
          </p:spPr>
          <p:txBody>
            <a:bodyPr wrap="square" lIns="0" tIns="0" rIns="0" bIns="0" rtlCol="0"/>
            <a:lstStyle/>
            <a:p>
              <a:endParaRPr/>
            </a:p>
          </p:txBody>
        </p:sp>
      </p:grpSp>
      <p:sp>
        <p:nvSpPr>
          <p:cNvPr id="23" name="object 17"/>
          <p:cNvSpPr txBox="1"/>
          <p:nvPr/>
        </p:nvSpPr>
        <p:spPr>
          <a:xfrm rot="5400000">
            <a:off x="2537575" y="-314474"/>
            <a:ext cx="923330" cy="5279120"/>
          </a:xfrm>
          <a:prstGeom prst="rect">
            <a:avLst/>
          </a:prstGeom>
        </p:spPr>
        <p:txBody>
          <a:bodyPr vert="vert270" wrap="square" lIns="0" tIns="16510" rIns="0" bIns="0" rtlCol="0">
            <a:spAutoFit/>
          </a:bodyPr>
          <a:lstStyle/>
          <a:p>
            <a:pPr marL="12700">
              <a:lnSpc>
                <a:spcPct val="100000"/>
              </a:lnSpc>
              <a:spcBef>
                <a:spcPts val="130"/>
              </a:spcBef>
            </a:pPr>
            <a:r>
              <a:rPr lang="en-PH" sz="6000" b="1" spc="-70" dirty="0">
                <a:solidFill>
                  <a:schemeClr val="accent4">
                    <a:lumMod val="50000"/>
                  </a:schemeClr>
                </a:solidFill>
                <a:latin typeface="Tahoma" panose="020B0604030504040204"/>
                <a:cs typeface="Tahoma" panose="020B0604030504040204"/>
              </a:rPr>
              <a:t>OBJECTIVES</a:t>
            </a:r>
            <a:endParaRPr sz="6000" dirty="0">
              <a:solidFill>
                <a:schemeClr val="accent4">
                  <a:lumMod val="50000"/>
                </a:schemeClr>
              </a:solidFill>
              <a:latin typeface="Tahoma" panose="020B0604030504040204"/>
              <a:cs typeface="Tahoma" panose="020B0604030504040204"/>
            </a:endParaRPr>
          </a:p>
        </p:txBody>
      </p:sp>
      <p:sp>
        <p:nvSpPr>
          <p:cNvPr id="24" name="Rectangle 23"/>
          <p:cNvSpPr/>
          <p:nvPr/>
        </p:nvSpPr>
        <p:spPr>
          <a:xfrm>
            <a:off x="228600" y="3196933"/>
            <a:ext cx="5029200" cy="72736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2000" u="sng" dirty="0">
                <a:effectLst/>
                <a:latin typeface="Times New Roman" panose="02020603050405020304" pitchFamily="18" charset="0"/>
                <a:ea typeface="Times New Roman" panose="02020603050405020304" pitchFamily="18" charset="0"/>
              </a:rPr>
              <a:t>Humanitarian Data Exchange Data set about Philippines (2019)</a:t>
            </a:r>
            <a:endParaRPr lang="en-US" sz="2000" dirty="0">
              <a:effectLst/>
              <a:latin typeface="Calibri" panose="020F0502020204030204" pitchFamily="34" charset="0"/>
              <a:ea typeface="Calibri" panose="020F0502020204030204" pitchFamily="34" charset="0"/>
            </a:endParaRPr>
          </a:p>
        </p:txBody>
      </p:sp>
      <p:sp>
        <p:nvSpPr>
          <p:cNvPr id="25" name="Rectangle 24"/>
          <p:cNvSpPr/>
          <p:nvPr/>
        </p:nvSpPr>
        <p:spPr>
          <a:xfrm>
            <a:off x="264000" y="5581246"/>
            <a:ext cx="4993800" cy="992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algn="ctr">
              <a:spcBef>
                <a:spcPts val="0"/>
              </a:spcBef>
              <a:spcAft>
                <a:spcPts val="0"/>
              </a:spcAft>
            </a:pPr>
            <a:r>
              <a:rPr lang="en-US" sz="1800" u="sng" dirty="0">
                <a:effectLst/>
                <a:latin typeface="Times New Roman" panose="02020603050405020304" pitchFamily="18" charset="0"/>
                <a:ea typeface="Times New Roman" panose="02020603050405020304" pitchFamily="18" charset="0"/>
              </a:rPr>
              <a:t>The Centre for Research on the Epidemiology of Disasters' Data set about the American Typhoons (2000-2022)</a:t>
            </a:r>
            <a:endParaRPr lang="en-US" sz="1800" u="sng" dirty="0">
              <a:effectLst/>
              <a:latin typeface="Calibri" panose="020F0502020204030204" pitchFamily="34" charset="0"/>
              <a:ea typeface="Calibri" panose="020F0502020204030204" pitchFamily="34" charset="0"/>
            </a:endParaRPr>
          </a:p>
        </p:txBody>
      </p:sp>
      <p:sp>
        <p:nvSpPr>
          <p:cNvPr id="16" name="Rectangle 15"/>
          <p:cNvSpPr/>
          <p:nvPr/>
        </p:nvSpPr>
        <p:spPr>
          <a:xfrm>
            <a:off x="951687" y="4156615"/>
            <a:ext cx="4270713" cy="31219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1</a:t>
            </a:r>
          </a:p>
        </p:txBody>
      </p:sp>
      <p:sp>
        <p:nvSpPr>
          <p:cNvPr id="3" name="Arrow: Chevron 2"/>
          <p:cNvSpPr/>
          <p:nvPr/>
        </p:nvSpPr>
        <p:spPr>
          <a:xfrm>
            <a:off x="712065" y="4226713"/>
            <a:ext cx="160088" cy="190810"/>
          </a:xfrm>
          <a:prstGeom prst="chevron">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chemeClr val="tx1"/>
              </a:solidFill>
            </a:endParaRPr>
          </a:p>
        </p:txBody>
      </p:sp>
      <p:sp>
        <p:nvSpPr>
          <p:cNvPr id="28" name="Rectangle 27"/>
          <p:cNvSpPr/>
          <p:nvPr/>
        </p:nvSpPr>
        <p:spPr>
          <a:xfrm>
            <a:off x="951687" y="4561572"/>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2</a:t>
            </a:r>
          </a:p>
        </p:txBody>
      </p:sp>
      <p:sp>
        <p:nvSpPr>
          <p:cNvPr id="29" name="Rectangle 28"/>
          <p:cNvSpPr/>
          <p:nvPr/>
        </p:nvSpPr>
        <p:spPr>
          <a:xfrm>
            <a:off x="961189" y="4960823"/>
            <a:ext cx="4270713" cy="3121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Objective 3</a:t>
            </a:r>
          </a:p>
        </p:txBody>
      </p:sp>
      <p:sp>
        <p:nvSpPr>
          <p:cNvPr id="30" name="Arrow: Chevron 29"/>
          <p:cNvSpPr/>
          <p:nvPr/>
        </p:nvSpPr>
        <p:spPr>
          <a:xfrm>
            <a:off x="712065" y="4622265"/>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Arrow: Chevron 30"/>
          <p:cNvSpPr/>
          <p:nvPr/>
        </p:nvSpPr>
        <p:spPr>
          <a:xfrm>
            <a:off x="712065" y="5006448"/>
            <a:ext cx="160088" cy="19081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 name="Rectangle 5"/>
          <p:cNvSpPr/>
          <p:nvPr/>
        </p:nvSpPr>
        <p:spPr>
          <a:xfrm>
            <a:off x="6123709" y="371228"/>
            <a:ext cx="5755023"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7" name="Rectangle 26"/>
          <p:cNvSpPr/>
          <p:nvPr/>
        </p:nvSpPr>
        <p:spPr>
          <a:xfrm>
            <a:off x="12029857" y="371228"/>
            <a:ext cx="5720705" cy="241552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PH" dirty="0"/>
          </a:p>
        </p:txBody>
      </p:sp>
      <p:sp>
        <p:nvSpPr>
          <p:cNvPr id="20" name="TextBox 19">
            <a:extLst>
              <a:ext uri="{FF2B5EF4-FFF2-40B4-BE49-F238E27FC236}">
                <a16:creationId xmlns:a16="http://schemas.microsoft.com/office/drawing/2014/main" id="{F732BF55-0D76-C88B-C0A1-CB9A10A14C3C}"/>
              </a:ext>
            </a:extLst>
          </p:cNvPr>
          <p:cNvSpPr txBox="1"/>
          <p:nvPr/>
        </p:nvSpPr>
        <p:spPr>
          <a:xfrm>
            <a:off x="13910097" y="1057974"/>
            <a:ext cx="2495266" cy="1200329"/>
          </a:xfrm>
          <a:prstGeom prst="rect">
            <a:avLst/>
          </a:prstGeom>
          <a:noFill/>
        </p:spPr>
        <p:txBody>
          <a:bodyPr wrap="square" rtlCol="0">
            <a:spAutoFit/>
          </a:bodyPr>
          <a:lstStyle/>
          <a:p>
            <a:r>
              <a:rPr lang="en-PH" sz="7200" b="1" i="0" dirty="0">
                <a:solidFill>
                  <a:srgbClr val="202124"/>
                </a:solidFill>
                <a:effectLst/>
                <a:latin typeface="Century Gothic" panose="020B0502020202020204" pitchFamily="34" charset="0"/>
              </a:rPr>
              <a:t>136.0</a:t>
            </a:r>
            <a:endParaRPr lang="en-PH" sz="7200" b="1" dirty="0">
              <a:latin typeface="Century Gothic" panose="020B0502020202020204" pitchFamily="34" charset="0"/>
            </a:endParaRPr>
          </a:p>
        </p:txBody>
      </p:sp>
      <p:sp>
        <p:nvSpPr>
          <p:cNvPr id="21" name="TextBox 20">
            <a:extLst>
              <a:ext uri="{FF2B5EF4-FFF2-40B4-BE49-F238E27FC236}">
                <a16:creationId xmlns:a16="http://schemas.microsoft.com/office/drawing/2014/main" id="{9C7ECC60-61A1-82FA-D9CD-3470D9789CFF}"/>
              </a:ext>
            </a:extLst>
          </p:cNvPr>
          <p:cNvSpPr txBox="1"/>
          <p:nvPr/>
        </p:nvSpPr>
        <p:spPr>
          <a:xfrm>
            <a:off x="14097000" y="2117544"/>
            <a:ext cx="3624469" cy="400110"/>
          </a:xfrm>
          <a:prstGeom prst="rect">
            <a:avLst/>
          </a:prstGeom>
          <a:noFill/>
        </p:spPr>
        <p:txBody>
          <a:bodyPr wrap="square" rtlCol="0">
            <a:spAutoFit/>
          </a:bodyPr>
          <a:lstStyle/>
          <a:p>
            <a:r>
              <a:rPr lang="en-US" sz="2000" b="1" i="0" dirty="0">
                <a:solidFill>
                  <a:srgbClr val="202124"/>
                </a:solidFill>
                <a:effectLst/>
                <a:latin typeface="Century Gothic" panose="020B0502020202020204" pitchFamily="34" charset="0"/>
              </a:rPr>
              <a:t>Totally Damaged</a:t>
            </a:r>
            <a:r>
              <a:rPr lang="en-US" sz="2000" b="1" dirty="0">
                <a:solidFill>
                  <a:srgbClr val="202124"/>
                </a:solidFill>
                <a:latin typeface="Century Gothic" panose="020B0502020202020204" pitchFamily="34" charset="0"/>
              </a:rPr>
              <a:t> </a:t>
            </a:r>
            <a:r>
              <a:rPr lang="en-US" sz="2000" b="1" i="0" dirty="0">
                <a:solidFill>
                  <a:srgbClr val="202124"/>
                </a:solidFill>
                <a:effectLst/>
                <a:latin typeface="Century Gothic" panose="020B0502020202020204" pitchFamily="34" charset="0"/>
              </a:rPr>
              <a:t>Houses</a:t>
            </a:r>
            <a:endParaRPr lang="en-PH" sz="2000" b="1" dirty="0">
              <a:latin typeface="Century Gothic" panose="020B0502020202020204" pitchFamily="34" charset="0"/>
            </a:endParaRPr>
          </a:p>
        </p:txBody>
      </p:sp>
      <p:sp>
        <p:nvSpPr>
          <p:cNvPr id="26" name="TextBox 25">
            <a:extLst>
              <a:ext uri="{FF2B5EF4-FFF2-40B4-BE49-F238E27FC236}">
                <a16:creationId xmlns:a16="http://schemas.microsoft.com/office/drawing/2014/main" id="{D144AB0E-A685-30A7-E417-01241792E812}"/>
              </a:ext>
            </a:extLst>
          </p:cNvPr>
          <p:cNvSpPr txBox="1"/>
          <p:nvPr/>
        </p:nvSpPr>
        <p:spPr>
          <a:xfrm>
            <a:off x="14158177" y="476190"/>
            <a:ext cx="3587176" cy="400110"/>
          </a:xfrm>
          <a:prstGeom prst="rect">
            <a:avLst/>
          </a:prstGeom>
          <a:noFill/>
        </p:spPr>
        <p:txBody>
          <a:bodyPr wrap="square" rtlCol="0">
            <a:spAutoFit/>
          </a:bodyPr>
          <a:lstStyle/>
          <a:p>
            <a:pPr algn="r"/>
            <a:r>
              <a:rPr lang="en-US" sz="2000" b="1" dirty="0">
                <a:solidFill>
                  <a:srgbClr val="202124"/>
                </a:solidFill>
                <a:latin typeface="Century Gothic" panose="020B0502020202020204" pitchFamily="34" charset="0"/>
              </a:rPr>
              <a:t>SIPOCOT, CAMARINES SUR</a:t>
            </a:r>
            <a:endParaRPr lang="en-PH" sz="2000" b="1" dirty="0">
              <a:latin typeface="Century Gothic" panose="020B0502020202020204" pitchFamily="34" charset="0"/>
            </a:endParaRPr>
          </a:p>
        </p:txBody>
      </p:sp>
      <p:pic>
        <p:nvPicPr>
          <p:cNvPr id="33" name="Picture 32">
            <a:extLst>
              <a:ext uri="{FF2B5EF4-FFF2-40B4-BE49-F238E27FC236}">
                <a16:creationId xmlns:a16="http://schemas.microsoft.com/office/drawing/2014/main" id="{AD15C8E0-F843-88DB-FBBA-AC7BD9BD65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876300"/>
            <a:ext cx="1544186" cy="1544186"/>
          </a:xfrm>
          <a:prstGeom prst="rect">
            <a:avLst/>
          </a:prstGeom>
        </p:spPr>
      </p:pic>
      <p:sp>
        <p:nvSpPr>
          <p:cNvPr id="34" name="TextBox 33">
            <a:extLst>
              <a:ext uri="{FF2B5EF4-FFF2-40B4-BE49-F238E27FC236}">
                <a16:creationId xmlns:a16="http://schemas.microsoft.com/office/drawing/2014/main" id="{2023C745-0CC6-F938-7BB2-2D6474F41D80}"/>
              </a:ext>
            </a:extLst>
          </p:cNvPr>
          <p:cNvSpPr txBox="1"/>
          <p:nvPr/>
        </p:nvSpPr>
        <p:spPr>
          <a:xfrm>
            <a:off x="8773443" y="1158396"/>
            <a:ext cx="3307949" cy="1015663"/>
          </a:xfrm>
          <a:prstGeom prst="rect">
            <a:avLst/>
          </a:prstGeom>
          <a:noFill/>
        </p:spPr>
        <p:txBody>
          <a:bodyPr wrap="square" rtlCol="0">
            <a:spAutoFit/>
          </a:bodyPr>
          <a:lstStyle/>
          <a:p>
            <a:r>
              <a:rPr lang="en-US" sz="2000" b="1" i="0" u="sng" dirty="0">
                <a:solidFill>
                  <a:srgbClr val="202124"/>
                </a:solidFill>
                <a:effectLst/>
                <a:latin typeface="Century Gothic" panose="020B0502020202020204" pitchFamily="34" charset="0"/>
              </a:rPr>
              <a:t>TYPHOON TISOY  </a:t>
            </a:r>
            <a:r>
              <a:rPr lang="en-US" sz="2000" b="1" i="0" dirty="0">
                <a:solidFill>
                  <a:srgbClr val="202124"/>
                </a:solidFill>
                <a:effectLst/>
                <a:latin typeface="Century Gothic" panose="020B0502020202020204" pitchFamily="34" charset="0"/>
              </a:rPr>
              <a:t>TYPHOON URSULA</a:t>
            </a:r>
          </a:p>
          <a:p>
            <a:r>
              <a:rPr lang="en-US" sz="2000" b="1" i="0" dirty="0">
                <a:solidFill>
                  <a:srgbClr val="202124"/>
                </a:solidFill>
                <a:effectLst/>
                <a:latin typeface="Century Gothic" panose="020B0502020202020204" pitchFamily="34" charset="0"/>
              </a:rPr>
              <a:t>TYPHOON QUIEL</a:t>
            </a:r>
          </a:p>
        </p:txBody>
      </p:sp>
      <p:pic>
        <p:nvPicPr>
          <p:cNvPr id="35" name="Picture 34">
            <a:extLst>
              <a:ext uri="{FF2B5EF4-FFF2-40B4-BE49-F238E27FC236}">
                <a16:creationId xmlns:a16="http://schemas.microsoft.com/office/drawing/2014/main" id="{BB1EB091-9EE0-E6CD-53C6-C09798E7583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1380" y="2955898"/>
            <a:ext cx="11599182" cy="7140602"/>
          </a:xfrm>
          <a:prstGeom prst="rect">
            <a:avLst/>
          </a:prstGeom>
          <a:ln w="38100">
            <a:solidFill>
              <a:schemeClr val="tx1"/>
            </a:solidFill>
          </a:ln>
        </p:spPr>
      </p:pic>
      <p:pic>
        <p:nvPicPr>
          <p:cNvPr id="7" name="Picture 6">
            <a:extLst>
              <a:ext uri="{FF2B5EF4-FFF2-40B4-BE49-F238E27FC236}">
                <a16:creationId xmlns:a16="http://schemas.microsoft.com/office/drawing/2014/main" id="{24629898-8B59-9B42-6F28-862021C97F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3641" y="840535"/>
            <a:ext cx="1651383" cy="1651383"/>
          </a:xfrm>
          <a:prstGeom prst="rect">
            <a:avLst/>
          </a:prstGeom>
        </p:spPr>
      </p:pic>
    </p:spTree>
    <p:extLst>
      <p:ext uri="{BB962C8B-B14F-4D97-AF65-F5344CB8AC3E}">
        <p14:creationId xmlns:p14="http://schemas.microsoft.com/office/powerpoint/2010/main" val="105509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1B1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904</Words>
  <Application>Microsoft Office PowerPoint</Application>
  <PresentationFormat>Custom</PresentationFormat>
  <Paragraphs>193</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Unicode MS</vt:lpstr>
      <vt:lpstr>Calibri</vt:lpstr>
      <vt:lpstr>Cambria</vt:lpstr>
      <vt:lpstr>Century Gothic</vt:lpstr>
      <vt:lpstr>Tahoma</vt:lpstr>
      <vt:lpstr>Times New Roman</vt:lpstr>
      <vt:lpstr>Verdana</vt:lpstr>
      <vt:lpstr>Office Theme</vt:lpstr>
      <vt:lpstr>EDA to Typhoon Mitigation and Response Framework (TMRF)</vt:lpstr>
      <vt:lpstr>PowerPoint Presentation</vt:lpstr>
      <vt:lpstr>TOPICS AND HIGHLIGHTS</vt:lpstr>
      <vt:lpstr>Goal 11: Sustainable Cities and Communities</vt:lpstr>
      <vt:lpstr>EDA TO TMRF INTRODUCTION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lpstr>PowerPoint Presentation</vt:lpstr>
      <vt:lpstr>MEET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Black and Red Modern Networking Marketing Presentation</dc:title>
  <dc:creator>John Arthur Palis</dc:creator>
  <cp:keywords>DAE_-8xeJ-E,BAE8mvrh0uk</cp:keywords>
  <cp:lastModifiedBy> </cp:lastModifiedBy>
  <cp:revision>57</cp:revision>
  <dcterms:created xsi:type="dcterms:W3CDTF">2022-05-07T03:37:00Z</dcterms:created>
  <dcterms:modified xsi:type="dcterms:W3CDTF">2022-06-08T18:08:05Z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2022-05-07T08:00:00Z</vt:filetime>
  </property>
  <property fmtid="{D5CDD505-2E9C-101B-9397-08002B2CF9AE}" pid="3" name="Creator">
    <vt:lpwstr>Canva</vt:lpwstr>
  </property>
  <property fmtid="{D5CDD505-2E9C-101B-9397-08002B2CF9AE}" pid="4" name="LastSaved">
    <vt:filetime>2022-05-07T08:00:00Z</vt:filetime>
  </property>
  <property fmtid="{D5CDD505-2E9C-101B-9397-08002B2CF9AE}" pid="5" name="ICV">
    <vt:lpwstr>11A75B741B864109BDB026CC6B461955</vt:lpwstr>
  </property>
  <property fmtid="{D5CDD505-2E9C-101B-9397-08002B2CF9AE}" pid="6" name="KSOProductBuildVer">
    <vt:lpwstr>1033-11.2.0.11156</vt:lpwstr>
  </property>
</Properties>
</file>