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63" r:id="rId3"/>
    <p:sldId id="257" r:id="rId4"/>
    <p:sldId id="271" r:id="rId5"/>
    <p:sldId id="269" r:id="rId6"/>
    <p:sldId id="287" r:id="rId7"/>
    <p:sldId id="289" r:id="rId8"/>
    <p:sldId id="304" r:id="rId9"/>
    <p:sldId id="307" r:id="rId10"/>
    <p:sldId id="308" r:id="rId11"/>
    <p:sldId id="296" r:id="rId12"/>
    <p:sldId id="319" r:id="rId13"/>
    <p:sldId id="320" r:id="rId14"/>
    <p:sldId id="321" r:id="rId15"/>
    <p:sldId id="322" r:id="rId16"/>
    <p:sldId id="323" r:id="rId17"/>
    <p:sldId id="293" r:id="rId18"/>
    <p:sldId id="280" r:id="rId19"/>
    <p:sldId id="318"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09/06/2022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13</a:t>
            </a:fld>
            <a:endParaRPr lang="en-PH"/>
          </a:p>
        </p:txBody>
      </p:sp>
    </p:spTree>
    <p:extLst>
      <p:ext uri="{BB962C8B-B14F-4D97-AF65-F5344CB8AC3E}">
        <p14:creationId xmlns:p14="http://schemas.microsoft.com/office/powerpoint/2010/main" val="34659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19</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553200" y="9186327"/>
            <a:ext cx="32766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Who had the most affected individuals in the year 2019</a:t>
            </a:r>
            <a:endParaRPr lang="en-PH" sz="32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943BB84-C8A3-57DC-730F-808B7AFC26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3709" y="206636"/>
            <a:ext cx="11638355" cy="6994263"/>
          </a:xfrm>
          <a:prstGeom prst="rect">
            <a:avLst/>
          </a:prstGeom>
          <a:ln w="381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7505699"/>
            <a:ext cx="5671748" cy="25908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6" y="8144128"/>
            <a:ext cx="1336164" cy="1336164"/>
          </a:xfrm>
          <a:prstGeom prst="rect">
            <a:avLst/>
          </a:prstGeom>
        </p:spPr>
      </p:pic>
      <p:sp>
        <p:nvSpPr>
          <p:cNvPr id="37" name="TextBox 36"/>
          <p:cNvSpPr txBox="1"/>
          <p:nvPr/>
        </p:nvSpPr>
        <p:spPr>
          <a:xfrm>
            <a:off x="6096000" y="8191500"/>
            <a:ext cx="3909240" cy="1200329"/>
          </a:xfrm>
          <a:prstGeom prst="rect">
            <a:avLst/>
          </a:prstGeom>
          <a:noFill/>
        </p:spPr>
        <p:txBody>
          <a:bodyPr wrap="square" rtlCol="0">
            <a:spAutoFit/>
          </a:bodyPr>
          <a:lstStyle/>
          <a:p>
            <a:pPr algn="r"/>
            <a:r>
              <a:rPr lang="en-US" sz="3600" b="1" dirty="0">
                <a:latin typeface="Tahoma" panose="020B0604030504040204" pitchFamily="34" charset="0"/>
                <a:ea typeface="Tahoma" panose="020B0604030504040204" pitchFamily="34" charset="0"/>
                <a:cs typeface="Tahoma" panose="020B0604030504040204" pitchFamily="34" charset="0"/>
              </a:rPr>
              <a:t>HURRICANE</a:t>
            </a:r>
          </a:p>
          <a:p>
            <a:pPr algn="r"/>
            <a:r>
              <a:rPr lang="en-US" sz="3600" b="1" dirty="0">
                <a:latin typeface="Tahoma" panose="020B0604030504040204" pitchFamily="34" charset="0"/>
                <a:ea typeface="Tahoma" panose="020B0604030504040204" pitchFamily="34" charset="0"/>
                <a:cs typeface="Tahoma" panose="020B0604030504040204" pitchFamily="34" charset="0"/>
              </a:rPr>
              <a:t>IRMA</a:t>
            </a:r>
            <a:endParaRPr lang="en-PH" sz="3600" b="1" dirty="0">
              <a:latin typeface="Tahoma" panose="020B0604030504040204" pitchFamily="34" charset="0"/>
              <a:ea typeface="Tahoma" panose="020B0604030504040204" pitchFamily="34" charset="0"/>
              <a:cs typeface="Tahoma" panose="020B0604030504040204" pitchFamily="34" charset="0"/>
            </a:endParaRPr>
          </a:p>
        </p:txBody>
      </p:sp>
      <p:pic>
        <p:nvPicPr>
          <p:cNvPr id="32" name="Picture 31">
            <a:extLst>
              <a:ext uri="{FF2B5EF4-FFF2-40B4-BE49-F238E27FC236}">
                <a16:creationId xmlns:a16="http://schemas.microsoft.com/office/drawing/2014/main" id="{5C16CAF7-7623-38EB-36E6-CEE8A67EEF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5205" y="495301"/>
            <a:ext cx="11653391" cy="6660752"/>
          </a:xfrm>
          <a:prstGeom prst="rect">
            <a:avLst/>
          </a:prstGeom>
          <a:ln w="38100">
            <a:solidFill>
              <a:schemeClr val="tx1"/>
            </a:solidFill>
          </a:ln>
        </p:spPr>
      </p:pic>
      <p:pic>
        <p:nvPicPr>
          <p:cNvPr id="7" name="Picture 6">
            <a:extLst>
              <a:ext uri="{FF2B5EF4-FFF2-40B4-BE49-F238E27FC236}">
                <a16:creationId xmlns:a16="http://schemas.microsoft.com/office/drawing/2014/main" id="{8C5DBC32-8450-FA6C-A596-F1460513B3FB}"/>
              </a:ext>
            </a:extLst>
          </p:cNvPr>
          <p:cNvPicPr>
            <a:picLocks noChangeAspect="1"/>
          </p:cNvPicPr>
          <p:nvPr/>
        </p:nvPicPr>
        <p:blipFill rotWithShape="1">
          <a:blip r:embed="rId4"/>
          <a:srcRect l="8662" t="38148" r="71444" b="33689"/>
          <a:stretch/>
        </p:blipFill>
        <p:spPr>
          <a:xfrm>
            <a:off x="12096848" y="7505699"/>
            <a:ext cx="5671748" cy="2590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6" name="Picture 25">
            <a:extLst>
              <a:ext uri="{FF2B5EF4-FFF2-40B4-BE49-F238E27FC236}">
                <a16:creationId xmlns:a16="http://schemas.microsoft.com/office/drawing/2014/main" id="{7FA1EC15-E3E0-7A65-CDCE-74BD6FBB06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19800" y="278305"/>
            <a:ext cx="11928142" cy="7455995"/>
          </a:xfrm>
          <a:prstGeom prst="rect">
            <a:avLst/>
          </a:prstGeom>
          <a:ln w="38100">
            <a:solidFill>
              <a:schemeClr val="tx1"/>
            </a:solidFill>
          </a:ln>
        </p:spPr>
      </p:pic>
      <p:pic>
        <p:nvPicPr>
          <p:cNvPr id="8" name="Picture 7">
            <a:extLst>
              <a:ext uri="{FF2B5EF4-FFF2-40B4-BE49-F238E27FC236}">
                <a16:creationId xmlns:a16="http://schemas.microsoft.com/office/drawing/2014/main" id="{0B65E4D3-73E9-1FCF-5731-1053B6B6DC40}"/>
              </a:ext>
            </a:extLst>
          </p:cNvPr>
          <p:cNvPicPr>
            <a:picLocks noChangeAspect="1"/>
          </p:cNvPicPr>
          <p:nvPr/>
        </p:nvPicPr>
        <p:blipFill rotWithShape="1">
          <a:blip r:embed="rId4"/>
          <a:srcRect l="10299" t="35926" r="67348" b="36726"/>
          <a:stretch/>
        </p:blipFill>
        <p:spPr>
          <a:xfrm>
            <a:off x="11684758" y="7905749"/>
            <a:ext cx="6289342" cy="2149808"/>
          </a:xfrm>
          <a:prstGeom prst="rect">
            <a:avLst/>
          </a:prstGeom>
          <a:ln w="38100">
            <a:solidFill>
              <a:schemeClr val="tx1"/>
            </a:solidFill>
          </a:ln>
        </p:spPr>
      </p:pic>
      <p:sp>
        <p:nvSpPr>
          <p:cNvPr id="37" name="Rectangle 36">
            <a:extLst>
              <a:ext uri="{FF2B5EF4-FFF2-40B4-BE49-F238E27FC236}">
                <a16:creationId xmlns:a16="http://schemas.microsoft.com/office/drawing/2014/main" id="{8C7F6BEA-4426-BA91-BE6C-7E47071F3825}"/>
              </a:ext>
            </a:extLst>
          </p:cNvPr>
          <p:cNvSpPr/>
          <p:nvPr/>
        </p:nvSpPr>
        <p:spPr>
          <a:xfrm>
            <a:off x="5999329" y="7905749"/>
            <a:ext cx="5430671" cy="21572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8" name="TextBox 37">
            <a:extLst>
              <a:ext uri="{FF2B5EF4-FFF2-40B4-BE49-F238E27FC236}">
                <a16:creationId xmlns:a16="http://schemas.microsoft.com/office/drawing/2014/main" id="{DB797916-154F-53DA-25A8-66EA0B92C0E8}"/>
              </a:ext>
            </a:extLst>
          </p:cNvPr>
          <p:cNvSpPr txBox="1"/>
          <p:nvPr/>
        </p:nvSpPr>
        <p:spPr>
          <a:xfrm>
            <a:off x="6148821" y="7960015"/>
            <a:ext cx="1174729"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HAITI</a:t>
            </a:r>
            <a:endParaRPr lang="en-PH" sz="2400"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a:extLst>
              <a:ext uri="{FF2B5EF4-FFF2-40B4-BE49-F238E27FC236}">
                <a16:creationId xmlns:a16="http://schemas.microsoft.com/office/drawing/2014/main" id="{41F627D3-DDC4-957C-D5FB-4476979C8848}"/>
              </a:ext>
            </a:extLst>
          </p:cNvPr>
          <p:cNvSpPr txBox="1"/>
          <p:nvPr/>
        </p:nvSpPr>
        <p:spPr>
          <a:xfrm>
            <a:off x="7810892" y="8370418"/>
            <a:ext cx="2209539"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4343</a:t>
            </a:r>
            <a:endParaRPr lang="en-PH" sz="60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B3B13814-EE3F-73F3-030D-DC4F19D1D43B}"/>
              </a:ext>
            </a:extLst>
          </p:cNvPr>
          <p:cNvSpPr txBox="1"/>
          <p:nvPr/>
        </p:nvSpPr>
        <p:spPr>
          <a:xfrm>
            <a:off x="7575101" y="9267196"/>
            <a:ext cx="2552831"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TOTAL DEATHS </a:t>
            </a:r>
            <a:endParaRPr lang="en-PH" sz="24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4" name="Picture 33">
            <a:extLst>
              <a:ext uri="{FF2B5EF4-FFF2-40B4-BE49-F238E27FC236}">
                <a16:creationId xmlns:a16="http://schemas.microsoft.com/office/drawing/2014/main" id="{EEA025B3-3E6D-E7C8-1579-CE27CDAA23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7465" y="265646"/>
            <a:ext cx="8355735" cy="9593603"/>
          </a:xfrm>
          <a:prstGeom prst="rect">
            <a:avLst/>
          </a:prstGeom>
          <a:ln w="38100">
            <a:solidFill>
              <a:schemeClr val="tx1"/>
            </a:solidFill>
          </a:ln>
        </p:spPr>
      </p:pic>
      <p:pic>
        <p:nvPicPr>
          <p:cNvPr id="6" name="Picture 5">
            <a:extLst>
              <a:ext uri="{FF2B5EF4-FFF2-40B4-BE49-F238E27FC236}">
                <a16:creationId xmlns:a16="http://schemas.microsoft.com/office/drawing/2014/main" id="{0BAFD56F-4425-8381-3D46-926839AADEE4}"/>
              </a:ext>
            </a:extLst>
          </p:cNvPr>
          <p:cNvPicPr>
            <a:picLocks noChangeAspect="1"/>
          </p:cNvPicPr>
          <p:nvPr/>
        </p:nvPicPr>
        <p:blipFill rotWithShape="1">
          <a:blip r:embed="rId3"/>
          <a:srcRect l="10404" t="15926" r="67348" b="32881"/>
          <a:stretch/>
        </p:blipFill>
        <p:spPr>
          <a:xfrm>
            <a:off x="14401800" y="265645"/>
            <a:ext cx="3655325" cy="6243353"/>
          </a:xfrm>
          <a:prstGeom prst="rect">
            <a:avLst/>
          </a:prstGeom>
          <a:ln w="38100">
            <a:solidFill>
              <a:schemeClr val="tx1"/>
            </a:solidFill>
          </a:ln>
        </p:spPr>
      </p:pic>
      <p:sp>
        <p:nvSpPr>
          <p:cNvPr id="38" name="Rectangle 37">
            <a:extLst>
              <a:ext uri="{FF2B5EF4-FFF2-40B4-BE49-F238E27FC236}">
                <a16:creationId xmlns:a16="http://schemas.microsoft.com/office/drawing/2014/main" id="{C980918D-4C19-DF2A-5F15-38F9D50847AA}"/>
              </a:ext>
            </a:extLst>
          </p:cNvPr>
          <p:cNvSpPr/>
          <p:nvPr/>
        </p:nvSpPr>
        <p:spPr>
          <a:xfrm>
            <a:off x="14390427" y="6699807"/>
            <a:ext cx="3666698" cy="315944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9" name="TextBox 38">
            <a:extLst>
              <a:ext uri="{FF2B5EF4-FFF2-40B4-BE49-F238E27FC236}">
                <a16:creationId xmlns:a16="http://schemas.microsoft.com/office/drawing/2014/main" id="{55BACF06-B3B8-99B6-A975-2304FF5E3C35}"/>
              </a:ext>
            </a:extLst>
          </p:cNvPr>
          <p:cNvSpPr txBox="1"/>
          <p:nvPr/>
        </p:nvSpPr>
        <p:spPr>
          <a:xfrm>
            <a:off x="14548512" y="7319793"/>
            <a:ext cx="3350525" cy="1446550"/>
          </a:xfrm>
          <a:prstGeom prst="rect">
            <a:avLst/>
          </a:prstGeom>
          <a:noFill/>
        </p:spPr>
        <p:txBody>
          <a:bodyPr wrap="square" rtlCol="0">
            <a:sp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Saint Kitts and Nevis</a:t>
            </a:r>
            <a:endParaRPr lang="en-PH" sz="44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EFC25E18-769C-7104-C484-9CCAA50785A2}"/>
              </a:ext>
            </a:extLst>
          </p:cNvPr>
          <p:cNvSpPr txBox="1"/>
          <p:nvPr/>
        </p:nvSpPr>
        <p:spPr>
          <a:xfrm>
            <a:off x="14848299" y="8730831"/>
            <a:ext cx="2750950" cy="646331"/>
          </a:xfrm>
          <a:prstGeom prst="rect">
            <a:avLst/>
          </a:prstGeom>
          <a:noFill/>
        </p:spPr>
        <p:txBody>
          <a:bodyPr wrap="square" rtlCol="0">
            <a:spAutoFit/>
          </a:bodyPr>
          <a:lstStyle/>
          <a:p>
            <a:pPr algn="ctr"/>
            <a:r>
              <a:rPr lang="en-US" b="1" dirty="0">
                <a:latin typeface="Century Gothic" panose="020B0502020202020204" pitchFamily="34" charset="0"/>
                <a:cs typeface="Times New Roman" panose="02020603050405020304" pitchFamily="18" charset="0"/>
              </a:rPr>
              <a:t>Lowest Number of Total Deaths </a:t>
            </a:r>
            <a:endParaRPr lang="en-PH"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2" name="Picture 31">
            <a:extLst>
              <a:ext uri="{FF2B5EF4-FFF2-40B4-BE49-F238E27FC236}">
                <a16:creationId xmlns:a16="http://schemas.microsoft.com/office/drawing/2014/main" id="{88F2CB68-B34B-AB87-9668-0087475C7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821" y="312157"/>
            <a:ext cx="11605779" cy="7193543"/>
          </a:xfrm>
          <a:prstGeom prst="rect">
            <a:avLst/>
          </a:prstGeom>
          <a:ln w="38100">
            <a:solidFill>
              <a:schemeClr val="tx1"/>
            </a:solidFill>
          </a:ln>
        </p:spPr>
      </p:pic>
      <p:pic>
        <p:nvPicPr>
          <p:cNvPr id="6" name="Picture 5">
            <a:extLst>
              <a:ext uri="{FF2B5EF4-FFF2-40B4-BE49-F238E27FC236}">
                <a16:creationId xmlns:a16="http://schemas.microsoft.com/office/drawing/2014/main" id="{CE8A3D1B-DC85-93FE-639D-40CECAC02A50}"/>
              </a:ext>
            </a:extLst>
          </p:cNvPr>
          <p:cNvPicPr>
            <a:picLocks noChangeAspect="1"/>
          </p:cNvPicPr>
          <p:nvPr/>
        </p:nvPicPr>
        <p:blipFill rotWithShape="1">
          <a:blip r:embed="rId3"/>
          <a:srcRect l="17083" t="28518" r="56250" b="47568"/>
          <a:stretch/>
        </p:blipFill>
        <p:spPr>
          <a:xfrm>
            <a:off x="6136311" y="7664355"/>
            <a:ext cx="5966979" cy="2459975"/>
          </a:xfrm>
          <a:prstGeom prst="rect">
            <a:avLst/>
          </a:prstGeom>
          <a:ln w="38100">
            <a:solidFill>
              <a:schemeClr val="tx1"/>
            </a:solidFill>
          </a:ln>
        </p:spPr>
      </p:pic>
      <p:sp>
        <p:nvSpPr>
          <p:cNvPr id="33" name="Rectangle 32">
            <a:extLst>
              <a:ext uri="{FF2B5EF4-FFF2-40B4-BE49-F238E27FC236}">
                <a16:creationId xmlns:a16="http://schemas.microsoft.com/office/drawing/2014/main" id="{2B4D5518-08CB-63BC-AE91-A9583B54F410}"/>
              </a:ext>
            </a:extLst>
          </p:cNvPr>
          <p:cNvSpPr/>
          <p:nvPr/>
        </p:nvSpPr>
        <p:spPr>
          <a:xfrm>
            <a:off x="12344400" y="7658100"/>
            <a:ext cx="5410200" cy="245997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TextBox 34">
            <a:extLst>
              <a:ext uri="{FF2B5EF4-FFF2-40B4-BE49-F238E27FC236}">
                <a16:creationId xmlns:a16="http://schemas.microsoft.com/office/drawing/2014/main" id="{EE0D71FF-F4D2-3E90-898A-DF9DA27E12EC}"/>
              </a:ext>
            </a:extLst>
          </p:cNvPr>
          <p:cNvSpPr txBox="1"/>
          <p:nvPr/>
        </p:nvSpPr>
        <p:spPr>
          <a:xfrm>
            <a:off x="13674025" y="7886700"/>
            <a:ext cx="2750950" cy="1015663"/>
          </a:xfrm>
          <a:prstGeom prst="rect">
            <a:avLst/>
          </a:prstGeom>
          <a:noFill/>
        </p:spPr>
        <p:txBody>
          <a:bodyPr wrap="square" rtlCol="0">
            <a:spAutoFit/>
          </a:bodyPr>
          <a:lstStyle/>
          <a:p>
            <a:pPr algn="ctr"/>
            <a:r>
              <a:rPr lang="en-US" sz="6000" b="1" dirty="0">
                <a:latin typeface="Century Gothic" panose="020B0502020202020204" pitchFamily="34" charset="0"/>
                <a:cs typeface="Times New Roman" panose="02020603050405020304" pitchFamily="18" charset="0"/>
              </a:rPr>
              <a:t>USA</a:t>
            </a:r>
            <a:endParaRPr lang="en-PH" sz="6000"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E11E5A28-E7B5-4835-3BAA-2C3EAD89726A}"/>
              </a:ext>
            </a:extLst>
          </p:cNvPr>
          <p:cNvSpPr txBox="1"/>
          <p:nvPr/>
        </p:nvSpPr>
        <p:spPr>
          <a:xfrm>
            <a:off x="12839700" y="8845600"/>
            <a:ext cx="4419600" cy="1138773"/>
          </a:xfrm>
          <a:prstGeom prst="rect">
            <a:avLst/>
          </a:prstGeom>
          <a:noFill/>
        </p:spPr>
        <p:txBody>
          <a:bodyPr wrap="square" rtlCol="0">
            <a:spAutoFit/>
          </a:bodyPr>
          <a:lstStyle/>
          <a:p>
            <a:pPr algn="ctr"/>
            <a:r>
              <a:rPr lang="en-US" sz="2000" b="1" dirty="0">
                <a:latin typeface="Century Gothic" panose="020B0502020202020204" pitchFamily="34" charset="0"/>
                <a:cs typeface="Times New Roman" panose="02020603050405020304" pitchFamily="18" charset="0"/>
              </a:rPr>
              <a:t>MOST AFFECTED COUNTRY HAVING MORE THAN </a:t>
            </a:r>
            <a:r>
              <a:rPr lang="en-US" sz="2800" b="1" dirty="0">
                <a:latin typeface="Century Gothic" panose="020B0502020202020204" pitchFamily="34" charset="0"/>
                <a:cs typeface="Times New Roman" panose="02020603050405020304" pitchFamily="18" charset="0"/>
              </a:rPr>
              <a:t>700</a:t>
            </a:r>
            <a:r>
              <a:rPr lang="en-US" sz="2000" b="1" dirty="0">
                <a:latin typeface="Century Gothic" panose="020B0502020202020204" pitchFamily="34" charset="0"/>
                <a:cs typeface="Times New Roman" panose="02020603050405020304" pitchFamily="18" charset="0"/>
              </a:rPr>
              <a:t> BILLION TOTAL COST OF DAMAGES</a:t>
            </a:r>
            <a:endParaRPr lang="en-PH" sz="2000"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E90F114E-C32D-5FC3-CE4D-2D4980047ACA}"/>
              </a:ext>
            </a:extLst>
          </p:cNvPr>
          <p:cNvPicPr>
            <a:picLocks noChangeAspect="1"/>
          </p:cNvPicPr>
          <p:nvPr/>
        </p:nvPicPr>
        <p:blipFill rotWithShape="1">
          <a:blip r:embed="rId2"/>
          <a:srcRect l="15417" t="35926" r="47083" b="22592"/>
          <a:stretch/>
        </p:blipFill>
        <p:spPr>
          <a:xfrm>
            <a:off x="7239000" y="2133791"/>
            <a:ext cx="9434306" cy="587023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pic>
        <p:nvPicPr>
          <p:cNvPr id="10" name="Picture 9">
            <a:extLst>
              <a:ext uri="{FF2B5EF4-FFF2-40B4-BE49-F238E27FC236}">
                <a16:creationId xmlns:a16="http://schemas.microsoft.com/office/drawing/2014/main" id="{5FFC12E2-2E78-B7B7-1052-EAF2317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45" y="5855883"/>
            <a:ext cx="2734274" cy="3254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object 8">
            <a:extLst>
              <a:ext uri="{FF2B5EF4-FFF2-40B4-BE49-F238E27FC236}">
                <a16:creationId xmlns:a16="http://schemas.microsoft.com/office/drawing/2014/main" id="{021A3D38-2DF8-C62A-C2F2-E495B4F613BF}"/>
              </a:ext>
            </a:extLst>
          </p:cNvPr>
          <p:cNvSpPr txBox="1"/>
          <p:nvPr/>
        </p:nvSpPr>
        <p:spPr>
          <a:xfrm>
            <a:off x="4664675" y="6175787"/>
            <a:ext cx="3382010" cy="2976712"/>
          </a:xfrm>
          <a:prstGeom prst="rect">
            <a:avLst/>
          </a:prstGeom>
        </p:spPr>
        <p:txBody>
          <a:bodyPr vert="horz" wrap="square" lIns="0" tIns="12700" rIns="0" bIns="0" rtlCol="0">
            <a:spAutoFit/>
          </a:bodyPr>
          <a:lstStyle/>
          <a:p>
            <a:pPr marL="12700">
              <a:lnSpc>
                <a:spcPct val="100000"/>
              </a:lnSpc>
              <a:spcBef>
                <a:spcPts val="100"/>
              </a:spcBef>
            </a:pPr>
            <a:r>
              <a:rPr lang="en-US" sz="2700" b="1" spc="-80" dirty="0">
                <a:solidFill>
                  <a:srgbClr val="111B1D"/>
                </a:solidFill>
                <a:latin typeface="Tahoma" panose="020B0604030504040204"/>
                <a:cs typeface="Tahoma" panose="020B0604030504040204"/>
              </a:rPr>
              <a:t>HDX</a:t>
            </a:r>
          </a:p>
          <a:p>
            <a:pPr marL="12700">
              <a:lnSpc>
                <a:spcPct val="100000"/>
              </a:lnSpc>
              <a:spcBef>
                <a:spcPts val="100"/>
              </a:spcBef>
            </a:pPr>
            <a:endParaRPr sz="2700" dirty="0">
              <a:latin typeface="Tahoma" panose="020B0604030504040204"/>
              <a:cs typeface="Tahoma" panose="020B0604030504040204"/>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r>
              <a:rPr lang="en-US" sz="1600" dirty="0">
                <a:effectLst/>
                <a:latin typeface="Verdana" panose="020B0604030504040204" pitchFamily="34" charset="0"/>
                <a:ea typeface="Verdana" panose="020B0604030504040204" pitchFamily="34" charset="0"/>
              </a:rPr>
              <a:t>An open platform for sharing data across crises and organizations</a:t>
            </a:r>
            <a:r>
              <a:rPr lang="en-US" sz="1600" dirty="0">
                <a:latin typeface="Verdana" panose="020B0604030504040204" pitchFamily="34" charset="0"/>
                <a:ea typeface="Verdana" panose="020B0604030504040204" pitchFamily="34" charset="0"/>
              </a:rPr>
              <a:t> and goal of it </a:t>
            </a:r>
            <a:r>
              <a:rPr lang="en-US" sz="1600" b="0" i="0" dirty="0">
                <a:solidFill>
                  <a:srgbClr val="333333"/>
                </a:solidFill>
                <a:effectLst/>
                <a:latin typeface="Verdana" panose="020B0604030504040204" pitchFamily="34" charset="0"/>
                <a:ea typeface="Verdana" panose="020B0604030504040204" pitchFamily="34" charset="0"/>
              </a:rPr>
              <a:t>to make humanitarian data easy to find and use for analysis.</a:t>
            </a:r>
            <a:endParaRPr lang="en-US" sz="1600" dirty="0">
              <a:effectLst/>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C42C5348-C942-9A25-9428-0B0A0738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816113"/>
            <a:ext cx="2858965" cy="33337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object 12">
            <a:extLst>
              <a:ext uri="{FF2B5EF4-FFF2-40B4-BE49-F238E27FC236}">
                <a16:creationId xmlns:a16="http://schemas.microsoft.com/office/drawing/2014/main" id="{202123E3-7C4D-C5D7-6E58-3BA9120156A0}"/>
              </a:ext>
            </a:extLst>
          </p:cNvPr>
          <p:cNvSpPr txBox="1"/>
          <p:nvPr/>
        </p:nvSpPr>
        <p:spPr>
          <a:xfrm>
            <a:off x="13534390" y="6134100"/>
            <a:ext cx="3382010" cy="3395032"/>
          </a:xfrm>
          <a:prstGeom prst="rect">
            <a:avLst/>
          </a:prstGeom>
        </p:spPr>
        <p:txBody>
          <a:bodyPr vert="horz" wrap="square" lIns="0" tIns="12700" rIns="0" bIns="0" rtlCol="0">
            <a:spAutoFit/>
          </a:bodyPr>
          <a:lstStyle/>
          <a:p>
            <a:pPr marL="12700" marR="1285875">
              <a:lnSpc>
                <a:spcPct val="107000"/>
              </a:lnSpc>
              <a:spcBef>
                <a:spcPts val="100"/>
              </a:spcBef>
            </a:pPr>
            <a:r>
              <a:rPr lang="en-US" sz="2700" b="1" spc="-85" dirty="0">
                <a:solidFill>
                  <a:srgbClr val="111B1D"/>
                </a:solidFill>
                <a:latin typeface="Tahoma" panose="020B0604030504040204"/>
                <a:cs typeface="Tahoma" panose="020B0604030504040204"/>
              </a:rPr>
              <a:t>CRED</a:t>
            </a:r>
            <a:endParaRPr sz="2700" dirty="0">
              <a:latin typeface="Tahoma" panose="020B0604030504040204"/>
              <a:cs typeface="Tahoma" panose="020B0604030504040204"/>
            </a:endParaRPr>
          </a:p>
          <a:p>
            <a:pPr marL="12700" marR="5080">
              <a:lnSpc>
                <a:spcPct val="125000"/>
              </a:lnSpc>
            </a:pPr>
            <a:endParaRPr lang="en-US" sz="4250" dirty="0">
              <a:latin typeface="Tahoma" panose="020B0604030504040204"/>
              <a:cs typeface="Tahoma" panose="020B0604030504040204"/>
            </a:endParaRPr>
          </a:p>
          <a:p>
            <a:pPr marL="12700" marR="5080">
              <a:lnSpc>
                <a:spcPct val="125000"/>
              </a:lnSpc>
            </a:pPr>
            <a:endParaRPr lang="en-US" sz="1600" spc="105" dirty="0">
              <a:solidFill>
                <a:srgbClr val="111B1D"/>
              </a:solidFill>
              <a:latin typeface="Verdana" panose="020B0604030504040204"/>
              <a:cs typeface="Verdana" panose="020B0604030504040204"/>
            </a:endParaRPr>
          </a:p>
          <a:p>
            <a:pPr marL="12700" marR="5080">
              <a:lnSpc>
                <a:spcPct val="125000"/>
              </a:lnSpc>
            </a:pPr>
            <a:r>
              <a:rPr lang="en-US" sz="1600" spc="105" dirty="0">
                <a:solidFill>
                  <a:srgbClr val="111B1D"/>
                </a:solidFill>
                <a:latin typeface="Verdana" panose="020B0604030504040204"/>
                <a:cs typeface="Verdana" panose="020B0604030504040204"/>
              </a:rPr>
              <a:t>The Centre promotes research, training and technical expertise on humanitarian emergencies, particularly in public health and epidemiology.</a:t>
            </a:r>
            <a:endParaRPr sz="1600" dirty="0">
              <a:latin typeface="Verdana" panose="020B0604030504040204"/>
              <a:cs typeface="Verdan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pic>
        <p:nvPicPr>
          <p:cNvPr id="14" name="Picture 13">
            <a:extLst>
              <a:ext uri="{FF2B5EF4-FFF2-40B4-BE49-F238E27FC236}">
                <a16:creationId xmlns:a16="http://schemas.microsoft.com/office/drawing/2014/main" id="{6F697C34-9CBA-2B8B-2BD3-A3C337687351}"/>
              </a:ext>
            </a:extLst>
          </p:cNvPr>
          <p:cNvPicPr>
            <a:picLocks noChangeAspect="1"/>
          </p:cNvPicPr>
          <p:nvPr/>
        </p:nvPicPr>
        <p:blipFill rotWithShape="1">
          <a:blip r:embed="rId5">
            <a:extLst>
              <a:ext uri="{28A0092B-C50C-407E-A947-70E740481C1C}">
                <a14:useLocalDpi xmlns:a14="http://schemas.microsoft.com/office/drawing/2010/main" val="0"/>
              </a:ext>
            </a:extLst>
          </a:blip>
          <a:srcRect l="43810" t="35629" r="38272" b="40618"/>
          <a:stretch/>
        </p:blipFill>
        <p:spPr>
          <a:xfrm>
            <a:off x="5486380" y="4407259"/>
            <a:ext cx="3143217" cy="3481387"/>
          </a:xfrm>
          <a:prstGeom prst="rect">
            <a:avLst/>
          </a:prstGeom>
        </p:spPr>
      </p:pic>
    </p:spTree>
    <p:extLst>
      <p:ext uri="{BB962C8B-B14F-4D97-AF65-F5344CB8AC3E}">
        <p14:creationId xmlns:p14="http://schemas.microsoft.com/office/powerpoint/2010/main" val="191275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9" name="object 9">
            <a:extLst>
              <a:ext uri="{FF2B5EF4-FFF2-40B4-BE49-F238E27FC236}">
                <a16:creationId xmlns:a16="http://schemas.microsoft.com/office/drawing/2014/main" id="{22D30D91-962E-E65F-6E07-4C355815AC34}"/>
              </a:ext>
            </a:extLst>
          </p:cNvPr>
          <p:cNvSpPr txBox="1"/>
          <p:nvPr/>
        </p:nvSpPr>
        <p:spPr>
          <a:xfrm>
            <a:off x="9601200" y="2743270"/>
            <a:ext cx="8382000" cy="5320367"/>
          </a:xfrm>
          <a:prstGeom prst="rect">
            <a:avLst/>
          </a:prstGeom>
        </p:spPr>
        <p:txBody>
          <a:bodyPr vert="horz" wrap="square" lIns="0" tIns="12700" rIns="0" bIns="0" rtlCol="0">
            <a:spAutoFit/>
          </a:bodyPr>
          <a:lstStyle/>
          <a:p>
            <a:pPr marL="12700" marR="5080">
              <a:lnSpc>
                <a:spcPct val="125000"/>
              </a:lnSpc>
              <a:spcBef>
                <a:spcPts val="1555"/>
              </a:spcBef>
            </a:pPr>
            <a:r>
              <a:rPr lang="en-US" sz="4000" spc="105" dirty="0">
                <a:solidFill>
                  <a:srgbClr val="111B1D"/>
                </a:solidFill>
                <a:latin typeface="Century Gothic" panose="020B0502020202020204" pitchFamily="34" charset="0"/>
                <a:cs typeface="Verdana" panose="020B0604030504040204"/>
              </a:rPr>
              <a:t>The primary issue addressed by this project is the lack of a mitigation and response framework among the cities and municipalities located throughout the Philippine archipelago. </a:t>
            </a:r>
            <a:endParaRPr lang="en-US" sz="4000" dirty="0">
              <a:latin typeface="Century Gothic" panose="020B0502020202020204" pitchFamily="34" charset="0"/>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09" y="371228"/>
            <a:ext cx="5707359"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01679" y="371228"/>
            <a:ext cx="5748883"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20371" y="1158396"/>
            <a:ext cx="3307949" cy="1015663"/>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p:txBody>
      </p:sp>
      <p:pic>
        <p:nvPicPr>
          <p:cNvPr id="35" name="Picture 34">
            <a:extLst>
              <a:ext uri="{FF2B5EF4-FFF2-40B4-BE49-F238E27FC236}">
                <a16:creationId xmlns:a16="http://schemas.microsoft.com/office/drawing/2014/main" id="{16D41885-3875-6546-63F1-6BAABE3D7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36388"/>
            <a:ext cx="11626852" cy="7185864"/>
          </a:xfrm>
          <a:prstGeom prst="rect">
            <a:avLst/>
          </a:prstGeom>
          <a:ln w="381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pic>
        <p:nvPicPr>
          <p:cNvPr id="26" name="Picture 25">
            <a:extLst>
              <a:ext uri="{FF2B5EF4-FFF2-40B4-BE49-F238E27FC236}">
                <a16:creationId xmlns:a16="http://schemas.microsoft.com/office/drawing/2014/main" id="{FD899B46-8623-9D49-4E21-1BE96472BE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394100"/>
            <a:ext cx="11679971" cy="7741042"/>
          </a:xfrm>
          <a:prstGeom prst="rect">
            <a:avLst/>
          </a:prstGeom>
          <a:ln w="3810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751</Words>
  <Application>Microsoft Office PowerPoint</Application>
  <PresentationFormat>Custom</PresentationFormat>
  <Paragraphs>156</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54</cp:revision>
  <dcterms:created xsi:type="dcterms:W3CDTF">2022-05-07T03:37:00Z</dcterms:created>
  <dcterms:modified xsi:type="dcterms:W3CDTF">2022-06-08T18:03:42Z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