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8" r:id="rId2"/>
    <p:sldId id="263" r:id="rId3"/>
    <p:sldId id="257" r:id="rId4"/>
    <p:sldId id="271" r:id="rId5"/>
    <p:sldId id="269" r:id="rId6"/>
    <p:sldId id="287" r:id="rId7"/>
    <p:sldId id="289" r:id="rId8"/>
    <p:sldId id="290" r:id="rId9"/>
    <p:sldId id="304" r:id="rId10"/>
    <p:sldId id="316" r:id="rId11"/>
    <p:sldId id="294" r:id="rId12"/>
    <p:sldId id="307" r:id="rId13"/>
    <p:sldId id="295" r:id="rId14"/>
    <p:sldId id="308" r:id="rId15"/>
    <p:sldId id="296" r:id="rId16"/>
    <p:sldId id="297" r:id="rId17"/>
    <p:sldId id="309" r:id="rId18"/>
    <p:sldId id="317" r:id="rId19"/>
    <p:sldId id="298" r:id="rId20"/>
    <p:sldId id="314" r:id="rId21"/>
    <p:sldId id="299" r:id="rId22"/>
    <p:sldId id="312" r:id="rId23"/>
    <p:sldId id="301" r:id="rId24"/>
    <p:sldId id="315" r:id="rId25"/>
    <p:sldId id="302" r:id="rId26"/>
    <p:sldId id="313" r:id="rId27"/>
    <p:sldId id="293" r:id="rId28"/>
    <p:sldId id="280" r:id="rId29"/>
    <p:sldId id="318" r:id="rId3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5D5"/>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97" autoAdjust="0"/>
    <p:restoredTop sz="94660"/>
  </p:normalViewPr>
  <p:slideViewPr>
    <p:cSldViewPr>
      <p:cViewPr varScale="1">
        <p:scale>
          <a:sx n="46" d="100"/>
          <a:sy n="46" d="100"/>
        </p:scale>
        <p:origin x="822"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E1C856F-118E-4DAC-AF8B-BD168E7EC128}" type="datetimeFigureOut">
              <a:rPr lang="en-PH" smtClean="0"/>
              <a:t>05/06/2022</a:t>
            </a:fld>
            <a:endParaRPr lang="en-PH"/>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E741714-2B22-41F9-AAC3-71E3E135EC64}" type="slidenum">
              <a:rPr lang="en-PH" smtClean="0"/>
              <a:t>‹#›</a:t>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2</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3</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6</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741714-2B22-41F9-AAC3-71E3E135EC64}" type="slidenum">
              <a:rPr lang="en-PH" smtClean="0"/>
              <a:t>29</a:t>
            </a:fld>
            <a:endParaRPr lang="en-PH"/>
          </a:p>
        </p:txBody>
      </p:sp>
    </p:spTree>
    <p:extLst>
      <p:ext uri="{BB962C8B-B14F-4D97-AF65-F5344CB8AC3E}">
        <p14:creationId xmlns:p14="http://schemas.microsoft.com/office/powerpoint/2010/main" val="2938539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24296" y="2136878"/>
            <a:ext cx="9523095" cy="3473450"/>
          </a:xfrm>
          <a:prstGeom prst="rect">
            <a:avLst/>
          </a:prstGeom>
        </p:spPr>
        <p:txBody>
          <a:bodyPr wrap="square" lIns="0" tIns="0" rIns="0" bIns="0">
            <a:spAutoFit/>
          </a:bodyPr>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a:xfrm>
            <a:off x="1724296" y="2136878"/>
            <a:ext cx="9523095" cy="3473450"/>
          </a:xfrm>
          <a:prstGeom prst="rect">
            <a:avLst/>
          </a:prstGeom>
        </p:spPr>
        <p:txBody>
          <a:bodyPr wrap="square" lIns="0" tIns="0" rIns="0" bIns="0">
            <a:spAutoFit/>
          </a:bodyPr>
          <a:lstStyle>
            <a:lvl1pPr>
              <a:defRPr sz="8000" b="1" i="0">
                <a:solidFill>
                  <a:srgbClr val="111B1D"/>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6/5/2022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2158"/>
          <a:stretch>
            <a:fillRect/>
          </a:stretch>
        </p:blipFill>
        <p:spPr>
          <a:xfrm rot="16200000">
            <a:off x="6781801" y="-7353300"/>
            <a:ext cx="4724399" cy="18288000"/>
          </a:xfrm>
          <a:prstGeom prst="rect">
            <a:avLst/>
          </a:prstGeom>
          <a:solidFill>
            <a:schemeClr val="bg1"/>
          </a:solidFill>
          <a:ln>
            <a:solidFill>
              <a:srgbClr val="FFFFFF"/>
            </a:solidFill>
          </a:ln>
          <a:effectLst>
            <a:reflection blurRad="6350" stA="53000" endPos="55000" dir="5400000" sy="-100000" algn="bl" rotWithShape="0"/>
          </a:effectLst>
        </p:spPr>
      </p:pic>
      <p:sp>
        <p:nvSpPr>
          <p:cNvPr id="6" name="object 6"/>
          <p:cNvSpPr txBox="1">
            <a:spLocks noGrp="1"/>
          </p:cNvSpPr>
          <p:nvPr>
            <p:ph type="title"/>
          </p:nvPr>
        </p:nvSpPr>
        <p:spPr>
          <a:xfrm>
            <a:off x="379863" y="571500"/>
            <a:ext cx="8763000" cy="5772093"/>
          </a:xfrm>
          <a:prstGeom prst="rect">
            <a:avLst/>
          </a:prstGeom>
        </p:spPr>
        <p:txBody>
          <a:bodyPr vert="horz" wrap="square" lIns="0" tIns="128270" rIns="0" bIns="0" rtlCol="0">
            <a:spAutoFit/>
          </a:bodyPr>
          <a:lstStyle/>
          <a:p>
            <a:pPr marL="12700" marR="5080">
              <a:lnSpc>
                <a:spcPts val="8780"/>
              </a:lnSpc>
              <a:spcBef>
                <a:spcPts val="1010"/>
              </a:spcBef>
            </a:pPr>
            <a:r>
              <a:rPr lang="en-PH" spc="-900" dirty="0">
                <a:solidFill>
                  <a:schemeClr val="bg1">
                    <a:lumMod val="95000"/>
                  </a:schemeClr>
                </a:solidFill>
              </a:rPr>
              <a:t>EDA to Typhoon Mitigation and Response </a:t>
            </a:r>
            <a:r>
              <a:rPr lang="en-PH" spc="-900" dirty="0">
                <a:solidFill>
                  <a:schemeClr val="tx1">
                    <a:lumMod val="75000"/>
                    <a:lumOff val="25000"/>
                  </a:schemeClr>
                </a:solidFill>
              </a:rPr>
              <a:t>Framework (TMRF)</a:t>
            </a:r>
            <a:endParaRPr spc="-585" dirty="0">
              <a:solidFill>
                <a:schemeClr val="tx1">
                  <a:lumMod val="75000"/>
                  <a:lumOff val="25000"/>
                </a:schemeClr>
              </a:solidFill>
            </a:endParaRPr>
          </a:p>
        </p:txBody>
      </p:sp>
      <p:sp>
        <p:nvSpPr>
          <p:cNvPr id="7" name="object 7"/>
          <p:cNvSpPr/>
          <p:nvPr/>
        </p:nvSpPr>
        <p:spPr>
          <a:xfrm>
            <a:off x="609600" y="752475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2473349"/>
            <a:ext cx="6533536" cy="73183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2" name="object 8"/>
          <p:cNvSpPr txBox="1"/>
          <p:nvPr/>
        </p:nvSpPr>
        <p:spPr>
          <a:xfrm>
            <a:off x="2211001" y="7048500"/>
            <a:ext cx="5486400" cy="382156"/>
          </a:xfrm>
          <a:prstGeom prst="rect">
            <a:avLst/>
          </a:prstGeom>
        </p:spPr>
        <p:txBody>
          <a:bodyPr vert="horz" wrap="square" lIns="0" tIns="12700" rIns="0" bIns="0" rtlCol="0">
            <a:spAutoFit/>
          </a:bodyPr>
          <a:lstStyle/>
          <a:p>
            <a:pPr marL="12700">
              <a:lnSpc>
                <a:spcPct val="100000"/>
              </a:lnSpc>
              <a:spcBef>
                <a:spcPts val="100"/>
              </a:spcBef>
            </a:pPr>
            <a:r>
              <a:rPr lang="en-PH" sz="2400" b="1" spc="185" dirty="0">
                <a:solidFill>
                  <a:srgbClr val="111B1D"/>
                </a:solidFill>
                <a:latin typeface="Tahoma" panose="020B0604030504040204"/>
                <a:cs typeface="Tahoma" panose="020B0604030504040204"/>
              </a:rPr>
              <a:t>TEAM TYPHOON ANALYST</a:t>
            </a:r>
            <a:endParaRPr sz="2400" dirty="0">
              <a:latin typeface="Tahoma" panose="020B0604030504040204"/>
              <a:cs typeface="Tahoma" panose="020B0604030504040204"/>
            </a:endParaRPr>
          </a:p>
        </p:txBody>
      </p:sp>
      <p:sp>
        <p:nvSpPr>
          <p:cNvPr id="14" name="object 7"/>
          <p:cNvSpPr txBox="1"/>
          <p:nvPr/>
        </p:nvSpPr>
        <p:spPr>
          <a:xfrm>
            <a:off x="609600" y="7093510"/>
            <a:ext cx="2019364" cy="289823"/>
          </a:xfrm>
          <a:prstGeom prst="rect">
            <a:avLst/>
          </a:prstGeom>
        </p:spPr>
        <p:txBody>
          <a:bodyPr vert="horz" wrap="square" lIns="0" tIns="12700" rIns="0" bIns="0" rtlCol="0">
            <a:spAutoFit/>
          </a:bodyPr>
          <a:lstStyle/>
          <a:p>
            <a:pPr marL="12700">
              <a:lnSpc>
                <a:spcPct val="100000"/>
              </a:lnSpc>
              <a:spcBef>
                <a:spcPts val="100"/>
              </a:spcBef>
            </a:pPr>
            <a:r>
              <a:rPr spc="135" dirty="0">
                <a:solidFill>
                  <a:srgbClr val="111B1D"/>
                </a:solidFill>
                <a:latin typeface="Verdana" panose="020B0604030504040204"/>
                <a:cs typeface="Verdana" panose="020B0604030504040204"/>
              </a:rPr>
              <a:t>P</a:t>
            </a:r>
            <a:r>
              <a:rPr spc="-140" dirty="0">
                <a:solidFill>
                  <a:srgbClr val="111B1D"/>
                </a:solidFill>
                <a:latin typeface="Verdana" panose="020B0604030504040204"/>
                <a:cs typeface="Verdana" panose="020B0604030504040204"/>
              </a:rPr>
              <a:t>r</a:t>
            </a:r>
            <a:r>
              <a:rPr spc="-105" dirty="0">
                <a:solidFill>
                  <a:srgbClr val="111B1D"/>
                </a:solidFill>
                <a:latin typeface="Verdana" panose="020B0604030504040204"/>
                <a:cs typeface="Verdana" panose="020B0604030504040204"/>
              </a:rPr>
              <a:t>e</a:t>
            </a:r>
            <a:r>
              <a:rPr spc="-40" dirty="0">
                <a:solidFill>
                  <a:srgbClr val="111B1D"/>
                </a:solidFill>
                <a:latin typeface="Verdana" panose="020B0604030504040204"/>
                <a:cs typeface="Verdana" panose="020B0604030504040204"/>
              </a:rPr>
              <a:t>s</a:t>
            </a:r>
            <a:r>
              <a:rPr spc="-105" dirty="0">
                <a:solidFill>
                  <a:srgbClr val="111B1D"/>
                </a:solidFill>
                <a:latin typeface="Verdana" panose="020B0604030504040204"/>
                <a:cs typeface="Verdana" panose="020B0604030504040204"/>
              </a:rPr>
              <a:t>e</a:t>
            </a:r>
            <a:r>
              <a:rPr spc="-95" dirty="0">
                <a:solidFill>
                  <a:srgbClr val="111B1D"/>
                </a:solidFill>
                <a:latin typeface="Verdana" panose="020B0604030504040204"/>
                <a:cs typeface="Verdana" panose="020B0604030504040204"/>
              </a:rPr>
              <a:t>n</a:t>
            </a:r>
            <a:r>
              <a:rPr spc="-90" dirty="0">
                <a:solidFill>
                  <a:srgbClr val="111B1D"/>
                </a:solidFill>
                <a:latin typeface="Verdana" panose="020B0604030504040204"/>
                <a:cs typeface="Verdana" panose="020B0604030504040204"/>
              </a:rPr>
              <a:t>t</a:t>
            </a:r>
            <a:r>
              <a:rPr spc="-105" dirty="0">
                <a:solidFill>
                  <a:srgbClr val="111B1D"/>
                </a:solidFill>
                <a:latin typeface="Verdana" panose="020B0604030504040204"/>
                <a:cs typeface="Verdana" panose="020B0604030504040204"/>
              </a:rPr>
              <a:t>e</a:t>
            </a:r>
            <a:r>
              <a:rPr spc="-60" dirty="0">
                <a:solidFill>
                  <a:srgbClr val="111B1D"/>
                </a:solidFill>
                <a:latin typeface="Verdana" panose="020B0604030504040204"/>
                <a:cs typeface="Verdana" panose="020B0604030504040204"/>
              </a:rPr>
              <a:t>d</a:t>
            </a:r>
            <a:r>
              <a:rPr spc="-170" dirty="0">
                <a:solidFill>
                  <a:srgbClr val="111B1D"/>
                </a:solidFill>
                <a:latin typeface="Verdana" panose="020B0604030504040204"/>
                <a:cs typeface="Verdana" panose="020B0604030504040204"/>
              </a:rPr>
              <a:t> </a:t>
            </a:r>
            <a:r>
              <a:rPr spc="-40" dirty="0">
                <a:solidFill>
                  <a:srgbClr val="111B1D"/>
                </a:solidFill>
                <a:latin typeface="Verdana" panose="020B0604030504040204"/>
                <a:cs typeface="Verdana" panose="020B0604030504040204"/>
              </a:rPr>
              <a:t>b</a:t>
            </a:r>
            <a:r>
              <a:rPr spc="-150" dirty="0">
                <a:solidFill>
                  <a:srgbClr val="111B1D"/>
                </a:solidFill>
                <a:latin typeface="Verdana" panose="020B0604030504040204"/>
                <a:cs typeface="Verdana" panose="020B0604030504040204"/>
              </a:rPr>
              <a:t>y</a:t>
            </a:r>
            <a:r>
              <a:rPr lang="en-PH" spc="-150" dirty="0">
                <a:solidFill>
                  <a:srgbClr val="111B1D"/>
                </a:solidFill>
                <a:latin typeface="Verdana" panose="020B0604030504040204"/>
                <a:cs typeface="Verdana" panose="020B0604030504040204"/>
              </a:rPr>
              <a:t>:</a:t>
            </a:r>
            <a:endParaRPr dirty="0">
              <a:latin typeface="Verdana" panose="020B0604030504040204"/>
              <a:cs typeface="Verdana" panose="020B0604030504040204"/>
            </a:endParaRPr>
          </a:p>
        </p:txBody>
      </p:sp>
      <p:sp>
        <p:nvSpPr>
          <p:cNvPr id="16" name="object 9"/>
          <p:cNvSpPr txBox="1"/>
          <p:nvPr/>
        </p:nvSpPr>
        <p:spPr>
          <a:xfrm>
            <a:off x="609595" y="7653180"/>
            <a:ext cx="2971810" cy="1443024"/>
          </a:xfrm>
          <a:prstGeom prst="rect">
            <a:avLst/>
          </a:prstGeom>
        </p:spPr>
        <p:txBody>
          <a:bodyPr vert="horz" wrap="square" lIns="0" tIns="12700" rIns="0" bIns="0" rtlCol="0">
            <a:spAutoFit/>
          </a:bodyPr>
          <a:lstStyle/>
          <a:p>
            <a:pPr marL="12700" marR="5080" algn="just">
              <a:lnSpc>
                <a:spcPct val="122000"/>
              </a:lnSpc>
              <a:spcBef>
                <a:spcPts val="100"/>
              </a:spcBef>
            </a:pPr>
            <a:r>
              <a:rPr lang="en-PH" sz="1900" spc="-50" dirty="0">
                <a:solidFill>
                  <a:srgbClr val="111B1D"/>
                </a:solidFill>
                <a:latin typeface="Century Gothic" panose="020B0502020202020204" pitchFamily="34" charset="0"/>
                <a:cs typeface="Times New Roman" panose="02020603050405020304" pitchFamily="18" charset="0"/>
              </a:rPr>
              <a:t>Alvaro, Gabriel </a:t>
            </a:r>
            <a:r>
              <a:rPr lang="en-PH" sz="1900" spc="-50" dirty="0" err="1">
                <a:solidFill>
                  <a:srgbClr val="111B1D"/>
                </a:solidFill>
                <a:latin typeface="Century Gothic" panose="020B0502020202020204" pitchFamily="34" charset="0"/>
                <a:cs typeface="Times New Roman" panose="02020603050405020304" pitchFamily="18" charset="0"/>
              </a:rPr>
              <a:t>Edrian</a:t>
            </a:r>
            <a:endParaRPr lang="en-PH" sz="1900" spc="-50" dirty="0">
              <a:solidFill>
                <a:srgbClr val="111B1D"/>
              </a:solidFill>
              <a:latin typeface="Century Gothic" panose="020B0502020202020204" pitchFamily="34" charset="0"/>
              <a:cs typeface="Times New Roman" panose="02020603050405020304" pitchFamily="18" charset="0"/>
            </a:endParaRPr>
          </a:p>
          <a:p>
            <a:pPr marL="12700" marR="5080" algn="just">
              <a:lnSpc>
                <a:spcPct val="122000"/>
              </a:lnSpc>
              <a:spcBef>
                <a:spcPts val="100"/>
              </a:spcBef>
            </a:pPr>
            <a:r>
              <a:rPr lang="en-PH" sz="1900" spc="-50" dirty="0" err="1">
                <a:solidFill>
                  <a:srgbClr val="111B1D"/>
                </a:solidFill>
                <a:latin typeface="Century Gothic" panose="020B0502020202020204" pitchFamily="34" charset="0"/>
                <a:cs typeface="Times New Roman" panose="02020603050405020304" pitchFamily="18" charset="0"/>
              </a:rPr>
              <a:t>Palis</a:t>
            </a:r>
            <a:r>
              <a:rPr lang="en-PH" sz="1900" spc="-50" dirty="0">
                <a:solidFill>
                  <a:srgbClr val="111B1D"/>
                </a:solidFill>
                <a:latin typeface="Century Gothic" panose="020B0502020202020204" pitchFamily="34" charset="0"/>
                <a:cs typeface="Times New Roman" panose="02020603050405020304" pitchFamily="18" charset="0"/>
              </a:rPr>
              <a:t>, John Arthur </a:t>
            </a:r>
          </a:p>
          <a:p>
            <a:pPr marL="12700" marR="5080" algn="just">
              <a:lnSpc>
                <a:spcPct val="122000"/>
              </a:lnSpc>
              <a:spcBef>
                <a:spcPts val="100"/>
              </a:spcBef>
            </a:pPr>
            <a:r>
              <a:rPr lang="en-PH" sz="1900" spc="-50" dirty="0" err="1">
                <a:solidFill>
                  <a:srgbClr val="111B1D"/>
                </a:solidFill>
                <a:latin typeface="Century Gothic" panose="020B0502020202020204" pitchFamily="34" charset="0"/>
                <a:cs typeface="Times New Roman" panose="02020603050405020304" pitchFamily="18" charset="0"/>
              </a:rPr>
              <a:t>Alangilan</a:t>
            </a:r>
            <a:r>
              <a:rPr lang="en-PH" sz="1900" spc="-50" dirty="0">
                <a:solidFill>
                  <a:srgbClr val="111B1D"/>
                </a:solidFill>
                <a:latin typeface="Century Gothic" panose="020B0502020202020204" pitchFamily="34" charset="0"/>
                <a:cs typeface="Times New Roman" panose="02020603050405020304" pitchFamily="18" charset="0"/>
              </a:rPr>
              <a:t>, Christine Joy</a:t>
            </a:r>
          </a:p>
          <a:p>
            <a:pPr marL="12700" marR="5080" algn="just">
              <a:lnSpc>
                <a:spcPct val="122000"/>
              </a:lnSpc>
              <a:spcBef>
                <a:spcPts val="100"/>
              </a:spcBef>
            </a:pPr>
            <a:r>
              <a:rPr lang="en-PH" sz="1900" spc="-50" dirty="0">
                <a:solidFill>
                  <a:srgbClr val="111B1D"/>
                </a:solidFill>
                <a:latin typeface="Century Gothic" panose="020B0502020202020204" pitchFamily="34" charset="0"/>
                <a:cs typeface="Times New Roman" panose="02020603050405020304" pitchFamily="18" charset="0"/>
              </a:rPr>
              <a:t>Guerra, Marian</a:t>
            </a:r>
            <a:endParaRPr sz="1900" dirty="0">
              <a:latin typeface="Century Gothic" panose="020B050202020202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 name="Rectangle 5"/>
          <p:cNvSpPr/>
          <p:nvPr/>
        </p:nvSpPr>
        <p:spPr>
          <a:xfrm>
            <a:off x="6123710" y="371228"/>
            <a:ext cx="5652972"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7" name="Rectangle 26"/>
          <p:cNvSpPr/>
          <p:nvPr/>
        </p:nvSpPr>
        <p:spPr>
          <a:xfrm>
            <a:off x="12097590" y="371228"/>
            <a:ext cx="5652972"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0" name="TextBox 19">
            <a:extLst>
              <a:ext uri="{FF2B5EF4-FFF2-40B4-BE49-F238E27FC236}">
                <a16:creationId xmlns:a16="http://schemas.microsoft.com/office/drawing/2014/main" id="{F732BF55-0D76-C88B-C0A1-CB9A10A14C3C}"/>
              </a:ext>
            </a:extLst>
          </p:cNvPr>
          <p:cNvSpPr txBox="1"/>
          <p:nvPr/>
        </p:nvSpPr>
        <p:spPr>
          <a:xfrm>
            <a:off x="7082997" y="1047571"/>
            <a:ext cx="3280203" cy="1200329"/>
          </a:xfrm>
          <a:prstGeom prst="rect">
            <a:avLst/>
          </a:prstGeom>
          <a:noFill/>
        </p:spPr>
        <p:txBody>
          <a:bodyPr wrap="square" rtlCol="0">
            <a:spAutoFit/>
          </a:bodyPr>
          <a:lstStyle/>
          <a:p>
            <a:r>
              <a:rPr lang="en-PH" sz="7200" b="1" i="0" dirty="0">
                <a:solidFill>
                  <a:srgbClr val="202124"/>
                </a:solidFill>
                <a:effectLst/>
                <a:latin typeface="Century Gothic" panose="020B0502020202020204" pitchFamily="34" charset="0"/>
              </a:rPr>
              <a:t>68,104</a:t>
            </a:r>
            <a:endParaRPr lang="en-PH" sz="7200" b="1" dirty="0">
              <a:latin typeface="Century Gothic" panose="020B0502020202020204" pitchFamily="34" charset="0"/>
            </a:endParaRPr>
          </a:p>
        </p:txBody>
      </p:sp>
      <p:sp>
        <p:nvSpPr>
          <p:cNvPr id="21" name="TextBox 20">
            <a:extLst>
              <a:ext uri="{FF2B5EF4-FFF2-40B4-BE49-F238E27FC236}">
                <a16:creationId xmlns:a16="http://schemas.microsoft.com/office/drawing/2014/main" id="{9C7ECC60-61A1-82FA-D9CD-3470D9789CFF}"/>
              </a:ext>
            </a:extLst>
          </p:cNvPr>
          <p:cNvSpPr txBox="1"/>
          <p:nvPr/>
        </p:nvSpPr>
        <p:spPr>
          <a:xfrm>
            <a:off x="6858000" y="2076390"/>
            <a:ext cx="3624469" cy="400110"/>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Totally Damaged</a:t>
            </a:r>
            <a:r>
              <a:rPr lang="en-US" sz="2000" b="1" dirty="0">
                <a:solidFill>
                  <a:srgbClr val="202124"/>
                </a:solidFill>
                <a:latin typeface="Century Gothic" panose="020B0502020202020204" pitchFamily="34" charset="0"/>
              </a:rPr>
              <a:t> </a:t>
            </a:r>
            <a:r>
              <a:rPr lang="en-US" sz="2000" b="1" i="0" dirty="0">
                <a:solidFill>
                  <a:srgbClr val="202124"/>
                </a:solidFill>
                <a:effectLst/>
                <a:latin typeface="Century Gothic" panose="020B0502020202020204" pitchFamily="34" charset="0"/>
              </a:rPr>
              <a:t>Houses</a:t>
            </a:r>
            <a:endParaRPr lang="en-PH" sz="2000" b="1" dirty="0">
              <a:latin typeface="Century Gothic" panose="020B0502020202020204" pitchFamily="34" charset="0"/>
            </a:endParaRPr>
          </a:p>
        </p:txBody>
      </p:sp>
      <p:pic>
        <p:nvPicPr>
          <p:cNvPr id="22" name="Picture 21">
            <a:extLst>
              <a:ext uri="{FF2B5EF4-FFF2-40B4-BE49-F238E27FC236}">
                <a16:creationId xmlns:a16="http://schemas.microsoft.com/office/drawing/2014/main" id="{DA27BEC3-461D-2FC1-1916-372DCBCFAB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4257" y="1008357"/>
            <a:ext cx="1315743" cy="1315743"/>
          </a:xfrm>
          <a:prstGeom prst="rect">
            <a:avLst/>
          </a:prstGeom>
        </p:spPr>
      </p:pic>
      <p:sp>
        <p:nvSpPr>
          <p:cNvPr id="26" name="TextBox 25">
            <a:extLst>
              <a:ext uri="{FF2B5EF4-FFF2-40B4-BE49-F238E27FC236}">
                <a16:creationId xmlns:a16="http://schemas.microsoft.com/office/drawing/2014/main" id="{D144AB0E-A685-30A7-E417-01241792E812}"/>
              </a:ext>
            </a:extLst>
          </p:cNvPr>
          <p:cNvSpPr txBox="1"/>
          <p:nvPr/>
        </p:nvSpPr>
        <p:spPr>
          <a:xfrm>
            <a:off x="10027760" y="571500"/>
            <a:ext cx="1783240" cy="707886"/>
          </a:xfrm>
          <a:prstGeom prst="rect">
            <a:avLst/>
          </a:prstGeom>
          <a:noFill/>
        </p:spPr>
        <p:txBody>
          <a:bodyPr wrap="square" rtlCol="0">
            <a:spAutoFit/>
          </a:bodyPr>
          <a:lstStyle/>
          <a:p>
            <a:pPr algn="r"/>
            <a:r>
              <a:rPr lang="en-US" sz="2000" b="1" i="0" dirty="0">
                <a:solidFill>
                  <a:srgbClr val="202124"/>
                </a:solidFill>
                <a:effectLst/>
                <a:latin typeface="Century Gothic" panose="020B0502020202020204" pitchFamily="34" charset="0"/>
              </a:rPr>
              <a:t>TYPHOON TISOY</a:t>
            </a:r>
            <a:endParaRPr lang="en-PH" sz="2000" b="1" dirty="0">
              <a:latin typeface="Century Gothic" panose="020B0502020202020204" pitchFamily="34" charset="0"/>
            </a:endParaRPr>
          </a:p>
        </p:txBody>
      </p:sp>
      <p:pic>
        <p:nvPicPr>
          <p:cNvPr id="33" name="Picture 32">
            <a:extLst>
              <a:ext uri="{FF2B5EF4-FFF2-40B4-BE49-F238E27FC236}">
                <a16:creationId xmlns:a16="http://schemas.microsoft.com/office/drawing/2014/main" id="{AD15C8E0-F843-88DB-FBBA-AC7BD9BD65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77800" y="876300"/>
            <a:ext cx="1544186" cy="1544186"/>
          </a:xfrm>
          <a:prstGeom prst="rect">
            <a:avLst/>
          </a:prstGeom>
        </p:spPr>
      </p:pic>
      <p:sp>
        <p:nvSpPr>
          <p:cNvPr id="34" name="TextBox 33">
            <a:extLst>
              <a:ext uri="{FF2B5EF4-FFF2-40B4-BE49-F238E27FC236}">
                <a16:creationId xmlns:a16="http://schemas.microsoft.com/office/drawing/2014/main" id="{2023C745-0CC6-F938-7BB2-2D6474F41D80}"/>
              </a:ext>
            </a:extLst>
          </p:cNvPr>
          <p:cNvSpPr txBox="1"/>
          <p:nvPr/>
        </p:nvSpPr>
        <p:spPr>
          <a:xfrm>
            <a:off x="14613223" y="800100"/>
            <a:ext cx="3307949" cy="1631216"/>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TYPHOON TISOY  TYPHOON URSULA</a:t>
            </a:r>
          </a:p>
          <a:p>
            <a:r>
              <a:rPr lang="en-US" sz="2000" b="1" i="0" dirty="0">
                <a:solidFill>
                  <a:srgbClr val="202124"/>
                </a:solidFill>
                <a:effectLst/>
                <a:latin typeface="Century Gothic" panose="020B0502020202020204" pitchFamily="34" charset="0"/>
              </a:rPr>
              <a:t>TYPHOON QUIEL</a:t>
            </a:r>
          </a:p>
          <a:p>
            <a:r>
              <a:rPr lang="en-US" sz="2000" b="1" i="0" dirty="0">
                <a:solidFill>
                  <a:srgbClr val="202124"/>
                </a:solidFill>
                <a:effectLst/>
                <a:latin typeface="Century Gothic" panose="020B0502020202020204" pitchFamily="34" charset="0"/>
              </a:rPr>
              <a:t>TYPHOON HANNA</a:t>
            </a:r>
          </a:p>
          <a:p>
            <a:r>
              <a:rPr lang="en-US" sz="2000" b="1" i="0" dirty="0">
                <a:solidFill>
                  <a:srgbClr val="202124"/>
                </a:solidFill>
                <a:effectLst/>
                <a:latin typeface="Century Gothic" panose="020B0502020202020204" pitchFamily="34" charset="0"/>
              </a:rPr>
              <a:t>TYPHOON MARILYN</a:t>
            </a:r>
            <a:endParaRPr lang="en-PH" sz="2000" b="1" dirty="0">
              <a:latin typeface="Century Gothic" panose="020B0502020202020204" pitchFamily="34" charset="0"/>
            </a:endParaRPr>
          </a:p>
        </p:txBody>
      </p:sp>
      <p:pic>
        <p:nvPicPr>
          <p:cNvPr id="35" name="Picture 34">
            <a:extLst>
              <a:ext uri="{FF2B5EF4-FFF2-40B4-BE49-F238E27FC236}">
                <a16:creationId xmlns:a16="http://schemas.microsoft.com/office/drawing/2014/main" id="{16E40E4E-C846-17DF-5606-37AE7201C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3710" y="3054346"/>
            <a:ext cx="11626852" cy="6861426"/>
          </a:xfrm>
          <a:prstGeom prst="rect">
            <a:avLst/>
          </a:prstGeom>
          <a:ln w="38100">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833664" y="1485900"/>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2.</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4561572"/>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object 5">
            <a:extLst>
              <a:ext uri="{FF2B5EF4-FFF2-40B4-BE49-F238E27FC236}">
                <a16:creationId xmlns:a16="http://schemas.microsoft.com/office/drawing/2014/main" id="{72F22382-F02A-DEBE-1E87-409FC6A1B9B6}"/>
              </a:ext>
            </a:extLst>
          </p:cNvPr>
          <p:cNvSpPr txBox="1"/>
          <p:nvPr/>
        </p:nvSpPr>
        <p:spPr>
          <a:xfrm>
            <a:off x="6833664" y="2105677"/>
            <a:ext cx="10235136" cy="3167342"/>
          </a:xfrm>
          <a:prstGeom prst="rect">
            <a:avLst/>
          </a:prstGeom>
        </p:spPr>
        <p:txBody>
          <a:bodyPr vert="horz" wrap="square" lIns="0" tIns="12065" rIns="0" bIns="0" rtlCol="0">
            <a:spAutoFit/>
          </a:bodyPr>
          <a:lstStyle/>
          <a:p>
            <a:pPr algn="just">
              <a:lnSpc>
                <a:spcPct val="200000"/>
              </a:lnSpc>
              <a:spcAft>
                <a:spcPts val="800"/>
              </a:spcAf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Acquire the data about the Provinces who had the greatest and least number of affected individuals per typhoon (</a:t>
            </a:r>
            <a:r>
              <a:rPr lang="en-US" sz="3600" dirty="0" err="1">
                <a:effectLst/>
                <a:latin typeface="Times New Roman" panose="02020603050405020304" pitchFamily="18" charset="0"/>
                <a:ea typeface="Times New Roman" panose="02020603050405020304" pitchFamily="18" charset="0"/>
                <a:cs typeface="Times New Roman" panose="02020603050405020304" pitchFamily="18" charset="0"/>
              </a:rPr>
              <a:t>Affected_Pers</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4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Rectangle 31"/>
          <p:cNvSpPr/>
          <p:nvPr/>
        </p:nvSpPr>
        <p:spPr>
          <a:xfrm>
            <a:off x="12096848"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4" name="Rectangle 3"/>
          <p:cNvSpPr/>
          <p:nvPr/>
        </p:nvSpPr>
        <p:spPr>
          <a:xfrm>
            <a:off x="6096000"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1" name="Picture 20">
            <a:extLst>
              <a:ext uri="{FF2B5EF4-FFF2-40B4-BE49-F238E27FC236}">
                <a16:creationId xmlns:a16="http://schemas.microsoft.com/office/drawing/2014/main" id="{B7B83661-2DA1-49B0-8DEF-C7FAC9A15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252" y="380370"/>
            <a:ext cx="11622813" cy="7763758"/>
          </a:xfrm>
          <a:prstGeom prst="rect">
            <a:avLst/>
          </a:prstGeom>
          <a:ln w="38100">
            <a:solidFill>
              <a:schemeClr val="tx1"/>
            </a:solidFill>
          </a:ln>
        </p:spPr>
      </p:pic>
      <p:sp>
        <p:nvSpPr>
          <p:cNvPr id="22" name="TextBox 21">
            <a:extLst>
              <a:ext uri="{FF2B5EF4-FFF2-40B4-BE49-F238E27FC236}">
                <a16:creationId xmlns:a16="http://schemas.microsoft.com/office/drawing/2014/main" id="{A7BF7A17-FD23-38D3-68C6-9AA878036510}"/>
              </a:ext>
            </a:extLst>
          </p:cNvPr>
          <p:cNvSpPr txBox="1"/>
          <p:nvPr/>
        </p:nvSpPr>
        <p:spPr>
          <a:xfrm>
            <a:off x="6172200" y="8431768"/>
            <a:ext cx="1129937" cy="369332"/>
          </a:xfrm>
          <a:prstGeom prst="rect">
            <a:avLst/>
          </a:prstGeom>
          <a:noFill/>
        </p:spPr>
        <p:txBody>
          <a:bodyPr wrap="square" rtlCol="0">
            <a:spAutoFit/>
          </a:bodyPr>
          <a:lstStyle/>
          <a:p>
            <a:r>
              <a:rPr lang="en-US" b="1" dirty="0">
                <a:latin typeface="Century Gothic" panose="020B0502020202020204" pitchFamily="34" charset="0"/>
                <a:cs typeface="Times New Roman" panose="02020603050405020304" pitchFamily="18" charset="0"/>
              </a:rPr>
              <a:t>LEYTE</a:t>
            </a:r>
            <a:endParaRPr lang="en-PH" b="1" dirty="0">
              <a:latin typeface="Century Gothic" panose="020B050202020202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6433253D-0A9D-CD0F-A819-6B34060EB65D}"/>
              </a:ext>
            </a:extLst>
          </p:cNvPr>
          <p:cNvSpPr txBox="1"/>
          <p:nvPr/>
        </p:nvSpPr>
        <p:spPr>
          <a:xfrm>
            <a:off x="6934200" y="8865632"/>
            <a:ext cx="3879532" cy="830997"/>
          </a:xfrm>
          <a:prstGeom prst="rect">
            <a:avLst/>
          </a:prstGeom>
          <a:noFill/>
        </p:spPr>
        <p:txBody>
          <a:bodyPr wrap="square" rtlCol="0">
            <a:spAutoFit/>
          </a:bodyPr>
          <a:lstStyle/>
          <a:p>
            <a:r>
              <a:rPr lang="en-PH" sz="4800" b="1" i="0" dirty="0">
                <a:solidFill>
                  <a:srgbClr val="202124"/>
                </a:solidFill>
                <a:effectLst/>
                <a:latin typeface="Century Gothic" panose="020B0502020202020204" pitchFamily="34" charset="0"/>
              </a:rPr>
              <a:t>772162.0</a:t>
            </a:r>
            <a:endParaRPr lang="en-PH" sz="4800" b="1" dirty="0">
              <a:latin typeface="Century Gothic" panose="020B0502020202020204" pitchFamily="34" charset="0"/>
              <a:cs typeface="Times New Roman" panose="02020603050405020304" pitchFamily="18" charset="0"/>
            </a:endParaRPr>
          </a:p>
        </p:txBody>
      </p:sp>
      <p:sp>
        <p:nvSpPr>
          <p:cNvPr id="33" name="TextBox 32">
            <a:extLst>
              <a:ext uri="{FF2B5EF4-FFF2-40B4-BE49-F238E27FC236}">
                <a16:creationId xmlns:a16="http://schemas.microsoft.com/office/drawing/2014/main" id="{57B9DDA5-A36B-2A50-11D1-9E39B85F54A2}"/>
              </a:ext>
            </a:extLst>
          </p:cNvPr>
          <p:cNvSpPr txBox="1"/>
          <p:nvPr/>
        </p:nvSpPr>
        <p:spPr>
          <a:xfrm>
            <a:off x="6781800" y="9521328"/>
            <a:ext cx="2884469" cy="323165"/>
          </a:xfrm>
          <a:prstGeom prst="rect">
            <a:avLst/>
          </a:prstGeom>
          <a:noFill/>
        </p:spPr>
        <p:txBody>
          <a:bodyPr wrap="square" rtlCol="0">
            <a:spAutoFit/>
          </a:bodyPr>
          <a:lstStyle/>
          <a:p>
            <a:pPr algn="ctr"/>
            <a:r>
              <a:rPr lang="en-US" sz="1500" b="1" dirty="0">
                <a:latin typeface="Century Gothic" panose="020B0502020202020204" pitchFamily="34" charset="0"/>
                <a:cs typeface="Times New Roman" panose="02020603050405020304" pitchFamily="18" charset="0"/>
              </a:rPr>
              <a:t>AFFECTED INDIVIDUALS</a:t>
            </a:r>
            <a:endParaRPr lang="en-PH" sz="1500" b="1" dirty="0">
              <a:latin typeface="Century Gothic" panose="020B0502020202020204" pitchFamily="34" charset="0"/>
              <a:cs typeface="Times New Roman" panose="02020603050405020304" pitchFamily="18" charset="0"/>
            </a:endParaRPr>
          </a:p>
        </p:txBody>
      </p:sp>
      <p:pic>
        <p:nvPicPr>
          <p:cNvPr id="34" name="Picture 33">
            <a:extLst>
              <a:ext uri="{FF2B5EF4-FFF2-40B4-BE49-F238E27FC236}">
                <a16:creationId xmlns:a16="http://schemas.microsoft.com/office/drawing/2014/main" id="{B1976F6A-5BEA-7912-2852-8153E1C7ED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0799" y="8634683"/>
            <a:ext cx="1129937" cy="1129937"/>
          </a:xfrm>
          <a:prstGeom prst="rect">
            <a:avLst/>
          </a:prstGeom>
        </p:spPr>
      </p:pic>
      <p:sp>
        <p:nvSpPr>
          <p:cNvPr id="35" name="TextBox 34">
            <a:extLst>
              <a:ext uri="{FF2B5EF4-FFF2-40B4-BE49-F238E27FC236}">
                <a16:creationId xmlns:a16="http://schemas.microsoft.com/office/drawing/2014/main" id="{0D376061-4026-AF73-E5EE-CE5A1ED92DA3}"/>
              </a:ext>
            </a:extLst>
          </p:cNvPr>
          <p:cNvSpPr txBox="1"/>
          <p:nvPr/>
        </p:nvSpPr>
        <p:spPr>
          <a:xfrm>
            <a:off x="12192000" y="8420100"/>
            <a:ext cx="2024452" cy="369332"/>
          </a:xfrm>
          <a:prstGeom prst="rect">
            <a:avLst/>
          </a:prstGeom>
          <a:noFill/>
        </p:spPr>
        <p:txBody>
          <a:bodyPr wrap="square" rtlCol="0">
            <a:spAutoFit/>
          </a:bodyPr>
          <a:lstStyle/>
          <a:p>
            <a:r>
              <a:rPr lang="en-US" b="1" dirty="0">
                <a:latin typeface="Century Gothic" panose="020B0502020202020204" pitchFamily="34" charset="0"/>
                <a:cs typeface="Times New Roman" panose="02020603050405020304" pitchFamily="18" charset="0"/>
              </a:rPr>
              <a:t>WESTERN SAMAR</a:t>
            </a:r>
            <a:endParaRPr lang="en-PH" b="1" dirty="0">
              <a:latin typeface="Century Gothic" panose="020B0502020202020204" pitchFamily="34" charset="0"/>
              <a:cs typeface="Times New Roman" panose="02020603050405020304" pitchFamily="18" charset="0"/>
            </a:endParaRPr>
          </a:p>
        </p:txBody>
      </p:sp>
      <p:sp>
        <p:nvSpPr>
          <p:cNvPr id="36" name="TextBox 35">
            <a:extLst>
              <a:ext uri="{FF2B5EF4-FFF2-40B4-BE49-F238E27FC236}">
                <a16:creationId xmlns:a16="http://schemas.microsoft.com/office/drawing/2014/main" id="{C9BF7799-AEF9-CAC6-63DA-34FCCB9B0C16}"/>
              </a:ext>
            </a:extLst>
          </p:cNvPr>
          <p:cNvSpPr txBox="1"/>
          <p:nvPr/>
        </p:nvSpPr>
        <p:spPr>
          <a:xfrm>
            <a:off x="13079217" y="8877300"/>
            <a:ext cx="3303783" cy="830997"/>
          </a:xfrm>
          <a:prstGeom prst="rect">
            <a:avLst/>
          </a:prstGeom>
          <a:noFill/>
        </p:spPr>
        <p:txBody>
          <a:bodyPr wrap="square" rtlCol="0">
            <a:spAutoFit/>
          </a:bodyPr>
          <a:lstStyle/>
          <a:p>
            <a:r>
              <a:rPr lang="en-PH" sz="4800" b="1" i="0" dirty="0">
                <a:solidFill>
                  <a:srgbClr val="202124"/>
                </a:solidFill>
                <a:effectLst/>
                <a:latin typeface="Century Gothic" panose="020B0502020202020204" pitchFamily="34" charset="0"/>
              </a:rPr>
              <a:t>483308.0</a:t>
            </a:r>
            <a:endParaRPr lang="en-PH" sz="4800" b="1" dirty="0">
              <a:latin typeface="Century Gothic" panose="020B050202020202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54E26ED4-C216-D436-B799-FA283B0ACAC3}"/>
              </a:ext>
            </a:extLst>
          </p:cNvPr>
          <p:cNvSpPr txBox="1"/>
          <p:nvPr/>
        </p:nvSpPr>
        <p:spPr>
          <a:xfrm>
            <a:off x="13030200" y="9535046"/>
            <a:ext cx="2884469" cy="323165"/>
          </a:xfrm>
          <a:prstGeom prst="rect">
            <a:avLst/>
          </a:prstGeom>
          <a:noFill/>
        </p:spPr>
        <p:txBody>
          <a:bodyPr wrap="square" rtlCol="0">
            <a:spAutoFit/>
          </a:bodyPr>
          <a:lstStyle/>
          <a:p>
            <a:pPr algn="ctr"/>
            <a:r>
              <a:rPr lang="en-US" sz="1500" b="1" dirty="0">
                <a:latin typeface="Century Gothic" panose="020B0502020202020204" pitchFamily="34" charset="0"/>
                <a:cs typeface="Times New Roman" panose="02020603050405020304" pitchFamily="18" charset="0"/>
              </a:rPr>
              <a:t>AFFECTED INDIVIDUALS</a:t>
            </a:r>
            <a:endParaRPr lang="en-PH" sz="1500" b="1" dirty="0">
              <a:latin typeface="Century Gothic" panose="020B0502020202020204" pitchFamily="34" charset="0"/>
              <a:cs typeface="Times New Roman" panose="02020603050405020304" pitchFamily="18" charset="0"/>
            </a:endParaRPr>
          </a:p>
        </p:txBody>
      </p:sp>
      <p:pic>
        <p:nvPicPr>
          <p:cNvPr id="38" name="Picture 37">
            <a:extLst>
              <a:ext uri="{FF2B5EF4-FFF2-40B4-BE49-F238E27FC236}">
                <a16:creationId xmlns:a16="http://schemas.microsoft.com/office/drawing/2014/main" id="{047F70C1-BEB5-8A91-FC0E-3A1DB52B76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78200" y="8543637"/>
            <a:ext cx="1344105" cy="13441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858000" y="1518455"/>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3.</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4561572"/>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object 5">
            <a:extLst>
              <a:ext uri="{FF2B5EF4-FFF2-40B4-BE49-F238E27FC236}">
                <a16:creationId xmlns:a16="http://schemas.microsoft.com/office/drawing/2014/main" id="{30F2BF26-D886-B0FE-289D-CA105C2F9884}"/>
              </a:ext>
            </a:extLst>
          </p:cNvPr>
          <p:cNvSpPr txBox="1"/>
          <p:nvPr/>
        </p:nvSpPr>
        <p:spPr>
          <a:xfrm>
            <a:off x="6858000" y="2172338"/>
            <a:ext cx="10235136" cy="3167342"/>
          </a:xfrm>
          <a:prstGeom prst="rect">
            <a:avLst/>
          </a:prstGeom>
        </p:spPr>
        <p:txBody>
          <a:bodyPr vert="horz" wrap="square" lIns="0" tIns="12065" rIns="0" bIns="0" rtlCol="0">
            <a:spAutoFit/>
          </a:bodyPr>
          <a:lstStyle/>
          <a:p>
            <a:pPr algn="just">
              <a:lnSpc>
                <a:spcPct val="200000"/>
              </a:lnSpc>
              <a:spcAft>
                <a:spcPts val="800"/>
              </a:spcAf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Get the information that shows the top 5 municipalities who were most and least affected by typhoons from the year 2019 based from the </a:t>
            </a:r>
            <a:r>
              <a:rPr lang="en-US" sz="3600" dirty="0" err="1">
                <a:effectLst/>
                <a:latin typeface="Times New Roman" panose="02020603050405020304" pitchFamily="18" charset="0"/>
                <a:ea typeface="Times New Roman" panose="02020603050405020304" pitchFamily="18" charset="0"/>
                <a:cs typeface="Times New Roman" panose="02020603050405020304" pitchFamily="18" charset="0"/>
              </a:rPr>
              <a:t>Affected_PERs</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x variable. </a:t>
            </a:r>
            <a:endParaRPr lang="en-US" sz="4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1" y="7353300"/>
            <a:ext cx="7398864" cy="2819400"/>
          </a:xfrm>
          <a:prstGeom prst="rect">
            <a:avLst/>
          </a:prstGeom>
          <a:ln w="38100">
            <a:solidFill>
              <a:schemeClr val="tx1"/>
            </a:solidFill>
          </a:ln>
        </p:spPr>
      </p:pic>
      <p:sp>
        <p:nvSpPr>
          <p:cNvPr id="5" name="Rectangle 4"/>
          <p:cNvSpPr/>
          <p:nvPr/>
        </p:nvSpPr>
        <p:spPr>
          <a:xfrm>
            <a:off x="6123710" y="7353300"/>
            <a:ext cx="4087090" cy="28194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pic>
        <p:nvPicPr>
          <p:cNvPr id="22" name="Picture 21">
            <a:extLst>
              <a:ext uri="{FF2B5EF4-FFF2-40B4-BE49-F238E27FC236}">
                <a16:creationId xmlns:a16="http://schemas.microsoft.com/office/drawing/2014/main" id="{C5190582-7922-FEA3-AD6B-F3B480C44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710" y="190500"/>
            <a:ext cx="11624182" cy="7020414"/>
          </a:xfrm>
          <a:prstGeom prst="rect">
            <a:avLst/>
          </a:prstGeom>
          <a:ln w="38100">
            <a:solidFill>
              <a:schemeClr val="tx1"/>
            </a:solidFill>
          </a:ln>
        </p:spPr>
      </p:pic>
      <p:sp>
        <p:nvSpPr>
          <p:cNvPr id="26" name="TextBox 25">
            <a:extLst>
              <a:ext uri="{FF2B5EF4-FFF2-40B4-BE49-F238E27FC236}">
                <a16:creationId xmlns:a16="http://schemas.microsoft.com/office/drawing/2014/main" id="{90C2F186-8609-2A96-92AF-6193B246510B}"/>
              </a:ext>
            </a:extLst>
          </p:cNvPr>
          <p:cNvSpPr txBox="1"/>
          <p:nvPr/>
        </p:nvSpPr>
        <p:spPr>
          <a:xfrm>
            <a:off x="6477000" y="7657862"/>
            <a:ext cx="3429000" cy="1600438"/>
          </a:xfrm>
          <a:prstGeom prst="rect">
            <a:avLst/>
          </a:prstGeom>
          <a:noFill/>
        </p:spPr>
        <p:txBody>
          <a:bodyPr wrap="square" rtlCol="0">
            <a:spAutoFit/>
          </a:bodyPr>
          <a:lstStyle/>
          <a:p>
            <a:pPr algn="ctr"/>
            <a:r>
              <a:rPr lang="en-US" sz="6600" b="1" dirty="0">
                <a:latin typeface="Century Gothic" panose="020B0502020202020204" pitchFamily="34" charset="0"/>
              </a:rPr>
              <a:t>TOP 5</a:t>
            </a:r>
          </a:p>
          <a:p>
            <a:pPr algn="ctr"/>
            <a:r>
              <a:rPr lang="en-US" sz="3200" b="1" dirty="0">
                <a:latin typeface="Century Gothic" panose="020B0502020202020204" pitchFamily="34" charset="0"/>
              </a:rPr>
              <a:t>MUNICIPALITIES</a:t>
            </a:r>
            <a:endParaRPr lang="en-PH" sz="3200" b="1" dirty="0">
              <a:latin typeface="Century Gothic" panose="020B0502020202020204" pitchFamily="34" charset="0"/>
            </a:endParaRPr>
          </a:p>
        </p:txBody>
      </p:sp>
      <p:sp>
        <p:nvSpPr>
          <p:cNvPr id="27" name="TextBox 26">
            <a:extLst>
              <a:ext uri="{FF2B5EF4-FFF2-40B4-BE49-F238E27FC236}">
                <a16:creationId xmlns:a16="http://schemas.microsoft.com/office/drawing/2014/main" id="{EFA79765-4572-6D9A-F307-38543AF2B78F}"/>
              </a:ext>
            </a:extLst>
          </p:cNvPr>
          <p:cNvSpPr txBox="1"/>
          <p:nvPr/>
        </p:nvSpPr>
        <p:spPr>
          <a:xfrm>
            <a:off x="6477000" y="9186327"/>
            <a:ext cx="3276600" cy="1138773"/>
          </a:xfrm>
          <a:prstGeom prst="rect">
            <a:avLst/>
          </a:prstGeom>
          <a:noFill/>
        </p:spPr>
        <p:txBody>
          <a:bodyPr wrap="square" rtlCol="0">
            <a:spAutoFit/>
          </a:bodyPr>
          <a:lstStyle/>
          <a:p>
            <a:pPr algn="ctr"/>
            <a:r>
              <a:rPr lang="en-US" sz="1800" b="1" dirty="0">
                <a:effectLst/>
                <a:latin typeface="Times New Roman" panose="02020603050405020304" pitchFamily="18" charset="0"/>
                <a:cs typeface="Times New Roman" panose="02020603050405020304" pitchFamily="18" charset="0"/>
              </a:rPr>
              <a:t> based from the </a:t>
            </a:r>
            <a:r>
              <a:rPr lang="en-US" sz="1800" b="1" dirty="0" err="1">
                <a:effectLst/>
                <a:latin typeface="Times New Roman" panose="02020603050405020304" pitchFamily="18" charset="0"/>
                <a:cs typeface="Times New Roman" panose="02020603050405020304" pitchFamily="18" charset="0"/>
              </a:rPr>
              <a:t>Affected_PERs</a:t>
            </a:r>
            <a:r>
              <a:rPr lang="en-US" sz="1800" b="1" dirty="0">
                <a:effectLst/>
                <a:latin typeface="Times New Roman" panose="02020603050405020304" pitchFamily="18" charset="0"/>
                <a:cs typeface="Times New Roman" panose="02020603050405020304" pitchFamily="18" charset="0"/>
              </a:rPr>
              <a:t> x variable.</a:t>
            </a:r>
          </a:p>
          <a:p>
            <a:pPr algn="ctr"/>
            <a:endParaRPr lang="en-PH"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705600" y="1453240"/>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1.</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Rectangle 33"/>
          <p:cNvSpPr/>
          <p:nvPr/>
        </p:nvSpPr>
        <p:spPr>
          <a:xfrm>
            <a:off x="6096000"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35" name="Rectangle 34"/>
          <p:cNvSpPr/>
          <p:nvPr/>
        </p:nvSpPr>
        <p:spPr>
          <a:xfrm>
            <a:off x="12096848"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0" y="8648700"/>
            <a:ext cx="1143000" cy="1143000"/>
          </a:xfrm>
          <a:prstGeom prst="rect">
            <a:avLst/>
          </a:prstGeom>
        </p:spPr>
      </p:pic>
      <p:sp>
        <p:nvSpPr>
          <p:cNvPr id="37" name="TextBox 36"/>
          <p:cNvSpPr txBox="1"/>
          <p:nvPr/>
        </p:nvSpPr>
        <p:spPr>
          <a:xfrm>
            <a:off x="7086600" y="8714482"/>
            <a:ext cx="2901252" cy="1077218"/>
          </a:xfrm>
          <a:prstGeom prst="rect">
            <a:avLst/>
          </a:prstGeom>
          <a:noFill/>
        </p:spPr>
        <p:txBody>
          <a:bodyPr wrap="square" rtlCol="0">
            <a:spAutoFit/>
          </a:bodyPr>
          <a:lstStyle/>
          <a:p>
            <a:r>
              <a:rPr lang="en-US" sz="3200" b="1" dirty="0">
                <a:latin typeface="Tahoma" panose="020B0604030504040204" pitchFamily="34" charset="0"/>
                <a:ea typeface="Tahoma" panose="020B0604030504040204" pitchFamily="34" charset="0"/>
                <a:cs typeface="Tahoma" panose="020B0604030504040204" pitchFamily="34" charset="0"/>
              </a:rPr>
              <a:t>HURRICANE</a:t>
            </a:r>
          </a:p>
          <a:p>
            <a:r>
              <a:rPr lang="en-US" sz="3200" b="1" dirty="0">
                <a:latin typeface="Tahoma" panose="020B0604030504040204" pitchFamily="34" charset="0"/>
                <a:ea typeface="Tahoma" panose="020B0604030504040204" pitchFamily="34" charset="0"/>
                <a:cs typeface="Tahoma" panose="020B0604030504040204" pitchFamily="34" charset="0"/>
              </a:rPr>
              <a:t>IRMA</a:t>
            </a:r>
            <a:endParaRPr lang="en-PH" sz="3200" b="1" dirty="0">
              <a:latin typeface="Tahoma" panose="020B0604030504040204" pitchFamily="34" charset="0"/>
              <a:ea typeface="Tahoma" panose="020B0604030504040204" pitchFamily="34" charset="0"/>
              <a:cs typeface="Tahoma" panose="020B0604030504040204" pitchFamily="34" charset="0"/>
            </a:endParaRPr>
          </a:p>
        </p:txBody>
      </p:sp>
      <p:sp>
        <p:nvSpPr>
          <p:cNvPr id="26" name="Rectangle 25">
            <a:extLst>
              <a:ext uri="{FF2B5EF4-FFF2-40B4-BE49-F238E27FC236}">
                <a16:creationId xmlns:a16="http://schemas.microsoft.com/office/drawing/2014/main" id="{44253FCC-8F6D-A366-A963-09C50E0BA196}"/>
              </a:ext>
            </a:extLst>
          </p:cNvPr>
          <p:cNvSpPr/>
          <p:nvPr/>
        </p:nvSpPr>
        <p:spPr>
          <a:xfrm>
            <a:off x="6096000" y="1160910"/>
            <a:ext cx="11626852" cy="69058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GRAPH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Rectangle 34"/>
          <p:cNvSpPr/>
          <p:nvPr/>
        </p:nvSpPr>
        <p:spPr>
          <a:xfrm>
            <a:off x="12173778" y="7581900"/>
            <a:ext cx="5638800" cy="25612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34" name="Rectangle 33">
            <a:extLst>
              <a:ext uri="{FF2B5EF4-FFF2-40B4-BE49-F238E27FC236}">
                <a16:creationId xmlns:a16="http://schemas.microsoft.com/office/drawing/2014/main" id="{3C00B2B0-93A8-DB6D-4081-D3C1E97C502F}"/>
              </a:ext>
            </a:extLst>
          </p:cNvPr>
          <p:cNvSpPr/>
          <p:nvPr/>
        </p:nvSpPr>
        <p:spPr>
          <a:xfrm>
            <a:off x="6096000" y="494340"/>
            <a:ext cx="11626852" cy="69058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GRAPH</a:t>
            </a:r>
          </a:p>
        </p:txBody>
      </p:sp>
      <p:sp>
        <p:nvSpPr>
          <p:cNvPr id="36" name="Rectangle 35">
            <a:extLst>
              <a:ext uri="{FF2B5EF4-FFF2-40B4-BE49-F238E27FC236}">
                <a16:creationId xmlns:a16="http://schemas.microsoft.com/office/drawing/2014/main" id="{93AEFC43-FE1E-6C19-A436-847BD8F5E0C4}"/>
              </a:ext>
            </a:extLst>
          </p:cNvPr>
          <p:cNvSpPr/>
          <p:nvPr/>
        </p:nvSpPr>
        <p:spPr>
          <a:xfrm>
            <a:off x="6148821" y="7585364"/>
            <a:ext cx="5638800" cy="25612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705600" y="1485900"/>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2.</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38624" y="0"/>
            <a:ext cx="14049375" cy="10287000"/>
          </a:xfrm>
          <a:custGeom>
            <a:avLst/>
            <a:gdLst/>
            <a:ahLst/>
            <a:cxnLst/>
            <a:rect l="l" t="t" r="r" b="b"/>
            <a:pathLst>
              <a:path w="14049375" h="10287000">
                <a:moveTo>
                  <a:pt x="0" y="10286999"/>
                </a:moveTo>
                <a:lnTo>
                  <a:pt x="14049373" y="10286999"/>
                </a:lnTo>
                <a:lnTo>
                  <a:pt x="14049373" y="0"/>
                </a:lnTo>
                <a:lnTo>
                  <a:pt x="0" y="0"/>
                </a:lnTo>
                <a:lnTo>
                  <a:pt x="0" y="10286999"/>
                </a:lnTo>
                <a:close/>
              </a:path>
            </a:pathLst>
          </a:custGeom>
          <a:solidFill>
            <a:schemeClr val="bg1">
              <a:lumMod val="95000"/>
            </a:schemeClr>
          </a:solidFill>
        </p:spPr>
        <p:txBody>
          <a:bodyPr wrap="square" lIns="0" tIns="0" rIns="0" bIns="0" rtlCol="0"/>
          <a:lstStyle/>
          <a:p>
            <a:endParaRPr dirty="0"/>
          </a:p>
        </p:txBody>
      </p:sp>
      <p:sp>
        <p:nvSpPr>
          <p:cNvPr id="3" name="object 3"/>
          <p:cNvSpPr/>
          <p:nvPr/>
        </p:nvSpPr>
        <p:spPr>
          <a:xfrm>
            <a:off x="0" y="0"/>
            <a:ext cx="4238625" cy="10287000"/>
          </a:xfrm>
          <a:custGeom>
            <a:avLst/>
            <a:gdLst/>
            <a:ahLst/>
            <a:cxnLst/>
            <a:rect l="l" t="t" r="r" b="b"/>
            <a:pathLst>
              <a:path w="4238625" h="10287000">
                <a:moveTo>
                  <a:pt x="4238624" y="10286999"/>
                </a:moveTo>
                <a:lnTo>
                  <a:pt x="0" y="10286999"/>
                </a:lnTo>
                <a:lnTo>
                  <a:pt x="0" y="0"/>
                </a:lnTo>
                <a:lnTo>
                  <a:pt x="4238624" y="0"/>
                </a:lnTo>
                <a:lnTo>
                  <a:pt x="4238624" y="10286999"/>
                </a:lnTo>
                <a:close/>
              </a:path>
            </a:pathLst>
          </a:custGeom>
          <a:solidFill>
            <a:srgbClr val="D5D5D5"/>
          </a:solidFill>
        </p:spPr>
        <p:txBody>
          <a:bodyPr wrap="square" lIns="0" tIns="0" rIns="0" bIns="0" rtlCol="0"/>
          <a:lstStyle/>
          <a:p>
            <a:endParaRPr dirty="0"/>
          </a:p>
        </p:txBody>
      </p:sp>
      <p:sp>
        <p:nvSpPr>
          <p:cNvPr id="4" name="object 4"/>
          <p:cNvSpPr txBox="1"/>
          <p:nvPr/>
        </p:nvSpPr>
        <p:spPr>
          <a:xfrm>
            <a:off x="1703813" y="1113246"/>
            <a:ext cx="830997" cy="7071254"/>
          </a:xfrm>
          <a:prstGeom prst="rect">
            <a:avLst/>
          </a:prstGeom>
        </p:spPr>
        <p:txBody>
          <a:bodyPr vert="vert270" wrap="square" lIns="0" tIns="13970" rIns="0" bIns="0" rtlCol="0">
            <a:spAutoFit/>
          </a:bodyPr>
          <a:lstStyle/>
          <a:p>
            <a:pPr marL="12700">
              <a:lnSpc>
                <a:spcPct val="100000"/>
              </a:lnSpc>
              <a:spcBef>
                <a:spcPts val="110"/>
              </a:spcBef>
            </a:pPr>
            <a:r>
              <a:rPr sz="5400" b="1" spc="-130" dirty="0">
                <a:solidFill>
                  <a:srgbClr val="FFFFFF"/>
                </a:solidFill>
                <a:latin typeface="Tahoma" panose="020B0604030504040204"/>
                <a:cs typeface="Tahoma" panose="020B0604030504040204"/>
              </a:rPr>
              <a:t>DID</a:t>
            </a:r>
            <a:r>
              <a:rPr sz="5400" b="1" spc="85" dirty="0">
                <a:solidFill>
                  <a:srgbClr val="FFFFFF"/>
                </a:solidFill>
                <a:latin typeface="Tahoma" panose="020B0604030504040204"/>
                <a:cs typeface="Tahoma" panose="020B0604030504040204"/>
              </a:rPr>
              <a:t> </a:t>
            </a:r>
            <a:r>
              <a:rPr sz="5400" b="1" spc="30" dirty="0">
                <a:solidFill>
                  <a:srgbClr val="FFFFFF"/>
                </a:solidFill>
                <a:latin typeface="Tahoma" panose="020B0604030504040204"/>
                <a:cs typeface="Tahoma" panose="020B0604030504040204"/>
              </a:rPr>
              <a:t>YOU</a:t>
            </a:r>
            <a:r>
              <a:rPr sz="5400" b="1" spc="85" dirty="0">
                <a:solidFill>
                  <a:srgbClr val="FFFFFF"/>
                </a:solidFill>
                <a:latin typeface="Tahoma" panose="020B0604030504040204"/>
                <a:cs typeface="Tahoma" panose="020B0604030504040204"/>
              </a:rPr>
              <a:t> </a:t>
            </a:r>
            <a:r>
              <a:rPr sz="5400" b="1" spc="40" dirty="0">
                <a:solidFill>
                  <a:srgbClr val="FFFFFF"/>
                </a:solidFill>
                <a:latin typeface="Tahoma" panose="020B0604030504040204"/>
                <a:cs typeface="Tahoma" panose="020B0604030504040204"/>
              </a:rPr>
              <a:t>KNOW?</a:t>
            </a:r>
            <a:endParaRPr sz="5400" dirty="0">
              <a:latin typeface="Tahoma" panose="020B0604030504040204"/>
              <a:cs typeface="Tahoma" panose="020B0604030504040204"/>
            </a:endParaRPr>
          </a:p>
        </p:txBody>
      </p:sp>
      <p:sp>
        <p:nvSpPr>
          <p:cNvPr id="5" name="object 5"/>
          <p:cNvSpPr txBox="1"/>
          <p:nvPr/>
        </p:nvSpPr>
        <p:spPr>
          <a:xfrm>
            <a:off x="11038205" y="3230213"/>
            <a:ext cx="6259195" cy="4260141"/>
          </a:xfrm>
          <a:prstGeom prst="rect">
            <a:avLst/>
          </a:prstGeom>
        </p:spPr>
        <p:txBody>
          <a:bodyPr vert="horz" wrap="square" lIns="0" tIns="12700" rIns="0" bIns="0" rtlCol="0">
            <a:spAutoFit/>
          </a:bodyPr>
          <a:lstStyle/>
          <a:p>
            <a:pPr marL="12700" algn="r">
              <a:lnSpc>
                <a:spcPct val="100000"/>
              </a:lnSpc>
              <a:spcBef>
                <a:spcPts val="100"/>
              </a:spcBef>
            </a:pPr>
            <a:r>
              <a:rPr lang="en-US" sz="27600" b="1" spc="-3015" dirty="0">
                <a:solidFill>
                  <a:schemeClr val="tx1">
                    <a:lumMod val="95000"/>
                    <a:lumOff val="5000"/>
                  </a:schemeClr>
                </a:solidFill>
                <a:uFill>
                  <a:solidFill>
                    <a:srgbClr val="F41723"/>
                  </a:solidFill>
                </a:uFill>
                <a:latin typeface="Verdana" panose="020B0604030504040204"/>
                <a:cs typeface="Verdana" panose="020B0604030504040204"/>
              </a:rPr>
              <a:t>20</a:t>
            </a:r>
            <a:endParaRPr sz="27600" b="1" dirty="0">
              <a:solidFill>
                <a:schemeClr val="tx1">
                  <a:lumMod val="95000"/>
                  <a:lumOff val="5000"/>
                </a:schemeClr>
              </a:solidFill>
              <a:latin typeface="Verdana" panose="020B0604030504040204"/>
              <a:cs typeface="Verdana" panose="020B0604030504040204"/>
            </a:endParaRPr>
          </a:p>
        </p:txBody>
      </p:sp>
      <p:sp>
        <p:nvSpPr>
          <p:cNvPr id="6" name="object 6"/>
          <p:cNvSpPr txBox="1"/>
          <p:nvPr/>
        </p:nvSpPr>
        <p:spPr>
          <a:xfrm>
            <a:off x="11353800" y="7723124"/>
            <a:ext cx="6005830" cy="1306576"/>
          </a:xfrm>
          <a:prstGeom prst="rect">
            <a:avLst/>
          </a:prstGeom>
        </p:spPr>
        <p:txBody>
          <a:bodyPr vert="horz" wrap="square" lIns="0" tIns="12700" rIns="0" bIns="0" rtlCol="0">
            <a:spAutoFit/>
          </a:bodyPr>
          <a:lstStyle/>
          <a:p>
            <a:pPr marL="12700" marR="5080" indent="918210" algn="r">
              <a:lnSpc>
                <a:spcPct val="107000"/>
              </a:lnSpc>
              <a:spcBef>
                <a:spcPts val="100"/>
              </a:spcBef>
            </a:pPr>
            <a:r>
              <a:rPr lang="en-US" sz="2700" b="1" dirty="0">
                <a:solidFill>
                  <a:schemeClr val="tx1">
                    <a:lumMod val="95000"/>
                    <a:lumOff val="5000"/>
                  </a:schemeClr>
                </a:solidFill>
                <a:latin typeface="Tahoma" panose="020B0604030504040204"/>
                <a:cs typeface="Tahoma" panose="020B0604030504040204"/>
              </a:rPr>
              <a:t>Twenty tropical cyclones pass through the Philippine Area of Responsibility per year</a:t>
            </a:r>
            <a:endParaRPr lang="en-US" sz="2700" dirty="0">
              <a:solidFill>
                <a:schemeClr val="tx1">
                  <a:lumMod val="95000"/>
                  <a:lumOff val="5000"/>
                </a:schemeClr>
              </a:solidFill>
              <a:latin typeface="Tahoma" panose="020B0604030504040204"/>
              <a:cs typeface="Tahoma" panose="020B0604030504040204"/>
            </a:endParaRPr>
          </a:p>
        </p:txBody>
      </p:sp>
      <p:sp>
        <p:nvSpPr>
          <p:cNvPr id="7" name="object 7"/>
          <p:cNvSpPr/>
          <p:nvPr/>
        </p:nvSpPr>
        <p:spPr>
          <a:xfrm>
            <a:off x="16796703" y="1282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FFFFFF"/>
          </a:solidFill>
        </p:spPr>
        <p:txBody>
          <a:bodyPr wrap="square" lIns="0" tIns="0" rIns="0" bIns="0" rtlCol="0"/>
          <a:lstStyle/>
          <a:p>
            <a:endParaRPr/>
          </a:p>
        </p:txBody>
      </p:sp>
      <p:sp>
        <p:nvSpPr>
          <p:cNvPr id="8" name="object 8"/>
          <p:cNvSpPr/>
          <p:nvPr/>
        </p:nvSpPr>
        <p:spPr>
          <a:xfrm>
            <a:off x="16796703" y="1155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FFFFFF"/>
          </a:solidFill>
        </p:spPr>
        <p:txBody>
          <a:bodyPr wrap="square" lIns="0" tIns="0" rIns="0" bIns="0" rtlCol="0"/>
          <a:lstStyle/>
          <a:p>
            <a:endParaRPr/>
          </a:p>
        </p:txBody>
      </p:sp>
      <p:sp>
        <p:nvSpPr>
          <p:cNvPr id="9" name="object 9"/>
          <p:cNvSpPr/>
          <p:nvPr/>
        </p:nvSpPr>
        <p:spPr>
          <a:xfrm>
            <a:off x="16796703" y="1028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FFFFFF"/>
          </a:solidFill>
        </p:spPr>
        <p:txBody>
          <a:bodyPr wrap="square" lIns="0" tIns="0" rIns="0" bIns="0" rtlCol="0"/>
          <a:lstStyle/>
          <a:p>
            <a:endParaRPr/>
          </a:p>
        </p:txBody>
      </p:sp>
      <p:sp>
        <p:nvSpPr>
          <p:cNvPr id="10" name="object 10"/>
          <p:cNvSpPr/>
          <p:nvPr/>
        </p:nvSpPr>
        <p:spPr>
          <a:xfrm>
            <a:off x="928371" y="1"/>
            <a:ext cx="3643630" cy="9461498"/>
          </a:xfrm>
          <a:custGeom>
            <a:avLst/>
            <a:gdLst/>
            <a:ahLst/>
            <a:cxnLst/>
            <a:rect l="l" t="t" r="r" b="b"/>
            <a:pathLst>
              <a:path w="3526790" h="9419590">
                <a:moveTo>
                  <a:pt x="690168" y="9256509"/>
                </a:moveTo>
                <a:lnTo>
                  <a:pt x="543585" y="9107081"/>
                </a:lnTo>
                <a:lnTo>
                  <a:pt x="538530" y="9101925"/>
                </a:lnTo>
                <a:lnTo>
                  <a:pt x="530606" y="9101925"/>
                </a:lnTo>
                <a:lnTo>
                  <a:pt x="525856" y="9107081"/>
                </a:lnTo>
                <a:lnTo>
                  <a:pt x="523328" y="9109672"/>
                </a:lnTo>
                <a:lnTo>
                  <a:pt x="522058" y="9112898"/>
                </a:lnTo>
                <a:lnTo>
                  <a:pt x="522058" y="9119349"/>
                </a:lnTo>
                <a:lnTo>
                  <a:pt x="523328" y="9122575"/>
                </a:lnTo>
                <a:lnTo>
                  <a:pt x="645528" y="9247467"/>
                </a:lnTo>
                <a:lnTo>
                  <a:pt x="5702" y="9247467"/>
                </a:lnTo>
                <a:lnTo>
                  <a:pt x="0" y="9253283"/>
                </a:lnTo>
                <a:lnTo>
                  <a:pt x="0" y="9267482"/>
                </a:lnTo>
                <a:lnTo>
                  <a:pt x="5702" y="9273286"/>
                </a:lnTo>
                <a:lnTo>
                  <a:pt x="645528" y="9273286"/>
                </a:lnTo>
                <a:lnTo>
                  <a:pt x="520484" y="9400756"/>
                </a:lnTo>
                <a:lnTo>
                  <a:pt x="520484" y="9408820"/>
                </a:lnTo>
                <a:lnTo>
                  <a:pt x="530606" y="9419158"/>
                </a:lnTo>
                <a:lnTo>
                  <a:pt x="538530" y="9419158"/>
                </a:lnTo>
                <a:lnTo>
                  <a:pt x="690168" y="9264574"/>
                </a:lnTo>
                <a:lnTo>
                  <a:pt x="690168" y="9256509"/>
                </a:lnTo>
                <a:close/>
              </a:path>
              <a:path w="3526790" h="9419590">
                <a:moveTo>
                  <a:pt x="3515626" y="0"/>
                </a:moveTo>
                <a:lnTo>
                  <a:pt x="3365119" y="0"/>
                </a:lnTo>
                <a:lnTo>
                  <a:pt x="3207232" y="158686"/>
                </a:lnTo>
                <a:lnTo>
                  <a:pt x="3049346" y="0"/>
                </a:lnTo>
                <a:lnTo>
                  <a:pt x="2898838" y="0"/>
                </a:lnTo>
                <a:lnTo>
                  <a:pt x="3056725" y="158686"/>
                </a:lnTo>
                <a:lnTo>
                  <a:pt x="3207232" y="309943"/>
                </a:lnTo>
                <a:lnTo>
                  <a:pt x="3515626" y="0"/>
                </a:lnTo>
                <a:close/>
              </a:path>
              <a:path w="3526790" h="9419590">
                <a:moveTo>
                  <a:pt x="3526320" y="1822107"/>
                </a:moveTo>
                <a:lnTo>
                  <a:pt x="3451072" y="1746478"/>
                </a:lnTo>
                <a:lnTo>
                  <a:pt x="3207232" y="1991550"/>
                </a:lnTo>
                <a:lnTo>
                  <a:pt x="2963392" y="1746478"/>
                </a:lnTo>
                <a:lnTo>
                  <a:pt x="2888145" y="1822107"/>
                </a:lnTo>
                <a:lnTo>
                  <a:pt x="3207232" y="2142807"/>
                </a:lnTo>
                <a:lnTo>
                  <a:pt x="3526320" y="1822107"/>
                </a:lnTo>
                <a:close/>
              </a:path>
              <a:path w="3526790" h="9419590">
                <a:moveTo>
                  <a:pt x="3526320" y="1363903"/>
                </a:moveTo>
                <a:lnTo>
                  <a:pt x="3451072" y="1288275"/>
                </a:lnTo>
                <a:lnTo>
                  <a:pt x="3207232" y="1533334"/>
                </a:lnTo>
                <a:lnTo>
                  <a:pt x="2963392" y="1288275"/>
                </a:lnTo>
                <a:lnTo>
                  <a:pt x="2888145" y="1363903"/>
                </a:lnTo>
                <a:lnTo>
                  <a:pt x="3207232" y="1684591"/>
                </a:lnTo>
                <a:lnTo>
                  <a:pt x="3526320" y="1363903"/>
                </a:lnTo>
                <a:close/>
              </a:path>
              <a:path w="3526790" h="9419590">
                <a:moveTo>
                  <a:pt x="3526320" y="905687"/>
                </a:moveTo>
                <a:lnTo>
                  <a:pt x="3451072" y="830046"/>
                </a:lnTo>
                <a:lnTo>
                  <a:pt x="3207232" y="1075118"/>
                </a:lnTo>
                <a:lnTo>
                  <a:pt x="2963392" y="830046"/>
                </a:lnTo>
                <a:lnTo>
                  <a:pt x="2888145" y="905687"/>
                </a:lnTo>
                <a:lnTo>
                  <a:pt x="3207232" y="1226375"/>
                </a:lnTo>
                <a:lnTo>
                  <a:pt x="3526320" y="905687"/>
                </a:lnTo>
                <a:close/>
              </a:path>
              <a:path w="3526790" h="9419590">
                <a:moveTo>
                  <a:pt x="3526320" y="447459"/>
                </a:moveTo>
                <a:lnTo>
                  <a:pt x="3451072" y="371830"/>
                </a:lnTo>
                <a:lnTo>
                  <a:pt x="3207232" y="616902"/>
                </a:lnTo>
                <a:lnTo>
                  <a:pt x="2963392" y="371830"/>
                </a:lnTo>
                <a:lnTo>
                  <a:pt x="2888145" y="447459"/>
                </a:lnTo>
                <a:lnTo>
                  <a:pt x="3207232" y="768159"/>
                </a:lnTo>
                <a:lnTo>
                  <a:pt x="3526320" y="447459"/>
                </a:lnTo>
                <a:close/>
              </a:path>
            </a:pathLst>
          </a:custGeom>
          <a:solidFill>
            <a:schemeClr val="tx1">
              <a:lumMod val="75000"/>
              <a:lumOff val="25000"/>
            </a:schemeClr>
          </a:solidFill>
        </p:spPr>
        <p:txBody>
          <a:bodyPr wrap="square" lIns="0" tIns="0" rIns="0" bIns="0" rtlCol="0"/>
          <a:lstStyle/>
          <a:p>
            <a:endParaRPr dirty="0"/>
          </a:p>
        </p:txBody>
      </p:sp>
      <p:sp>
        <p:nvSpPr>
          <p:cNvPr id="11" name="object 6"/>
          <p:cNvSpPr txBox="1"/>
          <p:nvPr/>
        </p:nvSpPr>
        <p:spPr>
          <a:xfrm>
            <a:off x="13974127" y="6819900"/>
            <a:ext cx="3385503" cy="437684"/>
          </a:xfrm>
          <a:prstGeom prst="rect">
            <a:avLst/>
          </a:prstGeom>
        </p:spPr>
        <p:txBody>
          <a:bodyPr vert="horz" wrap="square" lIns="0" tIns="12700" rIns="0" bIns="0" rtlCol="0">
            <a:spAutoFit/>
          </a:bodyPr>
          <a:lstStyle/>
          <a:p>
            <a:pPr marL="12700" marR="5080" indent="918210">
              <a:lnSpc>
                <a:spcPct val="107000"/>
              </a:lnSpc>
              <a:spcBef>
                <a:spcPts val="100"/>
              </a:spcBef>
            </a:pPr>
            <a:r>
              <a:rPr lang="en-US" sz="2700" b="1" dirty="0">
                <a:solidFill>
                  <a:schemeClr val="tx1">
                    <a:lumMod val="95000"/>
                    <a:lumOff val="5000"/>
                  </a:schemeClr>
                </a:solidFill>
                <a:cs typeface="Tahoma" panose="020B0604030504040204"/>
              </a:rPr>
              <a:t>APPROXIMATELY</a:t>
            </a:r>
            <a:endParaRPr sz="2700" dirty="0">
              <a:solidFill>
                <a:schemeClr val="tx1">
                  <a:lumMod val="95000"/>
                  <a:lumOff val="5000"/>
                </a:schemeClr>
              </a:solidFill>
              <a:cs typeface="Tahoma" panose="020B060403050404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Rectangle 34"/>
          <p:cNvSpPr/>
          <p:nvPr/>
        </p:nvSpPr>
        <p:spPr>
          <a:xfrm>
            <a:off x="6123710" y="7353300"/>
            <a:ext cx="4087090" cy="28194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1" y="7353300"/>
            <a:ext cx="7398864" cy="2819400"/>
          </a:xfrm>
          <a:prstGeom prst="rect">
            <a:avLst/>
          </a:prstGeom>
          <a:ln w="38100">
            <a:solidFill>
              <a:schemeClr val="tx1"/>
            </a:solidFill>
          </a:ln>
        </p:spPr>
      </p:pic>
      <p:sp>
        <p:nvSpPr>
          <p:cNvPr id="32" name="Rectangle 31">
            <a:extLst>
              <a:ext uri="{FF2B5EF4-FFF2-40B4-BE49-F238E27FC236}">
                <a16:creationId xmlns:a16="http://schemas.microsoft.com/office/drawing/2014/main" id="{772C005A-6FCA-6BA9-90FD-35445DADCAD9}"/>
              </a:ext>
            </a:extLst>
          </p:cNvPr>
          <p:cNvSpPr/>
          <p:nvPr/>
        </p:nvSpPr>
        <p:spPr>
          <a:xfrm>
            <a:off x="6096000" y="494340"/>
            <a:ext cx="11626852" cy="66617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GRAPH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757464" y="1481768"/>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3.</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Rectangle 34"/>
          <p:cNvSpPr/>
          <p:nvPr/>
        </p:nvSpPr>
        <p:spPr>
          <a:xfrm>
            <a:off x="6123710" y="7353300"/>
            <a:ext cx="4087090" cy="28194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26" name="Rectangle 25">
            <a:extLst>
              <a:ext uri="{FF2B5EF4-FFF2-40B4-BE49-F238E27FC236}">
                <a16:creationId xmlns:a16="http://schemas.microsoft.com/office/drawing/2014/main" id="{A63CD0C2-DF80-CFA8-4089-D9DE3DEBDE39}"/>
              </a:ext>
            </a:extLst>
          </p:cNvPr>
          <p:cNvSpPr/>
          <p:nvPr/>
        </p:nvSpPr>
        <p:spPr>
          <a:xfrm>
            <a:off x="6102928" y="250181"/>
            <a:ext cx="11626852" cy="69058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GRAPH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757464" y="1481768"/>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4.</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Rectangle 33"/>
          <p:cNvSpPr/>
          <p:nvPr/>
        </p:nvSpPr>
        <p:spPr>
          <a:xfrm>
            <a:off x="15598253" y="370550"/>
            <a:ext cx="2514600" cy="241620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39" name="Rectangle 38"/>
          <p:cNvSpPr/>
          <p:nvPr/>
        </p:nvSpPr>
        <p:spPr>
          <a:xfrm>
            <a:off x="15598253" y="5531896"/>
            <a:ext cx="2514600" cy="437716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41" name="Rectangle 40"/>
          <p:cNvSpPr/>
          <p:nvPr/>
        </p:nvSpPr>
        <p:spPr>
          <a:xfrm>
            <a:off x="15600528" y="2930595"/>
            <a:ext cx="2514600" cy="241620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26" name="Rectangle 25">
            <a:extLst>
              <a:ext uri="{FF2B5EF4-FFF2-40B4-BE49-F238E27FC236}">
                <a16:creationId xmlns:a16="http://schemas.microsoft.com/office/drawing/2014/main" id="{5ABD37AD-5D8C-E867-E71B-CCD7002830FF}"/>
              </a:ext>
            </a:extLst>
          </p:cNvPr>
          <p:cNvSpPr/>
          <p:nvPr/>
        </p:nvSpPr>
        <p:spPr>
          <a:xfrm>
            <a:off x="6096000" y="370550"/>
            <a:ext cx="9296400" cy="9538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GRAPH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757464" y="1481768"/>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5.</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268825" y="1746488"/>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3" name="object 3"/>
          <p:cNvSpPr/>
          <p:nvPr/>
        </p:nvSpPr>
        <p:spPr>
          <a:xfrm>
            <a:off x="17268825" y="1288276"/>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4" name="object 4"/>
          <p:cNvSpPr/>
          <p:nvPr/>
        </p:nvSpPr>
        <p:spPr>
          <a:xfrm>
            <a:off x="17268825" y="830064"/>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5" name="object 5"/>
          <p:cNvSpPr/>
          <p:nvPr/>
        </p:nvSpPr>
        <p:spPr>
          <a:xfrm>
            <a:off x="17268825" y="371840"/>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6" name="object 6"/>
          <p:cNvSpPr/>
          <p:nvPr/>
        </p:nvSpPr>
        <p:spPr>
          <a:xfrm>
            <a:off x="17279511" y="0"/>
            <a:ext cx="617220" cy="310515"/>
          </a:xfrm>
          <a:custGeom>
            <a:avLst/>
            <a:gdLst/>
            <a:ahLst/>
            <a:cxnLst/>
            <a:rect l="l" t="t" r="r" b="b"/>
            <a:pathLst>
              <a:path w="617219" h="310515">
                <a:moveTo>
                  <a:pt x="466298" y="0"/>
                </a:moveTo>
                <a:lnTo>
                  <a:pt x="616801" y="0"/>
                </a:lnTo>
                <a:lnTo>
                  <a:pt x="308400" y="309954"/>
                </a:lnTo>
                <a:lnTo>
                  <a:pt x="157897" y="158693"/>
                </a:lnTo>
                <a:lnTo>
                  <a:pt x="308400" y="158693"/>
                </a:lnTo>
                <a:lnTo>
                  <a:pt x="466298" y="0"/>
                </a:lnTo>
                <a:close/>
              </a:path>
              <a:path w="617219" h="310515">
                <a:moveTo>
                  <a:pt x="0" y="0"/>
                </a:moveTo>
                <a:lnTo>
                  <a:pt x="150502" y="0"/>
                </a:lnTo>
                <a:lnTo>
                  <a:pt x="308400" y="158693"/>
                </a:lnTo>
                <a:lnTo>
                  <a:pt x="157897" y="158693"/>
                </a:lnTo>
                <a:lnTo>
                  <a:pt x="0" y="0"/>
                </a:lnTo>
                <a:close/>
              </a:path>
            </a:pathLst>
          </a:custGeom>
          <a:solidFill>
            <a:schemeClr val="tx1">
              <a:lumMod val="65000"/>
              <a:lumOff val="35000"/>
            </a:schemeClr>
          </a:solidFill>
        </p:spPr>
        <p:txBody>
          <a:bodyPr wrap="square" lIns="0" tIns="0" rIns="0" bIns="0" rtlCol="0"/>
          <a:lstStyle/>
          <a:p>
            <a:endParaRPr/>
          </a:p>
        </p:txBody>
      </p:sp>
      <p:sp>
        <p:nvSpPr>
          <p:cNvPr id="7" name="object 7"/>
          <p:cNvSpPr/>
          <p:nvPr/>
        </p:nvSpPr>
        <p:spPr>
          <a:xfrm>
            <a:off x="4677375" y="6949106"/>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11" name="object 11"/>
          <p:cNvSpPr/>
          <p:nvPr/>
        </p:nvSpPr>
        <p:spPr>
          <a:xfrm>
            <a:off x="13535626" y="7168181"/>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18" name="object 9"/>
          <p:cNvSpPr txBox="1">
            <a:spLocks noGrp="1"/>
          </p:cNvSpPr>
          <p:nvPr>
            <p:ph type="title"/>
          </p:nvPr>
        </p:nvSpPr>
        <p:spPr>
          <a:xfrm>
            <a:off x="4152900" y="2605614"/>
            <a:ext cx="9982200" cy="1266372"/>
          </a:xfrm>
          <a:prstGeom prst="rect">
            <a:avLst/>
          </a:prstGeom>
        </p:spPr>
        <p:txBody>
          <a:bodyPr vert="horz" wrap="square" lIns="0" tIns="136525" rIns="0" bIns="0" rtlCol="0">
            <a:spAutoFit/>
          </a:bodyPr>
          <a:lstStyle/>
          <a:p>
            <a:pPr marL="12700" marR="5080">
              <a:lnSpc>
                <a:spcPts val="8780"/>
              </a:lnSpc>
              <a:spcBef>
                <a:spcPts val="1010"/>
              </a:spcBef>
            </a:pPr>
            <a:r>
              <a:rPr lang="en-PH" sz="8000" b="1" spc="-900" dirty="0">
                <a:solidFill>
                  <a:schemeClr val="tx1"/>
                </a:solidFill>
                <a:latin typeface="Verdana" panose="020B0604030504040204"/>
                <a:cs typeface="Verdana" panose="020B0604030504040204"/>
              </a:rPr>
              <a:t>Source of Datasets</a:t>
            </a:r>
            <a:endParaRPr lang="en-PH" sz="8000" dirty="0">
              <a:solidFill>
                <a:schemeClr val="tx1"/>
              </a:solidFill>
              <a:latin typeface="Verdana" panose="020B0604030504040204"/>
              <a:cs typeface="Verdana" panose="020B060403050404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1376251"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9" name="object 9"/>
          <p:cNvSpPr/>
          <p:nvPr/>
        </p:nvSpPr>
        <p:spPr>
          <a:xfrm>
            <a:off x="183446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0" name="object 10"/>
          <p:cNvSpPr/>
          <p:nvPr/>
        </p:nvSpPr>
        <p:spPr>
          <a:xfrm>
            <a:off x="2292684"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1" name="object 11"/>
          <p:cNvSpPr/>
          <p:nvPr/>
        </p:nvSpPr>
        <p:spPr>
          <a:xfrm>
            <a:off x="2750900"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2" name="object 12"/>
          <p:cNvSpPr/>
          <p:nvPr/>
        </p:nvSpPr>
        <p:spPr>
          <a:xfrm>
            <a:off x="320911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3" name="object 13"/>
          <p:cNvSpPr/>
          <p:nvPr/>
        </p:nvSpPr>
        <p:spPr>
          <a:xfrm>
            <a:off x="3667334"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4" name="object 14"/>
          <p:cNvSpPr/>
          <p:nvPr/>
        </p:nvSpPr>
        <p:spPr>
          <a:xfrm>
            <a:off x="4125550"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5" name="object 15"/>
          <p:cNvSpPr/>
          <p:nvPr/>
        </p:nvSpPr>
        <p:spPr>
          <a:xfrm>
            <a:off x="458376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6" name="object 16"/>
          <p:cNvSpPr/>
          <p:nvPr/>
        </p:nvSpPr>
        <p:spPr>
          <a:xfrm>
            <a:off x="5041984"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7" name="object 17"/>
          <p:cNvSpPr/>
          <p:nvPr/>
        </p:nvSpPr>
        <p:spPr>
          <a:xfrm>
            <a:off x="5500200"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8" name="object 18"/>
          <p:cNvSpPr/>
          <p:nvPr/>
        </p:nvSpPr>
        <p:spPr>
          <a:xfrm>
            <a:off x="595841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9" name="object 19"/>
          <p:cNvSpPr/>
          <p:nvPr/>
        </p:nvSpPr>
        <p:spPr>
          <a:xfrm>
            <a:off x="16796703" y="1282703"/>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111B1D"/>
          </a:solidFill>
        </p:spPr>
        <p:txBody>
          <a:bodyPr wrap="square" lIns="0" tIns="0" rIns="0" bIns="0" rtlCol="0"/>
          <a:lstStyle/>
          <a:p>
            <a:endParaRPr/>
          </a:p>
        </p:txBody>
      </p:sp>
      <p:sp>
        <p:nvSpPr>
          <p:cNvPr id="20" name="object 20"/>
          <p:cNvSpPr/>
          <p:nvPr/>
        </p:nvSpPr>
        <p:spPr>
          <a:xfrm>
            <a:off x="16796703" y="1155703"/>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111B1D"/>
          </a:solidFill>
        </p:spPr>
        <p:txBody>
          <a:bodyPr wrap="square" lIns="0" tIns="0" rIns="0" bIns="0" rtlCol="0"/>
          <a:lstStyle/>
          <a:p>
            <a:endParaRPr/>
          </a:p>
        </p:txBody>
      </p:sp>
      <p:sp>
        <p:nvSpPr>
          <p:cNvPr id="21" name="object 21"/>
          <p:cNvSpPr/>
          <p:nvPr/>
        </p:nvSpPr>
        <p:spPr>
          <a:xfrm>
            <a:off x="16796703" y="1028703"/>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111B1D"/>
          </a:solidFill>
        </p:spPr>
        <p:txBody>
          <a:bodyPr wrap="square" lIns="0" tIns="0" rIns="0" bIns="0" rtlCol="0"/>
          <a:lstStyle/>
          <a:p>
            <a:endParaRPr/>
          </a:p>
        </p:txBody>
      </p:sp>
      <p:sp>
        <p:nvSpPr>
          <p:cNvPr id="22" name="object 21">
            <a:extLst>
              <a:ext uri="{FF2B5EF4-FFF2-40B4-BE49-F238E27FC236}">
                <a16:creationId xmlns:a16="http://schemas.microsoft.com/office/drawing/2014/main" id="{F2E4BFEE-C84A-5D06-6B14-D5F4B20E18D1}"/>
              </a:ext>
            </a:extLst>
          </p:cNvPr>
          <p:cNvSpPr/>
          <p:nvPr/>
        </p:nvSpPr>
        <p:spPr>
          <a:xfrm>
            <a:off x="16685148" y="9101933"/>
            <a:ext cx="690245" cy="317500"/>
          </a:xfrm>
          <a:custGeom>
            <a:avLst/>
            <a:gdLst/>
            <a:ahLst/>
            <a:cxnLst/>
            <a:rect l="l" t="t" r="r" b="b"/>
            <a:pathLst>
              <a:path w="690244" h="317500">
                <a:moveTo>
                  <a:pt x="530605" y="317229"/>
                </a:moveTo>
                <a:lnTo>
                  <a:pt x="538520" y="317229"/>
                </a:lnTo>
                <a:lnTo>
                  <a:pt x="690166" y="162648"/>
                </a:lnTo>
                <a:lnTo>
                  <a:pt x="690166" y="154580"/>
                </a:lnTo>
                <a:lnTo>
                  <a:pt x="543585" y="5163"/>
                </a:lnTo>
                <a:lnTo>
                  <a:pt x="538520" y="0"/>
                </a:lnTo>
                <a:lnTo>
                  <a:pt x="530605" y="0"/>
                </a:lnTo>
                <a:lnTo>
                  <a:pt x="525856" y="5163"/>
                </a:lnTo>
                <a:lnTo>
                  <a:pt x="523323" y="7745"/>
                </a:lnTo>
                <a:lnTo>
                  <a:pt x="522057" y="10972"/>
                </a:lnTo>
                <a:lnTo>
                  <a:pt x="522057" y="17426"/>
                </a:lnTo>
                <a:lnTo>
                  <a:pt x="523323" y="20653"/>
                </a:lnTo>
                <a:lnTo>
                  <a:pt x="645527" y="145544"/>
                </a:lnTo>
                <a:lnTo>
                  <a:pt x="5698" y="145544"/>
                </a:lnTo>
                <a:lnTo>
                  <a:pt x="0" y="151353"/>
                </a:lnTo>
                <a:lnTo>
                  <a:pt x="0" y="165553"/>
                </a:lnTo>
                <a:lnTo>
                  <a:pt x="5698" y="171361"/>
                </a:lnTo>
                <a:lnTo>
                  <a:pt x="645527" y="171361"/>
                </a:lnTo>
                <a:lnTo>
                  <a:pt x="520474" y="298834"/>
                </a:lnTo>
                <a:lnTo>
                  <a:pt x="520474" y="306902"/>
                </a:lnTo>
                <a:lnTo>
                  <a:pt x="530605" y="317229"/>
                </a:lnTo>
                <a:close/>
              </a:path>
            </a:pathLst>
          </a:custGeom>
          <a:solidFill>
            <a:schemeClr val="tx1"/>
          </a:solidFill>
        </p:spPr>
        <p:txBody>
          <a:bodyPr wrap="square" lIns="0" tIns="0" rIns="0" bIns="0" rtlCol="0"/>
          <a:lstStyle/>
          <a:p>
            <a:endParaRPr/>
          </a:p>
        </p:txBody>
      </p:sp>
      <p:sp>
        <p:nvSpPr>
          <p:cNvPr id="4" name="Title 3">
            <a:extLst>
              <a:ext uri="{FF2B5EF4-FFF2-40B4-BE49-F238E27FC236}">
                <a16:creationId xmlns:a16="http://schemas.microsoft.com/office/drawing/2014/main" id="{76869D7C-59EB-B1DC-E8AB-94D5E61CDCD8}"/>
              </a:ext>
            </a:extLst>
          </p:cNvPr>
          <p:cNvSpPr>
            <a:spLocks noGrp="1"/>
          </p:cNvSpPr>
          <p:nvPr>
            <p:ph type="title"/>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2158"/>
          <a:stretch>
            <a:fillRect/>
          </a:stretch>
        </p:blipFill>
        <p:spPr>
          <a:xfrm rot="16200000">
            <a:off x="6781801" y="-7353300"/>
            <a:ext cx="4724399" cy="18288000"/>
          </a:xfrm>
          <a:prstGeom prst="rect">
            <a:avLst/>
          </a:prstGeom>
          <a:solidFill>
            <a:schemeClr val="bg1"/>
          </a:solidFill>
          <a:ln>
            <a:solidFill>
              <a:srgbClr val="FFFFFF"/>
            </a:solidFill>
          </a:ln>
          <a:effectLst>
            <a:reflection blurRad="6350" stA="53000" endPos="55000" dir="5400000" sy="-100000" algn="bl" rotWithShape="0"/>
          </a:effectLst>
        </p:spPr>
      </p:pic>
      <p:sp>
        <p:nvSpPr>
          <p:cNvPr id="7" name="object 7"/>
          <p:cNvSpPr/>
          <p:nvPr/>
        </p:nvSpPr>
        <p:spPr>
          <a:xfrm>
            <a:off x="609600" y="95631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12" name="object 8"/>
          <p:cNvSpPr txBox="1"/>
          <p:nvPr/>
        </p:nvSpPr>
        <p:spPr>
          <a:xfrm>
            <a:off x="6705610" y="3581400"/>
            <a:ext cx="5486400" cy="382156"/>
          </a:xfrm>
          <a:prstGeom prst="rect">
            <a:avLst/>
          </a:prstGeom>
        </p:spPr>
        <p:txBody>
          <a:bodyPr vert="horz" wrap="square" lIns="0" tIns="12700" rIns="0" bIns="0" rtlCol="0">
            <a:spAutoFit/>
          </a:bodyPr>
          <a:lstStyle/>
          <a:p>
            <a:pPr marL="12700">
              <a:lnSpc>
                <a:spcPct val="100000"/>
              </a:lnSpc>
              <a:spcBef>
                <a:spcPts val="100"/>
              </a:spcBef>
            </a:pPr>
            <a:r>
              <a:rPr lang="en-PH" sz="2400" b="1" spc="185" dirty="0">
                <a:solidFill>
                  <a:schemeClr val="bg1">
                    <a:lumMod val="95000"/>
                  </a:schemeClr>
                </a:solidFill>
                <a:latin typeface="Tahoma" panose="020B0604030504040204"/>
                <a:cs typeface="Tahoma" panose="020B0604030504040204"/>
              </a:rPr>
              <a:t>TEAM TYPHOON ANALYST</a:t>
            </a:r>
            <a:endParaRPr sz="2400" dirty="0">
              <a:solidFill>
                <a:schemeClr val="bg1">
                  <a:lumMod val="95000"/>
                </a:schemeClr>
              </a:solidFill>
              <a:latin typeface="Tahoma" panose="020B0604030504040204"/>
              <a:cs typeface="Tahoma" panose="020B0604030504040204"/>
            </a:endParaRPr>
          </a:p>
        </p:txBody>
      </p:sp>
      <p:sp>
        <p:nvSpPr>
          <p:cNvPr id="9" name="object 6">
            <a:extLst>
              <a:ext uri="{FF2B5EF4-FFF2-40B4-BE49-F238E27FC236}">
                <a16:creationId xmlns:a16="http://schemas.microsoft.com/office/drawing/2014/main" id="{9F6F7FB5-6BA8-88E3-72A2-1678344895B6}"/>
              </a:ext>
            </a:extLst>
          </p:cNvPr>
          <p:cNvSpPr txBox="1">
            <a:spLocks noGrp="1"/>
          </p:cNvSpPr>
          <p:nvPr>
            <p:ph type="title"/>
          </p:nvPr>
        </p:nvSpPr>
        <p:spPr>
          <a:xfrm>
            <a:off x="4762500" y="2324100"/>
            <a:ext cx="8763000" cy="1257300"/>
          </a:xfrm>
          <a:prstGeom prst="rect">
            <a:avLst/>
          </a:prstGeom>
        </p:spPr>
        <p:txBody>
          <a:bodyPr vert="horz" wrap="square" lIns="0" tIns="12700" rIns="0" bIns="0" rtlCol="0">
            <a:spAutoFit/>
          </a:bodyPr>
          <a:lstStyle/>
          <a:p>
            <a:pPr marL="12700">
              <a:lnSpc>
                <a:spcPct val="100000"/>
              </a:lnSpc>
              <a:spcBef>
                <a:spcPts val="100"/>
              </a:spcBef>
            </a:pPr>
            <a:r>
              <a:rPr spc="-495" dirty="0">
                <a:solidFill>
                  <a:schemeClr val="bg1"/>
                </a:solidFill>
                <a:latin typeface="Tahoma" panose="020B0604030504040204"/>
                <a:cs typeface="Tahoma" panose="020B0604030504040204"/>
              </a:rPr>
              <a:t>M</a:t>
            </a:r>
            <a:r>
              <a:rPr spc="-254" dirty="0">
                <a:solidFill>
                  <a:schemeClr val="bg1"/>
                </a:solidFill>
                <a:latin typeface="Tahoma" panose="020B0604030504040204"/>
                <a:cs typeface="Tahoma" panose="020B0604030504040204"/>
              </a:rPr>
              <a:t>EE</a:t>
            </a:r>
            <a:r>
              <a:rPr spc="204" dirty="0">
                <a:solidFill>
                  <a:schemeClr val="bg1"/>
                </a:solidFill>
                <a:latin typeface="Tahoma" panose="020B0604030504040204"/>
                <a:cs typeface="Tahoma" panose="020B0604030504040204"/>
              </a:rPr>
              <a:t>T</a:t>
            </a:r>
            <a:r>
              <a:rPr spc="-345" dirty="0">
                <a:solidFill>
                  <a:schemeClr val="bg1"/>
                </a:solidFill>
                <a:latin typeface="Tahoma" panose="020B0604030504040204"/>
                <a:cs typeface="Tahoma" panose="020B0604030504040204"/>
              </a:rPr>
              <a:t> </a:t>
            </a:r>
            <a:r>
              <a:rPr spc="40" dirty="0">
                <a:solidFill>
                  <a:schemeClr val="bg1"/>
                </a:solidFill>
                <a:latin typeface="Tahoma" panose="020B0604030504040204"/>
                <a:cs typeface="Tahoma" panose="020B0604030504040204"/>
              </a:rPr>
              <a:t>T</a:t>
            </a:r>
            <a:r>
              <a:rPr spc="-10" dirty="0">
                <a:solidFill>
                  <a:schemeClr val="bg1"/>
                </a:solidFill>
                <a:latin typeface="Tahoma" panose="020B0604030504040204"/>
                <a:cs typeface="Tahoma" panose="020B0604030504040204"/>
              </a:rPr>
              <a:t>H</a:t>
            </a:r>
            <a:r>
              <a:rPr spc="-90" dirty="0">
                <a:solidFill>
                  <a:schemeClr val="bg1"/>
                </a:solidFill>
                <a:latin typeface="Tahoma" panose="020B0604030504040204"/>
                <a:cs typeface="Tahoma" panose="020B0604030504040204"/>
              </a:rPr>
              <a:t>E</a:t>
            </a:r>
            <a:r>
              <a:rPr spc="-345" dirty="0">
                <a:solidFill>
                  <a:schemeClr val="bg1"/>
                </a:solidFill>
                <a:latin typeface="Tahoma" panose="020B0604030504040204"/>
                <a:cs typeface="Tahoma" panose="020B0604030504040204"/>
              </a:rPr>
              <a:t> </a:t>
            </a:r>
            <a:r>
              <a:rPr spc="40" dirty="0">
                <a:solidFill>
                  <a:schemeClr val="bg1"/>
                </a:solidFill>
                <a:latin typeface="Tahoma" panose="020B0604030504040204"/>
                <a:cs typeface="Tahoma" panose="020B0604030504040204"/>
              </a:rPr>
              <a:t>T</a:t>
            </a:r>
            <a:r>
              <a:rPr spc="-254" dirty="0">
                <a:solidFill>
                  <a:schemeClr val="bg1"/>
                </a:solidFill>
                <a:latin typeface="Tahoma" panose="020B0604030504040204"/>
                <a:cs typeface="Tahoma" panose="020B0604030504040204"/>
              </a:rPr>
              <a:t>E</a:t>
            </a:r>
            <a:r>
              <a:rPr spc="509" dirty="0">
                <a:solidFill>
                  <a:schemeClr val="bg1"/>
                </a:solidFill>
                <a:latin typeface="Tahoma" panose="020B0604030504040204"/>
                <a:cs typeface="Tahoma" panose="020B0604030504040204"/>
              </a:rPr>
              <a:t>A</a:t>
            </a:r>
            <a:r>
              <a:rPr spc="-330" dirty="0">
                <a:solidFill>
                  <a:schemeClr val="bg1"/>
                </a:solidFill>
                <a:latin typeface="Tahoma" panose="020B0604030504040204"/>
                <a:cs typeface="Tahoma" panose="020B0604030504040204"/>
              </a:rPr>
              <a:t>M</a:t>
            </a:r>
          </a:p>
        </p:txBody>
      </p:sp>
      <p:pic>
        <p:nvPicPr>
          <p:cNvPr id="10" name="object 10">
            <a:extLst>
              <a:ext uri="{FF2B5EF4-FFF2-40B4-BE49-F238E27FC236}">
                <a16:creationId xmlns:a16="http://schemas.microsoft.com/office/drawing/2014/main" id="{D420A78D-224A-7D80-6E86-47546D3CCE13}"/>
              </a:ext>
            </a:extLst>
          </p:cNvPr>
          <p:cNvPicPr/>
          <p:nvPr/>
        </p:nvPicPr>
        <p:blipFill>
          <a:blip r:embed="rId4" cstate="print"/>
          <a:stretch>
            <a:fillRect/>
          </a:stretch>
        </p:blipFill>
        <p:spPr>
          <a:xfrm>
            <a:off x="1383635" y="4407259"/>
            <a:ext cx="3143218" cy="3481387"/>
          </a:xfrm>
          <a:prstGeom prst="rect">
            <a:avLst/>
          </a:prstGeom>
        </p:spPr>
      </p:pic>
      <p:pic>
        <p:nvPicPr>
          <p:cNvPr id="13" name="object 10">
            <a:extLst>
              <a:ext uri="{FF2B5EF4-FFF2-40B4-BE49-F238E27FC236}">
                <a16:creationId xmlns:a16="http://schemas.microsoft.com/office/drawing/2014/main" id="{6544387D-A0B9-7022-D2C1-A27AEC2E48F3}"/>
              </a:ext>
            </a:extLst>
          </p:cNvPr>
          <p:cNvPicPr/>
          <p:nvPr/>
        </p:nvPicPr>
        <p:blipFill>
          <a:blip r:embed="rId4" cstate="print"/>
          <a:stretch>
            <a:fillRect/>
          </a:stretch>
        </p:blipFill>
        <p:spPr>
          <a:xfrm>
            <a:off x="5486381" y="4407259"/>
            <a:ext cx="3143218" cy="3481387"/>
          </a:xfrm>
          <a:prstGeom prst="rect">
            <a:avLst/>
          </a:prstGeom>
        </p:spPr>
      </p:pic>
      <p:pic>
        <p:nvPicPr>
          <p:cNvPr id="15" name="object 10">
            <a:extLst>
              <a:ext uri="{FF2B5EF4-FFF2-40B4-BE49-F238E27FC236}">
                <a16:creationId xmlns:a16="http://schemas.microsoft.com/office/drawing/2014/main" id="{9999F00B-34CF-EF5C-DB64-C6B12651FFE4}"/>
              </a:ext>
            </a:extLst>
          </p:cNvPr>
          <p:cNvPicPr/>
          <p:nvPr/>
        </p:nvPicPr>
        <p:blipFill>
          <a:blip r:embed="rId4" cstate="print"/>
          <a:stretch>
            <a:fillRect/>
          </a:stretch>
        </p:blipFill>
        <p:spPr>
          <a:xfrm>
            <a:off x="9658403" y="4407259"/>
            <a:ext cx="3143218" cy="3481387"/>
          </a:xfrm>
          <a:prstGeom prst="rect">
            <a:avLst/>
          </a:prstGeom>
        </p:spPr>
      </p:pic>
      <p:pic>
        <p:nvPicPr>
          <p:cNvPr id="17" name="object 10">
            <a:extLst>
              <a:ext uri="{FF2B5EF4-FFF2-40B4-BE49-F238E27FC236}">
                <a16:creationId xmlns:a16="http://schemas.microsoft.com/office/drawing/2014/main" id="{7621BA79-3847-1D97-8C67-8D6C980D0620}"/>
              </a:ext>
            </a:extLst>
          </p:cNvPr>
          <p:cNvPicPr/>
          <p:nvPr/>
        </p:nvPicPr>
        <p:blipFill>
          <a:blip r:embed="rId4" cstate="print"/>
          <a:stretch>
            <a:fillRect/>
          </a:stretch>
        </p:blipFill>
        <p:spPr>
          <a:xfrm>
            <a:off x="13830425" y="4407259"/>
            <a:ext cx="3143218" cy="3481387"/>
          </a:xfrm>
          <a:prstGeom prst="rect">
            <a:avLst/>
          </a:prstGeom>
        </p:spPr>
      </p:pic>
      <p:sp>
        <p:nvSpPr>
          <p:cNvPr id="19" name="object 11">
            <a:extLst>
              <a:ext uri="{FF2B5EF4-FFF2-40B4-BE49-F238E27FC236}">
                <a16:creationId xmlns:a16="http://schemas.microsoft.com/office/drawing/2014/main" id="{21B49A51-5A7E-4D3C-8E44-4505365DCC2D}"/>
              </a:ext>
            </a:extLst>
          </p:cNvPr>
          <p:cNvSpPr txBox="1"/>
          <p:nvPr/>
        </p:nvSpPr>
        <p:spPr>
          <a:xfrm>
            <a:off x="4060554" y="7945582"/>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John </a:t>
            </a:r>
            <a:r>
              <a:rPr lang="en-US" sz="2700" b="1" spc="-30" dirty="0" err="1">
                <a:solidFill>
                  <a:srgbClr val="111B1D"/>
                </a:solidFill>
                <a:latin typeface="Tahoma" panose="020B0604030504040204"/>
                <a:cs typeface="Tahoma" panose="020B0604030504040204"/>
              </a:rPr>
              <a:t>Palis</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Presentation Manager</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
        <p:nvSpPr>
          <p:cNvPr id="20" name="object 11">
            <a:extLst>
              <a:ext uri="{FF2B5EF4-FFF2-40B4-BE49-F238E27FC236}">
                <a16:creationId xmlns:a16="http://schemas.microsoft.com/office/drawing/2014/main" id="{C9C79809-798F-CFAA-D92C-046998313D8C}"/>
              </a:ext>
            </a:extLst>
          </p:cNvPr>
          <p:cNvSpPr txBox="1"/>
          <p:nvPr/>
        </p:nvSpPr>
        <p:spPr>
          <a:xfrm>
            <a:off x="8197937" y="7966364"/>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Christine </a:t>
            </a:r>
            <a:r>
              <a:rPr lang="en-US" sz="2700" b="1" spc="-30" dirty="0" err="1">
                <a:solidFill>
                  <a:srgbClr val="111B1D"/>
                </a:solidFill>
                <a:latin typeface="Tahoma" panose="020B0604030504040204"/>
                <a:cs typeface="Tahoma" panose="020B0604030504040204"/>
              </a:rPr>
              <a:t>Alangilan</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Documentation Director</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
        <p:nvSpPr>
          <p:cNvPr id="21" name="object 11">
            <a:extLst>
              <a:ext uri="{FF2B5EF4-FFF2-40B4-BE49-F238E27FC236}">
                <a16:creationId xmlns:a16="http://schemas.microsoft.com/office/drawing/2014/main" id="{9D3CC9C6-1415-9A96-1DFC-45EEE8D72978}"/>
              </a:ext>
            </a:extLst>
          </p:cNvPr>
          <p:cNvSpPr txBox="1"/>
          <p:nvPr/>
        </p:nvSpPr>
        <p:spPr>
          <a:xfrm>
            <a:off x="-42192" y="7945582"/>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Gabriel Alvaro</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Project Manager</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
        <p:nvSpPr>
          <p:cNvPr id="22" name="object 11">
            <a:extLst>
              <a:ext uri="{FF2B5EF4-FFF2-40B4-BE49-F238E27FC236}">
                <a16:creationId xmlns:a16="http://schemas.microsoft.com/office/drawing/2014/main" id="{B73871EC-DFE3-BE39-598D-ACFFA85E391A}"/>
              </a:ext>
            </a:extLst>
          </p:cNvPr>
          <p:cNvSpPr txBox="1"/>
          <p:nvPr/>
        </p:nvSpPr>
        <p:spPr>
          <a:xfrm>
            <a:off x="12404598" y="7962900"/>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Marian Guerra</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Quality Assurance Analyst</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Tree>
    <p:extLst>
      <p:ext uri="{BB962C8B-B14F-4D97-AF65-F5344CB8AC3E}">
        <p14:creationId xmlns:p14="http://schemas.microsoft.com/office/powerpoint/2010/main" val="191275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object 4"/>
          <p:cNvSpPr/>
          <p:nvPr/>
        </p:nvSpPr>
        <p:spPr>
          <a:xfrm>
            <a:off x="10748616" y="4354535"/>
            <a:ext cx="5257800" cy="57150"/>
          </a:xfrm>
          <a:custGeom>
            <a:avLst/>
            <a:gdLst/>
            <a:ahLst/>
            <a:cxnLst/>
            <a:rect l="l" t="t" r="r" b="b"/>
            <a:pathLst>
              <a:path w="5257800" h="57150">
                <a:moveTo>
                  <a:pt x="5257799" y="57149"/>
                </a:moveTo>
                <a:lnTo>
                  <a:pt x="0" y="57149"/>
                </a:lnTo>
                <a:lnTo>
                  <a:pt x="0" y="0"/>
                </a:lnTo>
                <a:lnTo>
                  <a:pt x="5257799" y="0"/>
                </a:lnTo>
                <a:lnTo>
                  <a:pt x="5257799" y="57149"/>
                </a:lnTo>
                <a:close/>
              </a:path>
            </a:pathLst>
          </a:custGeom>
          <a:solidFill>
            <a:schemeClr val="tx1">
              <a:lumMod val="65000"/>
              <a:lumOff val="35000"/>
            </a:schemeClr>
          </a:solidFill>
        </p:spPr>
        <p:txBody>
          <a:bodyPr wrap="square" lIns="0" tIns="0" rIns="0" bIns="0" rtlCol="0"/>
          <a:lstStyle/>
          <a:p>
            <a:endParaRPr/>
          </a:p>
        </p:txBody>
      </p:sp>
      <p:sp>
        <p:nvSpPr>
          <p:cNvPr id="5" name="object 5"/>
          <p:cNvSpPr txBox="1">
            <a:spLocks noGrp="1"/>
          </p:cNvSpPr>
          <p:nvPr>
            <p:ph type="title"/>
          </p:nvPr>
        </p:nvSpPr>
        <p:spPr>
          <a:xfrm>
            <a:off x="10735916" y="3685541"/>
            <a:ext cx="4918075" cy="467359"/>
          </a:xfrm>
          <a:prstGeom prst="rect">
            <a:avLst/>
          </a:prstGeom>
        </p:spPr>
        <p:txBody>
          <a:bodyPr vert="horz" wrap="square" lIns="0" tIns="12700" rIns="0" bIns="0" rtlCol="0">
            <a:spAutoFit/>
          </a:bodyPr>
          <a:lstStyle/>
          <a:p>
            <a:pPr marL="12700">
              <a:lnSpc>
                <a:spcPct val="100000"/>
              </a:lnSpc>
              <a:spcBef>
                <a:spcPts val="100"/>
              </a:spcBef>
            </a:pPr>
            <a:r>
              <a:rPr sz="2900" dirty="0">
                <a:solidFill>
                  <a:sysClr val="windowText" lastClr="000000"/>
                </a:solidFill>
                <a:latin typeface="Tahoma" panose="020B0604030504040204"/>
                <a:cs typeface="Tahoma" panose="020B0604030504040204"/>
              </a:rPr>
              <a:t>TOPICS</a:t>
            </a:r>
            <a:r>
              <a:rPr sz="2900" spc="90" dirty="0">
                <a:solidFill>
                  <a:sysClr val="windowText" lastClr="000000"/>
                </a:solidFill>
                <a:latin typeface="Tahoma" panose="020B0604030504040204"/>
                <a:cs typeface="Tahoma" panose="020B0604030504040204"/>
              </a:rPr>
              <a:t> </a:t>
            </a:r>
            <a:r>
              <a:rPr sz="2900" spc="105" dirty="0">
                <a:solidFill>
                  <a:sysClr val="windowText" lastClr="000000"/>
                </a:solidFill>
                <a:latin typeface="Tahoma" panose="020B0604030504040204"/>
                <a:cs typeface="Tahoma" panose="020B0604030504040204"/>
              </a:rPr>
              <a:t>AND</a:t>
            </a:r>
            <a:r>
              <a:rPr sz="2900" spc="90" dirty="0">
                <a:solidFill>
                  <a:sysClr val="windowText" lastClr="000000"/>
                </a:solidFill>
                <a:latin typeface="Tahoma" panose="020B0604030504040204"/>
                <a:cs typeface="Tahoma" panose="020B0604030504040204"/>
              </a:rPr>
              <a:t> </a:t>
            </a:r>
            <a:r>
              <a:rPr sz="2900" spc="-35" dirty="0">
                <a:solidFill>
                  <a:sysClr val="windowText" lastClr="000000"/>
                </a:solidFill>
                <a:latin typeface="Tahoma" panose="020B0604030504040204"/>
                <a:cs typeface="Tahoma" panose="020B0604030504040204"/>
              </a:rPr>
              <a:t>HIGHLIGHTS</a:t>
            </a:r>
            <a:endParaRPr sz="2900" dirty="0">
              <a:solidFill>
                <a:sysClr val="windowText" lastClr="000000"/>
              </a:solidFill>
              <a:latin typeface="Tahoma" panose="020B0604030504040204"/>
              <a:cs typeface="Tahoma" panose="020B0604030504040204"/>
            </a:endParaRPr>
          </a:p>
        </p:txBody>
      </p:sp>
      <p:sp>
        <p:nvSpPr>
          <p:cNvPr id="6" name="object 6"/>
          <p:cNvSpPr txBox="1"/>
          <p:nvPr/>
        </p:nvSpPr>
        <p:spPr>
          <a:xfrm>
            <a:off x="10765676" y="4673994"/>
            <a:ext cx="7780684" cy="2761333"/>
          </a:xfrm>
          <a:prstGeom prst="rect">
            <a:avLst/>
          </a:prstGeom>
        </p:spPr>
        <p:txBody>
          <a:bodyPr vert="horz" wrap="square" lIns="0" tIns="12700" rIns="0" bIns="0" rtlCol="0">
            <a:spAutoFit/>
          </a:bodyPr>
          <a:lstStyle/>
          <a:p>
            <a:pPr marL="12700" marR="1357630">
              <a:lnSpc>
                <a:spcPct val="125000"/>
              </a:lnSpc>
              <a:spcBef>
                <a:spcPts val="100"/>
              </a:spcBef>
            </a:pPr>
            <a:r>
              <a:rPr lang="en-PH" sz="2400" spc="110" dirty="0">
                <a:solidFill>
                  <a:sysClr val="windowText" lastClr="000000"/>
                </a:solidFill>
                <a:latin typeface="Century Gothic" panose="020B0502020202020204" pitchFamily="34" charset="0"/>
                <a:cs typeface="Verdana" panose="020B0604030504040204"/>
              </a:rPr>
              <a:t>Sustainable Development Goals</a:t>
            </a:r>
          </a:p>
          <a:p>
            <a:pPr marL="12700" marR="1357630">
              <a:lnSpc>
                <a:spcPct val="125000"/>
              </a:lnSpc>
              <a:spcBef>
                <a:spcPts val="100"/>
              </a:spcBef>
            </a:pPr>
            <a:r>
              <a:rPr lang="en-US" sz="2400" spc="-160" dirty="0">
                <a:solidFill>
                  <a:sysClr val="windowText" lastClr="000000"/>
                </a:solidFill>
                <a:latin typeface="Century Gothic" panose="020B0502020202020204" pitchFamily="34" charset="0"/>
                <a:cs typeface="Verdana" panose="020B0604030504040204"/>
              </a:rPr>
              <a:t>Introduction</a:t>
            </a:r>
            <a:endParaRPr lang="en-PH" sz="2400" spc="-75" dirty="0">
              <a:solidFill>
                <a:sysClr val="windowText" lastClr="000000"/>
              </a:solidFill>
              <a:latin typeface="Century Gothic" panose="020B0502020202020204" pitchFamily="34" charset="0"/>
              <a:cs typeface="Verdana" panose="020B0604030504040204"/>
            </a:endParaRPr>
          </a:p>
          <a:p>
            <a:pPr marL="12700" marR="1357630">
              <a:lnSpc>
                <a:spcPct val="125000"/>
              </a:lnSpc>
              <a:spcBef>
                <a:spcPts val="100"/>
              </a:spcBef>
            </a:pPr>
            <a:r>
              <a:rPr lang="en-PH" sz="2400" spc="-15" dirty="0">
                <a:solidFill>
                  <a:sysClr val="windowText" lastClr="000000"/>
                </a:solidFill>
                <a:latin typeface="Century Gothic" panose="020B0502020202020204" pitchFamily="34" charset="0"/>
                <a:cs typeface="Verdana" panose="020B0604030504040204"/>
              </a:rPr>
              <a:t>Problem Statement	</a:t>
            </a:r>
            <a:endParaRPr sz="2400" dirty="0">
              <a:solidFill>
                <a:sysClr val="windowText" lastClr="000000"/>
              </a:solidFill>
              <a:latin typeface="Century Gothic" panose="020B0502020202020204" pitchFamily="34" charset="0"/>
              <a:cs typeface="Verdana" panose="020B0604030504040204"/>
            </a:endParaRPr>
          </a:p>
          <a:p>
            <a:pPr marL="12700" marR="5080">
              <a:lnSpc>
                <a:spcPct val="125000"/>
              </a:lnSpc>
            </a:pPr>
            <a:r>
              <a:rPr lang="en-PH" sz="2400" spc="-10" dirty="0">
                <a:solidFill>
                  <a:sysClr val="windowText" lastClr="000000"/>
                </a:solidFill>
                <a:latin typeface="Century Gothic" panose="020B0502020202020204" pitchFamily="34" charset="0"/>
                <a:cs typeface="Verdana" panose="020B0604030504040204"/>
              </a:rPr>
              <a:t>Objectives</a:t>
            </a:r>
            <a:endParaRPr lang="en-PH" sz="2400" spc="-30" dirty="0">
              <a:solidFill>
                <a:sysClr val="windowText" lastClr="000000"/>
              </a:solidFill>
              <a:latin typeface="Century Gothic" panose="020B0502020202020204" pitchFamily="34" charset="0"/>
              <a:cs typeface="Verdana" panose="020B0604030504040204"/>
            </a:endParaRPr>
          </a:p>
          <a:p>
            <a:pPr marL="12700" marR="5080">
              <a:lnSpc>
                <a:spcPct val="125000"/>
              </a:lnSpc>
            </a:pPr>
            <a:r>
              <a:rPr lang="en-PH" sz="2400" spc="-80" dirty="0">
                <a:solidFill>
                  <a:sysClr val="windowText" lastClr="000000"/>
                </a:solidFill>
                <a:latin typeface="Century Gothic" panose="020B0502020202020204" pitchFamily="34" charset="0"/>
                <a:cs typeface="Verdana" panose="020B0604030504040204"/>
              </a:rPr>
              <a:t>Purpose</a:t>
            </a:r>
          </a:p>
          <a:p>
            <a:pPr marL="12700" marR="5080">
              <a:lnSpc>
                <a:spcPct val="125000"/>
              </a:lnSpc>
            </a:pPr>
            <a:r>
              <a:rPr lang="en-PH" sz="2400" spc="-15" dirty="0">
                <a:solidFill>
                  <a:sysClr val="windowText" lastClr="000000"/>
                </a:solidFill>
                <a:latin typeface="Century Gothic" panose="020B0502020202020204" pitchFamily="34" charset="0"/>
                <a:cs typeface="Verdana" panose="020B0604030504040204"/>
              </a:rPr>
              <a:t>Sources of Datasets</a:t>
            </a:r>
            <a:endParaRPr lang="en-PH" sz="2400" spc="-75" dirty="0">
              <a:solidFill>
                <a:sysClr val="windowText" lastClr="000000"/>
              </a:solidFill>
              <a:latin typeface="Century Gothic" panose="020B0502020202020204" pitchFamily="34" charset="0"/>
              <a:cs typeface="Verdana" panose="020B0604030504040204"/>
            </a:endParaRPr>
          </a:p>
        </p:txBody>
      </p:sp>
      <p:sp>
        <p:nvSpPr>
          <p:cNvPr id="18" name="object 18"/>
          <p:cNvSpPr/>
          <p:nvPr/>
        </p:nvSpPr>
        <p:spPr>
          <a:xfrm>
            <a:off x="16796703" y="1282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lumMod val="95000"/>
              <a:lumOff val="5000"/>
            </a:schemeClr>
          </a:solidFill>
        </p:spPr>
        <p:txBody>
          <a:bodyPr wrap="square" lIns="0" tIns="0" rIns="0" bIns="0" rtlCol="0"/>
          <a:lstStyle/>
          <a:p>
            <a:endParaRPr>
              <a:solidFill>
                <a:sysClr val="windowText" lastClr="000000"/>
              </a:solidFill>
            </a:endParaRPr>
          </a:p>
        </p:txBody>
      </p:sp>
      <p:sp>
        <p:nvSpPr>
          <p:cNvPr id="19" name="object 19"/>
          <p:cNvSpPr/>
          <p:nvPr/>
        </p:nvSpPr>
        <p:spPr>
          <a:xfrm>
            <a:off x="16796703" y="1155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lumMod val="95000"/>
              <a:lumOff val="5000"/>
            </a:schemeClr>
          </a:solidFill>
        </p:spPr>
        <p:txBody>
          <a:bodyPr wrap="square" lIns="0" tIns="0" rIns="0" bIns="0" rtlCol="0"/>
          <a:lstStyle/>
          <a:p>
            <a:endParaRPr>
              <a:solidFill>
                <a:sysClr val="windowText" lastClr="000000"/>
              </a:solidFill>
            </a:endParaRPr>
          </a:p>
        </p:txBody>
      </p:sp>
      <p:sp>
        <p:nvSpPr>
          <p:cNvPr id="20" name="object 20"/>
          <p:cNvSpPr/>
          <p:nvPr/>
        </p:nvSpPr>
        <p:spPr>
          <a:xfrm>
            <a:off x="16796703" y="1028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lumMod val="95000"/>
              <a:lumOff val="5000"/>
            </a:schemeClr>
          </a:solidFill>
        </p:spPr>
        <p:txBody>
          <a:bodyPr wrap="square" lIns="0" tIns="0" rIns="0" bIns="0" rtlCol="0"/>
          <a:lstStyle/>
          <a:p>
            <a:endParaRPr>
              <a:solidFill>
                <a:sysClr val="windowText" lastClr="000000"/>
              </a:solidFill>
            </a:endParaRPr>
          </a:p>
        </p:txBody>
      </p:sp>
      <p:sp>
        <p:nvSpPr>
          <p:cNvPr id="21" name="object 21"/>
          <p:cNvSpPr/>
          <p:nvPr/>
        </p:nvSpPr>
        <p:spPr>
          <a:xfrm>
            <a:off x="16685148" y="9101933"/>
            <a:ext cx="690245" cy="317500"/>
          </a:xfrm>
          <a:custGeom>
            <a:avLst/>
            <a:gdLst/>
            <a:ahLst/>
            <a:cxnLst/>
            <a:rect l="l" t="t" r="r" b="b"/>
            <a:pathLst>
              <a:path w="690244" h="317500">
                <a:moveTo>
                  <a:pt x="530605" y="317229"/>
                </a:moveTo>
                <a:lnTo>
                  <a:pt x="538520" y="317229"/>
                </a:lnTo>
                <a:lnTo>
                  <a:pt x="690166" y="162648"/>
                </a:lnTo>
                <a:lnTo>
                  <a:pt x="690166" y="154580"/>
                </a:lnTo>
                <a:lnTo>
                  <a:pt x="543585" y="5163"/>
                </a:lnTo>
                <a:lnTo>
                  <a:pt x="538520" y="0"/>
                </a:lnTo>
                <a:lnTo>
                  <a:pt x="530605" y="0"/>
                </a:lnTo>
                <a:lnTo>
                  <a:pt x="525856" y="5163"/>
                </a:lnTo>
                <a:lnTo>
                  <a:pt x="523323" y="7745"/>
                </a:lnTo>
                <a:lnTo>
                  <a:pt x="522057" y="10972"/>
                </a:lnTo>
                <a:lnTo>
                  <a:pt x="522057" y="17426"/>
                </a:lnTo>
                <a:lnTo>
                  <a:pt x="523323" y="20653"/>
                </a:lnTo>
                <a:lnTo>
                  <a:pt x="645527" y="145544"/>
                </a:lnTo>
                <a:lnTo>
                  <a:pt x="5698" y="145544"/>
                </a:lnTo>
                <a:lnTo>
                  <a:pt x="0" y="151353"/>
                </a:lnTo>
                <a:lnTo>
                  <a:pt x="0" y="165553"/>
                </a:lnTo>
                <a:lnTo>
                  <a:pt x="5698" y="171361"/>
                </a:lnTo>
                <a:lnTo>
                  <a:pt x="645527" y="171361"/>
                </a:lnTo>
                <a:lnTo>
                  <a:pt x="520474" y="298834"/>
                </a:lnTo>
                <a:lnTo>
                  <a:pt x="520474" y="306902"/>
                </a:lnTo>
                <a:lnTo>
                  <a:pt x="530605" y="317229"/>
                </a:lnTo>
                <a:close/>
              </a:path>
            </a:pathLst>
          </a:custGeom>
          <a:solidFill>
            <a:schemeClr val="tx1">
              <a:lumMod val="95000"/>
              <a:lumOff val="5000"/>
            </a:schemeClr>
          </a:solidFill>
        </p:spPr>
        <p:txBody>
          <a:bodyPr wrap="square" lIns="0" tIns="0" rIns="0" bIns="0" rtlCol="0"/>
          <a:lstStyle/>
          <a:p>
            <a:endParaRPr dirty="0">
              <a:solidFill>
                <a:sysClr val="windowText" lastClr="000000"/>
              </a:solidFill>
            </a:endParaRPr>
          </a:p>
        </p:txBody>
      </p:sp>
      <p:sp>
        <p:nvSpPr>
          <p:cNvPr id="12" name="Rectangle 11"/>
          <p:cNvSpPr/>
          <p:nvPr/>
        </p:nvSpPr>
        <p:spPr>
          <a:xfrm>
            <a:off x="0" y="0"/>
            <a:ext cx="8569360" cy="10287000"/>
          </a:xfrm>
          <a:prstGeom prst="rect">
            <a:avLst/>
          </a:prstGeom>
          <a:blipFill dpi="0" rotWithShape="1">
            <a:blip r:embed="rId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6543675" cy="10287000"/>
          </a:xfrm>
          <a:custGeom>
            <a:avLst/>
            <a:gdLst/>
            <a:ahLst/>
            <a:cxnLst/>
            <a:rect l="l" t="t" r="r" b="b"/>
            <a:pathLst>
              <a:path w="6543675" h="10287000">
                <a:moveTo>
                  <a:pt x="6543674" y="10286999"/>
                </a:moveTo>
                <a:lnTo>
                  <a:pt x="0" y="10286999"/>
                </a:lnTo>
                <a:lnTo>
                  <a:pt x="0" y="0"/>
                </a:lnTo>
                <a:lnTo>
                  <a:pt x="6543674" y="0"/>
                </a:lnTo>
                <a:lnTo>
                  <a:pt x="6543674" y="10286999"/>
                </a:lnTo>
                <a:close/>
              </a:path>
            </a:pathLst>
          </a:custGeom>
          <a:solidFill>
            <a:srgbClr val="D5D5D5"/>
          </a:solidFill>
        </p:spPr>
        <p:txBody>
          <a:bodyPr wrap="square" lIns="0" tIns="0" rIns="0" bIns="0" rtlCol="0"/>
          <a:lstStyle/>
          <a:p>
            <a:endParaRPr dirty="0"/>
          </a:p>
        </p:txBody>
      </p:sp>
      <p:sp>
        <p:nvSpPr>
          <p:cNvPr id="17" name="object 17"/>
          <p:cNvSpPr txBox="1"/>
          <p:nvPr/>
        </p:nvSpPr>
        <p:spPr>
          <a:xfrm>
            <a:off x="1657052" y="345029"/>
            <a:ext cx="2000548" cy="8681914"/>
          </a:xfrm>
          <a:prstGeom prst="rect">
            <a:avLst/>
          </a:prstGeom>
        </p:spPr>
        <p:txBody>
          <a:bodyPr vert="vert270" wrap="square" lIns="0" tIns="16510" rIns="0" bIns="0" rtlCol="0">
            <a:spAutoFit/>
          </a:bodyPr>
          <a:lstStyle/>
          <a:p>
            <a:pPr marL="12700">
              <a:lnSpc>
                <a:spcPct val="100000"/>
              </a:lnSpc>
              <a:spcBef>
                <a:spcPts val="130"/>
              </a:spcBef>
            </a:pPr>
            <a:r>
              <a:rPr lang="en-PH" sz="6500" b="1" spc="-70" dirty="0">
                <a:solidFill>
                  <a:schemeClr val="accent4">
                    <a:lumMod val="50000"/>
                  </a:schemeClr>
                </a:solidFill>
                <a:latin typeface="Tahoma" panose="020B0604030504040204"/>
                <a:cs typeface="Tahoma" panose="020B0604030504040204"/>
              </a:rPr>
              <a:t>Sustainable Development Goals</a:t>
            </a:r>
            <a:endParaRPr sz="6500" dirty="0">
              <a:solidFill>
                <a:schemeClr val="accent4">
                  <a:lumMod val="50000"/>
                </a:schemeClr>
              </a:solidFill>
              <a:latin typeface="Tahoma" panose="020B0604030504040204"/>
              <a:cs typeface="Tahoma" panose="020B0604030504040204"/>
            </a:endParaRPr>
          </a:p>
        </p:txBody>
      </p:sp>
      <p:sp>
        <p:nvSpPr>
          <p:cNvPr id="18" name="object 18"/>
          <p:cNvSpPr txBox="1">
            <a:spLocks noGrp="1"/>
          </p:cNvSpPr>
          <p:nvPr>
            <p:ph type="title"/>
          </p:nvPr>
        </p:nvSpPr>
        <p:spPr>
          <a:xfrm>
            <a:off x="10310974" y="1303417"/>
            <a:ext cx="3996690" cy="861967"/>
          </a:xfrm>
          <a:prstGeom prst="rect">
            <a:avLst/>
          </a:prstGeom>
        </p:spPr>
        <p:txBody>
          <a:bodyPr vert="horz" wrap="square" lIns="0" tIns="12700" rIns="0" bIns="0" rtlCol="0">
            <a:spAutoFit/>
          </a:bodyPr>
          <a:lstStyle/>
          <a:p>
            <a:pPr marL="12700" marR="5080">
              <a:lnSpc>
                <a:spcPct val="107000"/>
              </a:lnSpc>
              <a:spcBef>
                <a:spcPts val="100"/>
              </a:spcBef>
            </a:pPr>
            <a:r>
              <a:rPr lang="en-PH" sz="2700" spc="-75" dirty="0">
                <a:solidFill>
                  <a:schemeClr val="bg2">
                    <a:lumMod val="50000"/>
                  </a:schemeClr>
                </a:solidFill>
                <a:latin typeface="Tahoma" panose="020B0604030504040204"/>
                <a:cs typeface="Tahoma" panose="020B0604030504040204"/>
              </a:rPr>
              <a:t>Goal 11: Sustainable Cities and Communities</a:t>
            </a:r>
            <a:endParaRPr sz="2700" dirty="0">
              <a:solidFill>
                <a:schemeClr val="bg2">
                  <a:lumMod val="50000"/>
                </a:schemeClr>
              </a:solidFill>
              <a:latin typeface="Tahoma" panose="020B0604030504040204"/>
              <a:cs typeface="Tahoma" panose="020B0604030504040204"/>
            </a:endParaRPr>
          </a:p>
        </p:txBody>
      </p:sp>
      <p:sp>
        <p:nvSpPr>
          <p:cNvPr id="19" name="object 19"/>
          <p:cNvSpPr txBox="1"/>
          <p:nvPr/>
        </p:nvSpPr>
        <p:spPr>
          <a:xfrm>
            <a:off x="10310974" y="2377239"/>
            <a:ext cx="4429916" cy="1016240"/>
          </a:xfrm>
          <a:prstGeom prst="rect">
            <a:avLst/>
          </a:prstGeom>
        </p:spPr>
        <p:txBody>
          <a:bodyPr vert="horz" wrap="square" lIns="0" tIns="12700" rIns="0" bIns="0" rtlCol="0">
            <a:spAutoFit/>
          </a:bodyPr>
          <a:lstStyle/>
          <a:p>
            <a:pPr marL="12700" marR="5080">
              <a:lnSpc>
                <a:spcPct val="125000"/>
              </a:lnSpc>
              <a:spcBef>
                <a:spcPts val="100"/>
              </a:spcBef>
            </a:pPr>
            <a:r>
              <a:rPr lang="en-US" spc="105" dirty="0">
                <a:solidFill>
                  <a:srgbClr val="111B1D"/>
                </a:solidFill>
                <a:latin typeface="Century Gothic" panose="020B0502020202020204" pitchFamily="34" charset="0"/>
                <a:cs typeface="Verdana" panose="020B0604030504040204"/>
              </a:rPr>
              <a:t>It stives to mitigate the negative consequences of natural catastrophes like typhoons.</a:t>
            </a:r>
            <a:endParaRPr dirty="0">
              <a:latin typeface="Century Gothic" panose="020B0502020202020204" pitchFamily="34" charset="0"/>
              <a:cs typeface="Verdana" panose="020B0604030504040204"/>
            </a:endParaRPr>
          </a:p>
        </p:txBody>
      </p:sp>
      <p:sp>
        <p:nvSpPr>
          <p:cNvPr id="23" name="object 18"/>
          <p:cNvSpPr/>
          <p:nvPr/>
        </p:nvSpPr>
        <p:spPr>
          <a:xfrm>
            <a:off x="16796703" y="1282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solidFill>
        </p:spPr>
        <p:txBody>
          <a:bodyPr wrap="square" lIns="0" tIns="0" rIns="0" bIns="0" rtlCol="0"/>
          <a:lstStyle/>
          <a:p>
            <a:endParaRPr/>
          </a:p>
        </p:txBody>
      </p:sp>
      <p:sp>
        <p:nvSpPr>
          <p:cNvPr id="24" name="object 19"/>
          <p:cNvSpPr/>
          <p:nvPr/>
        </p:nvSpPr>
        <p:spPr>
          <a:xfrm>
            <a:off x="16796703" y="1155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solidFill>
        </p:spPr>
        <p:txBody>
          <a:bodyPr wrap="square" lIns="0" tIns="0" rIns="0" bIns="0" rtlCol="0"/>
          <a:lstStyle/>
          <a:p>
            <a:endParaRPr/>
          </a:p>
        </p:txBody>
      </p:sp>
      <p:sp>
        <p:nvSpPr>
          <p:cNvPr id="25" name="object 20"/>
          <p:cNvSpPr/>
          <p:nvPr/>
        </p:nvSpPr>
        <p:spPr>
          <a:xfrm>
            <a:off x="16796703" y="1028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solidFill>
        </p:spPr>
        <p:txBody>
          <a:bodyPr wrap="square" lIns="0" tIns="0" rIns="0" bIns="0" rtlCol="0"/>
          <a:lstStyle/>
          <a:p>
            <a:endParaRPr/>
          </a:p>
        </p:txBody>
      </p:sp>
      <p:sp>
        <p:nvSpPr>
          <p:cNvPr id="26" name="object 21"/>
          <p:cNvSpPr/>
          <p:nvPr/>
        </p:nvSpPr>
        <p:spPr>
          <a:xfrm>
            <a:off x="16685148" y="9101933"/>
            <a:ext cx="690245" cy="317500"/>
          </a:xfrm>
          <a:custGeom>
            <a:avLst/>
            <a:gdLst/>
            <a:ahLst/>
            <a:cxnLst/>
            <a:rect l="l" t="t" r="r" b="b"/>
            <a:pathLst>
              <a:path w="690244" h="317500">
                <a:moveTo>
                  <a:pt x="530605" y="317229"/>
                </a:moveTo>
                <a:lnTo>
                  <a:pt x="538520" y="317229"/>
                </a:lnTo>
                <a:lnTo>
                  <a:pt x="690166" y="162648"/>
                </a:lnTo>
                <a:lnTo>
                  <a:pt x="690166" y="154580"/>
                </a:lnTo>
                <a:lnTo>
                  <a:pt x="543585" y="5163"/>
                </a:lnTo>
                <a:lnTo>
                  <a:pt x="538520" y="0"/>
                </a:lnTo>
                <a:lnTo>
                  <a:pt x="530605" y="0"/>
                </a:lnTo>
                <a:lnTo>
                  <a:pt x="525856" y="5163"/>
                </a:lnTo>
                <a:lnTo>
                  <a:pt x="523323" y="7745"/>
                </a:lnTo>
                <a:lnTo>
                  <a:pt x="522057" y="10972"/>
                </a:lnTo>
                <a:lnTo>
                  <a:pt x="522057" y="17426"/>
                </a:lnTo>
                <a:lnTo>
                  <a:pt x="523323" y="20653"/>
                </a:lnTo>
                <a:lnTo>
                  <a:pt x="645527" y="145544"/>
                </a:lnTo>
                <a:lnTo>
                  <a:pt x="5698" y="145544"/>
                </a:lnTo>
                <a:lnTo>
                  <a:pt x="0" y="151353"/>
                </a:lnTo>
                <a:lnTo>
                  <a:pt x="0" y="165553"/>
                </a:lnTo>
                <a:lnTo>
                  <a:pt x="5698" y="171361"/>
                </a:lnTo>
                <a:lnTo>
                  <a:pt x="645527" y="171361"/>
                </a:lnTo>
                <a:lnTo>
                  <a:pt x="520474" y="298834"/>
                </a:lnTo>
                <a:lnTo>
                  <a:pt x="520474" y="306902"/>
                </a:lnTo>
                <a:lnTo>
                  <a:pt x="530605" y="317229"/>
                </a:lnTo>
                <a:close/>
              </a:path>
            </a:pathLst>
          </a:custGeom>
          <a:solidFill>
            <a:schemeClr val="tx1"/>
          </a:solidFill>
        </p:spPr>
        <p:txBody>
          <a:bodyPr wrap="square" lIns="0" tIns="0" rIns="0" bIns="0" rtlCol="0"/>
          <a:lstStyle/>
          <a:p>
            <a:endParaRPr/>
          </a:p>
        </p:txBody>
      </p:sp>
      <p:sp>
        <p:nvSpPr>
          <p:cNvPr id="27" name="object 18"/>
          <p:cNvSpPr txBox="1"/>
          <p:nvPr/>
        </p:nvSpPr>
        <p:spPr>
          <a:xfrm>
            <a:off x="10287000" y="4116542"/>
            <a:ext cx="3996690" cy="417358"/>
          </a:xfrm>
          <a:prstGeom prst="rect">
            <a:avLst/>
          </a:prstGeom>
        </p:spPr>
        <p:txBody>
          <a:bodyPr vert="horz" wrap="square" lIns="0" tIns="12700" rIns="0" bIns="0" rtlCol="0">
            <a:spAutoFit/>
          </a:bodyPr>
          <a:lstStyle>
            <a:lvl1pPr>
              <a:defRPr sz="8000" b="1" i="0">
                <a:solidFill>
                  <a:srgbClr val="111B1D"/>
                </a:solidFill>
                <a:latin typeface="Verdana" panose="020B0604030504040204"/>
                <a:ea typeface="+mj-ea"/>
                <a:cs typeface="Verdana" panose="020B0604030504040204"/>
              </a:defRPr>
            </a:lvl1pPr>
          </a:lstStyle>
          <a:p>
            <a:pPr marL="12700" marR="5080">
              <a:lnSpc>
                <a:spcPct val="107000"/>
              </a:lnSpc>
              <a:spcBef>
                <a:spcPts val="100"/>
              </a:spcBef>
            </a:pPr>
            <a:r>
              <a:rPr lang="en-US" sz="2700" kern="0" spc="-75" dirty="0">
                <a:solidFill>
                  <a:schemeClr val="bg2">
                    <a:lumMod val="50000"/>
                  </a:schemeClr>
                </a:solidFill>
                <a:latin typeface="Tahoma" panose="020B0604030504040204"/>
                <a:cs typeface="Tahoma" panose="020B0604030504040204"/>
              </a:rPr>
              <a:t>Goal 13: Climate Action</a:t>
            </a:r>
            <a:endParaRPr lang="en-US" sz="2700" kern="0" dirty="0">
              <a:solidFill>
                <a:schemeClr val="bg2">
                  <a:lumMod val="50000"/>
                </a:schemeClr>
              </a:solidFill>
              <a:latin typeface="Tahoma" panose="020B0604030504040204"/>
              <a:cs typeface="Tahoma" panose="020B0604030504040204"/>
            </a:endParaRPr>
          </a:p>
        </p:txBody>
      </p:sp>
      <p:sp>
        <p:nvSpPr>
          <p:cNvPr id="28" name="object 19"/>
          <p:cNvSpPr txBox="1"/>
          <p:nvPr/>
        </p:nvSpPr>
        <p:spPr>
          <a:xfrm>
            <a:off x="10310974" y="4838700"/>
            <a:ext cx="4429916" cy="1016240"/>
          </a:xfrm>
          <a:prstGeom prst="rect">
            <a:avLst/>
          </a:prstGeom>
        </p:spPr>
        <p:txBody>
          <a:bodyPr vert="horz" wrap="square" lIns="0" tIns="12700" rIns="0" bIns="0" rtlCol="0">
            <a:spAutoFit/>
          </a:bodyPr>
          <a:lstStyle/>
          <a:p>
            <a:pPr marL="12700" marR="5080">
              <a:lnSpc>
                <a:spcPct val="125000"/>
              </a:lnSpc>
              <a:spcBef>
                <a:spcPts val="100"/>
              </a:spcBef>
            </a:pPr>
            <a:r>
              <a:rPr lang="en-US" spc="105" dirty="0">
                <a:solidFill>
                  <a:srgbClr val="111B1D"/>
                </a:solidFill>
                <a:latin typeface="Century Gothic" panose="020B0502020202020204" pitchFamily="34" charset="0"/>
                <a:cs typeface="Verdana" panose="020B0604030504040204"/>
              </a:rPr>
              <a:t>It stives to take immediate action to address climate change and its consequences.</a:t>
            </a:r>
            <a:endParaRPr dirty="0">
              <a:latin typeface="Century Gothic" panose="020B0502020202020204" pitchFamily="34" charset="0"/>
              <a:cs typeface="Verdana" panose="020B0604030504040204"/>
            </a:endParaRPr>
          </a:p>
        </p:txBody>
      </p:sp>
      <p:sp>
        <p:nvSpPr>
          <p:cNvPr id="29" name="object 18"/>
          <p:cNvSpPr txBox="1"/>
          <p:nvPr/>
        </p:nvSpPr>
        <p:spPr>
          <a:xfrm>
            <a:off x="10310974" y="7012142"/>
            <a:ext cx="3996690" cy="417358"/>
          </a:xfrm>
          <a:prstGeom prst="rect">
            <a:avLst/>
          </a:prstGeom>
        </p:spPr>
        <p:txBody>
          <a:bodyPr vert="horz" wrap="square" lIns="0" tIns="12700" rIns="0" bIns="0" rtlCol="0">
            <a:spAutoFit/>
          </a:bodyPr>
          <a:lstStyle>
            <a:lvl1pPr>
              <a:defRPr sz="8000" b="1" i="0">
                <a:solidFill>
                  <a:srgbClr val="111B1D"/>
                </a:solidFill>
                <a:latin typeface="Verdana" panose="020B0604030504040204"/>
                <a:ea typeface="+mj-ea"/>
                <a:cs typeface="Verdana" panose="020B0604030504040204"/>
              </a:defRPr>
            </a:lvl1pPr>
          </a:lstStyle>
          <a:p>
            <a:pPr marL="12700" marR="5080">
              <a:lnSpc>
                <a:spcPct val="107000"/>
              </a:lnSpc>
              <a:spcBef>
                <a:spcPts val="100"/>
              </a:spcBef>
            </a:pPr>
            <a:r>
              <a:rPr lang="en-US" sz="2700" kern="0" spc="-75" dirty="0">
                <a:solidFill>
                  <a:schemeClr val="bg2">
                    <a:lumMod val="50000"/>
                  </a:schemeClr>
                </a:solidFill>
                <a:latin typeface="Tahoma" panose="020B0604030504040204"/>
                <a:cs typeface="Tahoma" panose="020B0604030504040204"/>
              </a:rPr>
              <a:t>Goal 15: Life on Land</a:t>
            </a:r>
            <a:endParaRPr lang="en-US" sz="2700" kern="0" dirty="0">
              <a:solidFill>
                <a:schemeClr val="bg2">
                  <a:lumMod val="50000"/>
                </a:schemeClr>
              </a:solidFill>
              <a:latin typeface="Tahoma" panose="020B0604030504040204"/>
              <a:cs typeface="Tahoma" panose="020B0604030504040204"/>
            </a:endParaRPr>
          </a:p>
        </p:txBody>
      </p:sp>
      <p:sp>
        <p:nvSpPr>
          <p:cNvPr id="30" name="object 19"/>
          <p:cNvSpPr txBox="1"/>
          <p:nvPr/>
        </p:nvSpPr>
        <p:spPr>
          <a:xfrm>
            <a:off x="10322347" y="7625762"/>
            <a:ext cx="4429916" cy="1708738"/>
          </a:xfrm>
          <a:prstGeom prst="rect">
            <a:avLst/>
          </a:prstGeom>
        </p:spPr>
        <p:txBody>
          <a:bodyPr vert="horz" wrap="square" lIns="0" tIns="12700" rIns="0" bIns="0" rtlCol="0">
            <a:spAutoFit/>
          </a:bodyPr>
          <a:lstStyle/>
          <a:p>
            <a:pPr marL="12700" marR="5080">
              <a:lnSpc>
                <a:spcPct val="125000"/>
              </a:lnSpc>
              <a:spcBef>
                <a:spcPts val="100"/>
              </a:spcBef>
            </a:pPr>
            <a:r>
              <a:rPr lang="en-US" spc="105" dirty="0">
                <a:solidFill>
                  <a:srgbClr val="111B1D"/>
                </a:solidFill>
                <a:latin typeface="Century Gothic" panose="020B0502020202020204" pitchFamily="34" charset="0"/>
                <a:cs typeface="Verdana" panose="020B0604030504040204"/>
              </a:rPr>
              <a:t>It seeks to manage forest sustainability, prevent desertification, halt and reverse land degradation, and halt biodiversity loss.</a:t>
            </a:r>
            <a:endParaRPr dirty="0">
              <a:latin typeface="Century Gothic" panose="020B0502020202020204" pitchFamily="34" charset="0"/>
              <a:cs typeface="Verdana" panose="020B0604030504040204"/>
            </a:endParaRPr>
          </a:p>
        </p:txBody>
      </p:sp>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6794" y="571500"/>
            <a:ext cx="3996691" cy="2936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6795" y="3731111"/>
            <a:ext cx="3996690" cy="2936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4778" y="6876074"/>
            <a:ext cx="4008707" cy="29156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6225" y="1746488"/>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3" name="object 3"/>
          <p:cNvSpPr/>
          <p:nvPr/>
        </p:nvSpPr>
        <p:spPr>
          <a:xfrm>
            <a:off x="276225" y="1288276"/>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4" name="object 4"/>
          <p:cNvSpPr/>
          <p:nvPr/>
        </p:nvSpPr>
        <p:spPr>
          <a:xfrm>
            <a:off x="276225" y="830064"/>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5" name="object 5"/>
          <p:cNvSpPr/>
          <p:nvPr/>
        </p:nvSpPr>
        <p:spPr>
          <a:xfrm>
            <a:off x="276225" y="371840"/>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6" name="object 6"/>
          <p:cNvSpPr/>
          <p:nvPr/>
        </p:nvSpPr>
        <p:spPr>
          <a:xfrm>
            <a:off x="286911" y="0"/>
            <a:ext cx="617220" cy="310515"/>
          </a:xfrm>
          <a:custGeom>
            <a:avLst/>
            <a:gdLst/>
            <a:ahLst/>
            <a:cxnLst/>
            <a:rect l="l" t="t" r="r" b="b"/>
            <a:pathLst>
              <a:path w="617219" h="310515">
                <a:moveTo>
                  <a:pt x="466298" y="0"/>
                </a:moveTo>
                <a:lnTo>
                  <a:pt x="616801" y="0"/>
                </a:lnTo>
                <a:lnTo>
                  <a:pt x="308400" y="309954"/>
                </a:lnTo>
                <a:lnTo>
                  <a:pt x="157897" y="158693"/>
                </a:lnTo>
                <a:lnTo>
                  <a:pt x="308400" y="158693"/>
                </a:lnTo>
                <a:lnTo>
                  <a:pt x="466298" y="0"/>
                </a:lnTo>
                <a:close/>
              </a:path>
              <a:path w="617219" h="310515">
                <a:moveTo>
                  <a:pt x="0" y="0"/>
                </a:moveTo>
                <a:lnTo>
                  <a:pt x="150502" y="0"/>
                </a:lnTo>
                <a:lnTo>
                  <a:pt x="308400" y="158693"/>
                </a:lnTo>
                <a:lnTo>
                  <a:pt x="157897" y="158693"/>
                </a:lnTo>
                <a:lnTo>
                  <a:pt x="0" y="0"/>
                </a:lnTo>
                <a:close/>
              </a:path>
            </a:pathLst>
          </a:custGeom>
          <a:solidFill>
            <a:schemeClr val="tx1">
              <a:lumMod val="65000"/>
              <a:lumOff val="35000"/>
            </a:schemeClr>
          </a:solidFill>
        </p:spPr>
        <p:txBody>
          <a:bodyPr wrap="square" lIns="0" tIns="0" rIns="0" bIns="0" rtlCol="0"/>
          <a:lstStyle/>
          <a:p>
            <a:endParaRPr/>
          </a:p>
        </p:txBody>
      </p:sp>
      <p:sp>
        <p:nvSpPr>
          <p:cNvPr id="7" name="object 7"/>
          <p:cNvSpPr/>
          <p:nvPr/>
        </p:nvSpPr>
        <p:spPr>
          <a:xfrm>
            <a:off x="4677375" y="6949106"/>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8" name="object 8"/>
          <p:cNvSpPr txBox="1"/>
          <p:nvPr/>
        </p:nvSpPr>
        <p:spPr>
          <a:xfrm>
            <a:off x="4664675" y="6079687"/>
            <a:ext cx="3382010" cy="3026213"/>
          </a:xfrm>
          <a:prstGeom prst="rect">
            <a:avLst/>
          </a:prstGeom>
        </p:spPr>
        <p:txBody>
          <a:bodyPr vert="horz" wrap="square" lIns="0" tIns="12700" rIns="0" bIns="0" rtlCol="0">
            <a:spAutoFit/>
          </a:bodyPr>
          <a:lstStyle/>
          <a:p>
            <a:pPr marL="12700">
              <a:lnSpc>
                <a:spcPct val="100000"/>
              </a:lnSpc>
              <a:spcBef>
                <a:spcPts val="100"/>
              </a:spcBef>
            </a:pPr>
            <a:endParaRPr lang="en-PH" sz="4250" dirty="0">
              <a:latin typeface="Tahoma" panose="020B0604030504040204"/>
              <a:cs typeface="Tahoma" panose="020B0604030504040204"/>
            </a:endParaRPr>
          </a:p>
          <a:p>
            <a:pPr marL="12700">
              <a:lnSpc>
                <a:spcPct val="100000"/>
              </a:lnSpc>
              <a:spcBef>
                <a:spcPts val="100"/>
              </a:spcBef>
            </a:pPr>
            <a:endParaRPr lang="en-PH" sz="4250" dirty="0">
              <a:latin typeface="Tahoma" panose="020B0604030504040204"/>
              <a:cs typeface="Tahoma" panose="020B0604030504040204"/>
            </a:endParaRPr>
          </a:p>
          <a:p>
            <a:pPr marL="12700" marR="5080">
              <a:lnSpc>
                <a:spcPct val="125000"/>
              </a:lnSpc>
            </a:pPr>
            <a:r>
              <a:rPr lang="en-US" sz="1800" dirty="0">
                <a:effectLst/>
                <a:latin typeface="Verdana" panose="020B0604030504040204" pitchFamily="34" charset="0"/>
                <a:ea typeface="Verdana" panose="020B0604030504040204" pitchFamily="34" charset="0"/>
              </a:rPr>
              <a:t>The Philippines' apparent vulnerability to natural disasters emerges from its geographic location within the Pacific Ring of Fire.</a:t>
            </a:r>
          </a:p>
        </p:txBody>
      </p:sp>
      <p:sp>
        <p:nvSpPr>
          <p:cNvPr id="9" name="object 9"/>
          <p:cNvSpPr txBox="1">
            <a:spLocks noGrp="1"/>
          </p:cNvSpPr>
          <p:nvPr>
            <p:ph type="title"/>
          </p:nvPr>
        </p:nvSpPr>
        <p:spPr>
          <a:xfrm>
            <a:off x="1122010" y="1028501"/>
            <a:ext cx="8596630" cy="2394886"/>
          </a:xfrm>
          <a:prstGeom prst="rect">
            <a:avLst/>
          </a:prstGeom>
        </p:spPr>
        <p:txBody>
          <a:bodyPr vert="horz" wrap="square" lIns="0" tIns="136525" rIns="0" bIns="0" rtlCol="0">
            <a:spAutoFit/>
          </a:bodyPr>
          <a:lstStyle/>
          <a:p>
            <a:pPr marL="12700" marR="5080">
              <a:lnSpc>
                <a:spcPts val="8780"/>
              </a:lnSpc>
              <a:spcBef>
                <a:spcPts val="1010"/>
              </a:spcBef>
            </a:pPr>
            <a:r>
              <a:rPr lang="en-PH" sz="8000" b="1" spc="-900" dirty="0">
                <a:solidFill>
                  <a:schemeClr val="tx1"/>
                </a:solidFill>
                <a:latin typeface="Verdana" panose="020B0604030504040204"/>
                <a:cs typeface="Verdana" panose="020B0604030504040204"/>
              </a:rPr>
              <a:t>EDA TO TMRF</a:t>
            </a:r>
            <a:br>
              <a:rPr lang="en-PH" sz="8000" b="1" spc="-900" dirty="0">
                <a:solidFill>
                  <a:schemeClr val="tx1"/>
                </a:solidFill>
                <a:latin typeface="Verdana" panose="020B0604030504040204"/>
                <a:cs typeface="Verdana" panose="020B0604030504040204"/>
              </a:rPr>
            </a:br>
            <a:r>
              <a:rPr lang="en-PH" b="1" spc="-900" dirty="0">
                <a:solidFill>
                  <a:schemeClr val="tx1"/>
                </a:solidFill>
                <a:latin typeface="Verdana" panose="020B0604030504040204"/>
                <a:cs typeface="Verdana" panose="020B0604030504040204"/>
              </a:rPr>
              <a:t>INTRODUCTION</a:t>
            </a:r>
            <a:endParaRPr lang="en-PH" sz="8000" dirty="0">
              <a:solidFill>
                <a:schemeClr val="tx1"/>
              </a:solidFill>
              <a:latin typeface="Verdana" panose="020B0604030504040204"/>
              <a:cs typeface="Verdana" panose="020B0604030504040204"/>
            </a:endParaRP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b="5767"/>
          <a:stretch>
            <a:fillRect/>
          </a:stretch>
        </p:blipFill>
        <p:spPr>
          <a:xfrm>
            <a:off x="1219200" y="5796345"/>
            <a:ext cx="2734274" cy="3308711"/>
          </a:xfrm>
          <a:prstGeom prst="rect">
            <a:avLst/>
          </a:prstGeom>
          <a:ln>
            <a:noFill/>
          </a:ln>
          <a:effectLst>
            <a:outerShdw blurRad="190500" algn="tl" rotWithShape="0">
              <a:srgbClr val="000000">
                <a:alpha val="70000"/>
              </a:srgbClr>
            </a:outerShdw>
          </a:effectLst>
        </p:spPr>
      </p:pic>
      <p:sp>
        <p:nvSpPr>
          <p:cNvPr id="28" name="Rectangle 27"/>
          <p:cNvSpPr/>
          <p:nvPr/>
        </p:nvSpPr>
        <p:spPr>
          <a:xfrm>
            <a:off x="9718640" y="0"/>
            <a:ext cx="8569360" cy="10287000"/>
          </a:xfrm>
          <a:prstGeom prst="rect">
            <a:avLst/>
          </a:prstGeom>
          <a:blipFill dpi="0" rotWithShape="1">
            <a:blip r:embed="rId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9601200" y="1465635"/>
            <a:ext cx="6658707" cy="782265"/>
          </a:xfrm>
          <a:prstGeom prst="rect">
            <a:avLst/>
          </a:prstGeom>
        </p:spPr>
        <p:txBody>
          <a:bodyPr vert="horz" wrap="square" lIns="0" tIns="12700" rIns="0" bIns="0" rtlCol="0">
            <a:spAutoFit/>
          </a:bodyPr>
          <a:lstStyle/>
          <a:p>
            <a:pPr marL="12700">
              <a:lnSpc>
                <a:spcPct val="100000"/>
              </a:lnSpc>
              <a:spcBef>
                <a:spcPts val="100"/>
              </a:spcBef>
            </a:pPr>
            <a:r>
              <a:rPr lang="en-US" sz="5000" spc="-70" dirty="0">
                <a:solidFill>
                  <a:schemeClr val="tx1">
                    <a:lumMod val="95000"/>
                    <a:lumOff val="5000"/>
                  </a:schemeClr>
                </a:solidFill>
                <a:latin typeface="Cambria" panose="02040503050406030204"/>
                <a:cs typeface="Cambria" panose="02040503050406030204"/>
              </a:rPr>
              <a:t>PROBLEM STATEMENT</a:t>
            </a:r>
            <a:endParaRPr sz="5000" dirty="0">
              <a:solidFill>
                <a:schemeClr val="tx1">
                  <a:lumMod val="95000"/>
                  <a:lumOff val="5000"/>
                </a:schemeClr>
              </a:solidFill>
              <a:latin typeface="Cambria" panose="02040503050406030204"/>
              <a:cs typeface="Cambria" panose="02040503050406030204"/>
            </a:endParaRPr>
          </a:p>
        </p:txBody>
      </p:sp>
      <p:sp>
        <p:nvSpPr>
          <p:cNvPr id="5" name="Rectangle 4"/>
          <p:cNvSpPr/>
          <p:nvPr/>
        </p:nvSpPr>
        <p:spPr>
          <a:xfrm>
            <a:off x="0" y="0"/>
            <a:ext cx="8569360" cy="10325100"/>
          </a:xfrm>
          <a:prstGeom prst="rect">
            <a:avLst/>
          </a:prstGeom>
          <a:blipFill dpi="0" rotWithShape="1">
            <a:blip r:embed="rId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bject 2"/>
          <p:cNvSpPr/>
          <p:nvPr/>
        </p:nvSpPr>
        <p:spPr>
          <a:xfrm>
            <a:off x="17373600" y="1746488"/>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7" name="object 3"/>
          <p:cNvSpPr/>
          <p:nvPr/>
        </p:nvSpPr>
        <p:spPr>
          <a:xfrm>
            <a:off x="17373600" y="1288276"/>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8" name="object 4"/>
          <p:cNvSpPr/>
          <p:nvPr/>
        </p:nvSpPr>
        <p:spPr>
          <a:xfrm>
            <a:off x="17373600" y="830064"/>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11" name="object 5"/>
          <p:cNvSpPr/>
          <p:nvPr/>
        </p:nvSpPr>
        <p:spPr>
          <a:xfrm>
            <a:off x="17373600" y="371840"/>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12" name="object 6"/>
          <p:cNvSpPr/>
          <p:nvPr/>
        </p:nvSpPr>
        <p:spPr>
          <a:xfrm>
            <a:off x="17384286" y="0"/>
            <a:ext cx="617220" cy="310515"/>
          </a:xfrm>
          <a:custGeom>
            <a:avLst/>
            <a:gdLst/>
            <a:ahLst/>
            <a:cxnLst/>
            <a:rect l="l" t="t" r="r" b="b"/>
            <a:pathLst>
              <a:path w="617219" h="310515">
                <a:moveTo>
                  <a:pt x="466298" y="0"/>
                </a:moveTo>
                <a:lnTo>
                  <a:pt x="616801" y="0"/>
                </a:lnTo>
                <a:lnTo>
                  <a:pt x="308400" y="309954"/>
                </a:lnTo>
                <a:lnTo>
                  <a:pt x="157897" y="158693"/>
                </a:lnTo>
                <a:lnTo>
                  <a:pt x="308400" y="158693"/>
                </a:lnTo>
                <a:lnTo>
                  <a:pt x="466298" y="0"/>
                </a:lnTo>
                <a:close/>
              </a:path>
              <a:path w="617219" h="310515">
                <a:moveTo>
                  <a:pt x="0" y="0"/>
                </a:moveTo>
                <a:lnTo>
                  <a:pt x="150502" y="0"/>
                </a:lnTo>
                <a:lnTo>
                  <a:pt x="308400" y="158693"/>
                </a:lnTo>
                <a:lnTo>
                  <a:pt x="157897" y="158693"/>
                </a:lnTo>
                <a:lnTo>
                  <a:pt x="0" y="0"/>
                </a:lnTo>
                <a:close/>
              </a:path>
            </a:pathLst>
          </a:custGeom>
          <a:solidFill>
            <a:schemeClr val="tx1">
              <a:lumMod val="65000"/>
              <a:lumOff val="35000"/>
            </a:schemeClr>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B2B2B2"/>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lumMod val="95000"/>
              </a:schemeClr>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EC6614B3-4FE2-833D-7EC8-1179819007B3}"/>
              </a:ext>
            </a:extLst>
          </p:cNvPr>
          <p:cNvSpPr txBox="1"/>
          <p:nvPr/>
        </p:nvSpPr>
        <p:spPr>
          <a:xfrm>
            <a:off x="6148821" y="1387366"/>
            <a:ext cx="11427114" cy="6060313"/>
          </a:xfrm>
          <a:prstGeom prst="rect">
            <a:avLst/>
          </a:prstGeom>
          <a:noFill/>
        </p:spPr>
        <p:txBody>
          <a:bodyPr wrap="square">
            <a:spAutoFit/>
          </a:bodyPr>
          <a:lstStyle/>
          <a:p>
            <a:pPr marL="0" marR="0" algn="just">
              <a:lnSpc>
                <a:spcPct val="200000"/>
              </a:lnSpc>
              <a:spcBef>
                <a:spcPts val="0"/>
              </a:spcBef>
              <a:spcAft>
                <a:spcPts val="0"/>
              </a:spcAft>
            </a:pPr>
            <a:r>
              <a:rPr lang="en-US" sz="4000" dirty="0">
                <a:effectLst/>
                <a:latin typeface="Times New Roman" panose="02020603050405020304" pitchFamily="18" charset="0"/>
                <a:ea typeface="Times New Roman" panose="02020603050405020304" pitchFamily="18" charset="0"/>
                <a:cs typeface="Times New Roman" panose="02020603050405020304" pitchFamily="18" charset="0"/>
              </a:rPr>
              <a:t>The HDX or The Humanitarian Data Exchange is an open platform for exchanging data between humanitarian organizations and disasters. HDX, launched in July 2014, aims to make humanitarian data more accessible and usable for research.</a:t>
            </a:r>
            <a:endParaRPr lang="en-US" sz="6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3251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082236" y="95631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chemeClr val="bg1">
              <a:lumMod val="65000"/>
            </a:schemeClr>
          </a:solidFill>
        </p:spPr>
        <p:txBody>
          <a:bodyPr wrap="square" lIns="0" tIns="0" rIns="0" bIns="0" rtlCol="0"/>
          <a:lstStyle/>
          <a:p>
            <a:endParaRPr/>
          </a:p>
        </p:txBody>
      </p:sp>
      <p:sp>
        <p:nvSpPr>
          <p:cNvPr id="7" name="object 7"/>
          <p:cNvSpPr txBox="1">
            <a:spLocks noGrp="1"/>
          </p:cNvSpPr>
          <p:nvPr>
            <p:ph type="title"/>
          </p:nvPr>
        </p:nvSpPr>
        <p:spPr>
          <a:xfrm>
            <a:off x="6528864" y="1497705"/>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1.</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object 5">
            <a:extLst>
              <a:ext uri="{FF2B5EF4-FFF2-40B4-BE49-F238E27FC236}">
                <a16:creationId xmlns:a16="http://schemas.microsoft.com/office/drawing/2014/main" id="{491922B9-B189-4778-139B-FDE16ED328E8}"/>
              </a:ext>
            </a:extLst>
          </p:cNvPr>
          <p:cNvSpPr txBox="1"/>
          <p:nvPr/>
        </p:nvSpPr>
        <p:spPr>
          <a:xfrm>
            <a:off x="6563500" y="2094282"/>
            <a:ext cx="10906036" cy="4749057"/>
          </a:xfrm>
          <a:prstGeom prst="rect">
            <a:avLst/>
          </a:prstGeom>
        </p:spPr>
        <p:txBody>
          <a:bodyPr vert="horz" wrap="square" lIns="0" tIns="12065" rIns="0" bIns="0" rtlCol="0">
            <a:spAutoFit/>
          </a:bodyPr>
          <a:lstStyle/>
          <a:p>
            <a:pPr algn="just">
              <a:lnSpc>
                <a:spcPct val="200000"/>
              </a:lnSpc>
              <a:spcAft>
                <a:spcPts val="800"/>
              </a:spcAft>
            </a:pPr>
            <a:r>
              <a:rPr lang="en-US" sz="4000" dirty="0">
                <a:effectLst/>
                <a:latin typeface="Times New Roman" panose="02020603050405020304" pitchFamily="18" charset="0"/>
                <a:ea typeface="Times New Roman" panose="02020603050405020304" pitchFamily="18" charset="0"/>
                <a:cs typeface="Times New Roman" panose="02020603050405020304" pitchFamily="18" charset="0"/>
              </a:rPr>
              <a:t>Determine the top 5 typhoons from 2019 that brought the greatest and least number of infrastructure casualties to the Provinces in the Philippines based from Totally Damaged Houses x variable.</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 name="Rectangle 5"/>
          <p:cNvSpPr/>
          <p:nvPr/>
        </p:nvSpPr>
        <p:spPr>
          <a:xfrm>
            <a:off x="6123710" y="371228"/>
            <a:ext cx="5652972"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7" name="Rectangle 26"/>
          <p:cNvSpPr/>
          <p:nvPr/>
        </p:nvSpPr>
        <p:spPr>
          <a:xfrm>
            <a:off x="12097590" y="371228"/>
            <a:ext cx="5652972"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pic>
        <p:nvPicPr>
          <p:cNvPr id="20" name="Picture 19">
            <a:extLst>
              <a:ext uri="{FF2B5EF4-FFF2-40B4-BE49-F238E27FC236}">
                <a16:creationId xmlns:a16="http://schemas.microsoft.com/office/drawing/2014/main" id="{775C31D7-59EB-43FC-BC54-6D6ED3596B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4257" y="1008357"/>
            <a:ext cx="1315743" cy="1315743"/>
          </a:xfrm>
          <a:prstGeom prst="rect">
            <a:avLst/>
          </a:prstGeom>
        </p:spPr>
      </p:pic>
      <p:sp>
        <p:nvSpPr>
          <p:cNvPr id="21" name="TextBox 20">
            <a:extLst>
              <a:ext uri="{FF2B5EF4-FFF2-40B4-BE49-F238E27FC236}">
                <a16:creationId xmlns:a16="http://schemas.microsoft.com/office/drawing/2014/main" id="{7A59F392-AFBC-F6BC-0332-6808F076186E}"/>
              </a:ext>
            </a:extLst>
          </p:cNvPr>
          <p:cNvSpPr txBox="1"/>
          <p:nvPr/>
        </p:nvSpPr>
        <p:spPr>
          <a:xfrm>
            <a:off x="7082997" y="1047571"/>
            <a:ext cx="3280203" cy="1200329"/>
          </a:xfrm>
          <a:prstGeom prst="rect">
            <a:avLst/>
          </a:prstGeom>
          <a:noFill/>
        </p:spPr>
        <p:txBody>
          <a:bodyPr wrap="square" rtlCol="0">
            <a:spAutoFit/>
          </a:bodyPr>
          <a:lstStyle/>
          <a:p>
            <a:r>
              <a:rPr lang="en-PH" sz="7200" b="1" i="0" dirty="0">
                <a:solidFill>
                  <a:srgbClr val="202124"/>
                </a:solidFill>
                <a:effectLst/>
                <a:latin typeface="Century Gothic" panose="020B0502020202020204" pitchFamily="34" charset="0"/>
              </a:rPr>
              <a:t>68,104</a:t>
            </a:r>
            <a:endParaRPr lang="en-PH" sz="7200" b="1" dirty="0">
              <a:latin typeface="Century Gothic" panose="020B0502020202020204" pitchFamily="34" charset="0"/>
            </a:endParaRPr>
          </a:p>
        </p:txBody>
      </p:sp>
      <p:sp>
        <p:nvSpPr>
          <p:cNvPr id="22" name="TextBox 21">
            <a:extLst>
              <a:ext uri="{FF2B5EF4-FFF2-40B4-BE49-F238E27FC236}">
                <a16:creationId xmlns:a16="http://schemas.microsoft.com/office/drawing/2014/main" id="{CF3E5EF4-603F-6485-E89E-879338B258A6}"/>
              </a:ext>
            </a:extLst>
          </p:cNvPr>
          <p:cNvSpPr txBox="1"/>
          <p:nvPr/>
        </p:nvSpPr>
        <p:spPr>
          <a:xfrm>
            <a:off x="6858000" y="2076390"/>
            <a:ext cx="3624469" cy="400110"/>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Totally Damaged</a:t>
            </a:r>
            <a:r>
              <a:rPr lang="en-US" sz="2000" b="1" dirty="0">
                <a:solidFill>
                  <a:srgbClr val="202124"/>
                </a:solidFill>
                <a:latin typeface="Century Gothic" panose="020B0502020202020204" pitchFamily="34" charset="0"/>
              </a:rPr>
              <a:t> </a:t>
            </a:r>
            <a:r>
              <a:rPr lang="en-US" sz="2000" b="1" i="0" dirty="0">
                <a:solidFill>
                  <a:srgbClr val="202124"/>
                </a:solidFill>
                <a:effectLst/>
                <a:latin typeface="Century Gothic" panose="020B0502020202020204" pitchFamily="34" charset="0"/>
              </a:rPr>
              <a:t>Houses</a:t>
            </a:r>
            <a:endParaRPr lang="en-PH" sz="2000" b="1" dirty="0">
              <a:latin typeface="Century Gothic" panose="020B0502020202020204" pitchFamily="34" charset="0"/>
            </a:endParaRPr>
          </a:p>
        </p:txBody>
      </p:sp>
      <p:sp>
        <p:nvSpPr>
          <p:cNvPr id="26" name="TextBox 25">
            <a:extLst>
              <a:ext uri="{FF2B5EF4-FFF2-40B4-BE49-F238E27FC236}">
                <a16:creationId xmlns:a16="http://schemas.microsoft.com/office/drawing/2014/main" id="{0B4A92BC-8103-97E2-F74F-AB7EC1D88871}"/>
              </a:ext>
            </a:extLst>
          </p:cNvPr>
          <p:cNvSpPr txBox="1"/>
          <p:nvPr/>
        </p:nvSpPr>
        <p:spPr>
          <a:xfrm>
            <a:off x="10027760" y="571500"/>
            <a:ext cx="1783240" cy="707886"/>
          </a:xfrm>
          <a:prstGeom prst="rect">
            <a:avLst/>
          </a:prstGeom>
          <a:noFill/>
        </p:spPr>
        <p:txBody>
          <a:bodyPr wrap="square" rtlCol="0">
            <a:spAutoFit/>
          </a:bodyPr>
          <a:lstStyle/>
          <a:p>
            <a:pPr algn="r"/>
            <a:r>
              <a:rPr lang="en-US" sz="2000" b="1" i="0" dirty="0">
                <a:solidFill>
                  <a:srgbClr val="202124"/>
                </a:solidFill>
                <a:effectLst/>
                <a:latin typeface="Century Gothic" panose="020B0502020202020204" pitchFamily="34" charset="0"/>
              </a:rPr>
              <a:t>TYPHOON TISOY</a:t>
            </a:r>
            <a:endParaRPr lang="en-PH" sz="2000" b="1" dirty="0">
              <a:latin typeface="Century Gothic" panose="020B0502020202020204" pitchFamily="34" charset="0"/>
            </a:endParaRPr>
          </a:p>
        </p:txBody>
      </p:sp>
      <p:pic>
        <p:nvPicPr>
          <p:cNvPr id="32" name="Picture 31">
            <a:extLst>
              <a:ext uri="{FF2B5EF4-FFF2-40B4-BE49-F238E27FC236}">
                <a16:creationId xmlns:a16="http://schemas.microsoft.com/office/drawing/2014/main" id="{CBEFF06C-5335-945A-8944-1C4C2FE17D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77800" y="876300"/>
            <a:ext cx="1544186" cy="1544186"/>
          </a:xfrm>
          <a:prstGeom prst="rect">
            <a:avLst/>
          </a:prstGeom>
        </p:spPr>
      </p:pic>
      <p:sp>
        <p:nvSpPr>
          <p:cNvPr id="33" name="TextBox 32">
            <a:extLst>
              <a:ext uri="{FF2B5EF4-FFF2-40B4-BE49-F238E27FC236}">
                <a16:creationId xmlns:a16="http://schemas.microsoft.com/office/drawing/2014/main" id="{90FF3968-7C58-EF21-B638-ACF00A082B6A}"/>
              </a:ext>
            </a:extLst>
          </p:cNvPr>
          <p:cNvSpPr txBox="1"/>
          <p:nvPr/>
        </p:nvSpPr>
        <p:spPr>
          <a:xfrm>
            <a:off x="14613223" y="800100"/>
            <a:ext cx="3307949" cy="1631216"/>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TYPHOON TISOY  TYPHOON URSULA</a:t>
            </a:r>
          </a:p>
          <a:p>
            <a:r>
              <a:rPr lang="en-US" sz="2000" b="1" i="0" dirty="0">
                <a:solidFill>
                  <a:srgbClr val="202124"/>
                </a:solidFill>
                <a:effectLst/>
                <a:latin typeface="Century Gothic" panose="020B0502020202020204" pitchFamily="34" charset="0"/>
              </a:rPr>
              <a:t>TYPHOON QUIEL</a:t>
            </a:r>
          </a:p>
          <a:p>
            <a:r>
              <a:rPr lang="en-US" sz="2000" b="1" i="0" dirty="0">
                <a:solidFill>
                  <a:srgbClr val="202124"/>
                </a:solidFill>
                <a:effectLst/>
                <a:latin typeface="Century Gothic" panose="020B0502020202020204" pitchFamily="34" charset="0"/>
              </a:rPr>
              <a:t>TYPHOON HANNA</a:t>
            </a:r>
          </a:p>
          <a:p>
            <a:r>
              <a:rPr lang="en-US" sz="2000" b="1" i="0" dirty="0">
                <a:solidFill>
                  <a:srgbClr val="202124"/>
                </a:solidFill>
                <a:effectLst/>
                <a:latin typeface="Century Gothic" panose="020B0502020202020204" pitchFamily="34" charset="0"/>
              </a:rPr>
              <a:t>TYPHOON MARILYN</a:t>
            </a:r>
            <a:endParaRPr lang="en-PH" sz="2000" b="1" dirty="0">
              <a:latin typeface="Century Gothic" panose="020B0502020202020204" pitchFamily="34" charset="0"/>
            </a:endParaRPr>
          </a:p>
        </p:txBody>
      </p:sp>
      <p:pic>
        <p:nvPicPr>
          <p:cNvPr id="34" name="Picture 33">
            <a:extLst>
              <a:ext uri="{FF2B5EF4-FFF2-40B4-BE49-F238E27FC236}">
                <a16:creationId xmlns:a16="http://schemas.microsoft.com/office/drawing/2014/main" id="{7FC8BFD5-E2CF-8CF8-D73C-4D1481B085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3710" y="2984548"/>
            <a:ext cx="11626852" cy="7137704"/>
          </a:xfrm>
          <a:prstGeom prst="rect">
            <a:avLst/>
          </a:prstGeom>
          <a:ln w="38100">
            <a:solidFill>
              <a:schemeClr val="tx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11B1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1158</Words>
  <Application>Microsoft Office PowerPoint</Application>
  <PresentationFormat>Custom</PresentationFormat>
  <Paragraphs>235</Paragraphs>
  <Slides>29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Cambria</vt:lpstr>
      <vt:lpstr>Century Gothic</vt:lpstr>
      <vt:lpstr>Tahoma</vt:lpstr>
      <vt:lpstr>Times New Roman</vt:lpstr>
      <vt:lpstr>Verdana</vt:lpstr>
      <vt:lpstr>Office Theme</vt:lpstr>
      <vt:lpstr>EDA to Typhoon Mitigation and Response Framework (TMRF)</vt:lpstr>
      <vt:lpstr>PowerPoint Presentation</vt:lpstr>
      <vt:lpstr>TOPICS AND HIGHLIGHTS</vt:lpstr>
      <vt:lpstr>Goal 11: Sustainable Cities and Communities</vt:lpstr>
      <vt:lpstr>EDA TO TMRF INTRODUCTION</vt:lpstr>
      <vt:lpstr>PROBLEM STATEMENT</vt:lpstr>
      <vt:lpstr>PowerPoint Presentation</vt:lpstr>
      <vt:lpstr>01.</vt:lpstr>
      <vt:lpstr>PowerPoint Presentation</vt:lpstr>
      <vt:lpstr>PowerPoint Presentation</vt:lpstr>
      <vt:lpstr>02.</vt:lpstr>
      <vt:lpstr>PowerPoint Presentation</vt:lpstr>
      <vt:lpstr>03.</vt:lpstr>
      <vt:lpstr>PowerPoint Presentation</vt:lpstr>
      <vt:lpstr>PowerPoint Presentation</vt:lpstr>
      <vt:lpstr>01.</vt:lpstr>
      <vt:lpstr>PowerPoint Presentation</vt:lpstr>
      <vt:lpstr>PowerPoint Presentation</vt:lpstr>
      <vt:lpstr>02.</vt:lpstr>
      <vt:lpstr>PowerPoint Presentation</vt:lpstr>
      <vt:lpstr>03.</vt:lpstr>
      <vt:lpstr>PowerPoint Presentation</vt:lpstr>
      <vt:lpstr>04.</vt:lpstr>
      <vt:lpstr>PowerPoint Presentation</vt:lpstr>
      <vt:lpstr>05.</vt:lpstr>
      <vt:lpstr>PowerPoint Presentation</vt:lpstr>
      <vt:lpstr>Source of Datasets</vt:lpstr>
      <vt:lpstr>PowerPoint Presentation</vt:lpstr>
      <vt:lpstr>MEET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Black and Red Modern Networking Marketing Presentation</dc:title>
  <dc:creator>John Arthur Palis</dc:creator>
  <cp:keywords>DAE_-8xeJ-E,BAE8mvrh0uk</cp:keywords>
  <cp:lastModifiedBy> </cp:lastModifiedBy>
  <cp:revision>48</cp:revision>
  <dcterms:created xsi:type="dcterms:W3CDTF">2022-05-07T03:37:00Z</dcterms:created>
  <dcterms:modified xsi:type="dcterms:W3CDTF">2022-06-05T09:26:26Z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2022-05-07T08:00:00Z</vt:filetime>
  </property>
  <property fmtid="{D5CDD505-2E9C-101B-9397-08002B2CF9AE}" pid="3" name="Creator">
    <vt:lpwstr>Canva</vt:lpwstr>
  </property>
  <property fmtid="{D5CDD505-2E9C-101B-9397-08002B2CF9AE}" pid="4" name="LastSaved">
    <vt:filetime>2022-05-07T08:00:00Z</vt:filetime>
  </property>
  <property fmtid="{D5CDD505-2E9C-101B-9397-08002B2CF9AE}" pid="5" name="ICV">
    <vt:lpwstr>11A75B741B864109BDB026CC6B461955</vt:lpwstr>
  </property>
  <property fmtid="{D5CDD505-2E9C-101B-9397-08002B2CF9AE}" pid="6" name="KSOProductBuildVer">
    <vt:lpwstr>1033-11.2.0.11156</vt:lpwstr>
  </property>
</Properties>
</file>