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8" r:id="rId2"/>
    <p:sldId id="263" r:id="rId3"/>
    <p:sldId id="257" r:id="rId4"/>
    <p:sldId id="271" r:id="rId5"/>
    <p:sldId id="269" r:id="rId6"/>
    <p:sldId id="287" r:id="rId7"/>
    <p:sldId id="289" r:id="rId8"/>
    <p:sldId id="290" r:id="rId9"/>
    <p:sldId id="304" r:id="rId10"/>
    <p:sldId id="316" r:id="rId11"/>
    <p:sldId id="294" r:id="rId12"/>
    <p:sldId id="307" r:id="rId13"/>
    <p:sldId id="295" r:id="rId14"/>
    <p:sldId id="308" r:id="rId15"/>
    <p:sldId id="296" r:id="rId16"/>
    <p:sldId id="297" r:id="rId17"/>
    <p:sldId id="309" r:id="rId18"/>
    <p:sldId id="317" r:id="rId19"/>
    <p:sldId id="298" r:id="rId20"/>
    <p:sldId id="314" r:id="rId21"/>
    <p:sldId id="299" r:id="rId22"/>
    <p:sldId id="312" r:id="rId23"/>
    <p:sldId id="301" r:id="rId24"/>
    <p:sldId id="315" r:id="rId25"/>
    <p:sldId id="302" r:id="rId26"/>
    <p:sldId id="313" r:id="rId27"/>
    <p:sldId id="293" r:id="rId28"/>
    <p:sldId id="280" r:id="rId29"/>
    <p:sldId id="318" r:id="rId3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p:cViewPr varScale="1">
        <p:scale>
          <a:sx n="46" d="100"/>
          <a:sy n="46" d="100"/>
        </p:scale>
        <p:origin x="82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E1C856F-118E-4DAC-AF8B-BD168E7EC128}" type="datetimeFigureOut">
              <a:rPr lang="en-PH" smtClean="0"/>
              <a:t>06/06/2022</a:t>
            </a:fld>
            <a:endParaRPr lang="en-PH"/>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E741714-2B22-41F9-AAC3-71E3E135EC64}"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3</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6</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1714-2B22-41F9-AAC3-71E3E135EC64}" type="slidenum">
              <a:rPr lang="en-PH" smtClean="0"/>
              <a:t>29</a:t>
            </a:fld>
            <a:endParaRPr lang="en-PH"/>
          </a:p>
        </p:txBody>
      </p:sp>
    </p:spTree>
    <p:extLst>
      <p:ext uri="{BB962C8B-B14F-4D97-AF65-F5344CB8AC3E}">
        <p14:creationId xmlns:p14="http://schemas.microsoft.com/office/powerpoint/2010/main" val="293853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6" name="object 6"/>
          <p:cNvSpPr txBox="1">
            <a:spLocks noGrp="1"/>
          </p:cNvSpPr>
          <p:nvPr>
            <p:ph type="title"/>
          </p:nvPr>
        </p:nvSpPr>
        <p:spPr>
          <a:xfrm>
            <a:off x="379863" y="571500"/>
            <a:ext cx="8763000" cy="5772093"/>
          </a:xfrm>
          <a:prstGeom prst="rect">
            <a:avLst/>
          </a:prstGeom>
        </p:spPr>
        <p:txBody>
          <a:bodyPr vert="horz" wrap="square" lIns="0" tIns="128270" rIns="0" bIns="0" rtlCol="0">
            <a:spAutoFit/>
          </a:bodyPr>
          <a:lstStyle/>
          <a:p>
            <a:pPr marL="12700" marR="5080">
              <a:lnSpc>
                <a:spcPts val="8780"/>
              </a:lnSpc>
              <a:spcBef>
                <a:spcPts val="1010"/>
              </a:spcBef>
            </a:pPr>
            <a:r>
              <a:rPr lang="en-PH" spc="-900" dirty="0">
                <a:solidFill>
                  <a:schemeClr val="bg1">
                    <a:lumMod val="95000"/>
                  </a:schemeClr>
                </a:solidFill>
              </a:rPr>
              <a:t>EDA to Typhoon Mitigation and Response </a:t>
            </a:r>
            <a:r>
              <a:rPr lang="en-PH" spc="-900" dirty="0">
                <a:solidFill>
                  <a:schemeClr val="tx1">
                    <a:lumMod val="75000"/>
                    <a:lumOff val="25000"/>
                  </a:schemeClr>
                </a:solidFill>
              </a:rPr>
              <a:t>Framework (TMRF)</a:t>
            </a:r>
            <a:endParaRPr spc="-585" dirty="0">
              <a:solidFill>
                <a:schemeClr val="tx1">
                  <a:lumMod val="75000"/>
                  <a:lumOff val="25000"/>
                </a:schemeClr>
              </a:solidFill>
            </a:endParaRPr>
          </a:p>
        </p:txBody>
      </p:sp>
      <p:sp>
        <p:nvSpPr>
          <p:cNvPr id="7" name="object 7"/>
          <p:cNvSpPr/>
          <p:nvPr/>
        </p:nvSpPr>
        <p:spPr>
          <a:xfrm>
            <a:off x="609600" y="752475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2473349"/>
            <a:ext cx="6533536" cy="73183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 name="object 8"/>
          <p:cNvSpPr txBox="1"/>
          <p:nvPr/>
        </p:nvSpPr>
        <p:spPr>
          <a:xfrm>
            <a:off x="2211001" y="70485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rgbClr val="111B1D"/>
                </a:solidFill>
                <a:latin typeface="Tahoma" panose="020B0604030504040204"/>
                <a:cs typeface="Tahoma" panose="020B0604030504040204"/>
              </a:rPr>
              <a:t>TEAM TYPHOON ANALYST</a:t>
            </a:r>
            <a:endParaRPr sz="2400" dirty="0">
              <a:latin typeface="Tahoma" panose="020B0604030504040204"/>
              <a:cs typeface="Tahoma" panose="020B0604030504040204"/>
            </a:endParaRPr>
          </a:p>
        </p:txBody>
      </p:sp>
      <p:sp>
        <p:nvSpPr>
          <p:cNvPr id="14" name="object 7"/>
          <p:cNvSpPr txBox="1"/>
          <p:nvPr/>
        </p:nvSpPr>
        <p:spPr>
          <a:xfrm>
            <a:off x="609600" y="7093510"/>
            <a:ext cx="2019364" cy="289823"/>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111B1D"/>
                </a:solidFill>
                <a:latin typeface="Verdana" panose="020B0604030504040204"/>
                <a:cs typeface="Verdana" panose="020B0604030504040204"/>
              </a:rPr>
              <a:t>P</a:t>
            </a:r>
            <a:r>
              <a:rPr spc="-140" dirty="0">
                <a:solidFill>
                  <a:srgbClr val="111B1D"/>
                </a:solidFill>
                <a:latin typeface="Verdana" panose="020B0604030504040204"/>
                <a:cs typeface="Verdana" panose="020B0604030504040204"/>
              </a:rPr>
              <a:t>r</a:t>
            </a:r>
            <a:r>
              <a:rPr spc="-105" dirty="0">
                <a:solidFill>
                  <a:srgbClr val="111B1D"/>
                </a:solidFill>
                <a:latin typeface="Verdana" panose="020B0604030504040204"/>
                <a:cs typeface="Verdana" panose="020B0604030504040204"/>
              </a:rPr>
              <a:t>e</a:t>
            </a:r>
            <a:r>
              <a:rPr spc="-40" dirty="0">
                <a:solidFill>
                  <a:srgbClr val="111B1D"/>
                </a:solidFill>
                <a:latin typeface="Verdana" panose="020B0604030504040204"/>
                <a:cs typeface="Verdana" panose="020B0604030504040204"/>
              </a:rPr>
              <a:t>s</a:t>
            </a:r>
            <a:r>
              <a:rPr spc="-105" dirty="0">
                <a:solidFill>
                  <a:srgbClr val="111B1D"/>
                </a:solidFill>
                <a:latin typeface="Verdana" panose="020B0604030504040204"/>
                <a:cs typeface="Verdana" panose="020B0604030504040204"/>
              </a:rPr>
              <a:t>e</a:t>
            </a:r>
            <a:r>
              <a:rPr spc="-95" dirty="0">
                <a:solidFill>
                  <a:srgbClr val="111B1D"/>
                </a:solidFill>
                <a:latin typeface="Verdana" panose="020B0604030504040204"/>
                <a:cs typeface="Verdana" panose="020B0604030504040204"/>
              </a:rPr>
              <a:t>n</a:t>
            </a:r>
            <a:r>
              <a:rPr spc="-90" dirty="0">
                <a:solidFill>
                  <a:srgbClr val="111B1D"/>
                </a:solidFill>
                <a:latin typeface="Verdana" panose="020B0604030504040204"/>
                <a:cs typeface="Verdana" panose="020B0604030504040204"/>
              </a:rPr>
              <a:t>t</a:t>
            </a:r>
            <a:r>
              <a:rPr spc="-105" dirty="0">
                <a:solidFill>
                  <a:srgbClr val="111B1D"/>
                </a:solidFill>
                <a:latin typeface="Verdana" panose="020B0604030504040204"/>
                <a:cs typeface="Verdana" panose="020B0604030504040204"/>
              </a:rPr>
              <a:t>e</a:t>
            </a:r>
            <a:r>
              <a:rPr spc="-60" dirty="0">
                <a:solidFill>
                  <a:srgbClr val="111B1D"/>
                </a:solidFill>
                <a:latin typeface="Verdana" panose="020B0604030504040204"/>
                <a:cs typeface="Verdana" panose="020B0604030504040204"/>
              </a:rPr>
              <a:t>d</a:t>
            </a:r>
            <a:r>
              <a:rPr spc="-170" dirty="0">
                <a:solidFill>
                  <a:srgbClr val="111B1D"/>
                </a:solidFill>
                <a:latin typeface="Verdana" panose="020B0604030504040204"/>
                <a:cs typeface="Verdana" panose="020B0604030504040204"/>
              </a:rPr>
              <a:t> </a:t>
            </a:r>
            <a:r>
              <a:rPr spc="-40" dirty="0">
                <a:solidFill>
                  <a:srgbClr val="111B1D"/>
                </a:solidFill>
                <a:latin typeface="Verdana" panose="020B0604030504040204"/>
                <a:cs typeface="Verdana" panose="020B0604030504040204"/>
              </a:rPr>
              <a:t>b</a:t>
            </a:r>
            <a:r>
              <a:rPr spc="-150" dirty="0">
                <a:solidFill>
                  <a:srgbClr val="111B1D"/>
                </a:solidFill>
                <a:latin typeface="Verdana" panose="020B0604030504040204"/>
                <a:cs typeface="Verdana" panose="020B0604030504040204"/>
              </a:rPr>
              <a:t>y</a:t>
            </a:r>
            <a:r>
              <a:rPr lang="en-PH" spc="-150" dirty="0">
                <a:solidFill>
                  <a:srgbClr val="111B1D"/>
                </a:solidFill>
                <a:latin typeface="Verdana" panose="020B0604030504040204"/>
                <a:cs typeface="Verdana" panose="020B0604030504040204"/>
              </a:rPr>
              <a:t>:</a:t>
            </a:r>
            <a:endParaRPr dirty="0">
              <a:latin typeface="Verdana" panose="020B0604030504040204"/>
              <a:cs typeface="Verdana" panose="020B0604030504040204"/>
            </a:endParaRPr>
          </a:p>
        </p:txBody>
      </p:sp>
      <p:sp>
        <p:nvSpPr>
          <p:cNvPr id="16" name="object 9"/>
          <p:cNvSpPr txBox="1"/>
          <p:nvPr/>
        </p:nvSpPr>
        <p:spPr>
          <a:xfrm>
            <a:off x="609595" y="7653180"/>
            <a:ext cx="2971810" cy="1443024"/>
          </a:xfrm>
          <a:prstGeom prst="rect">
            <a:avLst/>
          </a:prstGeom>
        </p:spPr>
        <p:txBody>
          <a:bodyPr vert="horz" wrap="square" lIns="0" tIns="12700" rIns="0" bIns="0" rtlCol="0">
            <a:spAutoFit/>
          </a:bodyPr>
          <a:lstStyle/>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Alvaro, Gabriel </a:t>
            </a:r>
            <a:r>
              <a:rPr lang="en-PH" sz="1900" spc="-50" dirty="0" err="1">
                <a:solidFill>
                  <a:srgbClr val="111B1D"/>
                </a:solidFill>
                <a:latin typeface="Century Gothic" panose="020B0502020202020204" pitchFamily="34" charset="0"/>
                <a:cs typeface="Times New Roman" panose="02020603050405020304" pitchFamily="18" charset="0"/>
              </a:rPr>
              <a:t>Edrian</a:t>
            </a:r>
            <a:endParaRPr lang="en-PH" sz="1900" spc="-50" dirty="0">
              <a:solidFill>
                <a:srgbClr val="111B1D"/>
              </a:solidFill>
              <a:latin typeface="Century Gothic" panose="020B0502020202020204" pitchFamily="34" charset="0"/>
              <a:cs typeface="Times New Roman" panose="02020603050405020304" pitchFamily="18" charset="0"/>
            </a:endParaRP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Palis</a:t>
            </a:r>
            <a:r>
              <a:rPr lang="en-PH" sz="1900" spc="-50" dirty="0">
                <a:solidFill>
                  <a:srgbClr val="111B1D"/>
                </a:solidFill>
                <a:latin typeface="Century Gothic" panose="020B0502020202020204" pitchFamily="34" charset="0"/>
                <a:cs typeface="Times New Roman" panose="02020603050405020304" pitchFamily="18" charset="0"/>
              </a:rPr>
              <a:t>, John Arthur </a:t>
            </a: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Alangilan</a:t>
            </a:r>
            <a:r>
              <a:rPr lang="en-PH" sz="1900" spc="-50" dirty="0">
                <a:solidFill>
                  <a:srgbClr val="111B1D"/>
                </a:solidFill>
                <a:latin typeface="Century Gothic" panose="020B0502020202020204" pitchFamily="34" charset="0"/>
                <a:cs typeface="Times New Roman" panose="02020603050405020304" pitchFamily="18" charset="0"/>
              </a:rPr>
              <a:t>, Christine Joy</a:t>
            </a:r>
          </a:p>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Guerra, Marian</a:t>
            </a:r>
            <a:endParaRPr sz="1900"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0" name="TextBox 19">
            <a:extLst>
              <a:ext uri="{FF2B5EF4-FFF2-40B4-BE49-F238E27FC236}">
                <a16:creationId xmlns:a16="http://schemas.microsoft.com/office/drawing/2014/main" id="{F732BF55-0D76-C88B-C0A1-CB9A10A14C3C}"/>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1" name="TextBox 20">
            <a:extLst>
              <a:ext uri="{FF2B5EF4-FFF2-40B4-BE49-F238E27FC236}">
                <a16:creationId xmlns:a16="http://schemas.microsoft.com/office/drawing/2014/main" id="{9C7ECC60-61A1-82FA-D9CD-3470D9789CFF}"/>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pic>
        <p:nvPicPr>
          <p:cNvPr id="22" name="Picture 21">
            <a:extLst>
              <a:ext uri="{FF2B5EF4-FFF2-40B4-BE49-F238E27FC236}">
                <a16:creationId xmlns:a16="http://schemas.microsoft.com/office/drawing/2014/main" id="{DA27BEC3-461D-2FC1-1916-372DCBCFA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6" name="TextBox 25">
            <a:extLst>
              <a:ext uri="{FF2B5EF4-FFF2-40B4-BE49-F238E27FC236}">
                <a16:creationId xmlns:a16="http://schemas.microsoft.com/office/drawing/2014/main" id="{D144AB0E-A685-30A7-E417-01241792E812}"/>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3" name="Picture 32">
            <a:extLst>
              <a:ext uri="{FF2B5EF4-FFF2-40B4-BE49-F238E27FC236}">
                <a16:creationId xmlns:a16="http://schemas.microsoft.com/office/drawing/2014/main" id="{AD15C8E0-F843-88DB-FBBA-AC7BD9BD6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4" name="TextBox 33">
            <a:extLst>
              <a:ext uri="{FF2B5EF4-FFF2-40B4-BE49-F238E27FC236}">
                <a16:creationId xmlns:a16="http://schemas.microsoft.com/office/drawing/2014/main" id="{2023C745-0CC6-F938-7BB2-2D6474F41D80}"/>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5" name="Picture 34">
            <a:extLst>
              <a:ext uri="{FF2B5EF4-FFF2-40B4-BE49-F238E27FC236}">
                <a16:creationId xmlns:a16="http://schemas.microsoft.com/office/drawing/2014/main" id="{16E40E4E-C846-17DF-5606-37AE7201C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3054346"/>
            <a:ext cx="11626852" cy="6861426"/>
          </a:xfrm>
          <a:prstGeom prst="rect">
            <a:avLst/>
          </a:prstGeom>
          <a:ln w="38100">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33664" y="148590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2.</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72F22382-F02A-DEBE-1E87-409FC6A1B9B6}"/>
              </a:ext>
            </a:extLst>
          </p:cNvPr>
          <p:cNvSpPr txBox="1"/>
          <p:nvPr/>
        </p:nvSpPr>
        <p:spPr>
          <a:xfrm>
            <a:off x="6833664" y="2105677"/>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Acquire the data about the Provinces who had the greatest and least number of affected individuals per typhoon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4" name="Rectangle 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B7B83661-2DA1-49B0-8DEF-C7FAC9A15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252" y="380370"/>
            <a:ext cx="11622813" cy="7763758"/>
          </a:xfrm>
          <a:prstGeom prst="rect">
            <a:avLst/>
          </a:prstGeom>
          <a:ln w="38100">
            <a:solidFill>
              <a:schemeClr val="tx1"/>
            </a:solidFill>
          </a:ln>
        </p:spPr>
      </p:pic>
      <p:sp>
        <p:nvSpPr>
          <p:cNvPr id="22" name="TextBox 21">
            <a:extLst>
              <a:ext uri="{FF2B5EF4-FFF2-40B4-BE49-F238E27FC236}">
                <a16:creationId xmlns:a16="http://schemas.microsoft.com/office/drawing/2014/main" id="{A7BF7A17-FD23-38D3-68C6-9AA878036510}"/>
              </a:ext>
            </a:extLst>
          </p:cNvPr>
          <p:cNvSpPr txBox="1"/>
          <p:nvPr/>
        </p:nvSpPr>
        <p:spPr>
          <a:xfrm>
            <a:off x="6172200" y="8431768"/>
            <a:ext cx="1129937"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LEYTE</a:t>
            </a:r>
            <a:endParaRPr lang="en-PH" b="1" dirty="0">
              <a:latin typeface="Century Gothic" panose="020B0502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6433253D-0A9D-CD0F-A819-6B34060EB65D}"/>
              </a:ext>
            </a:extLst>
          </p:cNvPr>
          <p:cNvSpPr txBox="1"/>
          <p:nvPr/>
        </p:nvSpPr>
        <p:spPr>
          <a:xfrm>
            <a:off x="6934200" y="8865632"/>
            <a:ext cx="3879532"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772162.0</a:t>
            </a:r>
            <a:endParaRPr lang="en-PH" sz="4800" b="1" dirty="0">
              <a:latin typeface="Century Gothic" panose="020B0502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57B9DDA5-A36B-2A50-11D1-9E39B85F54A2}"/>
              </a:ext>
            </a:extLst>
          </p:cNvPr>
          <p:cNvSpPr txBox="1"/>
          <p:nvPr/>
        </p:nvSpPr>
        <p:spPr>
          <a:xfrm>
            <a:off x="6781800" y="9521328"/>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1976F6A-5BEA-7912-2852-8153E1C7ED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0799" y="8634683"/>
            <a:ext cx="1129937" cy="1129937"/>
          </a:xfrm>
          <a:prstGeom prst="rect">
            <a:avLst/>
          </a:prstGeom>
        </p:spPr>
      </p:pic>
      <p:sp>
        <p:nvSpPr>
          <p:cNvPr id="35" name="TextBox 34">
            <a:extLst>
              <a:ext uri="{FF2B5EF4-FFF2-40B4-BE49-F238E27FC236}">
                <a16:creationId xmlns:a16="http://schemas.microsoft.com/office/drawing/2014/main" id="{0D376061-4026-AF73-E5EE-CE5A1ED92DA3}"/>
              </a:ext>
            </a:extLst>
          </p:cNvPr>
          <p:cNvSpPr txBox="1"/>
          <p:nvPr/>
        </p:nvSpPr>
        <p:spPr>
          <a:xfrm>
            <a:off x="12192000" y="8420100"/>
            <a:ext cx="2024452"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WESTERN SAMAR</a:t>
            </a:r>
            <a:endParaRPr lang="en-PH"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C9BF7799-AEF9-CAC6-63DA-34FCCB9B0C16}"/>
              </a:ext>
            </a:extLst>
          </p:cNvPr>
          <p:cNvSpPr txBox="1"/>
          <p:nvPr/>
        </p:nvSpPr>
        <p:spPr>
          <a:xfrm>
            <a:off x="13079217" y="8877300"/>
            <a:ext cx="3303783"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483308.0</a:t>
            </a:r>
            <a:endParaRPr lang="en-PH" sz="4800" b="1" dirty="0">
              <a:latin typeface="Century Gothic" panose="020B0502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4E26ED4-C216-D436-B799-FA283B0ACAC3}"/>
              </a:ext>
            </a:extLst>
          </p:cNvPr>
          <p:cNvSpPr txBox="1"/>
          <p:nvPr/>
        </p:nvSpPr>
        <p:spPr>
          <a:xfrm>
            <a:off x="13030200" y="9535046"/>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047F70C1-BEB5-8A91-FC0E-3A1DB52B7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78200" y="8543637"/>
            <a:ext cx="1344105" cy="1344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858000" y="151845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3.</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30F2BF26-D886-B0FE-289D-CA105C2F9884}"/>
              </a:ext>
            </a:extLst>
          </p:cNvPr>
          <p:cNvSpPr txBox="1"/>
          <p:nvPr/>
        </p:nvSpPr>
        <p:spPr>
          <a:xfrm>
            <a:off x="6858000" y="2172338"/>
            <a:ext cx="10235136" cy="3167342"/>
          </a:xfrm>
          <a:prstGeom prst="rect">
            <a:avLst/>
          </a:prstGeom>
        </p:spPr>
        <p:txBody>
          <a:bodyPr vert="horz" wrap="square" lIns="0" tIns="12065" rIns="0" bIns="0" rtlCol="0">
            <a:spAutoFit/>
          </a:bodyPr>
          <a:lstStyle/>
          <a:p>
            <a:pPr algn="just">
              <a:lnSpc>
                <a:spcPct val="200000"/>
              </a:lnSpc>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Get the information that shows the top 5 municipalities who were most and least affected by typhoons from the year 2019 based from the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Affected_PERs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x variable. </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5" name="Rectangle 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pic>
        <p:nvPicPr>
          <p:cNvPr id="22" name="Picture 21">
            <a:extLst>
              <a:ext uri="{FF2B5EF4-FFF2-40B4-BE49-F238E27FC236}">
                <a16:creationId xmlns:a16="http://schemas.microsoft.com/office/drawing/2014/main" id="{C5190582-7922-FEA3-AD6B-F3B480C4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710" y="190500"/>
            <a:ext cx="11624182" cy="7020414"/>
          </a:xfrm>
          <a:prstGeom prst="rect">
            <a:avLst/>
          </a:prstGeom>
          <a:ln w="38100">
            <a:solidFill>
              <a:schemeClr val="tx1"/>
            </a:solidFill>
          </a:ln>
        </p:spPr>
      </p:pic>
      <p:sp>
        <p:nvSpPr>
          <p:cNvPr id="26" name="TextBox 25">
            <a:extLst>
              <a:ext uri="{FF2B5EF4-FFF2-40B4-BE49-F238E27FC236}">
                <a16:creationId xmlns:a16="http://schemas.microsoft.com/office/drawing/2014/main" id="{90C2F186-8609-2A96-92AF-6193B246510B}"/>
              </a:ext>
            </a:extLst>
          </p:cNvPr>
          <p:cNvSpPr txBox="1"/>
          <p:nvPr/>
        </p:nvSpPr>
        <p:spPr>
          <a:xfrm>
            <a:off x="6477000" y="7657862"/>
            <a:ext cx="3429000" cy="1600438"/>
          </a:xfrm>
          <a:prstGeom prst="rect">
            <a:avLst/>
          </a:prstGeom>
          <a:noFill/>
        </p:spPr>
        <p:txBody>
          <a:bodyPr wrap="square" rtlCol="0">
            <a:spAutoFit/>
          </a:bodyPr>
          <a:lstStyle/>
          <a:p>
            <a:pPr algn="ctr"/>
            <a:r>
              <a:rPr lang="en-US" sz="6600" b="1" dirty="0">
                <a:latin typeface="Century Gothic" panose="020B0502020202020204" pitchFamily="34" charset="0"/>
              </a:rPr>
              <a:t>TOP 5</a:t>
            </a:r>
          </a:p>
          <a:p>
            <a:pPr algn="ctr"/>
            <a:r>
              <a:rPr lang="en-US" sz="3200" b="1" dirty="0">
                <a:latin typeface="Century Gothic" panose="020B0502020202020204" pitchFamily="34" charset="0"/>
              </a:rPr>
              <a:t>MUNICIPALITIES</a:t>
            </a:r>
            <a:endParaRPr lang="en-PH" sz="3200" b="1" dirty="0">
              <a:latin typeface="Century Gothic" panose="020B0502020202020204" pitchFamily="34" charset="0"/>
            </a:endParaRPr>
          </a:p>
        </p:txBody>
      </p:sp>
      <p:sp>
        <p:nvSpPr>
          <p:cNvPr id="27" name="TextBox 26">
            <a:extLst>
              <a:ext uri="{FF2B5EF4-FFF2-40B4-BE49-F238E27FC236}">
                <a16:creationId xmlns:a16="http://schemas.microsoft.com/office/drawing/2014/main" id="{EFA79765-4572-6D9A-F307-38543AF2B78F}"/>
              </a:ext>
            </a:extLst>
          </p:cNvPr>
          <p:cNvSpPr txBox="1"/>
          <p:nvPr/>
        </p:nvSpPr>
        <p:spPr>
          <a:xfrm>
            <a:off x="6477000" y="9186327"/>
            <a:ext cx="3276600" cy="1138773"/>
          </a:xfrm>
          <a:prstGeom prst="rect">
            <a:avLst/>
          </a:prstGeom>
          <a:noFill/>
        </p:spPr>
        <p:txBody>
          <a:bodyPr wrap="square" rtlCol="0">
            <a:spAutoFit/>
          </a:bodyPr>
          <a:lstStyle/>
          <a:p>
            <a:pPr algn="ctr"/>
            <a:r>
              <a:rPr lang="en-US" sz="1800" b="1" dirty="0">
                <a:effectLst/>
                <a:latin typeface="Times New Roman" panose="02020603050405020304" pitchFamily="18" charset="0"/>
                <a:cs typeface="Times New Roman" panose="02020603050405020304" pitchFamily="18" charset="0"/>
              </a:rPr>
              <a:t> based from the </a:t>
            </a:r>
            <a:r>
              <a:rPr lang="en-US" sz="1800" b="1" dirty="0" err="1">
                <a:effectLst/>
                <a:latin typeface="Times New Roman" panose="02020603050405020304" pitchFamily="18" charset="0"/>
                <a:cs typeface="Times New Roman" panose="02020603050405020304" pitchFamily="18" charset="0"/>
              </a:rPr>
              <a:t>Affected_PERs</a:t>
            </a:r>
            <a:r>
              <a:rPr lang="en-US" sz="1800" b="1" dirty="0">
                <a:effectLst/>
                <a:latin typeface="Times New Roman" panose="02020603050405020304" pitchFamily="18" charset="0"/>
                <a:cs typeface="Times New Roman" panose="02020603050405020304" pitchFamily="18" charset="0"/>
              </a:rPr>
              <a:t> x variable.</a:t>
            </a:r>
          </a:p>
          <a:p>
            <a:pPr algn="ctr"/>
            <a:endParaRPr lang="en-PH"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05600" y="145324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1.</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5" name="Rectangle 34"/>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0" y="8648700"/>
            <a:ext cx="1143000" cy="1143000"/>
          </a:xfrm>
          <a:prstGeom prst="rect">
            <a:avLst/>
          </a:prstGeom>
        </p:spPr>
      </p:pic>
      <p:sp>
        <p:nvSpPr>
          <p:cNvPr id="37" name="TextBox 36"/>
          <p:cNvSpPr txBox="1"/>
          <p:nvPr/>
        </p:nvSpPr>
        <p:spPr>
          <a:xfrm>
            <a:off x="7086600" y="8714482"/>
            <a:ext cx="2901252" cy="1077218"/>
          </a:xfrm>
          <a:prstGeom prst="rect">
            <a:avLst/>
          </a:prstGeom>
          <a:noFill/>
        </p:spPr>
        <p:txBody>
          <a:bodyPr wrap="square" rtlCol="0">
            <a:sp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HURRICANE</a:t>
            </a:r>
          </a:p>
          <a:p>
            <a:r>
              <a:rPr lang="en-US" sz="3200" b="1" dirty="0">
                <a:latin typeface="Tahoma" panose="020B0604030504040204" pitchFamily="34" charset="0"/>
                <a:ea typeface="Tahoma" panose="020B0604030504040204" pitchFamily="34" charset="0"/>
                <a:cs typeface="Tahoma" panose="020B0604030504040204" pitchFamily="34" charset="0"/>
              </a:rPr>
              <a:t>IRMA</a:t>
            </a:r>
            <a:endParaRPr lang="en-PH" sz="3200" b="1" dirty="0">
              <a:latin typeface="Tahoma" panose="020B0604030504040204" pitchFamily="34" charset="0"/>
              <a:ea typeface="Tahoma" panose="020B0604030504040204" pitchFamily="34" charset="0"/>
              <a:cs typeface="Tahoma" panose="020B0604030504040204" pitchFamily="34" charset="0"/>
            </a:endParaRPr>
          </a:p>
        </p:txBody>
      </p:sp>
      <p:sp>
        <p:nvSpPr>
          <p:cNvPr id="26" name="Rectangle 25">
            <a:extLst>
              <a:ext uri="{FF2B5EF4-FFF2-40B4-BE49-F238E27FC236}">
                <a16:creationId xmlns:a16="http://schemas.microsoft.com/office/drawing/2014/main" id="{44253FCC-8F6D-A366-A963-09C50E0BA196}"/>
              </a:ext>
            </a:extLst>
          </p:cNvPr>
          <p:cNvSpPr/>
          <p:nvPr/>
        </p:nvSpPr>
        <p:spPr>
          <a:xfrm>
            <a:off x="6096000" y="1160910"/>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12173778" y="7581900"/>
            <a:ext cx="5638800" cy="25612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4" name="Rectangle 33">
            <a:extLst>
              <a:ext uri="{FF2B5EF4-FFF2-40B4-BE49-F238E27FC236}">
                <a16:creationId xmlns:a16="http://schemas.microsoft.com/office/drawing/2014/main" id="{3C00B2B0-93A8-DB6D-4081-D3C1E97C502F}"/>
              </a:ext>
            </a:extLst>
          </p:cNvPr>
          <p:cNvSpPr/>
          <p:nvPr/>
        </p:nvSpPr>
        <p:spPr>
          <a:xfrm>
            <a:off x="6096000" y="494340"/>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
        <p:nvSpPr>
          <p:cNvPr id="36" name="Rectangle 35">
            <a:extLst>
              <a:ext uri="{FF2B5EF4-FFF2-40B4-BE49-F238E27FC236}">
                <a16:creationId xmlns:a16="http://schemas.microsoft.com/office/drawing/2014/main" id="{93AEFC43-FE1E-6C19-A436-847BD8F5E0C4}"/>
              </a:ext>
            </a:extLst>
          </p:cNvPr>
          <p:cNvSpPr/>
          <p:nvPr/>
        </p:nvSpPr>
        <p:spPr>
          <a:xfrm>
            <a:off x="6148821" y="7585364"/>
            <a:ext cx="5638800" cy="25612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05600" y="1485900"/>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2.</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38624" y="0"/>
            <a:ext cx="14049375" cy="10287000"/>
          </a:xfrm>
          <a:custGeom>
            <a:avLst/>
            <a:gdLst/>
            <a:ahLst/>
            <a:cxnLst/>
            <a:rect l="l" t="t" r="r" b="b"/>
            <a:pathLst>
              <a:path w="14049375" h="10287000">
                <a:moveTo>
                  <a:pt x="0" y="10286999"/>
                </a:moveTo>
                <a:lnTo>
                  <a:pt x="14049373" y="10286999"/>
                </a:lnTo>
                <a:lnTo>
                  <a:pt x="14049373" y="0"/>
                </a:lnTo>
                <a:lnTo>
                  <a:pt x="0" y="0"/>
                </a:lnTo>
                <a:lnTo>
                  <a:pt x="0" y="10286999"/>
                </a:lnTo>
                <a:close/>
              </a:path>
            </a:pathLst>
          </a:custGeom>
          <a:solidFill>
            <a:schemeClr val="bg1">
              <a:lumMod val="95000"/>
            </a:schemeClr>
          </a:solidFill>
        </p:spPr>
        <p:txBody>
          <a:bodyPr wrap="square" lIns="0" tIns="0" rIns="0" bIns="0" rtlCol="0"/>
          <a:lstStyle/>
          <a:p>
            <a:endParaRPr dirty="0"/>
          </a:p>
        </p:txBody>
      </p:sp>
      <p:sp>
        <p:nvSpPr>
          <p:cNvPr id="3" name="object 3"/>
          <p:cNvSpPr/>
          <p:nvPr/>
        </p:nvSpPr>
        <p:spPr>
          <a:xfrm>
            <a:off x="0" y="0"/>
            <a:ext cx="4238625" cy="10287000"/>
          </a:xfrm>
          <a:custGeom>
            <a:avLst/>
            <a:gdLst/>
            <a:ahLst/>
            <a:cxnLst/>
            <a:rect l="l" t="t" r="r" b="b"/>
            <a:pathLst>
              <a:path w="4238625" h="10287000">
                <a:moveTo>
                  <a:pt x="4238624" y="10286999"/>
                </a:moveTo>
                <a:lnTo>
                  <a:pt x="0" y="10286999"/>
                </a:lnTo>
                <a:lnTo>
                  <a:pt x="0" y="0"/>
                </a:lnTo>
                <a:lnTo>
                  <a:pt x="4238624" y="0"/>
                </a:lnTo>
                <a:lnTo>
                  <a:pt x="4238624" y="10286999"/>
                </a:lnTo>
                <a:close/>
              </a:path>
            </a:pathLst>
          </a:custGeom>
          <a:solidFill>
            <a:srgbClr val="D5D5D5"/>
          </a:solidFill>
        </p:spPr>
        <p:txBody>
          <a:bodyPr wrap="square" lIns="0" tIns="0" rIns="0" bIns="0" rtlCol="0"/>
          <a:lstStyle/>
          <a:p>
            <a:endParaRPr dirty="0"/>
          </a:p>
        </p:txBody>
      </p:sp>
      <p:sp>
        <p:nvSpPr>
          <p:cNvPr id="4" name="object 4"/>
          <p:cNvSpPr txBox="1"/>
          <p:nvPr/>
        </p:nvSpPr>
        <p:spPr>
          <a:xfrm>
            <a:off x="1703813" y="1113246"/>
            <a:ext cx="830997" cy="7071254"/>
          </a:xfrm>
          <a:prstGeom prst="rect">
            <a:avLst/>
          </a:prstGeom>
        </p:spPr>
        <p:txBody>
          <a:bodyPr vert="vert270" wrap="square" lIns="0" tIns="13970" rIns="0" bIns="0" rtlCol="0">
            <a:spAutoFit/>
          </a:bodyPr>
          <a:lstStyle/>
          <a:p>
            <a:pPr marL="12700">
              <a:lnSpc>
                <a:spcPct val="100000"/>
              </a:lnSpc>
              <a:spcBef>
                <a:spcPts val="110"/>
              </a:spcBef>
            </a:pPr>
            <a:r>
              <a:rPr sz="5400" b="1" spc="-130" dirty="0">
                <a:solidFill>
                  <a:srgbClr val="FFFFFF"/>
                </a:solidFill>
                <a:latin typeface="Tahoma" panose="020B0604030504040204"/>
                <a:cs typeface="Tahoma" panose="020B0604030504040204"/>
              </a:rPr>
              <a:t>DID</a:t>
            </a:r>
            <a:r>
              <a:rPr sz="5400" b="1" spc="85" dirty="0">
                <a:solidFill>
                  <a:srgbClr val="FFFFFF"/>
                </a:solidFill>
                <a:latin typeface="Tahoma" panose="020B0604030504040204"/>
                <a:cs typeface="Tahoma" panose="020B0604030504040204"/>
              </a:rPr>
              <a:t> </a:t>
            </a:r>
            <a:r>
              <a:rPr sz="5400" b="1" spc="30" dirty="0">
                <a:solidFill>
                  <a:srgbClr val="FFFFFF"/>
                </a:solidFill>
                <a:latin typeface="Tahoma" panose="020B0604030504040204"/>
                <a:cs typeface="Tahoma" panose="020B0604030504040204"/>
              </a:rPr>
              <a:t>YOU</a:t>
            </a:r>
            <a:r>
              <a:rPr sz="5400" b="1" spc="85" dirty="0">
                <a:solidFill>
                  <a:srgbClr val="FFFFFF"/>
                </a:solidFill>
                <a:latin typeface="Tahoma" panose="020B0604030504040204"/>
                <a:cs typeface="Tahoma" panose="020B0604030504040204"/>
              </a:rPr>
              <a:t> </a:t>
            </a:r>
            <a:r>
              <a:rPr sz="5400" b="1" spc="40" dirty="0">
                <a:solidFill>
                  <a:srgbClr val="FFFFFF"/>
                </a:solidFill>
                <a:latin typeface="Tahoma" panose="020B0604030504040204"/>
                <a:cs typeface="Tahoma" panose="020B0604030504040204"/>
              </a:rPr>
              <a:t>KNOW?</a:t>
            </a:r>
            <a:endParaRPr sz="5400" dirty="0">
              <a:latin typeface="Tahoma" panose="020B0604030504040204"/>
              <a:cs typeface="Tahoma" panose="020B0604030504040204"/>
            </a:endParaRPr>
          </a:p>
        </p:txBody>
      </p:sp>
      <p:sp>
        <p:nvSpPr>
          <p:cNvPr id="5" name="object 5"/>
          <p:cNvSpPr txBox="1"/>
          <p:nvPr/>
        </p:nvSpPr>
        <p:spPr>
          <a:xfrm>
            <a:off x="11038205" y="3230213"/>
            <a:ext cx="6259195" cy="4260141"/>
          </a:xfrm>
          <a:prstGeom prst="rect">
            <a:avLst/>
          </a:prstGeom>
        </p:spPr>
        <p:txBody>
          <a:bodyPr vert="horz" wrap="square" lIns="0" tIns="12700" rIns="0" bIns="0" rtlCol="0">
            <a:spAutoFit/>
          </a:bodyPr>
          <a:lstStyle/>
          <a:p>
            <a:pPr marL="12700" algn="r">
              <a:lnSpc>
                <a:spcPct val="100000"/>
              </a:lnSpc>
              <a:spcBef>
                <a:spcPts val="100"/>
              </a:spcBef>
            </a:pPr>
            <a:r>
              <a:rPr lang="en-US" sz="27600" b="1" spc="-3015" dirty="0">
                <a:solidFill>
                  <a:schemeClr val="tx1">
                    <a:lumMod val="95000"/>
                    <a:lumOff val="5000"/>
                  </a:schemeClr>
                </a:solidFill>
                <a:uFill>
                  <a:solidFill>
                    <a:srgbClr val="F41723"/>
                  </a:solidFill>
                </a:uFill>
                <a:latin typeface="Verdana" panose="020B0604030504040204"/>
                <a:cs typeface="Verdana" panose="020B0604030504040204"/>
              </a:rPr>
              <a:t>20</a:t>
            </a:r>
            <a:endParaRPr sz="27600" b="1" dirty="0">
              <a:solidFill>
                <a:schemeClr val="tx1">
                  <a:lumMod val="95000"/>
                  <a:lumOff val="5000"/>
                </a:schemeClr>
              </a:solidFill>
              <a:latin typeface="Verdana" panose="020B0604030504040204"/>
              <a:cs typeface="Verdana" panose="020B0604030504040204"/>
            </a:endParaRPr>
          </a:p>
        </p:txBody>
      </p:sp>
      <p:sp>
        <p:nvSpPr>
          <p:cNvPr id="6" name="object 6"/>
          <p:cNvSpPr txBox="1"/>
          <p:nvPr/>
        </p:nvSpPr>
        <p:spPr>
          <a:xfrm>
            <a:off x="11353800" y="7723124"/>
            <a:ext cx="6005830" cy="1306576"/>
          </a:xfrm>
          <a:prstGeom prst="rect">
            <a:avLst/>
          </a:prstGeom>
        </p:spPr>
        <p:txBody>
          <a:bodyPr vert="horz" wrap="square" lIns="0" tIns="12700" rIns="0" bIns="0" rtlCol="0">
            <a:spAutoFit/>
          </a:bodyPr>
          <a:lstStyle/>
          <a:p>
            <a:pPr marL="12700" marR="5080" indent="918210" algn="r">
              <a:lnSpc>
                <a:spcPct val="107000"/>
              </a:lnSpc>
              <a:spcBef>
                <a:spcPts val="100"/>
              </a:spcBef>
            </a:pPr>
            <a:r>
              <a:rPr lang="en-US" sz="2700" b="1" dirty="0">
                <a:solidFill>
                  <a:schemeClr val="tx1">
                    <a:lumMod val="95000"/>
                    <a:lumOff val="5000"/>
                  </a:schemeClr>
                </a:solidFill>
                <a:latin typeface="Tahoma" panose="020B0604030504040204"/>
                <a:cs typeface="Tahoma" panose="020B0604030504040204"/>
              </a:rPr>
              <a:t>Twenty tropical cyclones pass through the Philippine Area of Responsibility per year</a:t>
            </a:r>
            <a:endParaRPr lang="en-US" sz="2700" dirty="0">
              <a:solidFill>
                <a:schemeClr val="tx1">
                  <a:lumMod val="95000"/>
                  <a:lumOff val="5000"/>
                </a:schemeClr>
              </a:solidFill>
              <a:latin typeface="Tahoma" panose="020B0604030504040204"/>
              <a:cs typeface="Tahoma" panose="020B0604030504040204"/>
            </a:endParaRPr>
          </a:p>
        </p:txBody>
      </p:sp>
      <p:sp>
        <p:nvSpPr>
          <p:cNvPr id="7" name="object 7"/>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8" name="object 8"/>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9" name="object 9"/>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10" name="object 10"/>
          <p:cNvSpPr/>
          <p:nvPr/>
        </p:nvSpPr>
        <p:spPr>
          <a:xfrm>
            <a:off x="928371" y="1"/>
            <a:ext cx="3643630" cy="9461498"/>
          </a:xfrm>
          <a:custGeom>
            <a:avLst/>
            <a:gdLst/>
            <a:ahLst/>
            <a:cxnLst/>
            <a:rect l="l" t="t" r="r" b="b"/>
            <a:pathLst>
              <a:path w="3526790" h="9419590">
                <a:moveTo>
                  <a:pt x="690168" y="9256509"/>
                </a:moveTo>
                <a:lnTo>
                  <a:pt x="543585" y="9107081"/>
                </a:lnTo>
                <a:lnTo>
                  <a:pt x="538530" y="9101925"/>
                </a:lnTo>
                <a:lnTo>
                  <a:pt x="530606" y="9101925"/>
                </a:lnTo>
                <a:lnTo>
                  <a:pt x="525856" y="9107081"/>
                </a:lnTo>
                <a:lnTo>
                  <a:pt x="523328" y="9109672"/>
                </a:lnTo>
                <a:lnTo>
                  <a:pt x="522058" y="9112898"/>
                </a:lnTo>
                <a:lnTo>
                  <a:pt x="522058" y="9119349"/>
                </a:lnTo>
                <a:lnTo>
                  <a:pt x="523328" y="9122575"/>
                </a:lnTo>
                <a:lnTo>
                  <a:pt x="645528" y="9247467"/>
                </a:lnTo>
                <a:lnTo>
                  <a:pt x="5702" y="9247467"/>
                </a:lnTo>
                <a:lnTo>
                  <a:pt x="0" y="9253283"/>
                </a:lnTo>
                <a:lnTo>
                  <a:pt x="0" y="9267482"/>
                </a:lnTo>
                <a:lnTo>
                  <a:pt x="5702" y="9273286"/>
                </a:lnTo>
                <a:lnTo>
                  <a:pt x="645528" y="9273286"/>
                </a:lnTo>
                <a:lnTo>
                  <a:pt x="520484" y="9400756"/>
                </a:lnTo>
                <a:lnTo>
                  <a:pt x="520484" y="9408820"/>
                </a:lnTo>
                <a:lnTo>
                  <a:pt x="530606" y="9419158"/>
                </a:lnTo>
                <a:lnTo>
                  <a:pt x="538530" y="9419158"/>
                </a:lnTo>
                <a:lnTo>
                  <a:pt x="690168" y="9264574"/>
                </a:lnTo>
                <a:lnTo>
                  <a:pt x="690168" y="9256509"/>
                </a:lnTo>
                <a:close/>
              </a:path>
              <a:path w="3526790" h="9419590">
                <a:moveTo>
                  <a:pt x="3515626" y="0"/>
                </a:moveTo>
                <a:lnTo>
                  <a:pt x="3365119" y="0"/>
                </a:lnTo>
                <a:lnTo>
                  <a:pt x="3207232" y="158686"/>
                </a:lnTo>
                <a:lnTo>
                  <a:pt x="3049346" y="0"/>
                </a:lnTo>
                <a:lnTo>
                  <a:pt x="2898838" y="0"/>
                </a:lnTo>
                <a:lnTo>
                  <a:pt x="3056725" y="158686"/>
                </a:lnTo>
                <a:lnTo>
                  <a:pt x="3207232" y="309943"/>
                </a:lnTo>
                <a:lnTo>
                  <a:pt x="3515626" y="0"/>
                </a:lnTo>
                <a:close/>
              </a:path>
              <a:path w="3526790" h="9419590">
                <a:moveTo>
                  <a:pt x="3526320" y="1822107"/>
                </a:moveTo>
                <a:lnTo>
                  <a:pt x="3451072" y="1746478"/>
                </a:lnTo>
                <a:lnTo>
                  <a:pt x="3207232" y="1991550"/>
                </a:lnTo>
                <a:lnTo>
                  <a:pt x="2963392" y="1746478"/>
                </a:lnTo>
                <a:lnTo>
                  <a:pt x="2888145" y="1822107"/>
                </a:lnTo>
                <a:lnTo>
                  <a:pt x="3207232" y="2142807"/>
                </a:lnTo>
                <a:lnTo>
                  <a:pt x="3526320" y="1822107"/>
                </a:lnTo>
                <a:close/>
              </a:path>
              <a:path w="3526790" h="9419590">
                <a:moveTo>
                  <a:pt x="3526320" y="1363903"/>
                </a:moveTo>
                <a:lnTo>
                  <a:pt x="3451072" y="1288275"/>
                </a:lnTo>
                <a:lnTo>
                  <a:pt x="3207232" y="1533334"/>
                </a:lnTo>
                <a:lnTo>
                  <a:pt x="2963392" y="1288275"/>
                </a:lnTo>
                <a:lnTo>
                  <a:pt x="2888145" y="1363903"/>
                </a:lnTo>
                <a:lnTo>
                  <a:pt x="3207232" y="1684591"/>
                </a:lnTo>
                <a:lnTo>
                  <a:pt x="3526320" y="1363903"/>
                </a:lnTo>
                <a:close/>
              </a:path>
              <a:path w="3526790" h="9419590">
                <a:moveTo>
                  <a:pt x="3526320" y="905687"/>
                </a:moveTo>
                <a:lnTo>
                  <a:pt x="3451072" y="830046"/>
                </a:lnTo>
                <a:lnTo>
                  <a:pt x="3207232" y="1075118"/>
                </a:lnTo>
                <a:lnTo>
                  <a:pt x="2963392" y="830046"/>
                </a:lnTo>
                <a:lnTo>
                  <a:pt x="2888145" y="905687"/>
                </a:lnTo>
                <a:lnTo>
                  <a:pt x="3207232" y="1226375"/>
                </a:lnTo>
                <a:lnTo>
                  <a:pt x="3526320" y="905687"/>
                </a:lnTo>
                <a:close/>
              </a:path>
              <a:path w="3526790" h="9419590">
                <a:moveTo>
                  <a:pt x="3526320" y="447459"/>
                </a:moveTo>
                <a:lnTo>
                  <a:pt x="3451072" y="371830"/>
                </a:lnTo>
                <a:lnTo>
                  <a:pt x="3207232" y="616902"/>
                </a:lnTo>
                <a:lnTo>
                  <a:pt x="2963392" y="371830"/>
                </a:lnTo>
                <a:lnTo>
                  <a:pt x="2888145" y="447459"/>
                </a:lnTo>
                <a:lnTo>
                  <a:pt x="3207232" y="768159"/>
                </a:lnTo>
                <a:lnTo>
                  <a:pt x="3526320" y="447459"/>
                </a:lnTo>
                <a:close/>
              </a:path>
            </a:pathLst>
          </a:custGeom>
          <a:solidFill>
            <a:schemeClr val="tx1">
              <a:lumMod val="75000"/>
              <a:lumOff val="25000"/>
            </a:schemeClr>
          </a:solidFill>
        </p:spPr>
        <p:txBody>
          <a:bodyPr wrap="square" lIns="0" tIns="0" rIns="0" bIns="0" rtlCol="0"/>
          <a:lstStyle/>
          <a:p>
            <a:endParaRPr dirty="0"/>
          </a:p>
        </p:txBody>
      </p:sp>
      <p:sp>
        <p:nvSpPr>
          <p:cNvPr id="11" name="object 6"/>
          <p:cNvSpPr txBox="1"/>
          <p:nvPr/>
        </p:nvSpPr>
        <p:spPr>
          <a:xfrm>
            <a:off x="13974127" y="6819900"/>
            <a:ext cx="3385503" cy="437684"/>
          </a:xfrm>
          <a:prstGeom prst="rect">
            <a:avLst/>
          </a:prstGeom>
        </p:spPr>
        <p:txBody>
          <a:bodyPr vert="horz" wrap="square" lIns="0" tIns="12700" rIns="0" bIns="0" rtlCol="0">
            <a:spAutoFit/>
          </a:bodyPr>
          <a:lstStyle/>
          <a:p>
            <a:pPr marL="12700" marR="5080" indent="918210">
              <a:lnSpc>
                <a:spcPct val="107000"/>
              </a:lnSpc>
              <a:spcBef>
                <a:spcPts val="100"/>
              </a:spcBef>
            </a:pPr>
            <a:r>
              <a:rPr lang="en-US" sz="2700" b="1" dirty="0">
                <a:solidFill>
                  <a:schemeClr val="tx1">
                    <a:lumMod val="95000"/>
                    <a:lumOff val="5000"/>
                  </a:schemeClr>
                </a:solidFill>
                <a:cs typeface="Tahoma" panose="020B0604030504040204"/>
              </a:rPr>
              <a:t>APPROXIMATELY</a:t>
            </a:r>
            <a:endParaRPr sz="2700" dirty="0">
              <a:solidFill>
                <a:schemeClr val="tx1">
                  <a:lumMod val="95000"/>
                  <a:lumOff val="5000"/>
                </a:schemeClr>
              </a:solidFill>
              <a:cs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32" name="Rectangle 31">
            <a:extLst>
              <a:ext uri="{FF2B5EF4-FFF2-40B4-BE49-F238E27FC236}">
                <a16:creationId xmlns:a16="http://schemas.microsoft.com/office/drawing/2014/main" id="{772C005A-6FCA-6BA9-90FD-35445DADCAD9}"/>
              </a:ext>
            </a:extLst>
          </p:cNvPr>
          <p:cNvSpPr/>
          <p:nvPr/>
        </p:nvSpPr>
        <p:spPr>
          <a:xfrm>
            <a:off x="6096000" y="494340"/>
            <a:ext cx="11626852" cy="66617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3.</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Rectangle 3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Rectangle 25">
            <a:extLst>
              <a:ext uri="{FF2B5EF4-FFF2-40B4-BE49-F238E27FC236}">
                <a16:creationId xmlns:a16="http://schemas.microsoft.com/office/drawing/2014/main" id="{A63CD0C2-DF80-CFA8-4089-D9DE3DEBDE39}"/>
              </a:ext>
            </a:extLst>
          </p:cNvPr>
          <p:cNvSpPr/>
          <p:nvPr/>
        </p:nvSpPr>
        <p:spPr>
          <a:xfrm>
            <a:off x="6102928" y="250181"/>
            <a:ext cx="11626852" cy="6905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4.</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15598253" y="370550"/>
            <a:ext cx="2514600" cy="241620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39" name="Rectangle 38"/>
          <p:cNvSpPr/>
          <p:nvPr/>
        </p:nvSpPr>
        <p:spPr>
          <a:xfrm>
            <a:off x="15598253" y="5531896"/>
            <a:ext cx="2514600" cy="437716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41" name="Rectangle 40"/>
          <p:cNvSpPr/>
          <p:nvPr/>
        </p:nvSpPr>
        <p:spPr>
          <a:xfrm>
            <a:off x="15600528" y="2930595"/>
            <a:ext cx="2514600" cy="241620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Rectangle 25">
            <a:extLst>
              <a:ext uri="{FF2B5EF4-FFF2-40B4-BE49-F238E27FC236}">
                <a16:creationId xmlns:a16="http://schemas.microsoft.com/office/drawing/2014/main" id="{5ABD37AD-5D8C-E867-E71B-CCD7002830FF}"/>
              </a:ext>
            </a:extLst>
          </p:cNvPr>
          <p:cNvSpPr/>
          <p:nvPr/>
        </p:nvSpPr>
        <p:spPr>
          <a:xfrm>
            <a:off x="6096000" y="370550"/>
            <a:ext cx="9296400" cy="9538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sp>
        <p:nvSpPr>
          <p:cNvPr id="7" name="object 7"/>
          <p:cNvSpPr txBox="1">
            <a:spLocks noGrp="1"/>
          </p:cNvSpPr>
          <p:nvPr>
            <p:ph type="title"/>
          </p:nvPr>
        </p:nvSpPr>
        <p:spPr>
          <a:xfrm>
            <a:off x="6757464" y="1481768"/>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5.</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688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172688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172688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172688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172795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1" name="object 11"/>
          <p:cNvSpPr/>
          <p:nvPr/>
        </p:nvSpPr>
        <p:spPr>
          <a:xfrm>
            <a:off x="13535626" y="7168181"/>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8" name="object 9"/>
          <p:cNvSpPr txBox="1">
            <a:spLocks noGrp="1"/>
          </p:cNvSpPr>
          <p:nvPr>
            <p:ph type="title"/>
          </p:nvPr>
        </p:nvSpPr>
        <p:spPr>
          <a:xfrm>
            <a:off x="4152900" y="2605614"/>
            <a:ext cx="9982200" cy="1266372"/>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Source of Datasets</a:t>
            </a:r>
            <a:endParaRPr lang="en-PH" sz="8000" dirty="0">
              <a:solidFill>
                <a:schemeClr val="tx1"/>
              </a:solidFill>
              <a:latin typeface="Verdana" panose="020B0604030504040204"/>
              <a:cs typeface="Verdana" panose="020B0604030504040204"/>
            </a:endParaRPr>
          </a:p>
        </p:txBody>
      </p:sp>
      <p:pic>
        <p:nvPicPr>
          <p:cNvPr id="10" name="Picture 9">
            <a:extLst>
              <a:ext uri="{FF2B5EF4-FFF2-40B4-BE49-F238E27FC236}">
                <a16:creationId xmlns:a16="http://schemas.microsoft.com/office/drawing/2014/main" id="{5FFC12E2-2E78-B7B7-1052-EAF2317E2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45" y="5855883"/>
            <a:ext cx="2734274" cy="32542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object 8">
            <a:extLst>
              <a:ext uri="{FF2B5EF4-FFF2-40B4-BE49-F238E27FC236}">
                <a16:creationId xmlns:a16="http://schemas.microsoft.com/office/drawing/2014/main" id="{021A3D38-2DF8-C62A-C2F2-E495B4F613BF}"/>
              </a:ext>
            </a:extLst>
          </p:cNvPr>
          <p:cNvSpPr txBox="1"/>
          <p:nvPr/>
        </p:nvSpPr>
        <p:spPr>
          <a:xfrm>
            <a:off x="4664675" y="6175787"/>
            <a:ext cx="3382010" cy="2976712"/>
          </a:xfrm>
          <a:prstGeom prst="rect">
            <a:avLst/>
          </a:prstGeom>
        </p:spPr>
        <p:txBody>
          <a:bodyPr vert="horz" wrap="square" lIns="0" tIns="12700" rIns="0" bIns="0" rtlCol="0">
            <a:spAutoFit/>
          </a:bodyPr>
          <a:lstStyle/>
          <a:p>
            <a:pPr marL="12700">
              <a:lnSpc>
                <a:spcPct val="100000"/>
              </a:lnSpc>
              <a:spcBef>
                <a:spcPts val="100"/>
              </a:spcBef>
            </a:pPr>
            <a:r>
              <a:rPr lang="en-US" sz="2700" b="1" spc="-80" dirty="0">
                <a:solidFill>
                  <a:srgbClr val="111B1D"/>
                </a:solidFill>
                <a:latin typeface="Tahoma" panose="020B0604030504040204"/>
                <a:cs typeface="Tahoma" panose="020B0604030504040204"/>
              </a:rPr>
              <a:t>HDX</a:t>
            </a:r>
          </a:p>
          <a:p>
            <a:pPr marL="12700">
              <a:lnSpc>
                <a:spcPct val="100000"/>
              </a:lnSpc>
              <a:spcBef>
                <a:spcPts val="100"/>
              </a:spcBef>
            </a:pPr>
            <a:endParaRPr sz="2700" dirty="0">
              <a:latin typeface="Tahoma" panose="020B0604030504040204"/>
              <a:cs typeface="Tahoma" panose="020B0604030504040204"/>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r>
              <a:rPr lang="en-US" sz="1600" dirty="0">
                <a:effectLst/>
                <a:latin typeface="Verdana" panose="020B0604030504040204" pitchFamily="34" charset="0"/>
                <a:ea typeface="Verdana" panose="020B0604030504040204" pitchFamily="34" charset="0"/>
              </a:rPr>
              <a:t>An open platform for sharing data across crises and organizations</a:t>
            </a:r>
            <a:r>
              <a:rPr lang="en-US" sz="1600" dirty="0">
                <a:latin typeface="Verdana" panose="020B0604030504040204" pitchFamily="34" charset="0"/>
                <a:ea typeface="Verdana" panose="020B0604030504040204" pitchFamily="34" charset="0"/>
              </a:rPr>
              <a:t> and goal of it </a:t>
            </a:r>
            <a:r>
              <a:rPr lang="en-US" sz="1600" b="0" i="0" dirty="0">
                <a:solidFill>
                  <a:srgbClr val="333333"/>
                </a:solidFill>
                <a:effectLst/>
                <a:latin typeface="Verdana" panose="020B0604030504040204" pitchFamily="34" charset="0"/>
                <a:ea typeface="Verdana" panose="020B0604030504040204" pitchFamily="34" charset="0"/>
              </a:rPr>
              <a:t>to make humanitarian data easy to find and use for analysis.</a:t>
            </a:r>
            <a:endParaRPr lang="en-US" sz="1600" dirty="0">
              <a:effectLst/>
              <a:latin typeface="Verdana" panose="020B0604030504040204" pitchFamily="34" charset="0"/>
              <a:ea typeface="Verdana" panose="020B0604030504040204" pitchFamily="34" charset="0"/>
            </a:endParaRPr>
          </a:p>
        </p:txBody>
      </p:sp>
      <p:pic>
        <p:nvPicPr>
          <p:cNvPr id="13" name="Picture 12">
            <a:extLst>
              <a:ext uri="{FF2B5EF4-FFF2-40B4-BE49-F238E27FC236}">
                <a16:creationId xmlns:a16="http://schemas.microsoft.com/office/drawing/2014/main" id="{C42C5348-C942-9A25-9428-0B0A0738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5816113"/>
            <a:ext cx="2858965" cy="33337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object 12">
            <a:extLst>
              <a:ext uri="{FF2B5EF4-FFF2-40B4-BE49-F238E27FC236}">
                <a16:creationId xmlns:a16="http://schemas.microsoft.com/office/drawing/2014/main" id="{202123E3-7C4D-C5D7-6E58-3BA9120156A0}"/>
              </a:ext>
            </a:extLst>
          </p:cNvPr>
          <p:cNvSpPr txBox="1"/>
          <p:nvPr/>
        </p:nvSpPr>
        <p:spPr>
          <a:xfrm>
            <a:off x="13534390" y="6134100"/>
            <a:ext cx="3382010" cy="3395032"/>
          </a:xfrm>
          <a:prstGeom prst="rect">
            <a:avLst/>
          </a:prstGeom>
        </p:spPr>
        <p:txBody>
          <a:bodyPr vert="horz" wrap="square" lIns="0" tIns="12700" rIns="0" bIns="0" rtlCol="0">
            <a:spAutoFit/>
          </a:bodyPr>
          <a:lstStyle/>
          <a:p>
            <a:pPr marL="12700" marR="1285875">
              <a:lnSpc>
                <a:spcPct val="107000"/>
              </a:lnSpc>
              <a:spcBef>
                <a:spcPts val="100"/>
              </a:spcBef>
            </a:pPr>
            <a:r>
              <a:rPr lang="en-US" sz="2700" b="1" spc="-85" dirty="0">
                <a:solidFill>
                  <a:srgbClr val="111B1D"/>
                </a:solidFill>
                <a:latin typeface="Tahoma" panose="020B0604030504040204"/>
                <a:cs typeface="Tahoma" panose="020B0604030504040204"/>
              </a:rPr>
              <a:t>CRED</a:t>
            </a:r>
            <a:endParaRPr sz="2700" dirty="0">
              <a:latin typeface="Tahoma" panose="020B0604030504040204"/>
              <a:cs typeface="Tahoma" panose="020B0604030504040204"/>
            </a:endParaRPr>
          </a:p>
          <a:p>
            <a:pPr marL="12700" marR="5080">
              <a:lnSpc>
                <a:spcPct val="125000"/>
              </a:lnSpc>
            </a:pPr>
            <a:endParaRPr lang="en-US" sz="4250" dirty="0">
              <a:latin typeface="Tahoma" panose="020B0604030504040204"/>
              <a:cs typeface="Tahoma" panose="020B0604030504040204"/>
            </a:endParaRPr>
          </a:p>
          <a:p>
            <a:pPr marL="12700" marR="5080">
              <a:lnSpc>
                <a:spcPct val="125000"/>
              </a:lnSpc>
            </a:pPr>
            <a:endParaRPr lang="en-US" sz="1600" spc="105" dirty="0">
              <a:solidFill>
                <a:srgbClr val="111B1D"/>
              </a:solidFill>
              <a:latin typeface="Verdana" panose="020B0604030504040204"/>
              <a:cs typeface="Verdana" panose="020B0604030504040204"/>
            </a:endParaRPr>
          </a:p>
          <a:p>
            <a:pPr marL="12700" marR="5080">
              <a:lnSpc>
                <a:spcPct val="125000"/>
              </a:lnSpc>
            </a:pPr>
            <a:r>
              <a:rPr lang="en-US" sz="1600" spc="105" dirty="0">
                <a:solidFill>
                  <a:srgbClr val="111B1D"/>
                </a:solidFill>
                <a:latin typeface="Verdana" panose="020B0604030504040204"/>
                <a:cs typeface="Verdana" panose="020B0604030504040204"/>
              </a:rPr>
              <a:t>The Centre promotes research, training and technical expertise on humanitarian emergencies, particularly in public health and epidemiology.</a:t>
            </a:r>
            <a:endParaRPr sz="1600" dirty="0">
              <a:latin typeface="Verdana" panose="020B0604030504040204"/>
              <a:cs typeface="Verdana" panose="020B060403050404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1376251"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9" name="object 9"/>
          <p:cNvSpPr/>
          <p:nvPr/>
        </p:nvSpPr>
        <p:spPr>
          <a:xfrm>
            <a:off x="18344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0" name="object 10"/>
          <p:cNvSpPr/>
          <p:nvPr/>
        </p:nvSpPr>
        <p:spPr>
          <a:xfrm>
            <a:off x="22926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1" name="object 11"/>
          <p:cNvSpPr/>
          <p:nvPr/>
        </p:nvSpPr>
        <p:spPr>
          <a:xfrm>
            <a:off x="27509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2" name="object 12"/>
          <p:cNvSpPr/>
          <p:nvPr/>
        </p:nvSpPr>
        <p:spPr>
          <a:xfrm>
            <a:off x="32091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3" name="object 13"/>
          <p:cNvSpPr/>
          <p:nvPr/>
        </p:nvSpPr>
        <p:spPr>
          <a:xfrm>
            <a:off x="366733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4" name="object 14"/>
          <p:cNvSpPr/>
          <p:nvPr/>
        </p:nvSpPr>
        <p:spPr>
          <a:xfrm>
            <a:off x="412555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5" name="object 15"/>
          <p:cNvSpPr/>
          <p:nvPr/>
        </p:nvSpPr>
        <p:spPr>
          <a:xfrm>
            <a:off x="45837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6" name="object 16"/>
          <p:cNvSpPr/>
          <p:nvPr/>
        </p:nvSpPr>
        <p:spPr>
          <a:xfrm>
            <a:off x="50419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7" name="object 17"/>
          <p:cNvSpPr/>
          <p:nvPr/>
        </p:nvSpPr>
        <p:spPr>
          <a:xfrm>
            <a:off x="55002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8" name="object 18"/>
          <p:cNvSpPr/>
          <p:nvPr/>
        </p:nvSpPr>
        <p:spPr>
          <a:xfrm>
            <a:off x="59584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9" name="object 19"/>
          <p:cNvSpPr/>
          <p:nvPr/>
        </p:nvSpPr>
        <p:spPr>
          <a:xfrm>
            <a:off x="16796703" y="1282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0" name="object 20"/>
          <p:cNvSpPr/>
          <p:nvPr/>
        </p:nvSpPr>
        <p:spPr>
          <a:xfrm>
            <a:off x="16796703" y="1155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1" name="object 21"/>
          <p:cNvSpPr/>
          <p:nvPr/>
        </p:nvSpPr>
        <p:spPr>
          <a:xfrm>
            <a:off x="16796703" y="1028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2" name="object 21">
            <a:extLst>
              <a:ext uri="{FF2B5EF4-FFF2-40B4-BE49-F238E27FC236}">
                <a16:creationId xmlns:a16="http://schemas.microsoft.com/office/drawing/2014/main" id="{F2E4BFEE-C84A-5D06-6B14-D5F4B20E18D1}"/>
              </a:ext>
            </a:extLst>
          </p:cNvPr>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4" name="Title 3">
            <a:extLst>
              <a:ext uri="{FF2B5EF4-FFF2-40B4-BE49-F238E27FC236}">
                <a16:creationId xmlns:a16="http://schemas.microsoft.com/office/drawing/2014/main" id="{76869D7C-59EB-B1DC-E8AB-94D5E61CDCD8}"/>
              </a:ext>
            </a:extLst>
          </p:cNvPr>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7" name="object 7"/>
          <p:cNvSpPr/>
          <p:nvPr/>
        </p:nvSpPr>
        <p:spPr>
          <a:xfrm>
            <a:off x="609600"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2" name="object 8"/>
          <p:cNvSpPr txBox="1"/>
          <p:nvPr/>
        </p:nvSpPr>
        <p:spPr>
          <a:xfrm>
            <a:off x="6705610" y="35814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chemeClr val="bg1">
                    <a:lumMod val="95000"/>
                  </a:schemeClr>
                </a:solidFill>
                <a:latin typeface="Tahoma" panose="020B0604030504040204"/>
                <a:cs typeface="Tahoma" panose="020B0604030504040204"/>
              </a:rPr>
              <a:t>TEAM TYPHOON ANALYST</a:t>
            </a:r>
            <a:endParaRPr sz="2400" dirty="0">
              <a:solidFill>
                <a:schemeClr val="bg1">
                  <a:lumMod val="95000"/>
                </a:schemeClr>
              </a:solidFill>
              <a:latin typeface="Tahoma" panose="020B0604030504040204"/>
              <a:cs typeface="Tahoma" panose="020B0604030504040204"/>
            </a:endParaRPr>
          </a:p>
        </p:txBody>
      </p:sp>
      <p:sp>
        <p:nvSpPr>
          <p:cNvPr id="9" name="object 6">
            <a:extLst>
              <a:ext uri="{FF2B5EF4-FFF2-40B4-BE49-F238E27FC236}">
                <a16:creationId xmlns:a16="http://schemas.microsoft.com/office/drawing/2014/main" id="{9F6F7FB5-6BA8-88E3-72A2-1678344895B6}"/>
              </a:ext>
            </a:extLst>
          </p:cNvPr>
          <p:cNvSpPr txBox="1">
            <a:spLocks noGrp="1"/>
          </p:cNvSpPr>
          <p:nvPr>
            <p:ph type="title"/>
          </p:nvPr>
        </p:nvSpPr>
        <p:spPr>
          <a:xfrm>
            <a:off x="4762500" y="2324100"/>
            <a:ext cx="8763000" cy="1257300"/>
          </a:xfrm>
          <a:prstGeom prst="rect">
            <a:avLst/>
          </a:prstGeom>
        </p:spPr>
        <p:txBody>
          <a:bodyPr vert="horz" wrap="square" lIns="0" tIns="12700" rIns="0" bIns="0" rtlCol="0">
            <a:spAutoFit/>
          </a:bodyPr>
          <a:lstStyle/>
          <a:p>
            <a:pPr marL="12700">
              <a:lnSpc>
                <a:spcPct val="100000"/>
              </a:lnSpc>
              <a:spcBef>
                <a:spcPts val="100"/>
              </a:spcBef>
            </a:pPr>
            <a:r>
              <a:rPr spc="-495" dirty="0">
                <a:solidFill>
                  <a:schemeClr val="bg1"/>
                </a:solidFill>
                <a:latin typeface="Tahoma" panose="020B0604030504040204"/>
                <a:cs typeface="Tahoma" panose="020B0604030504040204"/>
              </a:rPr>
              <a:t>M</a:t>
            </a:r>
            <a:r>
              <a:rPr spc="-254" dirty="0">
                <a:solidFill>
                  <a:schemeClr val="bg1"/>
                </a:solidFill>
                <a:latin typeface="Tahoma" panose="020B0604030504040204"/>
                <a:cs typeface="Tahoma" panose="020B0604030504040204"/>
              </a:rPr>
              <a:t>EE</a:t>
            </a:r>
            <a:r>
              <a:rPr spc="204" dirty="0">
                <a:solidFill>
                  <a:schemeClr val="bg1"/>
                </a:solidFill>
                <a:latin typeface="Tahoma" panose="020B0604030504040204"/>
                <a:cs typeface="Tahoma" panose="020B0604030504040204"/>
              </a:rPr>
              <a:t>T</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10" dirty="0">
                <a:solidFill>
                  <a:schemeClr val="bg1"/>
                </a:solidFill>
                <a:latin typeface="Tahoma" panose="020B0604030504040204"/>
                <a:cs typeface="Tahoma" panose="020B0604030504040204"/>
              </a:rPr>
              <a:t>H</a:t>
            </a:r>
            <a:r>
              <a:rPr spc="-90" dirty="0">
                <a:solidFill>
                  <a:schemeClr val="bg1"/>
                </a:solidFill>
                <a:latin typeface="Tahoma" panose="020B0604030504040204"/>
                <a:cs typeface="Tahoma" panose="020B0604030504040204"/>
              </a:rPr>
              <a:t>E</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254" dirty="0">
                <a:solidFill>
                  <a:schemeClr val="bg1"/>
                </a:solidFill>
                <a:latin typeface="Tahoma" panose="020B0604030504040204"/>
                <a:cs typeface="Tahoma" panose="020B0604030504040204"/>
              </a:rPr>
              <a:t>E</a:t>
            </a:r>
            <a:r>
              <a:rPr spc="509" dirty="0">
                <a:solidFill>
                  <a:schemeClr val="bg1"/>
                </a:solidFill>
                <a:latin typeface="Tahoma" panose="020B0604030504040204"/>
                <a:cs typeface="Tahoma" panose="020B0604030504040204"/>
              </a:rPr>
              <a:t>A</a:t>
            </a:r>
            <a:r>
              <a:rPr spc="-330" dirty="0">
                <a:solidFill>
                  <a:schemeClr val="bg1"/>
                </a:solidFill>
                <a:latin typeface="Tahoma" panose="020B0604030504040204"/>
                <a:cs typeface="Tahoma" panose="020B0604030504040204"/>
              </a:rPr>
              <a:t>M</a:t>
            </a:r>
          </a:p>
        </p:txBody>
      </p:sp>
      <p:pic>
        <p:nvPicPr>
          <p:cNvPr id="10" name="object 10">
            <a:extLst>
              <a:ext uri="{FF2B5EF4-FFF2-40B4-BE49-F238E27FC236}">
                <a16:creationId xmlns:a16="http://schemas.microsoft.com/office/drawing/2014/main" id="{D420A78D-224A-7D80-6E86-47546D3CCE13}"/>
              </a:ext>
            </a:extLst>
          </p:cNvPr>
          <p:cNvPicPr/>
          <p:nvPr/>
        </p:nvPicPr>
        <p:blipFill>
          <a:blip r:embed="rId4" cstate="print"/>
          <a:stretch>
            <a:fillRect/>
          </a:stretch>
        </p:blipFill>
        <p:spPr>
          <a:xfrm>
            <a:off x="1383635" y="4407259"/>
            <a:ext cx="3143218" cy="3481387"/>
          </a:xfrm>
          <a:prstGeom prst="rect">
            <a:avLst/>
          </a:prstGeom>
        </p:spPr>
      </p:pic>
      <p:pic>
        <p:nvPicPr>
          <p:cNvPr id="13" name="object 10">
            <a:extLst>
              <a:ext uri="{FF2B5EF4-FFF2-40B4-BE49-F238E27FC236}">
                <a16:creationId xmlns:a16="http://schemas.microsoft.com/office/drawing/2014/main" id="{6544387D-A0B9-7022-D2C1-A27AEC2E48F3}"/>
              </a:ext>
            </a:extLst>
          </p:cNvPr>
          <p:cNvPicPr/>
          <p:nvPr/>
        </p:nvPicPr>
        <p:blipFill>
          <a:blip r:embed="rId4" cstate="print"/>
          <a:stretch>
            <a:fillRect/>
          </a:stretch>
        </p:blipFill>
        <p:spPr>
          <a:xfrm>
            <a:off x="5486381" y="4407259"/>
            <a:ext cx="3143218" cy="3481387"/>
          </a:xfrm>
          <a:prstGeom prst="rect">
            <a:avLst/>
          </a:prstGeom>
        </p:spPr>
      </p:pic>
      <p:pic>
        <p:nvPicPr>
          <p:cNvPr id="15" name="object 10">
            <a:extLst>
              <a:ext uri="{FF2B5EF4-FFF2-40B4-BE49-F238E27FC236}">
                <a16:creationId xmlns:a16="http://schemas.microsoft.com/office/drawing/2014/main" id="{9999F00B-34CF-EF5C-DB64-C6B12651FFE4}"/>
              </a:ext>
            </a:extLst>
          </p:cNvPr>
          <p:cNvPicPr/>
          <p:nvPr/>
        </p:nvPicPr>
        <p:blipFill>
          <a:blip r:embed="rId4" cstate="print"/>
          <a:stretch>
            <a:fillRect/>
          </a:stretch>
        </p:blipFill>
        <p:spPr>
          <a:xfrm>
            <a:off x="9658403" y="4407259"/>
            <a:ext cx="3143218" cy="3481387"/>
          </a:xfrm>
          <a:prstGeom prst="rect">
            <a:avLst/>
          </a:prstGeom>
        </p:spPr>
      </p:pic>
      <p:pic>
        <p:nvPicPr>
          <p:cNvPr id="17" name="object 10">
            <a:extLst>
              <a:ext uri="{FF2B5EF4-FFF2-40B4-BE49-F238E27FC236}">
                <a16:creationId xmlns:a16="http://schemas.microsoft.com/office/drawing/2014/main" id="{7621BA79-3847-1D97-8C67-8D6C980D0620}"/>
              </a:ext>
            </a:extLst>
          </p:cNvPr>
          <p:cNvPicPr/>
          <p:nvPr/>
        </p:nvPicPr>
        <p:blipFill>
          <a:blip r:embed="rId4" cstate="print"/>
          <a:stretch>
            <a:fillRect/>
          </a:stretch>
        </p:blipFill>
        <p:spPr>
          <a:xfrm>
            <a:off x="13830425" y="4407259"/>
            <a:ext cx="3143218" cy="3481387"/>
          </a:xfrm>
          <a:prstGeom prst="rect">
            <a:avLst/>
          </a:prstGeom>
        </p:spPr>
      </p:pic>
      <p:sp>
        <p:nvSpPr>
          <p:cNvPr id="19" name="object 11">
            <a:extLst>
              <a:ext uri="{FF2B5EF4-FFF2-40B4-BE49-F238E27FC236}">
                <a16:creationId xmlns:a16="http://schemas.microsoft.com/office/drawing/2014/main" id="{21B49A51-5A7E-4D3C-8E44-4505365DCC2D}"/>
              </a:ext>
            </a:extLst>
          </p:cNvPr>
          <p:cNvSpPr txBox="1"/>
          <p:nvPr/>
        </p:nvSpPr>
        <p:spPr>
          <a:xfrm>
            <a:off x="4060554"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John </a:t>
            </a:r>
            <a:r>
              <a:rPr lang="en-US" sz="2700" b="1" spc="-30" dirty="0" err="1">
                <a:solidFill>
                  <a:srgbClr val="111B1D"/>
                </a:solidFill>
                <a:latin typeface="Tahoma" panose="020B0604030504040204"/>
                <a:cs typeface="Tahoma" panose="020B0604030504040204"/>
              </a:rPr>
              <a:t>Palis</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Presentation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0" name="object 11">
            <a:extLst>
              <a:ext uri="{FF2B5EF4-FFF2-40B4-BE49-F238E27FC236}">
                <a16:creationId xmlns:a16="http://schemas.microsoft.com/office/drawing/2014/main" id="{C9C79809-798F-CFAA-D92C-046998313D8C}"/>
              </a:ext>
            </a:extLst>
          </p:cNvPr>
          <p:cNvSpPr txBox="1"/>
          <p:nvPr/>
        </p:nvSpPr>
        <p:spPr>
          <a:xfrm>
            <a:off x="8197937" y="7966364"/>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Christine </a:t>
            </a:r>
            <a:r>
              <a:rPr lang="en-US" sz="2700" b="1" spc="-30" dirty="0" err="1">
                <a:solidFill>
                  <a:srgbClr val="111B1D"/>
                </a:solidFill>
                <a:latin typeface="Tahoma" panose="020B0604030504040204"/>
                <a:cs typeface="Tahoma" panose="020B0604030504040204"/>
              </a:rPr>
              <a:t>Alangilan</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Documentation Director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1" name="object 11">
            <a:extLst>
              <a:ext uri="{FF2B5EF4-FFF2-40B4-BE49-F238E27FC236}">
                <a16:creationId xmlns:a16="http://schemas.microsoft.com/office/drawing/2014/main" id="{9D3CC9C6-1415-9A96-1DFC-45EEE8D72978}"/>
              </a:ext>
            </a:extLst>
          </p:cNvPr>
          <p:cNvSpPr txBox="1"/>
          <p:nvPr/>
        </p:nvSpPr>
        <p:spPr>
          <a:xfrm>
            <a:off x="-42192"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Gabriel Alvaro</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Project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2" name="object 11">
            <a:extLst>
              <a:ext uri="{FF2B5EF4-FFF2-40B4-BE49-F238E27FC236}">
                <a16:creationId xmlns:a16="http://schemas.microsoft.com/office/drawing/2014/main" id="{B73871EC-DFE3-BE39-598D-ACFFA85E391A}"/>
              </a:ext>
            </a:extLst>
          </p:cNvPr>
          <p:cNvSpPr txBox="1"/>
          <p:nvPr/>
        </p:nvSpPr>
        <p:spPr>
          <a:xfrm>
            <a:off x="12404598" y="7962900"/>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Marian Guerra</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Quality Assurance Analyst</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Tree>
    <p:extLst>
      <p:ext uri="{BB962C8B-B14F-4D97-AF65-F5344CB8AC3E}">
        <p14:creationId xmlns:p14="http://schemas.microsoft.com/office/powerpoint/2010/main" val="191275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p:nvPr/>
        </p:nvSpPr>
        <p:spPr>
          <a:xfrm>
            <a:off x="10748616" y="4354535"/>
            <a:ext cx="5257800" cy="57150"/>
          </a:xfrm>
          <a:custGeom>
            <a:avLst/>
            <a:gdLst/>
            <a:ahLst/>
            <a:cxnLst/>
            <a:rect l="l" t="t" r="r" b="b"/>
            <a:pathLst>
              <a:path w="5257800" h="57150">
                <a:moveTo>
                  <a:pt x="5257799" y="57149"/>
                </a:moveTo>
                <a:lnTo>
                  <a:pt x="0" y="57149"/>
                </a:lnTo>
                <a:lnTo>
                  <a:pt x="0" y="0"/>
                </a:lnTo>
                <a:lnTo>
                  <a:pt x="5257799" y="0"/>
                </a:lnTo>
                <a:lnTo>
                  <a:pt x="5257799" y="57149"/>
                </a:lnTo>
                <a:close/>
              </a:path>
            </a:pathLst>
          </a:custGeom>
          <a:solidFill>
            <a:schemeClr val="tx1">
              <a:lumMod val="65000"/>
              <a:lumOff val="35000"/>
            </a:schemeClr>
          </a:solidFill>
        </p:spPr>
        <p:txBody>
          <a:bodyPr wrap="square" lIns="0" tIns="0" rIns="0" bIns="0" rtlCol="0"/>
          <a:lstStyle/>
          <a:p>
            <a:endParaRPr/>
          </a:p>
        </p:txBody>
      </p:sp>
      <p:sp>
        <p:nvSpPr>
          <p:cNvPr id="5" name="object 5"/>
          <p:cNvSpPr txBox="1">
            <a:spLocks noGrp="1"/>
          </p:cNvSpPr>
          <p:nvPr>
            <p:ph type="title"/>
          </p:nvPr>
        </p:nvSpPr>
        <p:spPr>
          <a:xfrm>
            <a:off x="10735916" y="3685541"/>
            <a:ext cx="4918075" cy="467359"/>
          </a:xfrm>
          <a:prstGeom prst="rect">
            <a:avLst/>
          </a:prstGeom>
        </p:spPr>
        <p:txBody>
          <a:bodyPr vert="horz" wrap="square" lIns="0" tIns="12700" rIns="0" bIns="0" rtlCol="0">
            <a:spAutoFit/>
          </a:bodyPr>
          <a:lstStyle/>
          <a:p>
            <a:pPr marL="12700">
              <a:lnSpc>
                <a:spcPct val="100000"/>
              </a:lnSpc>
              <a:spcBef>
                <a:spcPts val="100"/>
              </a:spcBef>
            </a:pPr>
            <a:r>
              <a:rPr sz="2900" dirty="0">
                <a:solidFill>
                  <a:sysClr val="windowText" lastClr="000000"/>
                </a:solidFill>
                <a:latin typeface="Tahoma" panose="020B0604030504040204"/>
                <a:cs typeface="Tahoma" panose="020B0604030504040204"/>
              </a:rPr>
              <a:t>TOPICS</a:t>
            </a:r>
            <a:r>
              <a:rPr sz="2900" spc="90" dirty="0">
                <a:solidFill>
                  <a:sysClr val="windowText" lastClr="000000"/>
                </a:solidFill>
                <a:latin typeface="Tahoma" panose="020B0604030504040204"/>
                <a:cs typeface="Tahoma" panose="020B0604030504040204"/>
              </a:rPr>
              <a:t> </a:t>
            </a:r>
            <a:r>
              <a:rPr sz="2900" spc="105" dirty="0">
                <a:solidFill>
                  <a:sysClr val="windowText" lastClr="000000"/>
                </a:solidFill>
                <a:latin typeface="Tahoma" panose="020B0604030504040204"/>
                <a:cs typeface="Tahoma" panose="020B0604030504040204"/>
              </a:rPr>
              <a:t>AND</a:t>
            </a:r>
            <a:r>
              <a:rPr sz="2900" spc="90" dirty="0">
                <a:solidFill>
                  <a:sysClr val="windowText" lastClr="000000"/>
                </a:solidFill>
                <a:latin typeface="Tahoma" panose="020B0604030504040204"/>
                <a:cs typeface="Tahoma" panose="020B0604030504040204"/>
              </a:rPr>
              <a:t> </a:t>
            </a:r>
            <a:r>
              <a:rPr sz="2900" spc="-35" dirty="0">
                <a:solidFill>
                  <a:sysClr val="windowText" lastClr="000000"/>
                </a:solidFill>
                <a:latin typeface="Tahoma" panose="020B0604030504040204"/>
                <a:cs typeface="Tahoma" panose="020B0604030504040204"/>
              </a:rPr>
              <a:t>HIGHLIGHTS</a:t>
            </a:r>
            <a:endParaRPr sz="2900" dirty="0">
              <a:solidFill>
                <a:sysClr val="windowText" lastClr="000000"/>
              </a:solidFill>
              <a:latin typeface="Tahoma" panose="020B0604030504040204"/>
              <a:cs typeface="Tahoma" panose="020B0604030504040204"/>
            </a:endParaRPr>
          </a:p>
        </p:txBody>
      </p:sp>
      <p:sp>
        <p:nvSpPr>
          <p:cNvPr id="6" name="object 6"/>
          <p:cNvSpPr txBox="1"/>
          <p:nvPr/>
        </p:nvSpPr>
        <p:spPr>
          <a:xfrm>
            <a:off x="10765676" y="4673994"/>
            <a:ext cx="7780684" cy="2761333"/>
          </a:xfrm>
          <a:prstGeom prst="rect">
            <a:avLst/>
          </a:prstGeom>
        </p:spPr>
        <p:txBody>
          <a:bodyPr vert="horz" wrap="square" lIns="0" tIns="12700" rIns="0" bIns="0" rtlCol="0">
            <a:spAutoFit/>
          </a:bodyPr>
          <a:lstStyle/>
          <a:p>
            <a:pPr marL="12700" marR="1357630">
              <a:lnSpc>
                <a:spcPct val="125000"/>
              </a:lnSpc>
              <a:spcBef>
                <a:spcPts val="100"/>
              </a:spcBef>
            </a:pPr>
            <a:r>
              <a:rPr lang="en-PH" sz="2400" spc="110" dirty="0">
                <a:solidFill>
                  <a:sysClr val="windowText" lastClr="000000"/>
                </a:solidFill>
                <a:latin typeface="Century Gothic" panose="020B0502020202020204" pitchFamily="34" charset="0"/>
                <a:cs typeface="Verdana" panose="020B0604030504040204"/>
              </a:rPr>
              <a:t>Sustainable Development Goals</a:t>
            </a:r>
          </a:p>
          <a:p>
            <a:pPr marL="12700" marR="1357630">
              <a:lnSpc>
                <a:spcPct val="125000"/>
              </a:lnSpc>
              <a:spcBef>
                <a:spcPts val="100"/>
              </a:spcBef>
            </a:pPr>
            <a:r>
              <a:rPr lang="en-US" sz="2400" spc="-160" dirty="0">
                <a:solidFill>
                  <a:sysClr val="windowText" lastClr="000000"/>
                </a:solidFill>
                <a:latin typeface="Century Gothic" panose="020B0502020202020204" pitchFamily="34" charset="0"/>
                <a:cs typeface="Verdana" panose="020B0604030504040204"/>
              </a:rPr>
              <a:t>Introduction</a:t>
            </a:r>
            <a:endParaRPr lang="en-PH" sz="2400" spc="-75" dirty="0">
              <a:solidFill>
                <a:sysClr val="windowText" lastClr="000000"/>
              </a:solidFill>
              <a:latin typeface="Century Gothic" panose="020B0502020202020204" pitchFamily="34" charset="0"/>
              <a:cs typeface="Verdana" panose="020B0604030504040204"/>
            </a:endParaRPr>
          </a:p>
          <a:p>
            <a:pPr marL="12700" marR="1357630">
              <a:lnSpc>
                <a:spcPct val="125000"/>
              </a:lnSpc>
              <a:spcBef>
                <a:spcPts val="100"/>
              </a:spcBef>
            </a:pPr>
            <a:r>
              <a:rPr lang="en-PH" sz="2400" spc="-15" dirty="0">
                <a:solidFill>
                  <a:sysClr val="windowText" lastClr="000000"/>
                </a:solidFill>
                <a:latin typeface="Century Gothic" panose="020B0502020202020204" pitchFamily="34" charset="0"/>
                <a:cs typeface="Verdana" panose="020B0604030504040204"/>
              </a:rPr>
              <a:t>Problem Statement	</a:t>
            </a:r>
            <a:endParaRPr sz="240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10" dirty="0">
                <a:solidFill>
                  <a:sysClr val="windowText" lastClr="000000"/>
                </a:solidFill>
                <a:latin typeface="Century Gothic" panose="020B0502020202020204" pitchFamily="34" charset="0"/>
                <a:cs typeface="Verdana" panose="020B0604030504040204"/>
              </a:rPr>
              <a:t>Objectives</a:t>
            </a:r>
            <a:endParaRPr lang="en-PH" sz="2400" spc="-3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80" dirty="0">
                <a:solidFill>
                  <a:sysClr val="windowText" lastClr="000000"/>
                </a:solidFill>
                <a:latin typeface="Century Gothic" panose="020B0502020202020204" pitchFamily="34" charset="0"/>
                <a:cs typeface="Verdana" panose="020B0604030504040204"/>
              </a:rPr>
              <a:t>Purpose</a:t>
            </a:r>
          </a:p>
          <a:p>
            <a:pPr marL="12700" marR="5080">
              <a:lnSpc>
                <a:spcPct val="125000"/>
              </a:lnSpc>
            </a:pPr>
            <a:r>
              <a:rPr lang="en-PH" sz="2400" spc="-15" dirty="0">
                <a:solidFill>
                  <a:sysClr val="windowText" lastClr="000000"/>
                </a:solidFill>
                <a:latin typeface="Century Gothic" panose="020B0502020202020204" pitchFamily="34" charset="0"/>
                <a:cs typeface="Verdana" panose="020B0604030504040204"/>
              </a:rPr>
              <a:t>Sources of Datasets</a:t>
            </a:r>
            <a:endParaRPr lang="en-PH" sz="2400" spc="-75" dirty="0">
              <a:solidFill>
                <a:sysClr val="windowText" lastClr="000000"/>
              </a:solidFill>
              <a:latin typeface="Century Gothic" panose="020B0502020202020204" pitchFamily="34" charset="0"/>
              <a:cs typeface="Verdana" panose="020B0604030504040204"/>
            </a:endParaRPr>
          </a:p>
        </p:txBody>
      </p:sp>
      <p:sp>
        <p:nvSpPr>
          <p:cNvPr id="18"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19"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0"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1"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lumMod val="95000"/>
              <a:lumOff val="5000"/>
            </a:schemeClr>
          </a:solidFill>
        </p:spPr>
        <p:txBody>
          <a:bodyPr wrap="square" lIns="0" tIns="0" rIns="0" bIns="0" rtlCol="0"/>
          <a:lstStyle/>
          <a:p>
            <a:endParaRPr dirty="0">
              <a:solidFill>
                <a:sysClr val="windowText" lastClr="000000"/>
              </a:solidFill>
            </a:endParaRPr>
          </a:p>
        </p:txBody>
      </p:sp>
      <p:sp>
        <p:nvSpPr>
          <p:cNvPr id="12" name="Rectangle 11"/>
          <p:cNvSpPr/>
          <p:nvPr/>
        </p:nvSpPr>
        <p:spPr>
          <a:xfrm>
            <a:off x="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543675" cy="10287000"/>
          </a:xfrm>
          <a:custGeom>
            <a:avLst/>
            <a:gdLst/>
            <a:ahLst/>
            <a:cxnLst/>
            <a:rect l="l" t="t" r="r" b="b"/>
            <a:pathLst>
              <a:path w="6543675" h="10287000">
                <a:moveTo>
                  <a:pt x="6543674" y="10286999"/>
                </a:moveTo>
                <a:lnTo>
                  <a:pt x="0" y="10286999"/>
                </a:lnTo>
                <a:lnTo>
                  <a:pt x="0" y="0"/>
                </a:lnTo>
                <a:lnTo>
                  <a:pt x="6543674" y="0"/>
                </a:lnTo>
                <a:lnTo>
                  <a:pt x="6543674" y="10286999"/>
                </a:lnTo>
                <a:close/>
              </a:path>
            </a:pathLst>
          </a:custGeom>
          <a:solidFill>
            <a:srgbClr val="D5D5D5"/>
          </a:solidFill>
        </p:spPr>
        <p:txBody>
          <a:bodyPr wrap="square" lIns="0" tIns="0" rIns="0" bIns="0" rtlCol="0"/>
          <a:lstStyle/>
          <a:p>
            <a:endParaRPr dirty="0"/>
          </a:p>
        </p:txBody>
      </p:sp>
      <p:sp>
        <p:nvSpPr>
          <p:cNvPr id="17" name="object 17"/>
          <p:cNvSpPr txBox="1"/>
          <p:nvPr/>
        </p:nvSpPr>
        <p:spPr>
          <a:xfrm>
            <a:off x="1657052" y="345029"/>
            <a:ext cx="2000548" cy="8681914"/>
          </a:xfrm>
          <a:prstGeom prst="rect">
            <a:avLst/>
          </a:prstGeom>
        </p:spPr>
        <p:txBody>
          <a:bodyPr vert="vert270" wrap="square" lIns="0" tIns="16510" rIns="0" bIns="0" rtlCol="0">
            <a:spAutoFit/>
          </a:bodyPr>
          <a:lstStyle/>
          <a:p>
            <a:pPr marL="12700">
              <a:lnSpc>
                <a:spcPct val="100000"/>
              </a:lnSpc>
              <a:spcBef>
                <a:spcPts val="130"/>
              </a:spcBef>
            </a:pPr>
            <a:r>
              <a:rPr lang="en-PH" sz="6500" b="1" spc="-70" dirty="0">
                <a:solidFill>
                  <a:schemeClr val="accent4">
                    <a:lumMod val="50000"/>
                  </a:schemeClr>
                </a:solidFill>
                <a:latin typeface="Tahoma" panose="020B0604030504040204"/>
                <a:cs typeface="Tahoma" panose="020B0604030504040204"/>
              </a:rPr>
              <a:t>Sustainable Development Goals</a:t>
            </a:r>
            <a:endParaRPr sz="6500" dirty="0">
              <a:solidFill>
                <a:schemeClr val="accent4">
                  <a:lumMod val="50000"/>
                </a:schemeClr>
              </a:solidFill>
              <a:latin typeface="Tahoma" panose="020B0604030504040204"/>
              <a:cs typeface="Tahoma" panose="020B0604030504040204"/>
            </a:endParaRPr>
          </a:p>
        </p:txBody>
      </p:sp>
      <p:sp>
        <p:nvSpPr>
          <p:cNvPr id="18" name="object 18"/>
          <p:cNvSpPr txBox="1">
            <a:spLocks noGrp="1"/>
          </p:cNvSpPr>
          <p:nvPr>
            <p:ph type="title"/>
          </p:nvPr>
        </p:nvSpPr>
        <p:spPr>
          <a:xfrm>
            <a:off x="10310974" y="1303417"/>
            <a:ext cx="3996690" cy="861967"/>
          </a:xfrm>
          <a:prstGeom prst="rect">
            <a:avLst/>
          </a:prstGeom>
        </p:spPr>
        <p:txBody>
          <a:bodyPr vert="horz" wrap="square" lIns="0" tIns="12700" rIns="0" bIns="0" rtlCol="0">
            <a:spAutoFit/>
          </a:bodyPr>
          <a:lstStyle/>
          <a:p>
            <a:pPr marL="12700" marR="5080">
              <a:lnSpc>
                <a:spcPct val="107000"/>
              </a:lnSpc>
              <a:spcBef>
                <a:spcPts val="100"/>
              </a:spcBef>
            </a:pPr>
            <a:r>
              <a:rPr lang="en-PH" sz="2700" spc="-75" dirty="0">
                <a:solidFill>
                  <a:schemeClr val="bg2">
                    <a:lumMod val="50000"/>
                  </a:schemeClr>
                </a:solidFill>
                <a:latin typeface="Tahoma" panose="020B0604030504040204"/>
                <a:cs typeface="Tahoma" panose="020B0604030504040204"/>
              </a:rPr>
              <a:t>Goal 11: Sustainable Cities and Communities</a:t>
            </a:r>
            <a:endParaRPr sz="2700" dirty="0">
              <a:solidFill>
                <a:schemeClr val="bg2">
                  <a:lumMod val="50000"/>
                </a:schemeClr>
              </a:solidFill>
              <a:latin typeface="Tahoma" panose="020B0604030504040204"/>
              <a:cs typeface="Tahoma" panose="020B0604030504040204"/>
            </a:endParaRPr>
          </a:p>
        </p:txBody>
      </p:sp>
      <p:sp>
        <p:nvSpPr>
          <p:cNvPr id="19" name="object 19"/>
          <p:cNvSpPr txBox="1"/>
          <p:nvPr/>
        </p:nvSpPr>
        <p:spPr>
          <a:xfrm>
            <a:off x="10310974" y="2377239"/>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mitigate the negative consequences of natural catastrophes like typhoons.</a:t>
            </a:r>
            <a:endParaRPr dirty="0">
              <a:latin typeface="Century Gothic" panose="020B0502020202020204" pitchFamily="34" charset="0"/>
              <a:cs typeface="Verdana" panose="020B0604030504040204"/>
            </a:endParaRPr>
          </a:p>
        </p:txBody>
      </p:sp>
      <p:sp>
        <p:nvSpPr>
          <p:cNvPr id="23"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4"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5"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6"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27" name="object 18"/>
          <p:cNvSpPr txBox="1"/>
          <p:nvPr/>
        </p:nvSpPr>
        <p:spPr>
          <a:xfrm>
            <a:off x="10287000" y="41165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13: Climate Action</a:t>
            </a:r>
            <a:endParaRPr lang="en-US" sz="2700" kern="0" dirty="0">
              <a:solidFill>
                <a:schemeClr val="bg2">
                  <a:lumMod val="50000"/>
                </a:schemeClr>
              </a:solidFill>
              <a:latin typeface="Tahoma" panose="020B0604030504040204"/>
              <a:cs typeface="Tahoma" panose="020B0604030504040204"/>
            </a:endParaRPr>
          </a:p>
        </p:txBody>
      </p:sp>
      <p:sp>
        <p:nvSpPr>
          <p:cNvPr id="28" name="object 19"/>
          <p:cNvSpPr txBox="1"/>
          <p:nvPr/>
        </p:nvSpPr>
        <p:spPr>
          <a:xfrm>
            <a:off x="10310974" y="4838700"/>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take immediate action to address climate change and its consequences.</a:t>
            </a:r>
            <a:endParaRPr dirty="0">
              <a:latin typeface="Century Gothic" panose="020B0502020202020204" pitchFamily="34" charset="0"/>
              <a:cs typeface="Verdana" panose="020B0604030504040204"/>
            </a:endParaRPr>
          </a:p>
        </p:txBody>
      </p:sp>
      <p:sp>
        <p:nvSpPr>
          <p:cNvPr id="29" name="object 18"/>
          <p:cNvSpPr txBox="1"/>
          <p:nvPr/>
        </p:nvSpPr>
        <p:spPr>
          <a:xfrm>
            <a:off x="10310974" y="70121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15: Life on Land</a:t>
            </a:r>
            <a:endParaRPr lang="en-US" sz="2700" kern="0" dirty="0">
              <a:solidFill>
                <a:schemeClr val="bg2">
                  <a:lumMod val="50000"/>
                </a:schemeClr>
              </a:solidFill>
              <a:latin typeface="Tahoma" panose="020B0604030504040204"/>
              <a:cs typeface="Tahoma" panose="020B0604030504040204"/>
            </a:endParaRPr>
          </a:p>
        </p:txBody>
      </p:sp>
      <p:sp>
        <p:nvSpPr>
          <p:cNvPr id="30" name="object 19"/>
          <p:cNvSpPr txBox="1"/>
          <p:nvPr/>
        </p:nvSpPr>
        <p:spPr>
          <a:xfrm>
            <a:off x="10322347" y="7625762"/>
            <a:ext cx="4429916" cy="1708738"/>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seeks to manage forest sustainability, prevent desertification, halt and reverse land degradation, and halt biodiversity loss.</a:t>
            </a:r>
            <a:endParaRPr dirty="0">
              <a:latin typeface="Century Gothic" panose="020B0502020202020204" pitchFamily="34" charset="0"/>
              <a:cs typeface="Verdana" panose="020B0604030504040204"/>
            </a:endParaRPr>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794" y="571500"/>
            <a:ext cx="3996691"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6795" y="3731111"/>
            <a:ext cx="3996690"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778" y="6876074"/>
            <a:ext cx="4008707" cy="29156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2762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2762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2762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2869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8" name="object 8"/>
          <p:cNvSpPr txBox="1"/>
          <p:nvPr/>
        </p:nvSpPr>
        <p:spPr>
          <a:xfrm>
            <a:off x="4664675" y="6079687"/>
            <a:ext cx="3382010" cy="3026213"/>
          </a:xfrm>
          <a:prstGeom prst="rect">
            <a:avLst/>
          </a:prstGeom>
        </p:spPr>
        <p:txBody>
          <a:bodyPr vert="horz" wrap="square" lIns="0" tIns="12700" rIns="0" bIns="0" rtlCol="0">
            <a:spAutoFit/>
          </a:bodyPr>
          <a:lstStyle/>
          <a:p>
            <a:pPr marL="12700">
              <a:lnSpc>
                <a:spcPct val="100000"/>
              </a:lnSpc>
              <a:spcBef>
                <a:spcPts val="100"/>
              </a:spcBef>
            </a:pPr>
            <a:endParaRPr lang="en-PH" sz="4250" dirty="0">
              <a:latin typeface="Tahoma" panose="020B0604030504040204"/>
              <a:cs typeface="Tahoma" panose="020B0604030504040204"/>
            </a:endParaRPr>
          </a:p>
          <a:p>
            <a:pPr marL="12700">
              <a:lnSpc>
                <a:spcPct val="100000"/>
              </a:lnSpc>
              <a:spcBef>
                <a:spcPts val="100"/>
              </a:spcBef>
            </a:pPr>
            <a:endParaRPr lang="en-PH" sz="4250" dirty="0">
              <a:latin typeface="Tahoma" panose="020B0604030504040204"/>
              <a:cs typeface="Tahoma" panose="020B0604030504040204"/>
            </a:endParaRPr>
          </a:p>
          <a:p>
            <a:pPr marL="12700" marR="5080">
              <a:lnSpc>
                <a:spcPct val="125000"/>
              </a:lnSpc>
            </a:pPr>
            <a:r>
              <a:rPr lang="en-US" sz="1800" dirty="0">
                <a:effectLst/>
                <a:latin typeface="Verdana" panose="020B0604030504040204" pitchFamily="34" charset="0"/>
                <a:ea typeface="Verdana" panose="020B0604030504040204" pitchFamily="34" charset="0"/>
              </a:rPr>
              <a:t>The Philippines' apparent vulnerability to natural disasters emerges from its geographic location within the Pacific Ring of Fire.</a:t>
            </a:r>
          </a:p>
        </p:txBody>
      </p:sp>
      <p:sp>
        <p:nvSpPr>
          <p:cNvPr id="9" name="object 9"/>
          <p:cNvSpPr txBox="1">
            <a:spLocks noGrp="1"/>
          </p:cNvSpPr>
          <p:nvPr>
            <p:ph type="title"/>
          </p:nvPr>
        </p:nvSpPr>
        <p:spPr>
          <a:xfrm>
            <a:off x="1122010" y="1028501"/>
            <a:ext cx="8596630" cy="2394886"/>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EDA TO TMRF</a:t>
            </a:r>
            <a:br>
              <a:rPr lang="en-PH" sz="8000" b="1" spc="-900" dirty="0">
                <a:solidFill>
                  <a:schemeClr val="tx1"/>
                </a:solidFill>
                <a:latin typeface="Verdana" panose="020B0604030504040204"/>
                <a:cs typeface="Verdana" panose="020B0604030504040204"/>
              </a:rPr>
            </a:br>
            <a:r>
              <a:rPr lang="en-PH" b="1" spc="-900" dirty="0">
                <a:solidFill>
                  <a:schemeClr val="tx1"/>
                </a:solidFill>
                <a:latin typeface="Verdana" panose="020B0604030504040204"/>
                <a:cs typeface="Verdana" panose="020B0604030504040204"/>
              </a:rPr>
              <a:t>INTRODUCTION</a:t>
            </a:r>
            <a:endParaRPr lang="en-PH" sz="8000" dirty="0">
              <a:solidFill>
                <a:schemeClr val="tx1"/>
              </a:solidFill>
              <a:latin typeface="Verdana" panose="020B0604030504040204"/>
              <a:cs typeface="Verdana" panose="020B0604030504040204"/>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b="5767"/>
          <a:stretch>
            <a:fillRect/>
          </a:stretch>
        </p:blipFill>
        <p:spPr>
          <a:xfrm>
            <a:off x="1219200" y="5796345"/>
            <a:ext cx="2734274" cy="3308711"/>
          </a:xfrm>
          <a:prstGeom prst="rect">
            <a:avLst/>
          </a:prstGeom>
          <a:ln>
            <a:noFill/>
          </a:ln>
          <a:effectLst>
            <a:outerShdw blurRad="190500" algn="tl" rotWithShape="0">
              <a:srgbClr val="000000">
                <a:alpha val="70000"/>
              </a:srgbClr>
            </a:outerShdw>
          </a:effectLst>
        </p:spPr>
      </p:pic>
      <p:sp>
        <p:nvSpPr>
          <p:cNvPr id="28" name="Rectangle 27"/>
          <p:cNvSpPr/>
          <p:nvPr/>
        </p:nvSpPr>
        <p:spPr>
          <a:xfrm>
            <a:off x="971864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9601200" y="1465635"/>
            <a:ext cx="6658707" cy="782265"/>
          </a:xfrm>
          <a:prstGeom prst="rect">
            <a:avLst/>
          </a:prstGeom>
        </p:spPr>
        <p:txBody>
          <a:bodyPr vert="horz" wrap="square" lIns="0" tIns="12700" rIns="0" bIns="0" rtlCol="0">
            <a:spAutoFit/>
          </a:bodyPr>
          <a:lstStyle/>
          <a:p>
            <a:pPr marL="12700">
              <a:lnSpc>
                <a:spcPct val="100000"/>
              </a:lnSpc>
              <a:spcBef>
                <a:spcPts val="100"/>
              </a:spcBef>
            </a:pPr>
            <a:r>
              <a:rPr lang="en-US" sz="5000" spc="-70" dirty="0">
                <a:solidFill>
                  <a:schemeClr val="tx1">
                    <a:lumMod val="95000"/>
                    <a:lumOff val="5000"/>
                  </a:schemeClr>
                </a:solidFill>
                <a:latin typeface="Cambria" panose="02040503050406030204"/>
                <a:cs typeface="Cambria" panose="02040503050406030204"/>
              </a:rPr>
              <a:t>PROBLEM STATEMENT</a:t>
            </a:r>
            <a:endParaRPr sz="5000" dirty="0">
              <a:solidFill>
                <a:schemeClr val="tx1">
                  <a:lumMod val="95000"/>
                  <a:lumOff val="5000"/>
                </a:schemeClr>
              </a:solidFill>
              <a:latin typeface="Cambria" panose="02040503050406030204"/>
              <a:cs typeface="Cambria" panose="02040503050406030204"/>
            </a:endParaRPr>
          </a:p>
        </p:txBody>
      </p:sp>
      <p:sp>
        <p:nvSpPr>
          <p:cNvPr id="5" name="Rectangle 4"/>
          <p:cNvSpPr/>
          <p:nvPr/>
        </p:nvSpPr>
        <p:spPr>
          <a:xfrm>
            <a:off x="0" y="0"/>
            <a:ext cx="8569360" cy="103251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bject 2"/>
          <p:cNvSpPr/>
          <p:nvPr/>
        </p:nvSpPr>
        <p:spPr>
          <a:xfrm>
            <a:off x="17373600"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7" name="object 3"/>
          <p:cNvSpPr/>
          <p:nvPr/>
        </p:nvSpPr>
        <p:spPr>
          <a:xfrm>
            <a:off x="17373600"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8" name="object 4"/>
          <p:cNvSpPr/>
          <p:nvPr/>
        </p:nvSpPr>
        <p:spPr>
          <a:xfrm>
            <a:off x="17373600"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1" name="object 5"/>
          <p:cNvSpPr/>
          <p:nvPr/>
        </p:nvSpPr>
        <p:spPr>
          <a:xfrm>
            <a:off x="17373600"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2" name="object 6"/>
          <p:cNvSpPr/>
          <p:nvPr/>
        </p:nvSpPr>
        <p:spPr>
          <a:xfrm>
            <a:off x="17384286"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9" name="object 9">
            <a:extLst>
              <a:ext uri="{FF2B5EF4-FFF2-40B4-BE49-F238E27FC236}">
                <a16:creationId xmlns:a16="http://schemas.microsoft.com/office/drawing/2014/main" id="{22D30D91-962E-E65F-6E07-4C355815AC34}"/>
              </a:ext>
            </a:extLst>
          </p:cNvPr>
          <p:cNvSpPr txBox="1"/>
          <p:nvPr/>
        </p:nvSpPr>
        <p:spPr>
          <a:xfrm>
            <a:off x="9601200" y="2743270"/>
            <a:ext cx="8382000" cy="5320367"/>
          </a:xfrm>
          <a:prstGeom prst="rect">
            <a:avLst/>
          </a:prstGeom>
        </p:spPr>
        <p:txBody>
          <a:bodyPr vert="horz" wrap="square" lIns="0" tIns="12700" rIns="0" bIns="0" rtlCol="0">
            <a:spAutoFit/>
          </a:bodyPr>
          <a:lstStyle/>
          <a:p>
            <a:pPr marL="12700" marR="5080">
              <a:lnSpc>
                <a:spcPct val="125000"/>
              </a:lnSpc>
              <a:spcBef>
                <a:spcPts val="1555"/>
              </a:spcBef>
            </a:pPr>
            <a:r>
              <a:rPr lang="en-US" sz="4000" spc="105" dirty="0">
                <a:solidFill>
                  <a:srgbClr val="111B1D"/>
                </a:solidFill>
                <a:latin typeface="Century Gothic" panose="020B0502020202020204" pitchFamily="34" charset="0"/>
                <a:cs typeface="Verdana" panose="020B0604030504040204"/>
              </a:rPr>
              <a:t>The primary issue addressed by this project is the lack of a mitigation and response framework among the cities and municipalities located throughout the Philippine archipelago. </a:t>
            </a:r>
            <a:endParaRPr lang="en-US" sz="4000" dirty="0">
              <a:latin typeface="Century Gothic" panose="020B0502020202020204" pitchFamily="34" charset="0"/>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B2B2B2"/>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lumMod val="95000"/>
              </a:schemeClr>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C6614B3-4FE2-833D-7EC8-1179819007B3}"/>
              </a:ext>
            </a:extLst>
          </p:cNvPr>
          <p:cNvSpPr txBox="1"/>
          <p:nvPr/>
        </p:nvSpPr>
        <p:spPr>
          <a:xfrm>
            <a:off x="6148821" y="1387366"/>
            <a:ext cx="11427114" cy="6060313"/>
          </a:xfrm>
          <a:prstGeom prst="rect">
            <a:avLst/>
          </a:prstGeom>
          <a:noFill/>
        </p:spPr>
        <p:txBody>
          <a:bodyPr wrap="square">
            <a:spAutoFit/>
          </a:bodyPr>
          <a:lstStyle/>
          <a:p>
            <a:pPr marL="0" marR="0" algn="just">
              <a:lnSpc>
                <a:spcPct val="200000"/>
              </a:lnSpc>
              <a:spcBef>
                <a:spcPts val="0"/>
              </a:spcBef>
              <a:spcAft>
                <a:spcPts val="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HDX or The Humanitarian Data Exchange is an open platform for exchanging data between humanitarian organizations and disasters. HDX, launched in July 2014, aims to make humanitarian data more accessible and usable for research.</a:t>
            </a:r>
            <a:endParaRPr lang="en-US"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3251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082236"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chemeClr val="bg1">
              <a:lumMod val="65000"/>
            </a:schemeClr>
          </a:solidFill>
        </p:spPr>
        <p:txBody>
          <a:bodyPr wrap="square" lIns="0" tIns="0" rIns="0" bIns="0" rtlCol="0"/>
          <a:lstStyle/>
          <a:p>
            <a:endParaRPr/>
          </a:p>
        </p:txBody>
      </p:sp>
      <p:sp>
        <p:nvSpPr>
          <p:cNvPr id="7" name="object 7"/>
          <p:cNvSpPr txBox="1">
            <a:spLocks noGrp="1"/>
          </p:cNvSpPr>
          <p:nvPr>
            <p:ph type="title"/>
          </p:nvPr>
        </p:nvSpPr>
        <p:spPr>
          <a:xfrm>
            <a:off x="6528864" y="1497705"/>
            <a:ext cx="1091136" cy="689932"/>
          </a:xfrm>
          <a:prstGeom prst="rect">
            <a:avLst/>
          </a:prstGeom>
        </p:spPr>
        <p:txBody>
          <a:bodyPr vert="horz" wrap="square" lIns="0" tIns="12700" rIns="0" bIns="0" rtlCol="0">
            <a:spAutoFit/>
          </a:bodyPr>
          <a:lstStyle/>
          <a:p>
            <a:pPr marL="12700">
              <a:lnSpc>
                <a:spcPct val="100000"/>
              </a:lnSpc>
              <a:spcBef>
                <a:spcPts val="100"/>
              </a:spcBef>
            </a:pPr>
            <a:r>
              <a:rPr lang="en-US" sz="4400" spc="-70" dirty="0">
                <a:solidFill>
                  <a:schemeClr val="accent5">
                    <a:lumMod val="50000"/>
                  </a:schemeClr>
                </a:solidFill>
                <a:latin typeface="Cambria" panose="02040503050406030204"/>
                <a:cs typeface="Cambria" panose="02040503050406030204"/>
              </a:rPr>
              <a:t>0</a:t>
            </a:r>
            <a:r>
              <a:rPr lang="en-US" sz="4400" spc="35" dirty="0">
                <a:solidFill>
                  <a:schemeClr val="accent5">
                    <a:lumMod val="50000"/>
                  </a:schemeClr>
                </a:solidFill>
                <a:latin typeface="Cambria" panose="02040503050406030204"/>
                <a:cs typeface="Cambria" panose="02040503050406030204"/>
              </a:rPr>
              <a:t>1.</a:t>
            </a:r>
            <a:endParaRPr lang="en-US" sz="4400" dirty="0">
              <a:solidFill>
                <a:schemeClr val="accent5">
                  <a:lumMod val="50000"/>
                </a:schemeClr>
              </a:solidFill>
              <a:latin typeface="Cambria" panose="02040503050406030204"/>
              <a:cs typeface="Cambria" panose="02040503050406030204"/>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object 5">
            <a:extLst>
              <a:ext uri="{FF2B5EF4-FFF2-40B4-BE49-F238E27FC236}">
                <a16:creationId xmlns:a16="http://schemas.microsoft.com/office/drawing/2014/main" id="{491922B9-B189-4778-139B-FDE16ED328E8}"/>
              </a:ext>
            </a:extLst>
          </p:cNvPr>
          <p:cNvSpPr txBox="1"/>
          <p:nvPr/>
        </p:nvSpPr>
        <p:spPr>
          <a:xfrm>
            <a:off x="6563500" y="2094282"/>
            <a:ext cx="10906036" cy="4749057"/>
          </a:xfrm>
          <a:prstGeom prst="rect">
            <a:avLst/>
          </a:prstGeom>
        </p:spPr>
        <p:txBody>
          <a:bodyPr vert="horz" wrap="square" lIns="0" tIns="12065" rIns="0" bIns="0" rtlCol="0">
            <a:spAutoFit/>
          </a:bodyPr>
          <a:lstStyle/>
          <a:p>
            <a:pPr algn="just">
              <a:lnSpc>
                <a:spcPct val="200000"/>
              </a:lnSpc>
              <a:spcAft>
                <a:spcPts val="80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Determine the top 5 typhoons from 2019 that brought the greatest and least number of infrastructure casualties to the Provinces in the Philippines based from Totally Damaged Houses x variable.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371228"/>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20" name="Picture 19">
            <a:extLst>
              <a:ext uri="{FF2B5EF4-FFF2-40B4-BE49-F238E27FC236}">
                <a16:creationId xmlns:a16="http://schemas.microsoft.com/office/drawing/2014/main" id="{775C31D7-59EB-43FC-BC54-6D6ED3596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1" name="TextBox 20">
            <a:extLst>
              <a:ext uri="{FF2B5EF4-FFF2-40B4-BE49-F238E27FC236}">
                <a16:creationId xmlns:a16="http://schemas.microsoft.com/office/drawing/2014/main" id="{7A59F392-AFBC-F6BC-0332-6808F076186E}"/>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2" name="TextBox 21">
            <a:extLst>
              <a:ext uri="{FF2B5EF4-FFF2-40B4-BE49-F238E27FC236}">
                <a16:creationId xmlns:a16="http://schemas.microsoft.com/office/drawing/2014/main" id="{CF3E5EF4-603F-6485-E89E-879338B258A6}"/>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0B4A92BC-8103-97E2-F74F-AB7EC1D88871}"/>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2" name="Picture 31">
            <a:extLst>
              <a:ext uri="{FF2B5EF4-FFF2-40B4-BE49-F238E27FC236}">
                <a16:creationId xmlns:a16="http://schemas.microsoft.com/office/drawing/2014/main" id="{CBEFF06C-5335-945A-8944-1C4C2FE1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3" name="TextBox 32">
            <a:extLst>
              <a:ext uri="{FF2B5EF4-FFF2-40B4-BE49-F238E27FC236}">
                <a16:creationId xmlns:a16="http://schemas.microsoft.com/office/drawing/2014/main" id="{90FF3968-7C58-EF21-B638-ACF00A082B6A}"/>
              </a:ext>
            </a:extLst>
          </p:cNvPr>
          <p:cNvSpPr txBox="1"/>
          <p:nvPr/>
        </p:nvSpPr>
        <p:spPr>
          <a:xfrm>
            <a:off x="14613223" y="800100"/>
            <a:ext cx="3307949" cy="1631216"/>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a:p>
            <a:r>
              <a:rPr lang="en-US" sz="2000" b="1" i="0" dirty="0">
                <a:solidFill>
                  <a:srgbClr val="202124"/>
                </a:solidFill>
                <a:effectLst/>
                <a:latin typeface="Century Gothic" panose="020B0502020202020204" pitchFamily="34" charset="0"/>
              </a:rPr>
              <a:t>TYPHOON HANNA</a:t>
            </a:r>
          </a:p>
          <a:p>
            <a:r>
              <a:rPr lang="en-US" sz="2000" b="1" i="0" dirty="0">
                <a:solidFill>
                  <a:srgbClr val="202124"/>
                </a:solidFill>
                <a:effectLst/>
                <a:latin typeface="Century Gothic" panose="020B0502020202020204" pitchFamily="34" charset="0"/>
              </a:rPr>
              <a:t>TYPHOON MARILYN</a:t>
            </a:r>
            <a:endParaRPr lang="en-PH" sz="2000" b="1" dirty="0">
              <a:latin typeface="Century Gothic" panose="020B0502020202020204" pitchFamily="34" charset="0"/>
            </a:endParaRPr>
          </a:p>
        </p:txBody>
      </p:sp>
      <p:pic>
        <p:nvPicPr>
          <p:cNvPr id="34" name="Picture 33">
            <a:extLst>
              <a:ext uri="{FF2B5EF4-FFF2-40B4-BE49-F238E27FC236}">
                <a16:creationId xmlns:a16="http://schemas.microsoft.com/office/drawing/2014/main" id="{7FC8BFD5-E2CF-8CF8-D73C-4D1481B08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2984548"/>
            <a:ext cx="11626852" cy="7137704"/>
          </a:xfrm>
          <a:prstGeom prst="rect">
            <a:avLst/>
          </a:prstGeom>
          <a:ln w="38100">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1233</Words>
  <Application>Microsoft Office PowerPoint</Application>
  <PresentationFormat>Custom</PresentationFormat>
  <Paragraphs>245</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Cambria</vt:lpstr>
      <vt:lpstr>Century Gothic</vt:lpstr>
      <vt:lpstr>Tahoma</vt:lpstr>
      <vt:lpstr>Times New Roman</vt:lpstr>
      <vt:lpstr>Verdana</vt:lpstr>
      <vt:lpstr>Office Theme</vt:lpstr>
      <vt:lpstr>EDA to Typhoon Mitigation and Response Framework (TMRF)</vt:lpstr>
      <vt:lpstr>PowerPoint Presentation</vt:lpstr>
      <vt:lpstr>TOPICS AND HIGHLIGHTS</vt:lpstr>
      <vt:lpstr>Goal 11: Sustainable Cities and Communities</vt:lpstr>
      <vt:lpstr>EDA TO TMRF INTRODUCTION</vt:lpstr>
      <vt:lpstr>PROBLEM STATEMENT</vt:lpstr>
      <vt:lpstr>PowerPoint Presentation</vt:lpstr>
      <vt:lpstr>01.</vt:lpstr>
      <vt:lpstr>PowerPoint Presentation</vt:lpstr>
      <vt:lpstr>PowerPoint Presentation</vt:lpstr>
      <vt:lpstr>02.</vt:lpstr>
      <vt:lpstr>PowerPoint Presentation</vt:lpstr>
      <vt:lpstr>03.</vt:lpstr>
      <vt:lpstr>PowerPoint Presentation</vt:lpstr>
      <vt:lpstr>PowerPoint Presentation</vt:lpstr>
      <vt:lpstr>01.</vt:lpstr>
      <vt:lpstr>PowerPoint Presentation</vt:lpstr>
      <vt:lpstr>PowerPoint Presentation</vt:lpstr>
      <vt:lpstr>02.</vt:lpstr>
      <vt:lpstr>PowerPoint Presentation</vt:lpstr>
      <vt:lpstr>03.</vt:lpstr>
      <vt:lpstr>PowerPoint Presentation</vt:lpstr>
      <vt:lpstr>04.</vt:lpstr>
      <vt:lpstr>PowerPoint Presentation</vt:lpstr>
      <vt:lpstr>05.</vt:lpstr>
      <vt:lpstr>PowerPoint Presentation</vt:lpstr>
      <vt:lpstr>Source of Datasets</vt:lpstr>
      <vt:lpstr>PowerPoint Presentation</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Black and Red Modern Networking Marketing Presentation</dc:title>
  <dc:creator>John Arthur Palis</dc:creator>
  <cp:keywords>DAE_-8xeJ-E,BAE8mvrh0uk</cp:keywords>
  <cp:lastModifiedBy> </cp:lastModifiedBy>
  <cp:revision>50</cp:revision>
  <dcterms:created xsi:type="dcterms:W3CDTF">2022-05-07T03:37:00Z</dcterms:created>
  <dcterms:modified xsi:type="dcterms:W3CDTF">2022-06-05T17:23:28Z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2022-05-07T08:00:00Z</vt:filetime>
  </property>
  <property fmtid="{D5CDD505-2E9C-101B-9397-08002B2CF9AE}" pid="3" name="Creator">
    <vt:lpwstr>Canva</vt:lpwstr>
  </property>
  <property fmtid="{D5CDD505-2E9C-101B-9397-08002B2CF9AE}" pid="4" name="LastSaved">
    <vt:filetime>2022-05-07T08:00:00Z</vt:filetime>
  </property>
  <property fmtid="{D5CDD505-2E9C-101B-9397-08002B2CF9AE}" pid="5" name="ICV">
    <vt:lpwstr>11A75B741B864109BDB026CC6B461955</vt:lpwstr>
  </property>
  <property fmtid="{D5CDD505-2E9C-101B-9397-08002B2CF9AE}" pid="6" name="KSOProductBuildVer">
    <vt:lpwstr>1033-11.2.0.11156</vt:lpwstr>
  </property>
</Properties>
</file>