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8" r:id="rId2"/>
    <p:sldId id="263" r:id="rId3"/>
    <p:sldId id="257" r:id="rId4"/>
    <p:sldId id="271" r:id="rId5"/>
    <p:sldId id="269" r:id="rId6"/>
    <p:sldId id="287" r:id="rId7"/>
    <p:sldId id="289" r:id="rId8"/>
    <p:sldId id="290" r:id="rId9"/>
    <p:sldId id="304" r:id="rId10"/>
    <p:sldId id="316" r:id="rId11"/>
    <p:sldId id="294" r:id="rId12"/>
    <p:sldId id="307" r:id="rId13"/>
    <p:sldId id="295" r:id="rId14"/>
    <p:sldId id="308" r:id="rId15"/>
    <p:sldId id="296" r:id="rId16"/>
    <p:sldId id="297" r:id="rId17"/>
    <p:sldId id="309" r:id="rId18"/>
    <p:sldId id="317" r:id="rId19"/>
    <p:sldId id="298" r:id="rId20"/>
    <p:sldId id="314" r:id="rId21"/>
    <p:sldId id="299" r:id="rId22"/>
    <p:sldId id="312" r:id="rId23"/>
    <p:sldId id="301" r:id="rId24"/>
    <p:sldId id="315" r:id="rId25"/>
    <p:sldId id="302" r:id="rId26"/>
    <p:sldId id="313" r:id="rId27"/>
    <p:sldId id="293" r:id="rId28"/>
    <p:sldId id="280" r:id="rId29"/>
    <p:sldId id="318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660"/>
  </p:normalViewPr>
  <p:slideViewPr>
    <p:cSldViewPr>
      <p:cViewPr varScale="1">
        <p:scale>
          <a:sx n="46" d="100"/>
          <a:sy n="46" d="100"/>
        </p:scale>
        <p:origin x="8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C856F-118E-4DAC-AF8B-BD168E7EC128}" type="datetimeFigureOut">
              <a:rPr lang="en-PH" smtClean="0"/>
              <a:t>05/06/2022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41714-2B22-41F9-AAC3-71E3E135EC64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41714-2B22-41F9-AAC3-71E3E135EC64}" type="slidenum">
              <a:rPr lang="en-PH" smtClean="0"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41714-2B22-41F9-AAC3-71E3E135EC64}" type="slidenum">
              <a:rPr lang="en-PH" smtClean="0"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41714-2B22-41F9-AAC3-71E3E135EC64}" type="slidenum">
              <a:rPr lang="en-PH" smtClean="0"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41714-2B22-41F9-AAC3-71E3E135EC6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53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4296" y="2136878"/>
            <a:ext cx="9523095" cy="347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4296" y="2136878"/>
            <a:ext cx="9523095" cy="347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"/>
          <a:stretch>
            <a:fillRect/>
          </a:stretch>
        </p:blipFill>
        <p:spPr>
          <a:xfrm rot="16200000">
            <a:off x="6781801" y="-7353300"/>
            <a:ext cx="4724399" cy="18288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reflection blurRad="6350" stA="53000" endPos="55000" dir="5400000" sy="-100000" algn="bl" rotWithShape="0"/>
          </a:effectLst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863" y="571500"/>
            <a:ext cx="8763000" cy="577209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0"/>
              </a:spcBef>
            </a:pPr>
            <a:r>
              <a:rPr lang="en-PH" spc="-900" dirty="0">
                <a:solidFill>
                  <a:schemeClr val="bg1">
                    <a:lumMod val="95000"/>
                  </a:schemeClr>
                </a:solidFill>
              </a:rPr>
              <a:t>EDA to Typhoon Mitigation and Response </a:t>
            </a:r>
            <a:r>
              <a:rPr lang="en-PH" spc="-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(TMRF)</a:t>
            </a:r>
            <a:endParaRPr spc="-5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752475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F41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2473349"/>
            <a:ext cx="6533536" cy="73183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object 8"/>
          <p:cNvSpPr txBox="1"/>
          <p:nvPr/>
        </p:nvSpPr>
        <p:spPr>
          <a:xfrm>
            <a:off x="2211001" y="7048500"/>
            <a:ext cx="5486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z="2400" b="1" spc="185" dirty="0">
                <a:solidFill>
                  <a:srgbClr val="111B1D"/>
                </a:solidFill>
                <a:latin typeface="Tahoma" panose="020B0604030504040204"/>
                <a:cs typeface="Tahoma" panose="020B0604030504040204"/>
              </a:rPr>
              <a:t>TEAM TYPHOON ANALYST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609600" y="7093510"/>
            <a:ext cx="2019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-14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-10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pc="-4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pc="-10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pc="-9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pc="-9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pc="-10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pc="-6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pc="-17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4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pc="-15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lang="en-PH" spc="-150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:</a:t>
            </a:r>
            <a:endParaRPr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609595" y="7653180"/>
            <a:ext cx="2971810" cy="1443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000"/>
              </a:lnSpc>
              <a:spcBef>
                <a:spcPts val="100"/>
              </a:spcBef>
            </a:pPr>
            <a:r>
              <a:rPr lang="en-PH" sz="1900" spc="-50" dirty="0">
                <a:solidFill>
                  <a:srgbClr val="111B1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Alvaro, Gabriel </a:t>
            </a:r>
            <a:r>
              <a:rPr lang="en-PH" sz="1900" spc="-50" dirty="0" err="1">
                <a:solidFill>
                  <a:srgbClr val="111B1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Edrian</a:t>
            </a:r>
            <a:endParaRPr lang="en-PH" sz="1900" spc="-50" dirty="0">
              <a:solidFill>
                <a:srgbClr val="111B1D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2000"/>
              </a:lnSpc>
              <a:spcBef>
                <a:spcPts val="100"/>
              </a:spcBef>
            </a:pPr>
            <a:r>
              <a:rPr lang="en-PH" sz="1900" spc="-50" dirty="0" err="1">
                <a:solidFill>
                  <a:srgbClr val="111B1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Palis</a:t>
            </a:r>
            <a:r>
              <a:rPr lang="en-PH" sz="1900" spc="-50" dirty="0">
                <a:solidFill>
                  <a:srgbClr val="111B1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John Arthur </a:t>
            </a:r>
          </a:p>
          <a:p>
            <a:pPr marL="12700" marR="5080" algn="just">
              <a:lnSpc>
                <a:spcPct val="122000"/>
              </a:lnSpc>
              <a:spcBef>
                <a:spcPts val="100"/>
              </a:spcBef>
            </a:pPr>
            <a:r>
              <a:rPr lang="en-PH" sz="1900" spc="-50" dirty="0" err="1">
                <a:solidFill>
                  <a:srgbClr val="111B1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Alangilan</a:t>
            </a:r>
            <a:r>
              <a:rPr lang="en-PH" sz="1900" spc="-50" dirty="0">
                <a:solidFill>
                  <a:srgbClr val="111B1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Christine Joy</a:t>
            </a:r>
          </a:p>
          <a:p>
            <a:pPr marL="12700" marR="5080" algn="just">
              <a:lnSpc>
                <a:spcPct val="122000"/>
              </a:lnSpc>
              <a:spcBef>
                <a:spcPts val="100"/>
              </a:spcBef>
            </a:pPr>
            <a:r>
              <a:rPr lang="en-PH" sz="1900" spc="-50" dirty="0">
                <a:solidFill>
                  <a:srgbClr val="111B1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Guerra, Marian</a:t>
            </a:r>
            <a:endParaRPr sz="19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3710" y="371228"/>
            <a:ext cx="5652972" cy="24155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12097590" y="371228"/>
            <a:ext cx="5652972" cy="24155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32073-7D5D-46AA-815A-7537B2C076BF}"/>
              </a:ext>
            </a:extLst>
          </p:cNvPr>
          <p:cNvSpPr/>
          <p:nvPr/>
        </p:nvSpPr>
        <p:spPr>
          <a:xfrm>
            <a:off x="6123710" y="3009900"/>
            <a:ext cx="11626852" cy="690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3664" y="1485900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2.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2096848" y="8343900"/>
            <a:ext cx="5671748" cy="1752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6096000" y="8343900"/>
            <a:ext cx="5671748" cy="1752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5B2392-45E8-9BA1-DD42-36ECABBE65E7}"/>
              </a:ext>
            </a:extLst>
          </p:cNvPr>
          <p:cNvSpPr/>
          <p:nvPr/>
        </p:nvSpPr>
        <p:spPr>
          <a:xfrm>
            <a:off x="6141744" y="590371"/>
            <a:ext cx="11626852" cy="755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0" y="1518455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3.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1" y="7353300"/>
            <a:ext cx="7398864" cy="281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123710" y="7353300"/>
            <a:ext cx="4087090" cy="2819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66793B-EDA1-F28E-1B72-37CDBDAA2979}"/>
              </a:ext>
            </a:extLst>
          </p:cNvPr>
          <p:cNvSpPr/>
          <p:nvPr/>
        </p:nvSpPr>
        <p:spPr>
          <a:xfrm>
            <a:off x="6137027" y="308356"/>
            <a:ext cx="11626852" cy="690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5600" y="1453240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1.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6000" y="8343900"/>
            <a:ext cx="5671748" cy="1752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/>
          <p:cNvSpPr/>
          <p:nvPr/>
        </p:nvSpPr>
        <p:spPr>
          <a:xfrm>
            <a:off x="12096848" y="8343900"/>
            <a:ext cx="5671748" cy="1752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648700"/>
            <a:ext cx="1143000" cy="1143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86600" y="8714482"/>
            <a:ext cx="2901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HURRICANE</a:t>
            </a:r>
          </a:p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IRMA</a:t>
            </a:r>
            <a:endParaRPr lang="en-PH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253FCC-8F6D-A366-A963-09C50E0BA196}"/>
              </a:ext>
            </a:extLst>
          </p:cNvPr>
          <p:cNvSpPr/>
          <p:nvPr/>
        </p:nvSpPr>
        <p:spPr>
          <a:xfrm>
            <a:off x="6096000" y="1160910"/>
            <a:ext cx="11626852" cy="690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73778" y="7581900"/>
            <a:ext cx="5638800" cy="25612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00B2B0-93A8-DB6D-4081-D3C1E97C502F}"/>
              </a:ext>
            </a:extLst>
          </p:cNvPr>
          <p:cNvSpPr/>
          <p:nvPr/>
        </p:nvSpPr>
        <p:spPr>
          <a:xfrm>
            <a:off x="6096000" y="494340"/>
            <a:ext cx="11626852" cy="690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AEFC43-FE1E-6C19-A436-847BD8F5E0C4}"/>
              </a:ext>
            </a:extLst>
          </p:cNvPr>
          <p:cNvSpPr/>
          <p:nvPr/>
        </p:nvSpPr>
        <p:spPr>
          <a:xfrm>
            <a:off x="6148821" y="7585364"/>
            <a:ext cx="5638800" cy="25612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5600" y="1485900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2.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8624" y="0"/>
            <a:ext cx="14049375" cy="10287000"/>
          </a:xfrm>
          <a:custGeom>
            <a:avLst/>
            <a:gdLst/>
            <a:ahLst/>
            <a:cxnLst/>
            <a:rect l="l" t="t" r="r" b="b"/>
            <a:pathLst>
              <a:path w="14049375" h="10287000">
                <a:moveTo>
                  <a:pt x="0" y="10286999"/>
                </a:moveTo>
                <a:lnTo>
                  <a:pt x="14049373" y="10286999"/>
                </a:lnTo>
                <a:lnTo>
                  <a:pt x="1404937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238625" cy="10287000"/>
          </a:xfrm>
          <a:custGeom>
            <a:avLst/>
            <a:gdLst/>
            <a:ahLst/>
            <a:cxnLst/>
            <a:rect l="l" t="t" r="r" b="b"/>
            <a:pathLst>
              <a:path w="4238625" h="10287000">
                <a:moveTo>
                  <a:pt x="42386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238624" y="0"/>
                </a:lnTo>
                <a:lnTo>
                  <a:pt x="42386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03813" y="1113246"/>
            <a:ext cx="830997" cy="707125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5400" b="1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5400" b="1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b="1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KNOW?</a:t>
            </a:r>
            <a:endParaRPr sz="5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8205" y="3230213"/>
            <a:ext cx="6259195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7600" b="1" spc="-3015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41723"/>
                  </a:solidFill>
                </a:uFill>
                <a:latin typeface="Verdana" panose="020B0604030504040204"/>
                <a:cs typeface="Verdana" panose="020B0604030504040204"/>
              </a:rPr>
              <a:t>20</a:t>
            </a:r>
            <a:endParaRPr sz="276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53800" y="7723124"/>
            <a:ext cx="6005830" cy="1306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8210" algn="r">
              <a:lnSpc>
                <a:spcPct val="107000"/>
              </a:lnSpc>
              <a:spcBef>
                <a:spcPts val="100"/>
              </a:spcBef>
            </a:pPr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/>
                <a:cs typeface="Tahoma" panose="020B0604030504040204"/>
              </a:rPr>
              <a:t>Twenty tropical cyclones pass through the Philippine Area of Responsibility per year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6703" y="1282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96703" y="1155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96703" y="1028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8371" y="1"/>
            <a:ext cx="3643630" cy="9461498"/>
          </a:xfrm>
          <a:custGeom>
            <a:avLst/>
            <a:gdLst/>
            <a:ahLst/>
            <a:cxnLst/>
            <a:rect l="l" t="t" r="r" b="b"/>
            <a:pathLst>
              <a:path w="3526790" h="9419590">
                <a:moveTo>
                  <a:pt x="690168" y="9256509"/>
                </a:moveTo>
                <a:lnTo>
                  <a:pt x="543585" y="9107081"/>
                </a:lnTo>
                <a:lnTo>
                  <a:pt x="538530" y="9101925"/>
                </a:lnTo>
                <a:lnTo>
                  <a:pt x="530606" y="9101925"/>
                </a:lnTo>
                <a:lnTo>
                  <a:pt x="525856" y="9107081"/>
                </a:lnTo>
                <a:lnTo>
                  <a:pt x="523328" y="9109672"/>
                </a:lnTo>
                <a:lnTo>
                  <a:pt x="522058" y="9112898"/>
                </a:lnTo>
                <a:lnTo>
                  <a:pt x="522058" y="9119349"/>
                </a:lnTo>
                <a:lnTo>
                  <a:pt x="523328" y="9122575"/>
                </a:lnTo>
                <a:lnTo>
                  <a:pt x="645528" y="9247467"/>
                </a:lnTo>
                <a:lnTo>
                  <a:pt x="5702" y="9247467"/>
                </a:lnTo>
                <a:lnTo>
                  <a:pt x="0" y="9253283"/>
                </a:lnTo>
                <a:lnTo>
                  <a:pt x="0" y="9267482"/>
                </a:lnTo>
                <a:lnTo>
                  <a:pt x="5702" y="9273286"/>
                </a:lnTo>
                <a:lnTo>
                  <a:pt x="645528" y="9273286"/>
                </a:lnTo>
                <a:lnTo>
                  <a:pt x="520484" y="9400756"/>
                </a:lnTo>
                <a:lnTo>
                  <a:pt x="520484" y="9408820"/>
                </a:lnTo>
                <a:lnTo>
                  <a:pt x="530606" y="9419158"/>
                </a:lnTo>
                <a:lnTo>
                  <a:pt x="538530" y="9419158"/>
                </a:lnTo>
                <a:lnTo>
                  <a:pt x="690168" y="9264574"/>
                </a:lnTo>
                <a:lnTo>
                  <a:pt x="690168" y="9256509"/>
                </a:lnTo>
                <a:close/>
              </a:path>
              <a:path w="3526790" h="9419590">
                <a:moveTo>
                  <a:pt x="3515626" y="0"/>
                </a:moveTo>
                <a:lnTo>
                  <a:pt x="3365119" y="0"/>
                </a:lnTo>
                <a:lnTo>
                  <a:pt x="3207232" y="158686"/>
                </a:lnTo>
                <a:lnTo>
                  <a:pt x="3049346" y="0"/>
                </a:lnTo>
                <a:lnTo>
                  <a:pt x="2898838" y="0"/>
                </a:lnTo>
                <a:lnTo>
                  <a:pt x="3056725" y="158686"/>
                </a:lnTo>
                <a:lnTo>
                  <a:pt x="3207232" y="309943"/>
                </a:lnTo>
                <a:lnTo>
                  <a:pt x="3515626" y="0"/>
                </a:lnTo>
                <a:close/>
              </a:path>
              <a:path w="3526790" h="9419590">
                <a:moveTo>
                  <a:pt x="3526320" y="1822107"/>
                </a:moveTo>
                <a:lnTo>
                  <a:pt x="3451072" y="1746478"/>
                </a:lnTo>
                <a:lnTo>
                  <a:pt x="3207232" y="1991550"/>
                </a:lnTo>
                <a:lnTo>
                  <a:pt x="2963392" y="1746478"/>
                </a:lnTo>
                <a:lnTo>
                  <a:pt x="2888145" y="1822107"/>
                </a:lnTo>
                <a:lnTo>
                  <a:pt x="3207232" y="2142807"/>
                </a:lnTo>
                <a:lnTo>
                  <a:pt x="3526320" y="1822107"/>
                </a:lnTo>
                <a:close/>
              </a:path>
              <a:path w="3526790" h="9419590">
                <a:moveTo>
                  <a:pt x="3526320" y="1363903"/>
                </a:moveTo>
                <a:lnTo>
                  <a:pt x="3451072" y="1288275"/>
                </a:lnTo>
                <a:lnTo>
                  <a:pt x="3207232" y="1533334"/>
                </a:lnTo>
                <a:lnTo>
                  <a:pt x="2963392" y="1288275"/>
                </a:lnTo>
                <a:lnTo>
                  <a:pt x="2888145" y="1363903"/>
                </a:lnTo>
                <a:lnTo>
                  <a:pt x="3207232" y="1684591"/>
                </a:lnTo>
                <a:lnTo>
                  <a:pt x="3526320" y="1363903"/>
                </a:lnTo>
                <a:close/>
              </a:path>
              <a:path w="3526790" h="9419590">
                <a:moveTo>
                  <a:pt x="3526320" y="905687"/>
                </a:moveTo>
                <a:lnTo>
                  <a:pt x="3451072" y="830046"/>
                </a:lnTo>
                <a:lnTo>
                  <a:pt x="3207232" y="1075118"/>
                </a:lnTo>
                <a:lnTo>
                  <a:pt x="2963392" y="830046"/>
                </a:lnTo>
                <a:lnTo>
                  <a:pt x="2888145" y="905687"/>
                </a:lnTo>
                <a:lnTo>
                  <a:pt x="3207232" y="1226375"/>
                </a:lnTo>
                <a:lnTo>
                  <a:pt x="3526320" y="905687"/>
                </a:lnTo>
                <a:close/>
              </a:path>
              <a:path w="3526790" h="9419590">
                <a:moveTo>
                  <a:pt x="3526320" y="447459"/>
                </a:moveTo>
                <a:lnTo>
                  <a:pt x="3451072" y="371830"/>
                </a:lnTo>
                <a:lnTo>
                  <a:pt x="3207232" y="616902"/>
                </a:lnTo>
                <a:lnTo>
                  <a:pt x="2963392" y="371830"/>
                </a:lnTo>
                <a:lnTo>
                  <a:pt x="2888145" y="447459"/>
                </a:lnTo>
                <a:lnTo>
                  <a:pt x="3207232" y="768159"/>
                </a:lnTo>
                <a:lnTo>
                  <a:pt x="3526320" y="44745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6"/>
          <p:cNvSpPr txBox="1"/>
          <p:nvPr/>
        </p:nvSpPr>
        <p:spPr>
          <a:xfrm>
            <a:off x="13974127" y="6819900"/>
            <a:ext cx="3385503" cy="437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8210">
              <a:lnSpc>
                <a:spcPct val="107000"/>
              </a:lnSpc>
              <a:spcBef>
                <a:spcPts val="100"/>
              </a:spcBef>
            </a:pPr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/>
              </a:rPr>
              <a:t>APPROXIMATELY</a:t>
            </a:r>
            <a:endParaRPr sz="2700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23710" y="7353300"/>
            <a:ext cx="4087090" cy="2819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1" y="7353300"/>
            <a:ext cx="7398864" cy="281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72C005A-6FCA-6BA9-90FD-35445DADCAD9}"/>
              </a:ext>
            </a:extLst>
          </p:cNvPr>
          <p:cNvSpPr/>
          <p:nvPr/>
        </p:nvSpPr>
        <p:spPr>
          <a:xfrm>
            <a:off x="6096000" y="494340"/>
            <a:ext cx="11626852" cy="6661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7464" y="1481768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3.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23710" y="7353300"/>
            <a:ext cx="4087090" cy="2819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CD0C2-DF80-CFA8-4089-D9DE3DEBDE39}"/>
              </a:ext>
            </a:extLst>
          </p:cNvPr>
          <p:cNvSpPr/>
          <p:nvPr/>
        </p:nvSpPr>
        <p:spPr>
          <a:xfrm>
            <a:off x="6102928" y="250181"/>
            <a:ext cx="11626852" cy="690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7464" y="1481768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4.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178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98253" y="370550"/>
            <a:ext cx="2514600" cy="241620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/>
          <p:cNvSpPr/>
          <p:nvPr/>
        </p:nvSpPr>
        <p:spPr>
          <a:xfrm>
            <a:off x="15598253" y="5531896"/>
            <a:ext cx="2514600" cy="43771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Rectangle 40"/>
          <p:cNvSpPr/>
          <p:nvPr/>
        </p:nvSpPr>
        <p:spPr>
          <a:xfrm>
            <a:off x="15600528" y="2930595"/>
            <a:ext cx="2514600" cy="241620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BD37AD-5D8C-E867-E71B-CCD7002830FF}"/>
              </a:ext>
            </a:extLst>
          </p:cNvPr>
          <p:cNvSpPr/>
          <p:nvPr/>
        </p:nvSpPr>
        <p:spPr>
          <a:xfrm>
            <a:off x="6096000" y="370550"/>
            <a:ext cx="9296400" cy="9538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57464" y="1481768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5.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  <a:solidFill>
            <a:schemeClr val="bg1"/>
          </a:solidFill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4076700"/>
            <a:ext cx="4993800" cy="9922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52197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52897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5624657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6023908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5685350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606953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189" y="6438900"/>
            <a:ext cx="4270713" cy="312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4</a:t>
            </a:r>
          </a:p>
        </p:txBody>
      </p:sp>
      <p:sp>
        <p:nvSpPr>
          <p:cNvPr id="21" name="Arrow: Chevron 20"/>
          <p:cNvSpPr/>
          <p:nvPr/>
        </p:nvSpPr>
        <p:spPr>
          <a:xfrm>
            <a:off x="721567" y="650899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189" y="6843857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5</a:t>
            </a:r>
          </a:p>
        </p:txBody>
      </p:sp>
      <p:sp>
        <p:nvSpPr>
          <p:cNvPr id="27" name="Arrow: Chevron 26"/>
          <p:cNvSpPr/>
          <p:nvPr/>
        </p:nvSpPr>
        <p:spPr>
          <a:xfrm>
            <a:off x="721567" y="6904550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68825" y="1746488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68825" y="1288276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68825" y="830064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68825" y="371840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79511" y="0"/>
            <a:ext cx="617220" cy="310515"/>
          </a:xfrm>
          <a:custGeom>
            <a:avLst/>
            <a:gdLst/>
            <a:ahLst/>
            <a:cxnLst/>
            <a:rect l="l" t="t" r="r" b="b"/>
            <a:pathLst>
              <a:path w="617219" h="310515">
                <a:moveTo>
                  <a:pt x="466298" y="0"/>
                </a:moveTo>
                <a:lnTo>
                  <a:pt x="616801" y="0"/>
                </a:lnTo>
                <a:lnTo>
                  <a:pt x="308400" y="309954"/>
                </a:lnTo>
                <a:lnTo>
                  <a:pt x="157897" y="158693"/>
                </a:lnTo>
                <a:lnTo>
                  <a:pt x="308400" y="158693"/>
                </a:lnTo>
                <a:lnTo>
                  <a:pt x="466298" y="0"/>
                </a:lnTo>
                <a:close/>
              </a:path>
              <a:path w="617219" h="310515">
                <a:moveTo>
                  <a:pt x="0" y="0"/>
                </a:moveTo>
                <a:lnTo>
                  <a:pt x="150502" y="0"/>
                </a:lnTo>
                <a:lnTo>
                  <a:pt x="308400" y="158693"/>
                </a:lnTo>
                <a:lnTo>
                  <a:pt x="157897" y="158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7375" y="6949106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F41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35626" y="7168181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F41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/>
          <p:cNvSpPr txBox="1">
            <a:spLocks noGrp="1"/>
          </p:cNvSpPr>
          <p:nvPr>
            <p:ph type="title"/>
          </p:nvPr>
        </p:nvSpPr>
        <p:spPr>
          <a:xfrm>
            <a:off x="4152900" y="2605614"/>
            <a:ext cx="9982200" cy="1266372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0"/>
              </a:spcBef>
            </a:pPr>
            <a:r>
              <a:rPr lang="en-PH" sz="8000" b="1" spc="-9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Source of Datasets</a:t>
            </a:r>
            <a:endParaRPr lang="en-PH" sz="8000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376251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4467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2684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0900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9117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7334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5550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3767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1984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0200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58417" y="3"/>
            <a:ext cx="396875" cy="415925"/>
          </a:xfrm>
          <a:custGeom>
            <a:avLst/>
            <a:gdLst/>
            <a:ahLst/>
            <a:cxnLst/>
            <a:rect l="l" t="t" r="r" b="b"/>
            <a:pathLst>
              <a:path w="396875" h="415925">
                <a:moveTo>
                  <a:pt x="396325" y="340547"/>
                </a:moveTo>
                <a:lnTo>
                  <a:pt x="320695" y="415798"/>
                </a:lnTo>
                <a:lnTo>
                  <a:pt x="0" y="96711"/>
                </a:lnTo>
                <a:lnTo>
                  <a:pt x="97198" y="0"/>
                </a:lnTo>
                <a:lnTo>
                  <a:pt x="151261" y="0"/>
                </a:lnTo>
                <a:lnTo>
                  <a:pt x="151261" y="96711"/>
                </a:lnTo>
                <a:lnTo>
                  <a:pt x="396325" y="340547"/>
                </a:lnTo>
                <a:close/>
              </a:path>
              <a:path w="396875" h="415925">
                <a:moveTo>
                  <a:pt x="248459" y="0"/>
                </a:moveTo>
                <a:lnTo>
                  <a:pt x="151261" y="96711"/>
                </a:lnTo>
                <a:lnTo>
                  <a:pt x="151261" y="0"/>
                </a:lnTo>
                <a:lnTo>
                  <a:pt x="24845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96703" y="1282703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96703" y="1155703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96703" y="1028703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F2E4BFEE-C84A-5D06-6B14-D5F4B20E18D1}"/>
              </a:ext>
            </a:extLst>
          </p:cNvPr>
          <p:cNvSpPr/>
          <p:nvPr/>
        </p:nvSpPr>
        <p:spPr>
          <a:xfrm>
            <a:off x="16685148" y="9101933"/>
            <a:ext cx="690245" cy="317500"/>
          </a:xfrm>
          <a:custGeom>
            <a:avLst/>
            <a:gdLst/>
            <a:ahLst/>
            <a:cxnLst/>
            <a:rect l="l" t="t" r="r" b="b"/>
            <a:pathLst>
              <a:path w="690244" h="317500">
                <a:moveTo>
                  <a:pt x="530605" y="317229"/>
                </a:moveTo>
                <a:lnTo>
                  <a:pt x="538520" y="317229"/>
                </a:lnTo>
                <a:lnTo>
                  <a:pt x="690166" y="162648"/>
                </a:lnTo>
                <a:lnTo>
                  <a:pt x="690166" y="154580"/>
                </a:lnTo>
                <a:lnTo>
                  <a:pt x="543585" y="5163"/>
                </a:lnTo>
                <a:lnTo>
                  <a:pt x="538520" y="0"/>
                </a:lnTo>
                <a:lnTo>
                  <a:pt x="530605" y="0"/>
                </a:lnTo>
                <a:lnTo>
                  <a:pt x="525856" y="5163"/>
                </a:lnTo>
                <a:lnTo>
                  <a:pt x="523323" y="7745"/>
                </a:lnTo>
                <a:lnTo>
                  <a:pt x="522057" y="10972"/>
                </a:lnTo>
                <a:lnTo>
                  <a:pt x="522057" y="17426"/>
                </a:lnTo>
                <a:lnTo>
                  <a:pt x="523323" y="20653"/>
                </a:lnTo>
                <a:lnTo>
                  <a:pt x="645527" y="145544"/>
                </a:lnTo>
                <a:lnTo>
                  <a:pt x="5698" y="145544"/>
                </a:lnTo>
                <a:lnTo>
                  <a:pt x="0" y="151353"/>
                </a:lnTo>
                <a:lnTo>
                  <a:pt x="0" y="165553"/>
                </a:lnTo>
                <a:lnTo>
                  <a:pt x="5698" y="171361"/>
                </a:lnTo>
                <a:lnTo>
                  <a:pt x="645527" y="171361"/>
                </a:lnTo>
                <a:lnTo>
                  <a:pt x="520474" y="298834"/>
                </a:lnTo>
                <a:lnTo>
                  <a:pt x="520474" y="306902"/>
                </a:lnTo>
                <a:lnTo>
                  <a:pt x="530605" y="3172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69D7C-59EB-B1DC-E8AB-94D5E61C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"/>
          <a:stretch>
            <a:fillRect/>
          </a:stretch>
        </p:blipFill>
        <p:spPr>
          <a:xfrm rot="16200000">
            <a:off x="6781801" y="-7353300"/>
            <a:ext cx="4724399" cy="18288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reflection blurRad="6350" stA="53000" endPos="55000" dir="5400000" sy="-100000" algn="bl" rotWithShape="0"/>
          </a:effectLst>
        </p:spPr>
      </p:pic>
      <p:sp>
        <p:nvSpPr>
          <p:cNvPr id="7" name="object 7"/>
          <p:cNvSpPr/>
          <p:nvPr/>
        </p:nvSpPr>
        <p:spPr>
          <a:xfrm>
            <a:off x="609600" y="95631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F41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6705610" y="3581400"/>
            <a:ext cx="5486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z="2400" b="1" spc="185" dirty="0">
                <a:solidFill>
                  <a:schemeClr val="bg1">
                    <a:lumMod val="95000"/>
                  </a:schemeClr>
                </a:solidFill>
                <a:latin typeface="Tahoma" panose="020B0604030504040204"/>
                <a:cs typeface="Tahoma" panose="020B0604030504040204"/>
              </a:rPr>
              <a:t>TEAM TYPHOON ANALYST</a:t>
            </a:r>
            <a:endParaRPr sz="2400" dirty="0">
              <a:solidFill>
                <a:schemeClr val="bg1">
                  <a:lumMod val="95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F6F7FB5-6BA8-88E3-72A2-167834489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500" y="2324100"/>
            <a:ext cx="8763000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pc="-254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EE</a:t>
            </a:r>
            <a:r>
              <a:rPr spc="204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pc="-345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40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pc="-10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pc="-90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pc="-345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40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pc="-254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pc="509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pc="-330" dirty="0">
                <a:solidFill>
                  <a:schemeClr val="bg1"/>
                </a:solidFill>
                <a:latin typeface="Tahoma" panose="020B0604030504040204"/>
                <a:cs typeface="Tahoma" panose="020B0604030504040204"/>
              </a:rPr>
              <a:t>M</a:t>
            </a: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D420A78D-224A-7D80-6E86-47546D3CCE1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635" y="4407259"/>
            <a:ext cx="3143218" cy="3481387"/>
          </a:xfrm>
          <a:prstGeom prst="rect">
            <a:avLst/>
          </a:prstGeom>
        </p:spPr>
      </p:pic>
      <p:pic>
        <p:nvPicPr>
          <p:cNvPr id="13" name="object 10">
            <a:extLst>
              <a:ext uri="{FF2B5EF4-FFF2-40B4-BE49-F238E27FC236}">
                <a16:creationId xmlns:a16="http://schemas.microsoft.com/office/drawing/2014/main" id="{6544387D-A0B9-7022-D2C1-A27AEC2E48F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381" y="4407259"/>
            <a:ext cx="3143218" cy="3481387"/>
          </a:xfrm>
          <a:prstGeom prst="rect">
            <a:avLst/>
          </a:prstGeom>
        </p:spPr>
      </p:pic>
      <p:pic>
        <p:nvPicPr>
          <p:cNvPr id="15" name="object 10">
            <a:extLst>
              <a:ext uri="{FF2B5EF4-FFF2-40B4-BE49-F238E27FC236}">
                <a16:creationId xmlns:a16="http://schemas.microsoft.com/office/drawing/2014/main" id="{9999F00B-34CF-EF5C-DB64-C6B12651FF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8403" y="4407259"/>
            <a:ext cx="3143218" cy="3481387"/>
          </a:xfrm>
          <a:prstGeom prst="rect">
            <a:avLst/>
          </a:prstGeom>
        </p:spPr>
      </p:pic>
      <p:pic>
        <p:nvPicPr>
          <p:cNvPr id="17" name="object 10">
            <a:extLst>
              <a:ext uri="{FF2B5EF4-FFF2-40B4-BE49-F238E27FC236}">
                <a16:creationId xmlns:a16="http://schemas.microsoft.com/office/drawing/2014/main" id="{7621BA79-3847-1D97-8C67-8D6C980D062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0425" y="4407259"/>
            <a:ext cx="3143218" cy="3481387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21B49A51-5A7E-4D3C-8E44-4505365DCC2D}"/>
              </a:ext>
            </a:extLst>
          </p:cNvPr>
          <p:cNvSpPr txBox="1"/>
          <p:nvPr/>
        </p:nvSpPr>
        <p:spPr>
          <a:xfrm>
            <a:off x="4060554" y="7945582"/>
            <a:ext cx="5994871" cy="2081980"/>
          </a:xfrm>
          <a:prstGeom prst="rect">
            <a:avLst/>
          </a:prstGeom>
        </p:spPr>
        <p:txBody>
          <a:bodyPr vert="horz" wrap="square" lIns="0" tIns="2432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915"/>
              </a:spcBef>
            </a:pPr>
            <a:r>
              <a:rPr lang="en-US" sz="2700" b="1" spc="-30" dirty="0">
                <a:solidFill>
                  <a:srgbClr val="111B1D"/>
                </a:solidFill>
                <a:latin typeface="Tahoma" panose="020B0604030504040204"/>
                <a:cs typeface="Tahoma" panose="020B0604030504040204"/>
              </a:rPr>
              <a:t>John </a:t>
            </a:r>
            <a:r>
              <a:rPr lang="en-US" sz="2700" b="1" spc="-30" dirty="0" err="1">
                <a:solidFill>
                  <a:srgbClr val="111B1D"/>
                </a:solidFill>
                <a:latin typeface="Tahoma" panose="020B0604030504040204"/>
                <a:cs typeface="Tahoma" panose="020B0604030504040204"/>
              </a:rPr>
              <a:t>Palis</a:t>
            </a:r>
            <a:endParaRPr sz="2700" dirty="0">
              <a:latin typeface="Tahoma" panose="020B0604030504040204"/>
              <a:cs typeface="Tahom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1275"/>
              </a:spcBef>
            </a:pPr>
            <a:r>
              <a:rPr lang="en-US" sz="1900" spc="-6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Presentation Manager</a:t>
            </a:r>
            <a:endParaRPr sz="19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ct val="100000"/>
              </a:lnSpc>
            </a:pPr>
            <a:endParaRPr sz="19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C9C79809-798F-CFAA-D92C-046998313D8C}"/>
              </a:ext>
            </a:extLst>
          </p:cNvPr>
          <p:cNvSpPr txBox="1"/>
          <p:nvPr/>
        </p:nvSpPr>
        <p:spPr>
          <a:xfrm>
            <a:off x="8197937" y="7966364"/>
            <a:ext cx="5994871" cy="2081980"/>
          </a:xfrm>
          <a:prstGeom prst="rect">
            <a:avLst/>
          </a:prstGeom>
        </p:spPr>
        <p:txBody>
          <a:bodyPr vert="horz" wrap="square" lIns="0" tIns="2432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915"/>
              </a:spcBef>
            </a:pPr>
            <a:r>
              <a:rPr lang="en-US" sz="2700" b="1" spc="-30" dirty="0">
                <a:solidFill>
                  <a:srgbClr val="111B1D"/>
                </a:solidFill>
                <a:latin typeface="Tahoma" panose="020B0604030504040204"/>
                <a:cs typeface="Tahoma" panose="020B0604030504040204"/>
              </a:rPr>
              <a:t>Christine </a:t>
            </a:r>
            <a:r>
              <a:rPr lang="en-US" sz="2700" b="1" spc="-30" dirty="0" err="1">
                <a:solidFill>
                  <a:srgbClr val="111B1D"/>
                </a:solidFill>
                <a:latin typeface="Tahoma" panose="020B0604030504040204"/>
                <a:cs typeface="Tahoma" panose="020B0604030504040204"/>
              </a:rPr>
              <a:t>Alangilan</a:t>
            </a:r>
            <a:endParaRPr sz="2700" dirty="0">
              <a:latin typeface="Tahoma" panose="020B0604030504040204"/>
              <a:cs typeface="Tahom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1275"/>
              </a:spcBef>
            </a:pPr>
            <a:r>
              <a:rPr lang="en-US" sz="1900" spc="-6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Documentation Director</a:t>
            </a:r>
            <a:endParaRPr sz="19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ct val="100000"/>
              </a:lnSpc>
            </a:pPr>
            <a:endParaRPr sz="19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9D3CC9C6-1415-9A96-1DFC-45EEE8D72978}"/>
              </a:ext>
            </a:extLst>
          </p:cNvPr>
          <p:cNvSpPr txBox="1"/>
          <p:nvPr/>
        </p:nvSpPr>
        <p:spPr>
          <a:xfrm>
            <a:off x="-42192" y="7945582"/>
            <a:ext cx="5994871" cy="2081980"/>
          </a:xfrm>
          <a:prstGeom prst="rect">
            <a:avLst/>
          </a:prstGeom>
        </p:spPr>
        <p:txBody>
          <a:bodyPr vert="horz" wrap="square" lIns="0" tIns="2432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915"/>
              </a:spcBef>
            </a:pPr>
            <a:r>
              <a:rPr lang="en-US" sz="2700" b="1" spc="-30" dirty="0">
                <a:solidFill>
                  <a:srgbClr val="111B1D"/>
                </a:solidFill>
                <a:latin typeface="Tahoma" panose="020B0604030504040204"/>
                <a:cs typeface="Tahoma" panose="020B0604030504040204"/>
              </a:rPr>
              <a:t>Gabriel Alvaro</a:t>
            </a:r>
            <a:endParaRPr sz="2700" dirty="0">
              <a:latin typeface="Tahoma" panose="020B0604030504040204"/>
              <a:cs typeface="Tahom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1275"/>
              </a:spcBef>
            </a:pPr>
            <a:r>
              <a:rPr lang="en-US" sz="1900" spc="-6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Project Manager</a:t>
            </a:r>
            <a:endParaRPr sz="19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ct val="100000"/>
              </a:lnSpc>
            </a:pPr>
            <a:endParaRPr sz="19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B73871EC-DFE3-BE39-598D-ACFFA85E391A}"/>
              </a:ext>
            </a:extLst>
          </p:cNvPr>
          <p:cNvSpPr txBox="1"/>
          <p:nvPr/>
        </p:nvSpPr>
        <p:spPr>
          <a:xfrm>
            <a:off x="12404598" y="7962900"/>
            <a:ext cx="5994871" cy="2081980"/>
          </a:xfrm>
          <a:prstGeom prst="rect">
            <a:avLst/>
          </a:prstGeom>
        </p:spPr>
        <p:txBody>
          <a:bodyPr vert="horz" wrap="square" lIns="0" tIns="2432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915"/>
              </a:spcBef>
            </a:pPr>
            <a:r>
              <a:rPr lang="en-US" sz="2700" b="1" spc="-30" dirty="0">
                <a:solidFill>
                  <a:srgbClr val="111B1D"/>
                </a:solidFill>
                <a:latin typeface="Tahoma" panose="020B0604030504040204"/>
                <a:cs typeface="Tahoma" panose="020B0604030504040204"/>
              </a:rPr>
              <a:t>Marian Guerra</a:t>
            </a:r>
            <a:endParaRPr sz="2700" dirty="0">
              <a:latin typeface="Tahoma" panose="020B0604030504040204"/>
              <a:cs typeface="Tahom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1275"/>
              </a:spcBef>
            </a:pPr>
            <a:r>
              <a:rPr lang="en-US" sz="1900" spc="-65" dirty="0">
                <a:solidFill>
                  <a:srgbClr val="111B1D"/>
                </a:solidFill>
                <a:latin typeface="Verdana" panose="020B0604030504040204"/>
                <a:cs typeface="Verdana" panose="020B0604030504040204"/>
              </a:rPr>
              <a:t>Quality Assurance Analyst</a:t>
            </a:r>
            <a:endParaRPr sz="19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ct val="100000"/>
              </a:lnSpc>
            </a:pPr>
            <a:endParaRPr sz="1900" dirty="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91275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48616" y="4354535"/>
            <a:ext cx="5257800" cy="57150"/>
          </a:xfrm>
          <a:custGeom>
            <a:avLst/>
            <a:gdLst/>
            <a:ahLst/>
            <a:cxnLst/>
            <a:rect l="l" t="t" r="r" b="b"/>
            <a:pathLst>
              <a:path w="5257800" h="57150">
                <a:moveTo>
                  <a:pt x="5257799" y="57149"/>
                </a:moveTo>
                <a:lnTo>
                  <a:pt x="0" y="57149"/>
                </a:lnTo>
                <a:lnTo>
                  <a:pt x="0" y="0"/>
                </a:lnTo>
                <a:lnTo>
                  <a:pt x="5257799" y="0"/>
                </a:lnTo>
                <a:lnTo>
                  <a:pt x="5257799" y="571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35916" y="3685541"/>
            <a:ext cx="491807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ysClr val="windowText" lastClr="000000"/>
                </a:solidFill>
                <a:latin typeface="Tahoma" panose="020B0604030504040204"/>
                <a:cs typeface="Tahoma" panose="020B0604030504040204"/>
              </a:rPr>
              <a:t>TOPICS</a:t>
            </a:r>
            <a:r>
              <a:rPr sz="2900" spc="90" dirty="0">
                <a:solidFill>
                  <a:sysClr val="windowText" lastClr="0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spc="105" dirty="0">
                <a:solidFill>
                  <a:sysClr val="windowText" lastClr="00000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900" spc="90" dirty="0">
                <a:solidFill>
                  <a:sysClr val="windowText" lastClr="0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spc="-35" dirty="0">
                <a:solidFill>
                  <a:sysClr val="windowText" lastClr="000000"/>
                </a:solidFill>
                <a:latin typeface="Tahoma" panose="020B0604030504040204"/>
                <a:cs typeface="Tahoma" panose="020B0604030504040204"/>
              </a:rPr>
              <a:t>HIGHLIGHTS</a:t>
            </a:r>
            <a:endParaRPr sz="2900" dirty="0">
              <a:solidFill>
                <a:sysClr val="windowText" lastClr="00000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5676" y="4673994"/>
            <a:ext cx="7780684" cy="2761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7630">
              <a:lnSpc>
                <a:spcPct val="125000"/>
              </a:lnSpc>
              <a:spcBef>
                <a:spcPts val="100"/>
              </a:spcBef>
            </a:pPr>
            <a:r>
              <a:rPr lang="en-PH" sz="2400" spc="110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Verdana" panose="020B0604030504040204"/>
              </a:rPr>
              <a:t>Sustainable Development Goals</a:t>
            </a:r>
          </a:p>
          <a:p>
            <a:pPr marL="12700" marR="1357630">
              <a:lnSpc>
                <a:spcPct val="125000"/>
              </a:lnSpc>
              <a:spcBef>
                <a:spcPts val="100"/>
              </a:spcBef>
            </a:pPr>
            <a:r>
              <a:rPr lang="en-US" sz="2400" spc="-160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Verdana" panose="020B0604030504040204"/>
              </a:rPr>
              <a:t>Introduction</a:t>
            </a:r>
            <a:endParaRPr lang="en-PH" sz="2400" spc="-75" dirty="0">
              <a:solidFill>
                <a:sysClr val="windowText" lastClr="000000"/>
              </a:solidFill>
              <a:latin typeface="Century Gothic" panose="020B0502020202020204" pitchFamily="34" charset="0"/>
              <a:cs typeface="Verdana" panose="020B0604030504040204"/>
            </a:endParaRPr>
          </a:p>
          <a:p>
            <a:pPr marL="12700" marR="1357630">
              <a:lnSpc>
                <a:spcPct val="125000"/>
              </a:lnSpc>
              <a:spcBef>
                <a:spcPts val="100"/>
              </a:spcBef>
            </a:pPr>
            <a:r>
              <a:rPr lang="en-PH" sz="2400" spc="-15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Verdana" panose="020B0604030504040204"/>
              </a:rPr>
              <a:t>Problem Statement	</a:t>
            </a:r>
            <a:endParaRPr sz="2400" dirty="0">
              <a:solidFill>
                <a:sysClr val="windowText" lastClr="000000"/>
              </a:solidFill>
              <a:latin typeface="Century Gothic" panose="020B0502020202020204" pitchFamily="34" charset="0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</a:pPr>
            <a:r>
              <a:rPr lang="en-PH" sz="2400" spc="-10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Verdana" panose="020B0604030504040204"/>
              </a:rPr>
              <a:t>Objectives</a:t>
            </a:r>
            <a:endParaRPr lang="en-PH" sz="2400" spc="-30" dirty="0">
              <a:solidFill>
                <a:sysClr val="windowText" lastClr="000000"/>
              </a:solidFill>
              <a:latin typeface="Century Gothic" panose="020B0502020202020204" pitchFamily="34" charset="0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</a:pPr>
            <a:r>
              <a:rPr lang="en-PH" sz="2400" spc="-80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Verdana" panose="020B0604030504040204"/>
              </a:rPr>
              <a:t>Purpose</a:t>
            </a:r>
          </a:p>
          <a:p>
            <a:pPr marL="12700" marR="5080">
              <a:lnSpc>
                <a:spcPct val="125000"/>
              </a:lnSpc>
            </a:pPr>
            <a:r>
              <a:rPr lang="en-PH" sz="2400" spc="-15" dirty="0">
                <a:solidFill>
                  <a:sysClr val="windowText" lastClr="000000"/>
                </a:solidFill>
                <a:latin typeface="Century Gothic" panose="020B0502020202020204" pitchFamily="34" charset="0"/>
                <a:cs typeface="Verdana" panose="020B0604030504040204"/>
              </a:rPr>
              <a:t>Sources of Datasets</a:t>
            </a:r>
            <a:endParaRPr lang="en-PH" sz="2400" spc="-75" dirty="0">
              <a:solidFill>
                <a:sysClr val="windowText" lastClr="000000"/>
              </a:solidFill>
              <a:latin typeface="Century Gothic" panose="020B0502020202020204" pitchFamily="34" charset="0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96703" y="1282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96703" y="1155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96703" y="1028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85148" y="9101933"/>
            <a:ext cx="690245" cy="317500"/>
          </a:xfrm>
          <a:custGeom>
            <a:avLst/>
            <a:gdLst/>
            <a:ahLst/>
            <a:cxnLst/>
            <a:rect l="l" t="t" r="r" b="b"/>
            <a:pathLst>
              <a:path w="690244" h="317500">
                <a:moveTo>
                  <a:pt x="530605" y="317229"/>
                </a:moveTo>
                <a:lnTo>
                  <a:pt x="538520" y="317229"/>
                </a:lnTo>
                <a:lnTo>
                  <a:pt x="690166" y="162648"/>
                </a:lnTo>
                <a:lnTo>
                  <a:pt x="690166" y="154580"/>
                </a:lnTo>
                <a:lnTo>
                  <a:pt x="543585" y="5163"/>
                </a:lnTo>
                <a:lnTo>
                  <a:pt x="538520" y="0"/>
                </a:lnTo>
                <a:lnTo>
                  <a:pt x="530605" y="0"/>
                </a:lnTo>
                <a:lnTo>
                  <a:pt x="525856" y="5163"/>
                </a:lnTo>
                <a:lnTo>
                  <a:pt x="523323" y="7745"/>
                </a:lnTo>
                <a:lnTo>
                  <a:pt x="522057" y="10972"/>
                </a:lnTo>
                <a:lnTo>
                  <a:pt x="522057" y="17426"/>
                </a:lnTo>
                <a:lnTo>
                  <a:pt x="523323" y="20653"/>
                </a:lnTo>
                <a:lnTo>
                  <a:pt x="645527" y="145544"/>
                </a:lnTo>
                <a:lnTo>
                  <a:pt x="5698" y="145544"/>
                </a:lnTo>
                <a:lnTo>
                  <a:pt x="0" y="151353"/>
                </a:lnTo>
                <a:lnTo>
                  <a:pt x="0" y="165553"/>
                </a:lnTo>
                <a:lnTo>
                  <a:pt x="5698" y="171361"/>
                </a:lnTo>
                <a:lnTo>
                  <a:pt x="645527" y="171361"/>
                </a:lnTo>
                <a:lnTo>
                  <a:pt x="520474" y="298834"/>
                </a:lnTo>
                <a:lnTo>
                  <a:pt x="520474" y="306902"/>
                </a:lnTo>
                <a:lnTo>
                  <a:pt x="530605" y="31722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8569360" cy="10287000"/>
          </a:xfrm>
          <a:prstGeom prst="rect">
            <a:avLst/>
          </a:prstGeom>
          <a:blipFill dpi="0" rotWithShape="1">
            <a:blip r:embed="rId3">
              <a:alphaModFix amt="8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543675" cy="10287000"/>
          </a:xfrm>
          <a:custGeom>
            <a:avLst/>
            <a:gdLst/>
            <a:ahLst/>
            <a:cxnLst/>
            <a:rect l="l" t="t" r="r" b="b"/>
            <a:pathLst>
              <a:path w="6543675" h="10287000">
                <a:moveTo>
                  <a:pt x="65436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543674" y="0"/>
                </a:lnTo>
                <a:lnTo>
                  <a:pt x="654367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657052" y="345029"/>
            <a:ext cx="2000548" cy="8681914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5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Sustainable Development Goals</a:t>
            </a:r>
            <a:endParaRPr sz="65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310974" y="1303417"/>
            <a:ext cx="3996690" cy="861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lang="en-PH" sz="2700" spc="-75" dirty="0">
                <a:solidFill>
                  <a:schemeClr val="bg2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Goal 11: Sustainable Cities and Communities</a:t>
            </a:r>
            <a:endParaRPr sz="2700" dirty="0">
              <a:solidFill>
                <a:schemeClr val="bg2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0974" y="2377239"/>
            <a:ext cx="4429916" cy="101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pc="105" dirty="0">
                <a:solidFill>
                  <a:srgbClr val="111B1D"/>
                </a:solidFill>
                <a:latin typeface="Century Gothic" panose="020B0502020202020204" pitchFamily="34" charset="0"/>
                <a:cs typeface="Verdana" panose="020B0604030504040204"/>
              </a:rPr>
              <a:t>It stives to mitigate the negative consequences of natural catastrophes like typhoons.</a:t>
            </a:r>
            <a:endParaRPr dirty="0">
              <a:latin typeface="Century Gothic" panose="020B0502020202020204" pitchFamily="34" charset="0"/>
              <a:cs typeface="Verdana" panose="020B0604030504040204"/>
            </a:endParaRPr>
          </a:p>
        </p:txBody>
      </p:sp>
      <p:sp>
        <p:nvSpPr>
          <p:cNvPr id="23" name="object 18"/>
          <p:cNvSpPr/>
          <p:nvPr/>
        </p:nvSpPr>
        <p:spPr>
          <a:xfrm>
            <a:off x="16796703" y="1282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16796703" y="1155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16796703" y="1028700"/>
            <a:ext cx="466090" cy="50800"/>
          </a:xfrm>
          <a:custGeom>
            <a:avLst/>
            <a:gdLst/>
            <a:ahLst/>
            <a:cxnLst/>
            <a:rect l="l" t="t" r="r" b="b"/>
            <a:pathLst>
              <a:path w="466090" h="50800">
                <a:moveTo>
                  <a:pt x="465824" y="50799"/>
                </a:moveTo>
                <a:lnTo>
                  <a:pt x="0" y="50799"/>
                </a:lnTo>
                <a:lnTo>
                  <a:pt x="0" y="0"/>
                </a:lnTo>
                <a:lnTo>
                  <a:pt x="465824" y="0"/>
                </a:lnTo>
                <a:lnTo>
                  <a:pt x="465824" y="507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16685148" y="9101933"/>
            <a:ext cx="690245" cy="317500"/>
          </a:xfrm>
          <a:custGeom>
            <a:avLst/>
            <a:gdLst/>
            <a:ahLst/>
            <a:cxnLst/>
            <a:rect l="l" t="t" r="r" b="b"/>
            <a:pathLst>
              <a:path w="690244" h="317500">
                <a:moveTo>
                  <a:pt x="530605" y="317229"/>
                </a:moveTo>
                <a:lnTo>
                  <a:pt x="538520" y="317229"/>
                </a:lnTo>
                <a:lnTo>
                  <a:pt x="690166" y="162648"/>
                </a:lnTo>
                <a:lnTo>
                  <a:pt x="690166" y="154580"/>
                </a:lnTo>
                <a:lnTo>
                  <a:pt x="543585" y="5163"/>
                </a:lnTo>
                <a:lnTo>
                  <a:pt x="538520" y="0"/>
                </a:lnTo>
                <a:lnTo>
                  <a:pt x="530605" y="0"/>
                </a:lnTo>
                <a:lnTo>
                  <a:pt x="525856" y="5163"/>
                </a:lnTo>
                <a:lnTo>
                  <a:pt x="523323" y="7745"/>
                </a:lnTo>
                <a:lnTo>
                  <a:pt x="522057" y="10972"/>
                </a:lnTo>
                <a:lnTo>
                  <a:pt x="522057" y="17426"/>
                </a:lnTo>
                <a:lnTo>
                  <a:pt x="523323" y="20653"/>
                </a:lnTo>
                <a:lnTo>
                  <a:pt x="645527" y="145544"/>
                </a:lnTo>
                <a:lnTo>
                  <a:pt x="5698" y="145544"/>
                </a:lnTo>
                <a:lnTo>
                  <a:pt x="0" y="151353"/>
                </a:lnTo>
                <a:lnTo>
                  <a:pt x="0" y="165553"/>
                </a:lnTo>
                <a:lnTo>
                  <a:pt x="5698" y="171361"/>
                </a:lnTo>
                <a:lnTo>
                  <a:pt x="645527" y="171361"/>
                </a:lnTo>
                <a:lnTo>
                  <a:pt x="520474" y="298834"/>
                </a:lnTo>
                <a:lnTo>
                  <a:pt x="520474" y="306902"/>
                </a:lnTo>
                <a:lnTo>
                  <a:pt x="530605" y="3172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8"/>
          <p:cNvSpPr txBox="1"/>
          <p:nvPr/>
        </p:nvSpPr>
        <p:spPr>
          <a:xfrm>
            <a:off x="10287000" y="4116542"/>
            <a:ext cx="3996690" cy="417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lang="en-US" sz="2700" kern="0" spc="-75" dirty="0">
                <a:solidFill>
                  <a:schemeClr val="bg2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Goal 13: Climate Action</a:t>
            </a:r>
            <a:endParaRPr lang="en-US" sz="2700" kern="0" dirty="0">
              <a:solidFill>
                <a:schemeClr val="bg2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10310974" y="4838700"/>
            <a:ext cx="4429916" cy="101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pc="105" dirty="0">
                <a:solidFill>
                  <a:srgbClr val="111B1D"/>
                </a:solidFill>
                <a:latin typeface="Century Gothic" panose="020B0502020202020204" pitchFamily="34" charset="0"/>
                <a:cs typeface="Verdana" panose="020B0604030504040204"/>
              </a:rPr>
              <a:t>It stives to take immediate action to address climate change and its consequences.</a:t>
            </a:r>
            <a:endParaRPr dirty="0">
              <a:latin typeface="Century Gothic" panose="020B0502020202020204" pitchFamily="34" charset="0"/>
              <a:cs typeface="Verdana" panose="020B0604030504040204"/>
            </a:endParaRPr>
          </a:p>
        </p:txBody>
      </p:sp>
      <p:sp>
        <p:nvSpPr>
          <p:cNvPr id="29" name="object 18"/>
          <p:cNvSpPr txBox="1"/>
          <p:nvPr/>
        </p:nvSpPr>
        <p:spPr>
          <a:xfrm>
            <a:off x="10310974" y="7012142"/>
            <a:ext cx="3996690" cy="417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1" i="0">
                <a:solidFill>
                  <a:srgbClr val="111B1D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lang="en-US" sz="2700" kern="0" spc="-75" dirty="0">
                <a:solidFill>
                  <a:schemeClr val="bg2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Goal 15: Life on Land</a:t>
            </a:r>
            <a:endParaRPr lang="en-US" sz="2700" kern="0" dirty="0">
              <a:solidFill>
                <a:schemeClr val="bg2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10322347" y="7625762"/>
            <a:ext cx="4429916" cy="1708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pc="105" dirty="0">
                <a:solidFill>
                  <a:srgbClr val="111B1D"/>
                </a:solidFill>
                <a:latin typeface="Century Gothic" panose="020B0502020202020204" pitchFamily="34" charset="0"/>
                <a:cs typeface="Verdana" panose="020B0604030504040204"/>
              </a:rPr>
              <a:t>It seeks to manage forest sustainability, prevent desertification, halt and reverse land degradation, and halt biodiversity loss.</a:t>
            </a:r>
            <a:endParaRPr dirty="0">
              <a:latin typeface="Century Gothic" panose="020B0502020202020204" pitchFamily="34" charset="0"/>
              <a:cs typeface="Verdana" panose="020B060403050404020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794" y="571500"/>
            <a:ext cx="3996691" cy="2936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795" y="3731111"/>
            <a:ext cx="3996690" cy="2936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78" y="6876074"/>
            <a:ext cx="4008707" cy="29156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746488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225" y="1288276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225" y="830064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371840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911" y="0"/>
            <a:ext cx="617220" cy="310515"/>
          </a:xfrm>
          <a:custGeom>
            <a:avLst/>
            <a:gdLst/>
            <a:ahLst/>
            <a:cxnLst/>
            <a:rect l="l" t="t" r="r" b="b"/>
            <a:pathLst>
              <a:path w="617219" h="310515">
                <a:moveTo>
                  <a:pt x="466298" y="0"/>
                </a:moveTo>
                <a:lnTo>
                  <a:pt x="616801" y="0"/>
                </a:lnTo>
                <a:lnTo>
                  <a:pt x="308400" y="309954"/>
                </a:lnTo>
                <a:lnTo>
                  <a:pt x="157897" y="158693"/>
                </a:lnTo>
                <a:lnTo>
                  <a:pt x="308400" y="158693"/>
                </a:lnTo>
                <a:lnTo>
                  <a:pt x="466298" y="0"/>
                </a:lnTo>
                <a:close/>
              </a:path>
              <a:path w="617219" h="310515">
                <a:moveTo>
                  <a:pt x="0" y="0"/>
                </a:moveTo>
                <a:lnTo>
                  <a:pt x="150502" y="0"/>
                </a:lnTo>
                <a:lnTo>
                  <a:pt x="308400" y="158693"/>
                </a:lnTo>
                <a:lnTo>
                  <a:pt x="157897" y="158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7375" y="6949106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F41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64675" y="6079687"/>
            <a:ext cx="3382010" cy="3026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PH" sz="425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PH" sz="425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5000"/>
              </a:lnSpc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Philippines' apparent vulnerability to natural disasters emerges from its geographic location within the Pacific Ring of Fire.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22010" y="1028501"/>
            <a:ext cx="8596630" cy="2394886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0"/>
              </a:spcBef>
            </a:pPr>
            <a:r>
              <a:rPr lang="en-PH" sz="8000" b="1" spc="-9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EDA TO TMRF</a:t>
            </a:r>
            <a:br>
              <a:rPr lang="en-PH" sz="8000" b="1" spc="-9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</a:br>
            <a:r>
              <a:rPr lang="en-PH" b="1" spc="-9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lang="en-PH" sz="8000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7"/>
          <a:stretch>
            <a:fillRect/>
          </a:stretch>
        </p:blipFill>
        <p:spPr>
          <a:xfrm>
            <a:off x="1219200" y="5796345"/>
            <a:ext cx="2734274" cy="3308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9718640" y="0"/>
            <a:ext cx="8569360" cy="10287000"/>
          </a:xfrm>
          <a:prstGeom prst="rect">
            <a:avLst/>
          </a:prstGeom>
          <a:blipFill dpi="0" rotWithShape="1">
            <a:blip r:embed="rId3">
              <a:alphaModFix amt="8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601200" y="1465635"/>
            <a:ext cx="665870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cs typeface="Cambria" panose="02040503050406030204"/>
              </a:rPr>
              <a:t>PROBLEM STATEMENT</a:t>
            </a:r>
            <a:endParaRPr sz="5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569360" cy="10325100"/>
          </a:xfrm>
          <a:prstGeom prst="rect">
            <a:avLst/>
          </a:prstGeom>
          <a:blipFill dpi="0" rotWithShape="1">
            <a:blip r:embed="rId3">
              <a:alphaModFix amt="8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bject 2"/>
          <p:cNvSpPr/>
          <p:nvPr/>
        </p:nvSpPr>
        <p:spPr>
          <a:xfrm>
            <a:off x="17373600" y="1746488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7373600" y="1288276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17373600" y="830064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17373600" y="371840"/>
            <a:ext cx="638175" cy="396875"/>
          </a:xfrm>
          <a:custGeom>
            <a:avLst/>
            <a:gdLst/>
            <a:ahLst/>
            <a:cxnLst/>
            <a:rect l="l" t="t" r="r" b="b"/>
            <a:pathLst>
              <a:path w="638175" h="396875">
                <a:moveTo>
                  <a:pt x="75251" y="0"/>
                </a:moveTo>
                <a:lnTo>
                  <a:pt x="319087" y="245064"/>
                </a:lnTo>
                <a:lnTo>
                  <a:pt x="562923" y="0"/>
                </a:lnTo>
                <a:lnTo>
                  <a:pt x="638174" y="75630"/>
                </a:lnTo>
                <a:lnTo>
                  <a:pt x="319087" y="396325"/>
                </a:lnTo>
                <a:lnTo>
                  <a:pt x="0" y="75630"/>
                </a:lnTo>
                <a:lnTo>
                  <a:pt x="752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17384286" y="0"/>
            <a:ext cx="617220" cy="310515"/>
          </a:xfrm>
          <a:custGeom>
            <a:avLst/>
            <a:gdLst/>
            <a:ahLst/>
            <a:cxnLst/>
            <a:rect l="l" t="t" r="r" b="b"/>
            <a:pathLst>
              <a:path w="617219" h="310515">
                <a:moveTo>
                  <a:pt x="466298" y="0"/>
                </a:moveTo>
                <a:lnTo>
                  <a:pt x="616801" y="0"/>
                </a:lnTo>
                <a:lnTo>
                  <a:pt x="308400" y="309954"/>
                </a:lnTo>
                <a:lnTo>
                  <a:pt x="157897" y="158693"/>
                </a:lnTo>
                <a:lnTo>
                  <a:pt x="308400" y="158693"/>
                </a:lnTo>
                <a:lnTo>
                  <a:pt x="466298" y="0"/>
                </a:lnTo>
                <a:close/>
              </a:path>
              <a:path w="617219" h="310515">
                <a:moveTo>
                  <a:pt x="0" y="0"/>
                </a:moveTo>
                <a:lnTo>
                  <a:pt x="150502" y="0"/>
                </a:lnTo>
                <a:lnTo>
                  <a:pt x="308400" y="158693"/>
                </a:lnTo>
                <a:lnTo>
                  <a:pt x="157897" y="158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48821" y="96393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3251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82236" y="9563100"/>
            <a:ext cx="1485900" cy="57150"/>
          </a:xfrm>
          <a:custGeom>
            <a:avLst/>
            <a:gdLst/>
            <a:ahLst/>
            <a:cxnLst/>
            <a:rect l="l" t="t" r="r" b="b"/>
            <a:pathLst>
              <a:path w="1485900" h="57150">
                <a:moveTo>
                  <a:pt x="1485899" y="57149"/>
                </a:moveTo>
                <a:lnTo>
                  <a:pt x="0" y="57149"/>
                </a:lnTo>
                <a:lnTo>
                  <a:pt x="0" y="0"/>
                </a:lnTo>
                <a:lnTo>
                  <a:pt x="1485899" y="0"/>
                </a:lnTo>
                <a:lnTo>
                  <a:pt x="1485899" y="571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8864" y="1497705"/>
            <a:ext cx="10911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70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lang="en-US" sz="4400" spc="35" dirty="0">
                <a:solidFill>
                  <a:schemeClr val="accent5">
                    <a:lumMod val="50000"/>
                  </a:schemeClr>
                </a:solidFill>
                <a:latin typeface="Cambria" panose="02040503050406030204"/>
                <a:cs typeface="Cambria" panose="02040503050406030204"/>
              </a:rPr>
              <a:t>1.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38800" cy="10287000"/>
          </a:xfrm>
          <a:custGeom>
            <a:avLst/>
            <a:gdLst/>
            <a:ahLst/>
            <a:cxnLst/>
            <a:rect l="l" t="t" r="r" b="b"/>
            <a:pathLst>
              <a:path w="4810125" h="10287000">
                <a:moveTo>
                  <a:pt x="48101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102869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951690" y="1028700"/>
            <a:ext cx="4175760" cy="9258300"/>
            <a:chOff x="951690" y="1028700"/>
            <a:chExt cx="4175760" cy="9258300"/>
          </a:xfrm>
        </p:grpSpPr>
        <p:sp>
          <p:nvSpPr>
            <p:cNvPr id="18" name="object 18"/>
            <p:cNvSpPr/>
            <p:nvPr/>
          </p:nvSpPr>
          <p:spPr>
            <a:xfrm>
              <a:off x="4489132" y="8144128"/>
              <a:ext cx="638175" cy="2143125"/>
            </a:xfrm>
            <a:custGeom>
              <a:avLst/>
              <a:gdLst/>
              <a:ahLst/>
              <a:cxnLst/>
              <a:rect l="l" t="t" r="r" b="b"/>
              <a:pathLst>
                <a:path w="638175" h="2143125">
                  <a:moveTo>
                    <a:pt x="627545" y="2142871"/>
                  </a:moveTo>
                  <a:lnTo>
                    <a:pt x="469595" y="1984133"/>
                  </a:lnTo>
                  <a:lnTo>
                    <a:pt x="319087" y="1832864"/>
                  </a:lnTo>
                  <a:lnTo>
                    <a:pt x="10642" y="2142871"/>
                  </a:lnTo>
                  <a:lnTo>
                    <a:pt x="161137" y="2142871"/>
                  </a:lnTo>
                  <a:lnTo>
                    <a:pt x="319087" y="1984133"/>
                  </a:lnTo>
                  <a:lnTo>
                    <a:pt x="477037" y="2142871"/>
                  </a:lnTo>
                  <a:lnTo>
                    <a:pt x="627545" y="2142871"/>
                  </a:lnTo>
                  <a:close/>
                </a:path>
                <a:path w="638175" h="2143125">
                  <a:moveTo>
                    <a:pt x="638175" y="1695348"/>
                  </a:moveTo>
                  <a:lnTo>
                    <a:pt x="319087" y="1374648"/>
                  </a:lnTo>
                  <a:lnTo>
                    <a:pt x="0" y="1695348"/>
                  </a:lnTo>
                  <a:lnTo>
                    <a:pt x="75260" y="1770976"/>
                  </a:lnTo>
                  <a:lnTo>
                    <a:pt x="319087" y="1525917"/>
                  </a:lnTo>
                  <a:lnTo>
                    <a:pt x="562927" y="1770976"/>
                  </a:lnTo>
                  <a:lnTo>
                    <a:pt x="638175" y="1695348"/>
                  </a:lnTo>
                  <a:close/>
                </a:path>
                <a:path w="638175" h="2143125">
                  <a:moveTo>
                    <a:pt x="638175" y="1237132"/>
                  </a:moveTo>
                  <a:lnTo>
                    <a:pt x="319087" y="916432"/>
                  </a:lnTo>
                  <a:lnTo>
                    <a:pt x="0" y="1237132"/>
                  </a:lnTo>
                  <a:lnTo>
                    <a:pt x="75260" y="1312760"/>
                  </a:lnTo>
                  <a:lnTo>
                    <a:pt x="319087" y="1067689"/>
                  </a:lnTo>
                  <a:lnTo>
                    <a:pt x="562927" y="1312760"/>
                  </a:lnTo>
                  <a:lnTo>
                    <a:pt x="638175" y="1237132"/>
                  </a:lnTo>
                  <a:close/>
                </a:path>
                <a:path w="638175" h="2143125">
                  <a:moveTo>
                    <a:pt x="638175" y="778916"/>
                  </a:moveTo>
                  <a:lnTo>
                    <a:pt x="319087" y="458216"/>
                  </a:lnTo>
                  <a:lnTo>
                    <a:pt x="0" y="778916"/>
                  </a:lnTo>
                  <a:lnTo>
                    <a:pt x="75260" y="854544"/>
                  </a:lnTo>
                  <a:lnTo>
                    <a:pt x="319087" y="609485"/>
                  </a:lnTo>
                  <a:lnTo>
                    <a:pt x="562927" y="854544"/>
                  </a:lnTo>
                  <a:lnTo>
                    <a:pt x="638175" y="778916"/>
                  </a:lnTo>
                  <a:close/>
                </a:path>
                <a:path w="638175" h="2143125">
                  <a:moveTo>
                    <a:pt x="638175" y="320700"/>
                  </a:moveTo>
                  <a:lnTo>
                    <a:pt x="319087" y="0"/>
                  </a:lnTo>
                  <a:lnTo>
                    <a:pt x="0" y="320700"/>
                  </a:lnTo>
                  <a:lnTo>
                    <a:pt x="75260" y="396328"/>
                  </a:lnTo>
                  <a:lnTo>
                    <a:pt x="319087" y="151269"/>
                  </a:lnTo>
                  <a:lnTo>
                    <a:pt x="562927" y="396328"/>
                  </a:lnTo>
                  <a:lnTo>
                    <a:pt x="638175" y="32070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51687" y="1028712"/>
              <a:ext cx="466090" cy="304800"/>
            </a:xfrm>
            <a:custGeom>
              <a:avLst/>
              <a:gdLst/>
              <a:ahLst/>
              <a:cxnLst/>
              <a:rect l="l" t="t" r="r" b="b"/>
              <a:pathLst>
                <a:path w="466090" h="304800">
                  <a:moveTo>
                    <a:pt x="465823" y="254000"/>
                  </a:moveTo>
                  <a:lnTo>
                    <a:pt x="0" y="254000"/>
                  </a:lnTo>
                  <a:lnTo>
                    <a:pt x="0" y="304800"/>
                  </a:lnTo>
                  <a:lnTo>
                    <a:pt x="465823" y="304800"/>
                  </a:lnTo>
                  <a:lnTo>
                    <a:pt x="465823" y="254000"/>
                  </a:lnTo>
                  <a:close/>
                </a:path>
                <a:path w="466090" h="304800">
                  <a:moveTo>
                    <a:pt x="465823" y="127000"/>
                  </a:moveTo>
                  <a:lnTo>
                    <a:pt x="0" y="127000"/>
                  </a:lnTo>
                  <a:lnTo>
                    <a:pt x="0" y="177800"/>
                  </a:lnTo>
                  <a:lnTo>
                    <a:pt x="465823" y="177800"/>
                  </a:lnTo>
                  <a:lnTo>
                    <a:pt x="465823" y="127000"/>
                  </a:lnTo>
                  <a:close/>
                </a:path>
                <a:path w="466090" h="304800">
                  <a:moveTo>
                    <a:pt x="46582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65823" y="50800"/>
                  </a:lnTo>
                  <a:lnTo>
                    <a:pt x="465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7"/>
          <p:cNvSpPr txBox="1"/>
          <p:nvPr/>
        </p:nvSpPr>
        <p:spPr>
          <a:xfrm rot="5400000">
            <a:off x="2537575" y="-314474"/>
            <a:ext cx="923330" cy="5279120"/>
          </a:xfrm>
          <a:prstGeom prst="rect">
            <a:avLst/>
          </a:prstGeom>
        </p:spPr>
        <p:txBody>
          <a:bodyPr vert="vert270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PH" sz="6000" b="1" spc="-70" dirty="0">
                <a:solidFill>
                  <a:schemeClr val="accent4">
                    <a:lumMod val="50000"/>
                  </a:schemeClr>
                </a:solidFill>
                <a:latin typeface="Tahoma" panose="020B0604030504040204"/>
                <a:cs typeface="Tahoma" panose="020B0604030504040204"/>
              </a:rPr>
              <a:t>OBJECTIVES</a:t>
            </a:r>
            <a:endParaRPr sz="6000" dirty="0">
              <a:solidFill>
                <a:schemeClr val="accent4">
                  <a:lumMod val="50000"/>
                </a:schemeClr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196933"/>
            <a:ext cx="5029200" cy="7273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Humanitarian Data Exchange Data set about Philippines (2019)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00" y="5581246"/>
            <a:ext cx="4993800" cy="9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Centre for Research on the Epidemiology of Disasters' Data set about the American Typhoons (2000-2022)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1687" y="4156615"/>
            <a:ext cx="4270713" cy="3121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1</a:t>
            </a:r>
          </a:p>
        </p:txBody>
      </p:sp>
      <p:sp>
        <p:nvSpPr>
          <p:cNvPr id="3" name="Arrow: Chevron 2"/>
          <p:cNvSpPr/>
          <p:nvPr/>
        </p:nvSpPr>
        <p:spPr>
          <a:xfrm>
            <a:off x="712065" y="4226713"/>
            <a:ext cx="160088" cy="190810"/>
          </a:xfrm>
          <a:prstGeom prst="chevr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687" y="4561572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1189" y="4960823"/>
            <a:ext cx="4270713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Objective 3</a:t>
            </a:r>
          </a:p>
        </p:txBody>
      </p:sp>
      <p:sp>
        <p:nvSpPr>
          <p:cNvPr id="30" name="Arrow: Chevron 29"/>
          <p:cNvSpPr/>
          <p:nvPr/>
        </p:nvSpPr>
        <p:spPr>
          <a:xfrm>
            <a:off x="712065" y="4622265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712065" y="5006448"/>
            <a:ext cx="160088" cy="19081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3710" y="371228"/>
            <a:ext cx="5652972" cy="24155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12097590" y="371228"/>
            <a:ext cx="5652972" cy="24155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15BD1-90F6-3068-71E2-EC2D4DF96BC6}"/>
              </a:ext>
            </a:extLst>
          </p:cNvPr>
          <p:cNvSpPr/>
          <p:nvPr/>
        </p:nvSpPr>
        <p:spPr>
          <a:xfrm>
            <a:off x="6123710" y="3009900"/>
            <a:ext cx="11626852" cy="690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1B1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985</Words>
  <Application>Microsoft Office PowerPoint</Application>
  <PresentationFormat>Custom</PresentationFormat>
  <Paragraphs>212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</vt:lpstr>
      <vt:lpstr>Century Gothic</vt:lpstr>
      <vt:lpstr>Tahoma</vt:lpstr>
      <vt:lpstr>Times New Roman</vt:lpstr>
      <vt:lpstr>Verdana</vt:lpstr>
      <vt:lpstr>Office Theme</vt:lpstr>
      <vt:lpstr>EDA to Typhoon Mitigation and Response Framework (TMRF)</vt:lpstr>
      <vt:lpstr>PowerPoint Presentation</vt:lpstr>
      <vt:lpstr>TOPICS AND HIGHLIGHTS</vt:lpstr>
      <vt:lpstr>Goal 11: Sustainable Cities and Communities</vt:lpstr>
      <vt:lpstr>EDA TO TMRF INTRODUCTION</vt:lpstr>
      <vt:lpstr>PROBLEM STATEMENT</vt:lpstr>
      <vt:lpstr>PowerPoint Presentation</vt:lpstr>
      <vt:lpstr>01.</vt:lpstr>
      <vt:lpstr>PowerPoint Presentation</vt:lpstr>
      <vt:lpstr>PowerPoint Presentation</vt:lpstr>
      <vt:lpstr>02.</vt:lpstr>
      <vt:lpstr>PowerPoint Presentation</vt:lpstr>
      <vt:lpstr>03.</vt:lpstr>
      <vt:lpstr>PowerPoint Presentation</vt:lpstr>
      <vt:lpstr>PowerPoint Presentation</vt:lpstr>
      <vt:lpstr>01.</vt:lpstr>
      <vt:lpstr>PowerPoint Presentation</vt:lpstr>
      <vt:lpstr>PowerPoint Presentation</vt:lpstr>
      <vt:lpstr>02.</vt:lpstr>
      <vt:lpstr>PowerPoint Presentation</vt:lpstr>
      <vt:lpstr>03.</vt:lpstr>
      <vt:lpstr>PowerPoint Presentation</vt:lpstr>
      <vt:lpstr>04.</vt:lpstr>
      <vt:lpstr>PowerPoint Presentation</vt:lpstr>
      <vt:lpstr>05.</vt:lpstr>
      <vt:lpstr>PowerPoint Presentation</vt:lpstr>
      <vt:lpstr>Source of Datasets</vt:lpstr>
      <vt:lpstr>PowerPoint Presentation</vt:lpstr>
      <vt:lpstr>MEET 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Black and Red Modern Networking Marketing Presentation</dc:title>
  <dc:creator>John Arthur Palis</dc:creator>
  <cp:keywords>DAE_-8xeJ-E,BAE8mvrh0uk</cp:keywords>
  <cp:lastModifiedBy> </cp:lastModifiedBy>
  <cp:revision>47</cp:revision>
  <dcterms:created xsi:type="dcterms:W3CDTF">2022-05-07T03:37:00Z</dcterms:created>
  <dcterms:modified xsi:type="dcterms:W3CDTF">2022-06-05T08:52:42Z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2022-05-07T08:00:00Z</vt:filetime>
  </property>
  <property fmtid="{D5CDD505-2E9C-101B-9397-08002B2CF9AE}" pid="3" name="Creator">
    <vt:lpwstr>Canva</vt:lpwstr>
  </property>
  <property fmtid="{D5CDD505-2E9C-101B-9397-08002B2CF9AE}" pid="4" name="LastSaved">
    <vt:filetime>2022-05-07T08:00:00Z</vt:filetime>
  </property>
  <property fmtid="{D5CDD505-2E9C-101B-9397-08002B2CF9AE}" pid="5" name="ICV">
    <vt:lpwstr>11A75B741B864109BDB026CC6B461955</vt:lpwstr>
  </property>
  <property fmtid="{D5CDD505-2E9C-101B-9397-08002B2CF9AE}" pid="6" name="KSOProductBuildVer">
    <vt:lpwstr>1033-11.2.0.11156</vt:lpwstr>
  </property>
</Properties>
</file>