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1BABB-5F08-4601-AB2E-0E853A4AD2BA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FF5ED-FCC3-4733-B2AD-312B6FA20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90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FF5ED-FCC3-4733-B2AD-312B6FA20D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49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FF5ED-FCC3-4733-B2AD-312B6FA20D4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33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AAB5-76A7-46B3-9977-243295EDD4F2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0549-8F3C-45FC-967B-A53C9109D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72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AAB5-76A7-46B3-9977-243295EDD4F2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0549-8F3C-45FC-967B-A53C9109D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53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AAB5-76A7-46B3-9977-243295EDD4F2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0549-8F3C-45FC-967B-A53C9109D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32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AAB5-76A7-46B3-9977-243295EDD4F2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0549-8F3C-45FC-967B-A53C9109D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57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AAB5-76A7-46B3-9977-243295EDD4F2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0549-8F3C-45FC-967B-A53C9109D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53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AAB5-76A7-46B3-9977-243295EDD4F2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0549-8F3C-45FC-967B-A53C9109D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7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AAB5-76A7-46B3-9977-243295EDD4F2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0549-8F3C-45FC-967B-A53C9109D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73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AAB5-76A7-46B3-9977-243295EDD4F2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0549-8F3C-45FC-967B-A53C9109D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33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AAB5-76A7-46B3-9977-243295EDD4F2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0549-8F3C-45FC-967B-A53C9109D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23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AAB5-76A7-46B3-9977-243295EDD4F2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0549-8F3C-45FC-967B-A53C9109D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5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AAB5-76A7-46B3-9977-243295EDD4F2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0549-8F3C-45FC-967B-A53C9109D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38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6AAB5-76A7-46B3-9977-243295EDD4F2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40549-8F3C-45FC-967B-A53C9109D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0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vidic/go-twamp/blob/master/twamp-server.g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TWAMP Server/Reflector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implemented in bmv2</a:t>
            </a:r>
            <a:endParaRPr lang="en-GB" dirty="0"/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8288215" y="6295415"/>
            <a:ext cx="3774831" cy="562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 smtClean="0"/>
              <a:t>Damian Parniewicz, May 2020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3872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05869" y="155578"/>
            <a:ext cx="10515600" cy="1325563"/>
          </a:xfrm>
        </p:spPr>
        <p:txBody>
          <a:bodyPr>
            <a:normAutofit/>
          </a:bodyPr>
          <a:lstStyle/>
          <a:p>
            <a:r>
              <a:rPr lang="pl-PL" sz="3600" dirty="0" smtClean="0"/>
              <a:t>TWAMP development and </a:t>
            </a:r>
            <a:r>
              <a:rPr lang="pl-PL" sz="3600" dirty="0" err="1" smtClean="0"/>
              <a:t>testing</a:t>
            </a:r>
            <a:r>
              <a:rPr lang="pl-PL" sz="3600" dirty="0" smtClean="0"/>
              <a:t> environment</a:t>
            </a:r>
            <a:endParaRPr lang="en-GB" sz="3600" dirty="0"/>
          </a:p>
        </p:txBody>
      </p:sp>
      <p:grpSp>
        <p:nvGrpSpPr>
          <p:cNvPr id="14" name="Grupa 13"/>
          <p:cNvGrpSpPr/>
          <p:nvPr/>
        </p:nvGrpSpPr>
        <p:grpSpPr>
          <a:xfrm>
            <a:off x="4812391" y="1678007"/>
            <a:ext cx="6633018" cy="4178047"/>
            <a:chOff x="3287730" y="2301411"/>
            <a:chExt cx="5558320" cy="3452117"/>
          </a:xfrm>
        </p:grpSpPr>
        <p:sp>
          <p:nvSpPr>
            <p:cNvPr id="20" name="Prostokąt zaokrąglony 19"/>
            <p:cNvSpPr/>
            <p:nvPr/>
          </p:nvSpPr>
          <p:spPr>
            <a:xfrm>
              <a:off x="3287730" y="2301411"/>
              <a:ext cx="5558320" cy="34521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pl-PL" dirty="0" smtClean="0">
                  <a:solidFill>
                    <a:schemeClr val="tx1"/>
                  </a:solidFill>
                </a:rPr>
                <a:t>p4app </a:t>
              </a:r>
              <a:r>
                <a:rPr lang="pl-PL" dirty="0" err="1" smtClean="0">
                  <a:solidFill>
                    <a:schemeClr val="tx1"/>
                  </a:solidFill>
                </a:rPr>
                <a:t>docker</a:t>
              </a:r>
              <a:r>
                <a:rPr lang="pl-PL" dirty="0" smtClean="0">
                  <a:solidFill>
                    <a:schemeClr val="tx1"/>
                  </a:solidFill>
                </a:rPr>
                <a:t> (</a:t>
              </a:r>
              <a:r>
                <a:rPr lang="pl-PL" dirty="0" err="1">
                  <a:solidFill>
                    <a:schemeClr val="tx1"/>
                  </a:solidFill>
                </a:rPr>
                <a:t>M</a:t>
              </a:r>
              <a:r>
                <a:rPr lang="pl-PL" dirty="0" err="1" smtClean="0">
                  <a:solidFill>
                    <a:schemeClr val="tx1"/>
                  </a:solidFill>
                </a:rPr>
                <a:t>ininet</a:t>
              </a:r>
              <a:r>
                <a:rPr lang="pl-PL" dirty="0" smtClean="0">
                  <a:solidFill>
                    <a:schemeClr val="tx1"/>
                  </a:solidFill>
                </a:rPr>
                <a:t>)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Prostokąt 12"/>
            <p:cNvSpPr/>
            <p:nvPr/>
          </p:nvSpPr>
          <p:spPr>
            <a:xfrm>
              <a:off x="3566327" y="3848451"/>
              <a:ext cx="1443789" cy="131404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pl-PL" sz="1400" dirty="0" smtClean="0"/>
                <a:t>Host</a:t>
              </a:r>
              <a:endParaRPr lang="en-GB" sz="1400" dirty="0"/>
            </a:p>
          </p:txBody>
        </p:sp>
        <p:sp>
          <p:nvSpPr>
            <p:cNvPr id="4" name="Prostokąt 3"/>
            <p:cNvSpPr/>
            <p:nvPr/>
          </p:nvSpPr>
          <p:spPr>
            <a:xfrm>
              <a:off x="6719299" y="3935002"/>
              <a:ext cx="1597140" cy="1184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pl-PL" sz="1400" dirty="0" smtClean="0"/>
                <a:t>Switch DP - bmv2</a:t>
              </a:r>
              <a:endParaRPr lang="en-GB" sz="1400" dirty="0"/>
            </a:p>
          </p:txBody>
        </p:sp>
        <p:sp>
          <p:nvSpPr>
            <p:cNvPr id="5" name="Prostokąt zaokrąglony 4"/>
            <p:cNvSpPr/>
            <p:nvPr/>
          </p:nvSpPr>
          <p:spPr>
            <a:xfrm>
              <a:off x="7069483" y="4105120"/>
              <a:ext cx="896772" cy="63180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/>
                <a:t>TWAMP </a:t>
              </a:r>
              <a:r>
                <a:rPr lang="pl-PL" sz="1200" dirty="0" err="1" smtClean="0"/>
                <a:t>Reflector</a:t>
              </a:r>
              <a:r>
                <a:rPr lang="pl-PL" sz="1200" dirty="0" smtClean="0"/>
                <a:t> (P4)</a:t>
              </a:r>
              <a:endParaRPr lang="en-GB" sz="1200" dirty="0"/>
            </a:p>
          </p:txBody>
        </p:sp>
        <p:sp>
          <p:nvSpPr>
            <p:cNvPr id="10" name="pole tekstowe 9"/>
            <p:cNvSpPr txBox="1"/>
            <p:nvPr/>
          </p:nvSpPr>
          <p:spPr>
            <a:xfrm>
              <a:off x="7430575" y="3554848"/>
              <a:ext cx="1210726" cy="381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200" dirty="0" smtClean="0"/>
                <a:t>CPU </a:t>
              </a:r>
              <a:r>
                <a:rPr lang="pl-PL" sz="1200" dirty="0" err="1" smtClean="0"/>
                <a:t>Loopback</a:t>
              </a:r>
              <a:r>
                <a:rPr lang="pl-PL" sz="1200" dirty="0" smtClean="0"/>
                <a:t> </a:t>
              </a:r>
              <a:r>
                <a:rPr lang="pl-PL" sz="1200" dirty="0" err="1" smtClean="0"/>
                <a:t>iface</a:t>
              </a:r>
              <a:r>
                <a:rPr lang="pl-PL" sz="1200" dirty="0" smtClean="0"/>
                <a:t> </a:t>
              </a:r>
            </a:p>
            <a:p>
              <a:pPr algn="ctr"/>
              <a:r>
                <a:rPr lang="pl-PL" sz="1200" dirty="0" smtClean="0"/>
                <a:t>(</a:t>
              </a:r>
              <a:r>
                <a:rPr lang="pl-PL" sz="1200" dirty="0" err="1" smtClean="0"/>
                <a:t>veth</a:t>
              </a:r>
              <a:r>
                <a:rPr lang="pl-PL" sz="1200" dirty="0" smtClean="0"/>
                <a:t>)</a:t>
              </a:r>
              <a:endParaRPr lang="en-GB" sz="1200" dirty="0"/>
            </a:p>
          </p:txBody>
        </p:sp>
        <p:sp>
          <p:nvSpPr>
            <p:cNvPr id="12" name="Prostokąt zaokrąglony 11"/>
            <p:cNvSpPr/>
            <p:nvPr/>
          </p:nvSpPr>
          <p:spPr>
            <a:xfrm>
              <a:off x="3671167" y="4040123"/>
              <a:ext cx="1234107" cy="80030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/>
                <a:t>TWAMP Client/</a:t>
              </a:r>
              <a:r>
                <a:rPr lang="pl-PL" sz="1200" dirty="0" err="1" smtClean="0"/>
                <a:t>Sender</a:t>
              </a:r>
              <a:r>
                <a:rPr lang="pl-PL" sz="1200" dirty="0" smtClean="0"/>
                <a:t> (</a:t>
              </a:r>
              <a:r>
                <a:rPr lang="pl-PL" sz="1200" dirty="0" err="1" smtClean="0"/>
                <a:t>Python</a:t>
              </a:r>
              <a:r>
                <a:rPr lang="pl-PL" sz="1200" dirty="0" smtClean="0"/>
                <a:t>)</a:t>
              </a:r>
              <a:endParaRPr lang="en-GB" sz="1200" dirty="0"/>
            </a:p>
          </p:txBody>
        </p:sp>
        <p:cxnSp>
          <p:nvCxnSpPr>
            <p:cNvPr id="15" name="Łącznik prosty 14"/>
            <p:cNvCxnSpPr>
              <a:stCxn id="13" idx="3"/>
              <a:endCxn id="4" idx="1"/>
            </p:cNvCxnSpPr>
            <p:nvPr/>
          </p:nvCxnSpPr>
          <p:spPr>
            <a:xfrm>
              <a:off x="5010116" y="4505473"/>
              <a:ext cx="1709183" cy="2159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Prostokąt 23"/>
            <p:cNvSpPr/>
            <p:nvPr/>
          </p:nvSpPr>
          <p:spPr>
            <a:xfrm>
              <a:off x="6421348" y="2399647"/>
              <a:ext cx="2015205" cy="1184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pl-PL" sz="1400" dirty="0" smtClean="0"/>
                <a:t>Switch CPU - </a:t>
              </a:r>
              <a:r>
                <a:rPr lang="pl-PL" sz="1400" dirty="0" err="1" smtClean="0"/>
                <a:t>namespace</a:t>
              </a:r>
              <a:endParaRPr lang="en-GB" sz="1400" dirty="0"/>
            </a:p>
          </p:txBody>
        </p:sp>
        <p:sp>
          <p:nvSpPr>
            <p:cNvPr id="7" name="Prostokąt zaokrąglony 6"/>
            <p:cNvSpPr/>
            <p:nvPr/>
          </p:nvSpPr>
          <p:spPr>
            <a:xfrm>
              <a:off x="6935919" y="2740325"/>
              <a:ext cx="1163900" cy="57535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200" dirty="0" smtClean="0"/>
                <a:t>TWAMP</a:t>
              </a:r>
            </a:p>
            <a:p>
              <a:pPr algn="ctr"/>
              <a:r>
                <a:rPr lang="pl-PL" sz="1200" dirty="0" smtClean="0"/>
                <a:t>Server</a:t>
              </a:r>
            </a:p>
            <a:p>
              <a:pPr algn="ctr"/>
              <a:r>
                <a:rPr lang="pl-PL" sz="1200" dirty="0" smtClean="0"/>
                <a:t>(</a:t>
              </a:r>
              <a:r>
                <a:rPr lang="pl-PL" sz="1200" dirty="0" err="1" smtClean="0"/>
                <a:t>Python</a:t>
              </a:r>
              <a:r>
                <a:rPr lang="pl-PL" sz="1200" dirty="0" smtClean="0"/>
                <a:t>)</a:t>
              </a:r>
              <a:endParaRPr lang="en-GB" sz="1200" dirty="0"/>
            </a:p>
          </p:txBody>
        </p:sp>
        <p:cxnSp>
          <p:nvCxnSpPr>
            <p:cNvPr id="9" name="Łącznik prosty 8"/>
            <p:cNvCxnSpPr>
              <a:stCxn id="24" idx="2"/>
            </p:cNvCxnSpPr>
            <p:nvPr/>
          </p:nvCxnSpPr>
          <p:spPr>
            <a:xfrm>
              <a:off x="7428951" y="3583771"/>
              <a:ext cx="47301" cy="37143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pole tekstowe 27"/>
            <p:cNvSpPr txBox="1"/>
            <p:nvPr/>
          </p:nvSpPr>
          <p:spPr>
            <a:xfrm>
              <a:off x="7673899" y="3308105"/>
              <a:ext cx="8018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800" dirty="0" smtClean="0"/>
                <a:t>10.0.0.254:862</a:t>
              </a:r>
              <a:endParaRPr lang="en-GB" sz="800" dirty="0"/>
            </a:p>
          </p:txBody>
        </p:sp>
        <p:sp>
          <p:nvSpPr>
            <p:cNvPr id="30" name="pole tekstowe 29"/>
            <p:cNvSpPr txBox="1"/>
            <p:nvPr/>
          </p:nvSpPr>
          <p:spPr>
            <a:xfrm>
              <a:off x="7963360" y="4645537"/>
              <a:ext cx="733700" cy="279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800" dirty="0" smtClean="0"/>
                <a:t>10.0.0.253: 8975</a:t>
              </a:r>
            </a:p>
            <a:p>
              <a:r>
                <a:rPr lang="pl-PL" sz="800" dirty="0"/>
                <a:t>10.0.0.254: </a:t>
              </a:r>
              <a:r>
                <a:rPr lang="pl-PL" sz="800" dirty="0" smtClean="0"/>
                <a:t>8975</a:t>
              </a:r>
              <a:endParaRPr lang="en-GB" sz="800" dirty="0"/>
            </a:p>
          </p:txBody>
        </p:sp>
        <p:sp>
          <p:nvSpPr>
            <p:cNvPr id="31" name="Wygięta strzałka 30"/>
            <p:cNvSpPr/>
            <p:nvPr/>
          </p:nvSpPr>
          <p:spPr>
            <a:xfrm rot="16200000" flipV="1">
              <a:off x="5613660" y="2740047"/>
              <a:ext cx="1095611" cy="2246869"/>
            </a:xfrm>
            <a:prstGeom prst="bentArrow">
              <a:avLst>
                <a:gd name="adj1" fmla="val 8120"/>
                <a:gd name="adj2" fmla="val 12340"/>
                <a:gd name="adj3" fmla="val 20311"/>
                <a:gd name="adj4" fmla="val 690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3" name="pole tekstowe 32"/>
            <p:cNvSpPr txBox="1"/>
            <p:nvPr/>
          </p:nvSpPr>
          <p:spPr>
            <a:xfrm>
              <a:off x="5409184" y="4025753"/>
              <a:ext cx="11695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200" dirty="0" smtClean="0"/>
                <a:t>TWAMP </a:t>
              </a:r>
              <a:r>
                <a:rPr lang="pl-PL" sz="1200" dirty="0" err="1" smtClean="0"/>
                <a:t>control</a:t>
              </a:r>
              <a:endParaRPr lang="en-GB" sz="1200" dirty="0"/>
            </a:p>
          </p:txBody>
        </p:sp>
        <p:sp>
          <p:nvSpPr>
            <p:cNvPr id="37" name="Strzałka w lewo i prawo 36"/>
            <p:cNvSpPr/>
            <p:nvPr/>
          </p:nvSpPr>
          <p:spPr>
            <a:xfrm>
              <a:off x="5045838" y="4675276"/>
              <a:ext cx="1633591" cy="165150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pole tekstowe 37"/>
            <p:cNvSpPr txBox="1"/>
            <p:nvPr/>
          </p:nvSpPr>
          <p:spPr>
            <a:xfrm>
              <a:off x="5303410" y="4775727"/>
              <a:ext cx="962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200" dirty="0" smtClean="0"/>
                <a:t>TWAMP test</a:t>
              </a:r>
              <a:endParaRPr lang="en-GB" sz="1200" dirty="0"/>
            </a:p>
          </p:txBody>
        </p:sp>
        <p:sp>
          <p:nvSpPr>
            <p:cNvPr id="39" name="Strzałka w lewo 38"/>
            <p:cNvSpPr/>
            <p:nvPr/>
          </p:nvSpPr>
          <p:spPr>
            <a:xfrm>
              <a:off x="4973031" y="4271929"/>
              <a:ext cx="462337" cy="1745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pole tekstowe 40"/>
            <p:cNvSpPr txBox="1"/>
            <p:nvPr/>
          </p:nvSpPr>
          <p:spPr>
            <a:xfrm>
              <a:off x="6658521" y="4430093"/>
              <a:ext cx="4860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800" dirty="0" smtClean="0"/>
                <a:t>Port #1</a:t>
              </a:r>
              <a:endParaRPr lang="en-GB" sz="800" dirty="0"/>
            </a:p>
          </p:txBody>
        </p:sp>
        <p:sp>
          <p:nvSpPr>
            <p:cNvPr id="42" name="pole tekstowe 41"/>
            <p:cNvSpPr txBox="1"/>
            <p:nvPr/>
          </p:nvSpPr>
          <p:spPr>
            <a:xfrm>
              <a:off x="7358787" y="3932401"/>
              <a:ext cx="4860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800" dirty="0" smtClean="0"/>
                <a:t>Port #2</a:t>
              </a:r>
              <a:endParaRPr lang="en-GB" sz="800" dirty="0"/>
            </a:p>
          </p:txBody>
        </p:sp>
        <p:sp>
          <p:nvSpPr>
            <p:cNvPr id="26" name="pole tekstowe 25"/>
            <p:cNvSpPr txBox="1"/>
            <p:nvPr/>
          </p:nvSpPr>
          <p:spPr>
            <a:xfrm>
              <a:off x="4573657" y="3828717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800" dirty="0" smtClean="0"/>
                <a:t>10.0.1.1</a:t>
              </a:r>
              <a:endParaRPr lang="en-GB" sz="800" dirty="0"/>
            </a:p>
          </p:txBody>
        </p:sp>
      </p:grpSp>
      <p:sp>
        <p:nvSpPr>
          <p:cNvPr id="25" name="Symbol zastępczy zawartości 2"/>
          <p:cNvSpPr>
            <a:spLocks noGrp="1"/>
          </p:cNvSpPr>
          <p:nvPr>
            <p:ph idx="1"/>
          </p:nvPr>
        </p:nvSpPr>
        <p:spPr>
          <a:xfrm>
            <a:off x="501162" y="1815792"/>
            <a:ext cx="3788225" cy="3609061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P4 code of TWAMP Reflector for V1model.p4</a:t>
            </a:r>
          </a:p>
          <a:p>
            <a:endParaRPr lang="en-GB" dirty="0" smtClean="0"/>
          </a:p>
          <a:p>
            <a:r>
              <a:rPr lang="en-GB" dirty="0" smtClean="0"/>
              <a:t>Simple TWAMP Server running with standard Linux TCP/IP stack</a:t>
            </a:r>
          </a:p>
          <a:p>
            <a:pPr lvl="1"/>
            <a:r>
              <a:rPr lang="en-GB" dirty="0" smtClean="0"/>
              <a:t>No CPU header in messages between Switch DP and Switch CPU </a:t>
            </a:r>
          </a:p>
          <a:p>
            <a:pPr lvl="1"/>
            <a:r>
              <a:rPr lang="en-GB" dirty="0" smtClean="0"/>
              <a:t>Handle TCP handshake</a:t>
            </a:r>
          </a:p>
          <a:p>
            <a:pPr lvl="1"/>
            <a:r>
              <a:rPr lang="en-GB" dirty="0" smtClean="0"/>
              <a:t>Strict forward re-implementation of </a:t>
            </a:r>
            <a:r>
              <a:rPr lang="en-GB" dirty="0" err="1" smtClean="0">
                <a:hlinkClick r:id="rId2" tooltip="twamp-server.go"/>
              </a:rPr>
              <a:t>twamp-server.go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twampy.py </a:t>
            </a:r>
            <a:r>
              <a:rPr lang="pl-PL" dirty="0" smtClean="0"/>
              <a:t>and </a:t>
            </a:r>
            <a:r>
              <a:rPr lang="pl-PL" dirty="0" err="1" smtClean="0"/>
              <a:t>twping</a:t>
            </a:r>
            <a:r>
              <a:rPr lang="pl-PL" dirty="0" smtClean="0"/>
              <a:t> </a:t>
            </a:r>
            <a:r>
              <a:rPr lang="en-GB" dirty="0" smtClean="0"/>
              <a:t>as client</a:t>
            </a:r>
            <a:r>
              <a:rPr lang="pl-PL" dirty="0" smtClean="0"/>
              <a:t>s</a:t>
            </a:r>
            <a:r>
              <a:rPr lang="en-GB" dirty="0" smtClean="0"/>
              <a:t> for testing</a:t>
            </a:r>
          </a:p>
          <a:p>
            <a:pPr lvl="1"/>
            <a:r>
              <a:rPr lang="en-GB" dirty="0" smtClean="0"/>
              <a:t>TWAMP solution works for any client IP address</a:t>
            </a:r>
          </a:p>
        </p:txBody>
      </p:sp>
      <p:sp>
        <p:nvSpPr>
          <p:cNvPr id="3" name="Prostokąt 2"/>
          <p:cNvSpPr/>
          <p:nvPr/>
        </p:nvSpPr>
        <p:spPr>
          <a:xfrm>
            <a:off x="1047053" y="5258938"/>
            <a:ext cx="324233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/>
              <a:t>python3 twampy.py controller </a:t>
            </a:r>
            <a:endParaRPr lang="pl-PL" sz="1200" dirty="0" smtClean="0"/>
          </a:p>
          <a:p>
            <a:r>
              <a:rPr lang="pl-PL" sz="1200" dirty="0" smtClean="0"/>
              <a:t>                </a:t>
            </a:r>
            <a:r>
              <a:rPr lang="en-GB" sz="1200" dirty="0" smtClean="0"/>
              <a:t>10.0.0.254:862  </a:t>
            </a:r>
            <a:r>
              <a:rPr lang="en-GB" sz="1200" dirty="0"/>
              <a:t>10.0.1.1:20001  -c 10</a:t>
            </a:r>
          </a:p>
        </p:txBody>
      </p:sp>
      <p:sp>
        <p:nvSpPr>
          <p:cNvPr id="6" name="Prostokąt zaokrąglony 5"/>
          <p:cNvSpPr/>
          <p:nvPr/>
        </p:nvSpPr>
        <p:spPr>
          <a:xfrm>
            <a:off x="5144855" y="1809469"/>
            <a:ext cx="1273530" cy="54512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Topo.py</a:t>
            </a:r>
            <a:endParaRPr lang="en-GB" dirty="0"/>
          </a:p>
        </p:txBody>
      </p:sp>
      <p:sp>
        <p:nvSpPr>
          <p:cNvPr id="27" name="Prostokąt 26"/>
          <p:cNvSpPr/>
          <p:nvPr/>
        </p:nvSpPr>
        <p:spPr>
          <a:xfrm>
            <a:off x="1047053" y="5856054"/>
            <a:ext cx="3242334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 err="1"/>
              <a:t>twping</a:t>
            </a:r>
            <a:r>
              <a:rPr lang="en-GB" sz="1200" dirty="0"/>
              <a:t> </a:t>
            </a:r>
            <a:r>
              <a:rPr lang="en-GB" sz="1200" dirty="0" smtClean="0"/>
              <a:t>10.0.0.254</a:t>
            </a:r>
            <a:r>
              <a:rPr lang="pl-PL" sz="1200" dirty="0" smtClean="0"/>
              <a:t> </a:t>
            </a:r>
            <a:r>
              <a:rPr lang="en-GB" sz="1200" dirty="0"/>
              <a:t>-c 10 </a:t>
            </a:r>
          </a:p>
        </p:txBody>
      </p:sp>
    </p:spTree>
    <p:extLst>
      <p:ext uri="{BB962C8B-B14F-4D97-AF65-F5344CB8AC3E}">
        <p14:creationId xmlns:p14="http://schemas.microsoft.com/office/powerpoint/2010/main" val="24666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control blocks of TWAMP bmv2 solution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4815254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ARP respond control:</a:t>
            </a:r>
          </a:p>
          <a:p>
            <a:pPr lvl="1"/>
            <a:r>
              <a:rPr lang="en-GB" dirty="0" smtClean="0"/>
              <a:t>Enable CPU </a:t>
            </a:r>
            <a:r>
              <a:rPr lang="en-GB" dirty="0" err="1" smtClean="0"/>
              <a:t>Looback</a:t>
            </a:r>
            <a:r>
              <a:rPr lang="en-GB" dirty="0" smtClean="0"/>
              <a:t> and TWAMP reflector by providing their MAC addresses</a:t>
            </a:r>
          </a:p>
          <a:p>
            <a:r>
              <a:rPr lang="en-GB" dirty="0" smtClean="0"/>
              <a:t>CPU Loopback control:</a:t>
            </a:r>
          </a:p>
          <a:p>
            <a:pPr lvl="1"/>
            <a:r>
              <a:rPr lang="en-GB" dirty="0" smtClean="0"/>
              <a:t>Forward packets to/from the Switch CPU</a:t>
            </a:r>
          </a:p>
          <a:p>
            <a:pPr lvl="1"/>
            <a:r>
              <a:rPr lang="en-GB" dirty="0" smtClean="0"/>
              <a:t>A most simple working solution by </a:t>
            </a:r>
            <a:r>
              <a:rPr lang="en-GB" dirty="0" err="1" smtClean="0"/>
              <a:t>proxying</a:t>
            </a:r>
            <a:r>
              <a:rPr lang="en-GB" dirty="0" smtClean="0"/>
              <a:t> of Ethernet MAC addresses</a:t>
            </a:r>
          </a:p>
          <a:p>
            <a:r>
              <a:rPr lang="en-GB" dirty="0" smtClean="0"/>
              <a:t>TWAMP Reflector control:</a:t>
            </a:r>
          </a:p>
          <a:p>
            <a:pPr lvl="1"/>
            <a:r>
              <a:rPr lang="en-GB" dirty="0" smtClean="0"/>
              <a:t>Responds TWAMP Test messages back to the client</a:t>
            </a:r>
            <a:endParaRPr lang="en-GB" dirty="0"/>
          </a:p>
        </p:txBody>
      </p:sp>
      <p:sp>
        <p:nvSpPr>
          <p:cNvPr id="5" name="Prostokąt 4"/>
          <p:cNvSpPr/>
          <p:nvPr/>
        </p:nvSpPr>
        <p:spPr>
          <a:xfrm>
            <a:off x="7041007" y="2734407"/>
            <a:ext cx="3446340" cy="35872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GB" sz="1400" dirty="0" smtClean="0"/>
              <a:t>Switch DP - bmv2</a:t>
            </a:r>
            <a:endParaRPr lang="en-GB" sz="1400" dirty="0"/>
          </a:p>
        </p:txBody>
      </p:sp>
      <p:sp>
        <p:nvSpPr>
          <p:cNvPr id="6" name="Prostokąt zaokrąglony 5"/>
          <p:cNvSpPr/>
          <p:nvPr/>
        </p:nvSpPr>
        <p:spPr>
          <a:xfrm>
            <a:off x="7257676" y="4577355"/>
            <a:ext cx="2800023" cy="6104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TWAMP Reflector control (P4)</a:t>
            </a:r>
            <a:endParaRPr lang="en-GB" sz="1200" dirty="0"/>
          </a:p>
        </p:txBody>
      </p:sp>
      <p:sp>
        <p:nvSpPr>
          <p:cNvPr id="7" name="Prostokąt zaokrąglony 6"/>
          <p:cNvSpPr/>
          <p:nvPr/>
        </p:nvSpPr>
        <p:spPr>
          <a:xfrm>
            <a:off x="7257676" y="3795680"/>
            <a:ext cx="2800023" cy="6104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CPU </a:t>
            </a:r>
            <a:r>
              <a:rPr lang="en-GB" sz="1200" dirty="0" err="1" smtClean="0"/>
              <a:t>Loopack</a:t>
            </a:r>
            <a:r>
              <a:rPr lang="en-GB" sz="1200" dirty="0" smtClean="0"/>
              <a:t> control (P4)</a:t>
            </a:r>
            <a:endParaRPr lang="en-GB" sz="1200" dirty="0"/>
          </a:p>
        </p:txBody>
      </p:sp>
      <p:sp>
        <p:nvSpPr>
          <p:cNvPr id="8" name="Prostokąt zaokrąglony 7"/>
          <p:cNvSpPr/>
          <p:nvPr/>
        </p:nvSpPr>
        <p:spPr>
          <a:xfrm>
            <a:off x="7270134" y="2992514"/>
            <a:ext cx="2800023" cy="6104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ARP respond control (P4)</a:t>
            </a:r>
            <a:endParaRPr lang="en-GB" sz="1200" dirty="0"/>
          </a:p>
        </p:txBody>
      </p:sp>
      <p:cxnSp>
        <p:nvCxnSpPr>
          <p:cNvPr id="10" name="Łącznik prosty ze strzałką 9"/>
          <p:cNvCxnSpPr>
            <a:stCxn id="8" idx="2"/>
            <a:endCxn id="7" idx="0"/>
          </p:cNvCxnSpPr>
          <p:nvPr/>
        </p:nvCxnSpPr>
        <p:spPr>
          <a:xfrm flipH="1">
            <a:off x="8657688" y="3602941"/>
            <a:ext cx="12458" cy="192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Łącznik prosty ze strzałką 11"/>
          <p:cNvCxnSpPr>
            <a:stCxn id="7" idx="2"/>
            <a:endCxn id="6" idx="0"/>
          </p:cNvCxnSpPr>
          <p:nvPr/>
        </p:nvCxnSpPr>
        <p:spPr>
          <a:xfrm>
            <a:off x="8657688" y="4406107"/>
            <a:ext cx="0" cy="171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Prostokąt 12"/>
          <p:cNvSpPr/>
          <p:nvPr/>
        </p:nvSpPr>
        <p:spPr>
          <a:xfrm>
            <a:off x="10543032" y="1825625"/>
            <a:ext cx="1241591" cy="5802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Switch CPU</a:t>
            </a:r>
            <a:endParaRPr lang="en-GB" dirty="0"/>
          </a:p>
        </p:txBody>
      </p:sp>
      <p:cxnSp>
        <p:nvCxnSpPr>
          <p:cNvPr id="15" name="Łącznik łamany 14"/>
          <p:cNvCxnSpPr>
            <a:stCxn id="7" idx="3"/>
            <a:endCxn id="13" idx="2"/>
          </p:cNvCxnSpPr>
          <p:nvPr/>
        </p:nvCxnSpPr>
        <p:spPr>
          <a:xfrm flipV="1">
            <a:off x="10057699" y="2405917"/>
            <a:ext cx="1106129" cy="1694977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/>
          <p:cNvSpPr txBox="1"/>
          <p:nvPr/>
        </p:nvSpPr>
        <p:spPr>
          <a:xfrm>
            <a:off x="10487347" y="4100893"/>
            <a:ext cx="15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Loopback </a:t>
            </a:r>
            <a:r>
              <a:rPr lang="en-GB" sz="1200" dirty="0" err="1" smtClean="0"/>
              <a:t>iface</a:t>
            </a:r>
            <a:r>
              <a:rPr lang="en-GB" sz="1200" dirty="0" smtClean="0"/>
              <a:t> (</a:t>
            </a:r>
            <a:r>
              <a:rPr lang="en-GB" sz="1200" dirty="0" err="1" smtClean="0"/>
              <a:t>veth</a:t>
            </a:r>
            <a:r>
              <a:rPr lang="en-GB" sz="1200" dirty="0" smtClean="0"/>
              <a:t>)</a:t>
            </a:r>
            <a:endParaRPr lang="en-GB" sz="1200" dirty="0"/>
          </a:p>
        </p:txBody>
      </p:sp>
      <p:sp>
        <p:nvSpPr>
          <p:cNvPr id="18" name="Prostokąt zaokrąglony 17"/>
          <p:cNvSpPr/>
          <p:nvPr/>
        </p:nvSpPr>
        <p:spPr>
          <a:xfrm>
            <a:off x="7222508" y="5359030"/>
            <a:ext cx="896815" cy="473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Parser</a:t>
            </a:r>
            <a:endParaRPr lang="en-GB" sz="1200" dirty="0"/>
          </a:p>
        </p:txBody>
      </p:sp>
      <p:sp>
        <p:nvSpPr>
          <p:cNvPr id="19" name="Prostokąt zaokrąglony 18"/>
          <p:cNvSpPr/>
          <p:nvPr/>
        </p:nvSpPr>
        <p:spPr>
          <a:xfrm>
            <a:off x="9315752" y="5359031"/>
            <a:ext cx="798708" cy="473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Deparser</a:t>
            </a:r>
            <a:endParaRPr lang="en-GB" sz="1200" dirty="0"/>
          </a:p>
        </p:txBody>
      </p:sp>
      <p:sp>
        <p:nvSpPr>
          <p:cNvPr id="20" name="Prostokąt zaokrąglony 19"/>
          <p:cNvSpPr/>
          <p:nvPr/>
        </p:nvSpPr>
        <p:spPr>
          <a:xfrm>
            <a:off x="8257574" y="5359031"/>
            <a:ext cx="919927" cy="473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Checksum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46205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ARP respond control</a:t>
            </a:r>
            <a:endParaRPr lang="en-GB" dirty="0"/>
          </a:p>
        </p:txBody>
      </p:sp>
      <p:grpSp>
        <p:nvGrpSpPr>
          <p:cNvPr id="3" name="Grupa 2"/>
          <p:cNvGrpSpPr/>
          <p:nvPr/>
        </p:nvGrpSpPr>
        <p:grpSpPr>
          <a:xfrm>
            <a:off x="9447945" y="174660"/>
            <a:ext cx="2182401" cy="1920688"/>
            <a:chOff x="232025" y="1825625"/>
            <a:chExt cx="2501266" cy="2314281"/>
          </a:xfrm>
        </p:grpSpPr>
        <p:sp>
          <p:nvSpPr>
            <p:cNvPr id="4" name="Prostokąt 3"/>
            <p:cNvSpPr/>
            <p:nvPr/>
          </p:nvSpPr>
          <p:spPr>
            <a:xfrm>
              <a:off x="232025" y="1825625"/>
              <a:ext cx="2501266" cy="231428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GB" sz="1400" dirty="0" smtClean="0"/>
                <a:t>Switch - bmv2</a:t>
              </a:r>
              <a:endParaRPr lang="en-GB" sz="1400" dirty="0"/>
            </a:p>
          </p:txBody>
        </p:sp>
        <p:sp>
          <p:nvSpPr>
            <p:cNvPr id="5" name="Prostokąt zaokrąglony 4"/>
            <p:cNvSpPr/>
            <p:nvPr/>
          </p:nvSpPr>
          <p:spPr>
            <a:xfrm>
              <a:off x="512852" y="3192088"/>
              <a:ext cx="1925051" cy="45260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TWAMP Reflector control (P4)</a:t>
              </a:r>
              <a:endParaRPr lang="en-GB" sz="1200" dirty="0"/>
            </a:p>
          </p:txBody>
        </p:sp>
        <p:sp>
          <p:nvSpPr>
            <p:cNvPr id="21" name="Prostokąt zaokrąglony 20"/>
            <p:cNvSpPr/>
            <p:nvPr/>
          </p:nvSpPr>
          <p:spPr>
            <a:xfrm>
              <a:off x="512852" y="2612511"/>
              <a:ext cx="1925051" cy="45260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CPU </a:t>
              </a:r>
              <a:r>
                <a:rPr lang="en-GB" sz="1200" dirty="0" err="1" smtClean="0"/>
                <a:t>Loopack</a:t>
              </a:r>
              <a:r>
                <a:rPr lang="en-GB" sz="1200" dirty="0" smtClean="0"/>
                <a:t> control (P4)</a:t>
              </a:r>
              <a:endParaRPr lang="en-GB" sz="1200" dirty="0"/>
            </a:p>
          </p:txBody>
        </p:sp>
        <p:sp>
          <p:nvSpPr>
            <p:cNvPr id="22" name="Prostokąt zaokrąglony 21"/>
            <p:cNvSpPr/>
            <p:nvPr/>
          </p:nvSpPr>
          <p:spPr>
            <a:xfrm>
              <a:off x="521417" y="2017000"/>
              <a:ext cx="1925051" cy="45260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ARP respond control (P4)</a:t>
              </a:r>
              <a:endParaRPr lang="en-GB" sz="1200" dirty="0"/>
            </a:p>
          </p:txBody>
        </p:sp>
      </p:grpSp>
      <p:sp>
        <p:nvSpPr>
          <p:cNvPr id="2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15793"/>
            <a:ext cx="10515599" cy="162649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Responding with:</a:t>
            </a:r>
          </a:p>
          <a:p>
            <a:pPr lvl="1"/>
            <a:r>
              <a:rPr lang="en-GB" dirty="0" smtClean="0"/>
              <a:t>CPU MAC address</a:t>
            </a:r>
          </a:p>
          <a:p>
            <a:pPr lvl="1"/>
            <a:r>
              <a:rPr lang="en-GB" dirty="0" smtClean="0"/>
              <a:t>DP MAC address to CPU (instead of MAC of the TWAMP client)</a:t>
            </a:r>
          </a:p>
          <a:p>
            <a:pPr lvl="1"/>
            <a:r>
              <a:rPr lang="en-GB" dirty="0" smtClean="0"/>
              <a:t>TWAMP Reflector MAC address</a:t>
            </a:r>
          </a:p>
        </p:txBody>
      </p:sp>
      <p:sp>
        <p:nvSpPr>
          <p:cNvPr id="25" name="Prostokąt zaokrąglony 24"/>
          <p:cNvSpPr/>
          <p:nvPr/>
        </p:nvSpPr>
        <p:spPr>
          <a:xfrm>
            <a:off x="5810903" y="4742534"/>
            <a:ext cx="1237175" cy="9436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ARP respond control (switch)</a:t>
            </a:r>
            <a:endParaRPr lang="en-GB" sz="1200" dirty="0"/>
          </a:p>
        </p:txBody>
      </p:sp>
      <p:sp>
        <p:nvSpPr>
          <p:cNvPr id="6" name="Strzałka w prawo 5"/>
          <p:cNvSpPr/>
          <p:nvPr/>
        </p:nvSpPr>
        <p:spPr>
          <a:xfrm>
            <a:off x="3758209" y="4549805"/>
            <a:ext cx="1962364" cy="69709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Who has 10.0.0.253?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Strzałka w lewo 7"/>
          <p:cNvSpPr/>
          <p:nvPr/>
        </p:nvSpPr>
        <p:spPr>
          <a:xfrm>
            <a:off x="3785414" y="5279353"/>
            <a:ext cx="1841437" cy="8137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10.0.0.254 is f6:61:c0:6a:14:66 </a:t>
            </a:r>
            <a:endParaRPr lang="en-GB" sz="1200" dirty="0"/>
          </a:p>
        </p:txBody>
      </p:sp>
      <p:cxnSp>
        <p:nvCxnSpPr>
          <p:cNvPr id="14" name="Łącznik prosty 13"/>
          <p:cNvCxnSpPr>
            <a:stCxn id="25" idx="1"/>
          </p:cNvCxnSpPr>
          <p:nvPr/>
        </p:nvCxnSpPr>
        <p:spPr>
          <a:xfrm flipH="1">
            <a:off x="3667880" y="5214369"/>
            <a:ext cx="2143023" cy="9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łamany 18"/>
          <p:cNvCxnSpPr>
            <a:stCxn id="25" idx="3"/>
          </p:cNvCxnSpPr>
          <p:nvPr/>
        </p:nvCxnSpPr>
        <p:spPr>
          <a:xfrm flipV="1">
            <a:off x="7048078" y="3651922"/>
            <a:ext cx="1222625" cy="15624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rostokąt zaokrąglony 34"/>
          <p:cNvSpPr/>
          <p:nvPr/>
        </p:nvSpPr>
        <p:spPr>
          <a:xfrm>
            <a:off x="2489383" y="4823716"/>
            <a:ext cx="1234107" cy="8003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TWAMP Client/Sender (Host)</a:t>
            </a:r>
            <a:endParaRPr lang="en-GB" sz="1200" dirty="0"/>
          </a:p>
        </p:txBody>
      </p:sp>
      <p:sp>
        <p:nvSpPr>
          <p:cNvPr id="36" name="Prostokąt zaokrąglony 35"/>
          <p:cNvSpPr/>
          <p:nvPr/>
        </p:nvSpPr>
        <p:spPr>
          <a:xfrm>
            <a:off x="7659390" y="3164440"/>
            <a:ext cx="1163900" cy="57535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TWAMP</a:t>
            </a:r>
          </a:p>
          <a:p>
            <a:pPr algn="ctr"/>
            <a:r>
              <a:rPr lang="en-GB" sz="1200" dirty="0" smtClean="0"/>
              <a:t>Server</a:t>
            </a:r>
          </a:p>
          <a:p>
            <a:pPr algn="ctr"/>
            <a:r>
              <a:rPr lang="en-GB" sz="1200" dirty="0" smtClean="0"/>
              <a:t>(CPU)</a:t>
            </a:r>
            <a:endParaRPr lang="en-GB" sz="1200" dirty="0"/>
          </a:p>
        </p:txBody>
      </p:sp>
      <p:sp>
        <p:nvSpPr>
          <p:cNvPr id="40" name="pole tekstowe 39"/>
          <p:cNvSpPr txBox="1"/>
          <p:nvPr/>
        </p:nvSpPr>
        <p:spPr>
          <a:xfrm>
            <a:off x="8290131" y="3754171"/>
            <a:ext cx="2002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CPU_MAC: f6:61:c0:6a:14:66</a:t>
            </a:r>
          </a:p>
          <a:p>
            <a:r>
              <a:rPr lang="en-GB" sz="1200" dirty="0" smtClean="0"/>
              <a:t>CPU_IP: 10.0.0.254/24</a:t>
            </a:r>
            <a:endParaRPr lang="en-GB" sz="1200" dirty="0"/>
          </a:p>
        </p:txBody>
      </p:sp>
      <p:sp>
        <p:nvSpPr>
          <p:cNvPr id="42" name="Strzałka w lewo 41"/>
          <p:cNvSpPr/>
          <p:nvPr/>
        </p:nvSpPr>
        <p:spPr>
          <a:xfrm rot="18583084">
            <a:off x="6966065" y="4159630"/>
            <a:ext cx="1301534" cy="847465"/>
          </a:xfrm>
          <a:prstGeom prst="leftArrow">
            <a:avLst>
              <a:gd name="adj1" fmla="val 50000"/>
              <a:gd name="adj2" fmla="val 4544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Who has 10.0.1.1?</a:t>
            </a:r>
            <a:endParaRPr lang="en-GB" sz="1200" dirty="0"/>
          </a:p>
        </p:txBody>
      </p:sp>
      <p:sp>
        <p:nvSpPr>
          <p:cNvPr id="43" name="pole tekstowe 42"/>
          <p:cNvSpPr txBox="1"/>
          <p:nvPr/>
        </p:nvSpPr>
        <p:spPr>
          <a:xfrm>
            <a:off x="2489383" y="5624019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00:00:00:00:01:01</a:t>
            </a:r>
          </a:p>
          <a:p>
            <a:r>
              <a:rPr lang="en-GB" sz="1200" dirty="0" smtClean="0"/>
              <a:t>10.0.0.1.1/24</a:t>
            </a:r>
            <a:endParaRPr lang="en-GB" sz="1200" dirty="0"/>
          </a:p>
        </p:txBody>
      </p:sp>
      <p:sp>
        <p:nvSpPr>
          <p:cNvPr id="44" name="Strzałka w prawo 43"/>
          <p:cNvSpPr/>
          <p:nvPr/>
        </p:nvSpPr>
        <p:spPr>
          <a:xfrm rot="18725171">
            <a:off x="7885069" y="4575300"/>
            <a:ext cx="1962364" cy="83623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10.0.1.1 is f6:61:c0:6a:00:77 </a:t>
            </a:r>
            <a:endParaRPr lang="en-GB" sz="1200" dirty="0"/>
          </a:p>
        </p:txBody>
      </p:sp>
      <p:sp>
        <p:nvSpPr>
          <p:cNvPr id="45" name="Strzałka w prawo 44"/>
          <p:cNvSpPr/>
          <p:nvPr/>
        </p:nvSpPr>
        <p:spPr>
          <a:xfrm>
            <a:off x="3519168" y="3968657"/>
            <a:ext cx="1962364" cy="697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Who has 10.0.0.254?</a:t>
            </a:r>
            <a:endParaRPr lang="en-GB" sz="1200" dirty="0"/>
          </a:p>
        </p:txBody>
      </p:sp>
      <p:cxnSp>
        <p:nvCxnSpPr>
          <p:cNvPr id="32" name="Łącznik prosty ze strzałką 31"/>
          <p:cNvCxnSpPr>
            <a:stCxn id="22" idx="2"/>
            <a:endCxn id="21" idx="0"/>
          </p:cNvCxnSpPr>
          <p:nvPr/>
        </p:nvCxnSpPr>
        <p:spPr>
          <a:xfrm flipH="1">
            <a:off x="10532794" y="709117"/>
            <a:ext cx="7473" cy="11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>
            <a:stCxn id="21" idx="2"/>
            <a:endCxn id="5" idx="0"/>
          </p:cNvCxnSpPr>
          <p:nvPr/>
        </p:nvCxnSpPr>
        <p:spPr>
          <a:xfrm>
            <a:off x="10532794" y="1203348"/>
            <a:ext cx="0" cy="10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ostokąt 6"/>
          <p:cNvSpPr/>
          <p:nvPr/>
        </p:nvSpPr>
        <p:spPr>
          <a:xfrm>
            <a:off x="5537312" y="4298109"/>
            <a:ext cx="19163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DP_MAC: f6:61:c0:6a:00:77</a:t>
            </a:r>
            <a:endParaRPr lang="en-GB" sz="1200" dirty="0"/>
          </a:p>
        </p:txBody>
      </p:sp>
      <p:sp>
        <p:nvSpPr>
          <p:cNvPr id="24" name="Strzałka w lewo 23"/>
          <p:cNvSpPr/>
          <p:nvPr/>
        </p:nvSpPr>
        <p:spPr>
          <a:xfrm>
            <a:off x="4064858" y="5864698"/>
            <a:ext cx="1841437" cy="81370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10.0.0.253 is f6:61:c0:6a:00:77 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5573903" y="3918935"/>
            <a:ext cx="1711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TWAMP_</a:t>
            </a:r>
            <a:r>
              <a:rPr lang="pl-PL" sz="1200" dirty="0" smtClean="0"/>
              <a:t>REFLECTOR</a:t>
            </a:r>
            <a:r>
              <a:rPr lang="en-GB" sz="1200" dirty="0" smtClean="0"/>
              <a:t>_IP:</a:t>
            </a:r>
            <a:endParaRPr lang="pl-PL" sz="1200" dirty="0" smtClean="0"/>
          </a:p>
          <a:p>
            <a:r>
              <a:rPr lang="en-GB" sz="1200" dirty="0" smtClean="0"/>
              <a:t> </a:t>
            </a:r>
            <a:r>
              <a:rPr lang="pl-PL" sz="1200" dirty="0" smtClean="0"/>
              <a:t>        </a:t>
            </a:r>
            <a:r>
              <a:rPr lang="en-GB" sz="1200" dirty="0" smtClean="0"/>
              <a:t>10.0.0.253/24</a:t>
            </a:r>
            <a:endParaRPr lang="en-GB" sz="1200" dirty="0"/>
          </a:p>
        </p:txBody>
      </p:sp>
      <p:sp>
        <p:nvSpPr>
          <p:cNvPr id="28" name="Prostokąt 27"/>
          <p:cNvSpPr/>
          <p:nvPr/>
        </p:nvSpPr>
        <p:spPr>
          <a:xfrm>
            <a:off x="6090347" y="5633951"/>
            <a:ext cx="4473423" cy="6375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ARP </a:t>
            </a:r>
            <a:r>
              <a:rPr lang="pl-PL" sz="1200" dirty="0" err="1" smtClean="0"/>
              <a:t>responder</a:t>
            </a:r>
            <a:r>
              <a:rPr lang="pl-PL" sz="1200" dirty="0" smtClean="0"/>
              <a:t> </a:t>
            </a:r>
            <a:r>
              <a:rPr lang="pl-PL" sz="1200" dirty="0" err="1"/>
              <a:t>l</a:t>
            </a:r>
            <a:r>
              <a:rPr lang="pl-PL" sz="1200" dirty="0" err="1" smtClean="0"/>
              <a:t>ookup</a:t>
            </a:r>
            <a:r>
              <a:rPr lang="pl-PL" sz="1200" dirty="0" smtClean="0"/>
              <a:t> </a:t>
            </a:r>
            <a:r>
              <a:rPr lang="pl-PL" sz="1200" dirty="0" err="1" smtClean="0"/>
              <a:t>table</a:t>
            </a:r>
            <a:r>
              <a:rPr lang="pl-PL" sz="1200" dirty="0" smtClean="0"/>
              <a:t>:</a:t>
            </a:r>
          </a:p>
          <a:p>
            <a:pPr algn="ctr"/>
            <a:r>
              <a:rPr lang="pl-PL" sz="1200" dirty="0" smtClean="0"/>
              <a:t>IP:10.0.0.254 =&gt; </a:t>
            </a:r>
            <a:r>
              <a:rPr lang="pl-PL" sz="1200" dirty="0" err="1" smtClean="0"/>
              <a:t>send_arp_reply</a:t>
            </a:r>
            <a:r>
              <a:rPr lang="pl-PL" sz="1200" dirty="0" smtClean="0"/>
              <a:t>(MAC</a:t>
            </a:r>
            <a:r>
              <a:rPr lang="pl-PL" sz="1200" dirty="0"/>
              <a:t>: </a:t>
            </a:r>
            <a:r>
              <a:rPr lang="en-GB" sz="1200" dirty="0" smtClean="0"/>
              <a:t>f6:61:c0:6a:14:66</a:t>
            </a:r>
            <a:r>
              <a:rPr lang="pl-PL" sz="1200" dirty="0" smtClean="0"/>
              <a:t>)</a:t>
            </a:r>
          </a:p>
          <a:p>
            <a:pPr algn="ctr"/>
            <a:r>
              <a:rPr lang="pl-PL" sz="1200" dirty="0" smtClean="0"/>
              <a:t>IP:10.0.0.253 </a:t>
            </a:r>
            <a:r>
              <a:rPr lang="pl-PL" sz="1200" dirty="0"/>
              <a:t>=&gt; </a:t>
            </a:r>
            <a:r>
              <a:rPr lang="pl-PL" sz="1200" dirty="0" err="1"/>
              <a:t>send_arp_reply</a:t>
            </a:r>
            <a:r>
              <a:rPr lang="pl-PL" sz="1200" dirty="0"/>
              <a:t>(MAC: </a:t>
            </a:r>
            <a:r>
              <a:rPr lang="en-GB" sz="1200" dirty="0" smtClean="0"/>
              <a:t>f6:61:c0:6a:00:77</a:t>
            </a:r>
            <a:r>
              <a:rPr lang="pl-PL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854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CPU Loopback control</a:t>
            </a:r>
            <a:endParaRPr lang="en-GB" dirty="0"/>
          </a:p>
        </p:txBody>
      </p:sp>
      <p:sp>
        <p:nvSpPr>
          <p:cNvPr id="23" name="Symbol zastępczy zawartości 2"/>
          <p:cNvSpPr>
            <a:spLocks noGrp="1"/>
          </p:cNvSpPr>
          <p:nvPr>
            <p:ph idx="1"/>
          </p:nvPr>
        </p:nvSpPr>
        <p:spPr>
          <a:xfrm>
            <a:off x="626725" y="1724557"/>
            <a:ext cx="10398302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Forward to CPU if packet </a:t>
            </a:r>
            <a:r>
              <a:rPr lang="en-GB" dirty="0" err="1" smtClean="0"/>
              <a:t>dstIP</a:t>
            </a:r>
            <a:r>
              <a:rPr lang="en-GB" dirty="0" smtClean="0"/>
              <a:t> is CPU IP</a:t>
            </a:r>
          </a:p>
          <a:p>
            <a:pPr lvl="1"/>
            <a:r>
              <a:rPr lang="en-GB" dirty="0" smtClean="0"/>
              <a:t>Host MAC and </a:t>
            </a:r>
            <a:r>
              <a:rPr lang="en-GB" dirty="0" err="1" smtClean="0"/>
              <a:t>ingress_port</a:t>
            </a:r>
            <a:r>
              <a:rPr lang="en-GB" dirty="0" smtClean="0"/>
              <a:t> stored per </a:t>
            </a:r>
            <a:r>
              <a:rPr lang="en-GB" dirty="0" err="1" smtClean="0"/>
              <a:t>srcIP</a:t>
            </a:r>
            <a:r>
              <a:rPr lang="en-GB" dirty="0" smtClean="0"/>
              <a:t> in loopback hash tables</a:t>
            </a:r>
          </a:p>
          <a:p>
            <a:r>
              <a:rPr lang="en-GB" dirty="0" smtClean="0"/>
              <a:t>Forward packet from CPU to hosts</a:t>
            </a:r>
          </a:p>
          <a:p>
            <a:pPr lvl="1"/>
            <a:r>
              <a:rPr lang="en-GB" dirty="0" smtClean="0"/>
              <a:t>Look up host MAC and egress port for </a:t>
            </a:r>
            <a:r>
              <a:rPr lang="en-GB" dirty="0" err="1" smtClean="0"/>
              <a:t>dstIP</a:t>
            </a:r>
            <a:r>
              <a:rPr lang="en-GB" dirty="0" smtClean="0"/>
              <a:t> from loopback hash tables</a:t>
            </a:r>
            <a:endParaRPr lang="en-GB" dirty="0"/>
          </a:p>
        </p:txBody>
      </p:sp>
      <p:sp>
        <p:nvSpPr>
          <p:cNvPr id="19" name="Prostokąt zaokrąglony 18"/>
          <p:cNvSpPr/>
          <p:nvPr/>
        </p:nvSpPr>
        <p:spPr>
          <a:xfrm>
            <a:off x="6063403" y="5081581"/>
            <a:ext cx="1237175" cy="9436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CPU </a:t>
            </a:r>
            <a:r>
              <a:rPr lang="en-GB" sz="1200" dirty="0" smtClean="0"/>
              <a:t>Loopback control (switch)</a:t>
            </a:r>
            <a:endParaRPr lang="en-GB" sz="1200" dirty="0"/>
          </a:p>
        </p:txBody>
      </p:sp>
      <p:cxnSp>
        <p:nvCxnSpPr>
          <p:cNvPr id="25" name="Łącznik prosty 24"/>
          <p:cNvCxnSpPr>
            <a:stCxn id="19" idx="1"/>
          </p:cNvCxnSpPr>
          <p:nvPr/>
        </p:nvCxnSpPr>
        <p:spPr>
          <a:xfrm flipH="1">
            <a:off x="3920380" y="5553416"/>
            <a:ext cx="2143023" cy="9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łamany 25"/>
          <p:cNvCxnSpPr>
            <a:stCxn id="19" idx="3"/>
          </p:cNvCxnSpPr>
          <p:nvPr/>
        </p:nvCxnSpPr>
        <p:spPr>
          <a:xfrm flipV="1">
            <a:off x="7300578" y="3990969"/>
            <a:ext cx="1222625" cy="15624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rostokąt zaokrąglony 26"/>
          <p:cNvSpPr/>
          <p:nvPr/>
        </p:nvSpPr>
        <p:spPr>
          <a:xfrm>
            <a:off x="2683205" y="5142756"/>
            <a:ext cx="1234107" cy="8003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TWAMP Client/Sender (Host)</a:t>
            </a:r>
            <a:endParaRPr lang="en-GB" sz="1200" dirty="0"/>
          </a:p>
        </p:txBody>
      </p:sp>
      <p:sp>
        <p:nvSpPr>
          <p:cNvPr id="28" name="Prostokąt zaokrąglony 27"/>
          <p:cNvSpPr/>
          <p:nvPr/>
        </p:nvSpPr>
        <p:spPr>
          <a:xfrm>
            <a:off x="7911890" y="3503487"/>
            <a:ext cx="1163900" cy="57535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TWAMP</a:t>
            </a:r>
          </a:p>
          <a:p>
            <a:pPr algn="ctr"/>
            <a:r>
              <a:rPr lang="en-GB" sz="1200" dirty="0" smtClean="0"/>
              <a:t>Server</a:t>
            </a:r>
          </a:p>
          <a:p>
            <a:pPr algn="ctr"/>
            <a:r>
              <a:rPr lang="en-GB" sz="1200" dirty="0" smtClean="0"/>
              <a:t>(CPU)</a:t>
            </a:r>
            <a:endParaRPr lang="en-GB" sz="1200" dirty="0"/>
          </a:p>
        </p:txBody>
      </p:sp>
      <p:grpSp>
        <p:nvGrpSpPr>
          <p:cNvPr id="34" name="Grupa 33"/>
          <p:cNvGrpSpPr/>
          <p:nvPr/>
        </p:nvGrpSpPr>
        <p:grpSpPr>
          <a:xfrm>
            <a:off x="9447945" y="174660"/>
            <a:ext cx="2182401" cy="1920688"/>
            <a:chOff x="232025" y="1825625"/>
            <a:chExt cx="2501266" cy="2314281"/>
          </a:xfrm>
        </p:grpSpPr>
        <p:sp>
          <p:nvSpPr>
            <p:cNvPr id="35" name="Prostokąt 34"/>
            <p:cNvSpPr/>
            <p:nvPr/>
          </p:nvSpPr>
          <p:spPr>
            <a:xfrm>
              <a:off x="232025" y="1825625"/>
              <a:ext cx="2501266" cy="231428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GB" sz="1400" dirty="0" smtClean="0"/>
                <a:t>Switch - bmv2</a:t>
              </a:r>
              <a:endParaRPr lang="en-GB" sz="1400" dirty="0"/>
            </a:p>
          </p:txBody>
        </p:sp>
        <p:sp>
          <p:nvSpPr>
            <p:cNvPr id="36" name="Prostokąt zaokrąglony 35"/>
            <p:cNvSpPr/>
            <p:nvPr/>
          </p:nvSpPr>
          <p:spPr>
            <a:xfrm>
              <a:off x="512852" y="3192088"/>
              <a:ext cx="1925051" cy="45260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TWAMP Reflector control (P4)</a:t>
              </a:r>
              <a:endParaRPr lang="en-GB" sz="1200" dirty="0"/>
            </a:p>
          </p:txBody>
        </p:sp>
        <p:sp>
          <p:nvSpPr>
            <p:cNvPr id="37" name="Prostokąt zaokrąglony 36"/>
            <p:cNvSpPr/>
            <p:nvPr/>
          </p:nvSpPr>
          <p:spPr>
            <a:xfrm>
              <a:off x="512852" y="2612511"/>
              <a:ext cx="1925051" cy="45260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CPU </a:t>
              </a:r>
              <a:r>
                <a:rPr lang="en-GB" sz="1200" dirty="0" err="1" smtClean="0"/>
                <a:t>Loopack</a:t>
              </a:r>
              <a:r>
                <a:rPr lang="en-GB" sz="1200" dirty="0" smtClean="0"/>
                <a:t> control (P4)</a:t>
              </a:r>
              <a:endParaRPr lang="en-GB" sz="1200" dirty="0"/>
            </a:p>
          </p:txBody>
        </p:sp>
        <p:sp>
          <p:nvSpPr>
            <p:cNvPr id="38" name="Prostokąt zaokrąglony 37"/>
            <p:cNvSpPr/>
            <p:nvPr/>
          </p:nvSpPr>
          <p:spPr>
            <a:xfrm>
              <a:off x="521417" y="2017000"/>
              <a:ext cx="1925051" cy="45260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ARP respond control (P4)</a:t>
              </a:r>
              <a:endParaRPr lang="en-GB" sz="1200" dirty="0"/>
            </a:p>
          </p:txBody>
        </p:sp>
      </p:grpSp>
      <p:cxnSp>
        <p:nvCxnSpPr>
          <p:cNvPr id="39" name="Łącznik prosty ze strzałką 38"/>
          <p:cNvCxnSpPr>
            <a:stCxn id="38" idx="2"/>
            <a:endCxn id="37" idx="0"/>
          </p:cNvCxnSpPr>
          <p:nvPr/>
        </p:nvCxnSpPr>
        <p:spPr>
          <a:xfrm flipH="1">
            <a:off x="10532794" y="709117"/>
            <a:ext cx="7473" cy="11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>
            <a:stCxn id="37" idx="2"/>
            <a:endCxn id="36" idx="0"/>
          </p:cNvCxnSpPr>
          <p:nvPr/>
        </p:nvCxnSpPr>
        <p:spPr>
          <a:xfrm>
            <a:off x="10532794" y="1203348"/>
            <a:ext cx="0" cy="10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/>
          <p:cNvSpPr/>
          <p:nvPr/>
        </p:nvSpPr>
        <p:spPr>
          <a:xfrm>
            <a:off x="4277837" y="4609833"/>
            <a:ext cx="1602769" cy="57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TCP packet:</a:t>
            </a:r>
          </a:p>
          <a:p>
            <a:pPr algn="ctr"/>
            <a:r>
              <a:rPr lang="en-GB" sz="800" dirty="0" smtClean="0"/>
              <a:t>SMAC </a:t>
            </a:r>
            <a:r>
              <a:rPr lang="en-GB" sz="800" dirty="0" smtClean="0">
                <a:solidFill>
                  <a:schemeClr val="accent2">
                    <a:lumMod val="50000"/>
                  </a:schemeClr>
                </a:solidFill>
              </a:rPr>
              <a:t>00:00:00:00:01:01</a:t>
            </a:r>
          </a:p>
          <a:p>
            <a:pPr algn="ctr"/>
            <a:r>
              <a:rPr lang="en-GB" sz="800" dirty="0" smtClean="0"/>
              <a:t>DMAC f6:61:c0:6a:14:66</a:t>
            </a:r>
          </a:p>
          <a:p>
            <a:pPr algn="ctr"/>
            <a:r>
              <a:rPr lang="en-GB" sz="800" dirty="0" err="1" smtClean="0"/>
              <a:t>src</a:t>
            </a:r>
            <a:r>
              <a:rPr lang="en-GB" sz="800" dirty="0" smtClean="0"/>
              <a:t> IP: 10.0.1.1,  </a:t>
            </a:r>
            <a:r>
              <a:rPr lang="en-GB" sz="800" dirty="0" err="1" smtClean="0"/>
              <a:t>dst</a:t>
            </a:r>
            <a:r>
              <a:rPr lang="en-GB" sz="800" dirty="0" smtClean="0"/>
              <a:t> IP: 10.0.0.254</a:t>
            </a:r>
            <a:endParaRPr lang="en-GB" sz="800" dirty="0"/>
          </a:p>
        </p:txBody>
      </p:sp>
      <p:cxnSp>
        <p:nvCxnSpPr>
          <p:cNvPr id="43" name="Łącznik prosty ze strzałką 42"/>
          <p:cNvCxnSpPr/>
          <p:nvPr/>
        </p:nvCxnSpPr>
        <p:spPr>
          <a:xfrm flipV="1">
            <a:off x="8411648" y="4370217"/>
            <a:ext cx="0" cy="71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ze strzałką 44"/>
          <p:cNvCxnSpPr/>
          <p:nvPr/>
        </p:nvCxnSpPr>
        <p:spPr>
          <a:xfrm>
            <a:off x="4643431" y="5409253"/>
            <a:ext cx="1007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/>
          <p:nvPr/>
        </p:nvCxnSpPr>
        <p:spPr>
          <a:xfrm flipH="1">
            <a:off x="4643431" y="5722271"/>
            <a:ext cx="916905" cy="1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ze strzałką 50"/>
          <p:cNvCxnSpPr/>
          <p:nvPr/>
        </p:nvCxnSpPr>
        <p:spPr>
          <a:xfrm flipH="1">
            <a:off x="8640566" y="4585926"/>
            <a:ext cx="9526" cy="82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rostokąt 51"/>
          <p:cNvSpPr/>
          <p:nvPr/>
        </p:nvSpPr>
        <p:spPr>
          <a:xfrm>
            <a:off x="4305836" y="5861536"/>
            <a:ext cx="1602769" cy="57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TCP packet:</a:t>
            </a:r>
          </a:p>
          <a:p>
            <a:pPr algn="ctr"/>
            <a:r>
              <a:rPr lang="en-GB" sz="800" dirty="0" smtClean="0"/>
              <a:t>SMAC: f6:61:c0:6a:14:66 </a:t>
            </a:r>
          </a:p>
          <a:p>
            <a:pPr algn="ctr"/>
            <a:r>
              <a:rPr lang="en-GB" sz="800" dirty="0" smtClean="0"/>
              <a:t>DMAC </a:t>
            </a:r>
            <a:r>
              <a:rPr lang="en-GB" sz="800" dirty="0" smtClean="0">
                <a:solidFill>
                  <a:srgbClr val="FF0000"/>
                </a:solidFill>
              </a:rPr>
              <a:t>00:00:00:00:01:01</a:t>
            </a:r>
          </a:p>
          <a:p>
            <a:pPr algn="ctr"/>
            <a:r>
              <a:rPr lang="en-GB" sz="800" dirty="0" err="1" smtClean="0"/>
              <a:t>src</a:t>
            </a:r>
            <a:r>
              <a:rPr lang="en-GB" sz="800" dirty="0" smtClean="0"/>
              <a:t> IP: 10.0.0.254,  </a:t>
            </a:r>
            <a:r>
              <a:rPr lang="en-GB" sz="800" dirty="0" err="1" smtClean="0"/>
              <a:t>dst</a:t>
            </a:r>
            <a:r>
              <a:rPr lang="en-GB" sz="800" dirty="0" smtClean="0"/>
              <a:t> IP: 10.0.1.1</a:t>
            </a:r>
            <a:endParaRPr lang="en-GB" sz="800" dirty="0"/>
          </a:p>
        </p:txBody>
      </p:sp>
      <p:sp>
        <p:nvSpPr>
          <p:cNvPr id="53" name="Prostokąt 52"/>
          <p:cNvSpPr/>
          <p:nvPr/>
        </p:nvSpPr>
        <p:spPr>
          <a:xfrm>
            <a:off x="8807564" y="4770977"/>
            <a:ext cx="1602769" cy="57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TCP packet:</a:t>
            </a:r>
          </a:p>
          <a:p>
            <a:pPr algn="ctr"/>
            <a:r>
              <a:rPr lang="en-GB" sz="800" dirty="0" smtClean="0"/>
              <a:t>SMAC: f6:61:c0:6a:14:66</a:t>
            </a:r>
          </a:p>
          <a:p>
            <a:pPr algn="ctr"/>
            <a:r>
              <a:rPr lang="en-GB" sz="800" dirty="0" smtClean="0"/>
              <a:t> DMAC </a:t>
            </a:r>
            <a:r>
              <a:rPr lang="en-GB" sz="800" dirty="0" smtClean="0">
                <a:solidFill>
                  <a:schemeClr val="accent2">
                    <a:lumMod val="50000"/>
                  </a:schemeClr>
                </a:solidFill>
              </a:rPr>
              <a:t>f6:61:c0:6a:00:77</a:t>
            </a:r>
          </a:p>
          <a:p>
            <a:pPr algn="ctr"/>
            <a:r>
              <a:rPr lang="en-GB" sz="800" dirty="0" err="1" smtClean="0"/>
              <a:t>src</a:t>
            </a:r>
            <a:r>
              <a:rPr lang="en-GB" sz="800" dirty="0" smtClean="0"/>
              <a:t> IP: 10.0.0.254, </a:t>
            </a:r>
            <a:r>
              <a:rPr lang="en-GB" sz="800" dirty="0" err="1" smtClean="0"/>
              <a:t>dst</a:t>
            </a:r>
            <a:r>
              <a:rPr lang="en-GB" sz="800" dirty="0" smtClean="0"/>
              <a:t> IP: 10.0.1.1 </a:t>
            </a:r>
            <a:endParaRPr lang="en-GB" sz="800" dirty="0"/>
          </a:p>
        </p:txBody>
      </p:sp>
      <p:sp>
        <p:nvSpPr>
          <p:cNvPr id="54" name="Prostokąt 53"/>
          <p:cNvSpPr/>
          <p:nvPr/>
        </p:nvSpPr>
        <p:spPr>
          <a:xfrm>
            <a:off x="6452509" y="5940562"/>
            <a:ext cx="3099945" cy="4140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Hash Register:</a:t>
            </a:r>
          </a:p>
          <a:p>
            <a:pPr algn="ctr"/>
            <a:r>
              <a:rPr lang="en-GB" sz="1200" dirty="0" smtClean="0"/>
              <a:t>IP:10.0.1.1 =&gt; MAC: 00:00:00:00:01:01, port: 1</a:t>
            </a:r>
            <a:endParaRPr lang="en-GB" sz="1200" dirty="0"/>
          </a:p>
        </p:txBody>
      </p:sp>
      <p:sp>
        <p:nvSpPr>
          <p:cNvPr id="30" name="pole tekstowe 29"/>
          <p:cNvSpPr txBox="1"/>
          <p:nvPr/>
        </p:nvSpPr>
        <p:spPr>
          <a:xfrm>
            <a:off x="2624267" y="5922287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00:00:00:00:01:01</a:t>
            </a:r>
          </a:p>
          <a:p>
            <a:r>
              <a:rPr lang="en-GB" sz="1200" dirty="0" smtClean="0"/>
              <a:t>10.0.0.1.1/24</a:t>
            </a:r>
            <a:endParaRPr lang="en-GB" sz="1200" dirty="0"/>
          </a:p>
        </p:txBody>
      </p:sp>
      <p:sp>
        <p:nvSpPr>
          <p:cNvPr id="31" name="pole tekstowe 30"/>
          <p:cNvSpPr txBox="1"/>
          <p:nvPr/>
        </p:nvSpPr>
        <p:spPr>
          <a:xfrm>
            <a:off x="8531771" y="4090392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f6:61:c0:6a:14:66</a:t>
            </a:r>
          </a:p>
          <a:p>
            <a:r>
              <a:rPr lang="en-GB" sz="1200" dirty="0" smtClean="0"/>
              <a:t>10.0.0.254/24</a:t>
            </a:r>
            <a:endParaRPr lang="en-GB" sz="1200" dirty="0"/>
          </a:p>
        </p:txBody>
      </p:sp>
      <p:sp>
        <p:nvSpPr>
          <p:cNvPr id="33" name="Prostokąt 32"/>
          <p:cNvSpPr/>
          <p:nvPr/>
        </p:nvSpPr>
        <p:spPr>
          <a:xfrm>
            <a:off x="7273913" y="5542907"/>
            <a:ext cx="1285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f6:61:c0:6a:00:77</a:t>
            </a:r>
          </a:p>
        </p:txBody>
      </p:sp>
      <p:sp>
        <p:nvSpPr>
          <p:cNvPr id="41" name="Prostokąt 40"/>
          <p:cNvSpPr/>
          <p:nvPr/>
        </p:nvSpPr>
        <p:spPr>
          <a:xfrm>
            <a:off x="6651407" y="4412681"/>
            <a:ext cx="1602769" cy="57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TCP packet:</a:t>
            </a:r>
          </a:p>
          <a:p>
            <a:pPr algn="ctr"/>
            <a:r>
              <a:rPr lang="en-GB" sz="800" dirty="0" smtClean="0"/>
              <a:t>SMAC </a:t>
            </a:r>
            <a:r>
              <a:rPr lang="en-GB" sz="800" dirty="0" smtClean="0">
                <a:solidFill>
                  <a:srgbClr val="FF0000"/>
                </a:solidFill>
              </a:rPr>
              <a:t>f6:61:c0:6a:00:77</a:t>
            </a:r>
          </a:p>
          <a:p>
            <a:pPr algn="ctr"/>
            <a:r>
              <a:rPr lang="en-GB" sz="800" dirty="0" smtClean="0"/>
              <a:t>DMAC f6:61:c0:6a:14:66</a:t>
            </a:r>
          </a:p>
          <a:p>
            <a:pPr algn="ctr"/>
            <a:r>
              <a:rPr lang="en-GB" sz="800" dirty="0" err="1" smtClean="0"/>
              <a:t>src</a:t>
            </a:r>
            <a:r>
              <a:rPr lang="en-GB" sz="800" dirty="0" smtClean="0"/>
              <a:t> IP: 10.0.1.1,  </a:t>
            </a:r>
            <a:r>
              <a:rPr lang="en-GB" sz="800" dirty="0" err="1" smtClean="0"/>
              <a:t>dst</a:t>
            </a:r>
            <a:r>
              <a:rPr lang="en-GB" sz="800" dirty="0" smtClean="0"/>
              <a:t> IP: 10.0.0.254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53793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TWAMP Reflector control</a:t>
            </a:r>
            <a:endParaRPr lang="en-GB" dirty="0"/>
          </a:p>
        </p:txBody>
      </p:sp>
      <p:sp>
        <p:nvSpPr>
          <p:cNvPr id="23" name="Symbol zastępczy zawartości 2"/>
          <p:cNvSpPr>
            <a:spLocks noGrp="1"/>
          </p:cNvSpPr>
          <p:nvPr>
            <p:ph idx="1"/>
          </p:nvPr>
        </p:nvSpPr>
        <p:spPr>
          <a:xfrm>
            <a:off x="626725" y="1724557"/>
            <a:ext cx="9607521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Symmetrical TWAMP Test messages</a:t>
            </a:r>
          </a:p>
          <a:p>
            <a:r>
              <a:rPr lang="en-GB" dirty="0" smtClean="0"/>
              <a:t>TWAMP Reflector port number hardcoded in P4 </a:t>
            </a:r>
            <a:r>
              <a:rPr lang="en-GB" dirty="0" smtClean="0"/>
              <a:t>Parser</a:t>
            </a:r>
            <a:endParaRPr lang="en-GB" dirty="0" smtClean="0"/>
          </a:p>
          <a:p>
            <a:r>
              <a:rPr lang="en-GB" dirty="0" smtClean="0"/>
              <a:t>TWAMP Reflector IP and MAC doesn’t matter (existence emulated only by P4 code)</a:t>
            </a:r>
          </a:p>
        </p:txBody>
      </p:sp>
      <p:sp>
        <p:nvSpPr>
          <p:cNvPr id="19" name="Prostokąt zaokrąglony 18"/>
          <p:cNvSpPr/>
          <p:nvPr/>
        </p:nvSpPr>
        <p:spPr>
          <a:xfrm>
            <a:off x="6916257" y="5118247"/>
            <a:ext cx="1237175" cy="9436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TWAMP Reflector control (switch)</a:t>
            </a:r>
            <a:endParaRPr lang="en-GB" sz="1200" dirty="0"/>
          </a:p>
        </p:txBody>
      </p:sp>
      <p:cxnSp>
        <p:nvCxnSpPr>
          <p:cNvPr id="25" name="Łącznik prosty 24"/>
          <p:cNvCxnSpPr>
            <a:stCxn id="19" idx="1"/>
          </p:cNvCxnSpPr>
          <p:nvPr/>
        </p:nvCxnSpPr>
        <p:spPr>
          <a:xfrm flipH="1">
            <a:off x="4773234" y="5590082"/>
            <a:ext cx="2143023" cy="9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rostokąt zaokrąglony 26"/>
          <p:cNvSpPr/>
          <p:nvPr/>
        </p:nvSpPr>
        <p:spPr>
          <a:xfrm>
            <a:off x="3536059" y="5179422"/>
            <a:ext cx="1234107" cy="8003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TWAMP Client/Sender (Host)</a:t>
            </a:r>
            <a:endParaRPr lang="en-GB" sz="1200" dirty="0"/>
          </a:p>
        </p:txBody>
      </p:sp>
      <p:grpSp>
        <p:nvGrpSpPr>
          <p:cNvPr id="34" name="Grupa 33"/>
          <p:cNvGrpSpPr/>
          <p:nvPr/>
        </p:nvGrpSpPr>
        <p:grpSpPr>
          <a:xfrm>
            <a:off x="9447945" y="174660"/>
            <a:ext cx="2182401" cy="1920688"/>
            <a:chOff x="232025" y="1825625"/>
            <a:chExt cx="2501266" cy="2314281"/>
          </a:xfrm>
        </p:grpSpPr>
        <p:sp>
          <p:nvSpPr>
            <p:cNvPr id="35" name="Prostokąt 34"/>
            <p:cNvSpPr/>
            <p:nvPr/>
          </p:nvSpPr>
          <p:spPr>
            <a:xfrm>
              <a:off x="232025" y="1825625"/>
              <a:ext cx="2501266" cy="231428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GB" sz="1400" dirty="0" smtClean="0"/>
                <a:t>Switch - bmv2</a:t>
              </a:r>
              <a:endParaRPr lang="en-GB" sz="1400" dirty="0"/>
            </a:p>
          </p:txBody>
        </p:sp>
        <p:sp>
          <p:nvSpPr>
            <p:cNvPr id="36" name="Prostokąt zaokrąglony 35"/>
            <p:cNvSpPr/>
            <p:nvPr/>
          </p:nvSpPr>
          <p:spPr>
            <a:xfrm>
              <a:off x="512852" y="3192088"/>
              <a:ext cx="1925051" cy="45260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TWAMP Reflector control (P4)</a:t>
              </a:r>
              <a:endParaRPr lang="en-GB" sz="1200" dirty="0"/>
            </a:p>
          </p:txBody>
        </p:sp>
        <p:sp>
          <p:nvSpPr>
            <p:cNvPr id="37" name="Prostokąt zaokrąglony 36"/>
            <p:cNvSpPr/>
            <p:nvPr/>
          </p:nvSpPr>
          <p:spPr>
            <a:xfrm>
              <a:off x="512852" y="2612511"/>
              <a:ext cx="1925051" cy="45260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CPU </a:t>
              </a:r>
              <a:r>
                <a:rPr lang="en-GB" sz="1200" dirty="0" err="1" smtClean="0"/>
                <a:t>Loopack</a:t>
              </a:r>
              <a:r>
                <a:rPr lang="en-GB" sz="1200" dirty="0" smtClean="0"/>
                <a:t> control (P4)</a:t>
              </a:r>
              <a:endParaRPr lang="en-GB" sz="1200" dirty="0"/>
            </a:p>
          </p:txBody>
        </p:sp>
        <p:sp>
          <p:nvSpPr>
            <p:cNvPr id="38" name="Prostokąt zaokrąglony 37"/>
            <p:cNvSpPr/>
            <p:nvPr/>
          </p:nvSpPr>
          <p:spPr>
            <a:xfrm>
              <a:off x="521417" y="2017000"/>
              <a:ext cx="1925051" cy="45260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ARP respond control (P4)</a:t>
              </a:r>
              <a:endParaRPr lang="en-GB" sz="1200" dirty="0"/>
            </a:p>
          </p:txBody>
        </p:sp>
      </p:grpSp>
      <p:cxnSp>
        <p:nvCxnSpPr>
          <p:cNvPr id="39" name="Łącznik prosty ze strzałką 38"/>
          <p:cNvCxnSpPr>
            <a:stCxn id="38" idx="2"/>
            <a:endCxn id="37" idx="0"/>
          </p:cNvCxnSpPr>
          <p:nvPr/>
        </p:nvCxnSpPr>
        <p:spPr>
          <a:xfrm flipH="1">
            <a:off x="10532794" y="709117"/>
            <a:ext cx="7473" cy="11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>
            <a:stCxn id="37" idx="2"/>
            <a:endCxn id="36" idx="0"/>
          </p:cNvCxnSpPr>
          <p:nvPr/>
        </p:nvCxnSpPr>
        <p:spPr>
          <a:xfrm>
            <a:off x="10532794" y="1203348"/>
            <a:ext cx="0" cy="10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/>
          <p:cNvSpPr/>
          <p:nvPr/>
        </p:nvSpPr>
        <p:spPr>
          <a:xfrm>
            <a:off x="5130691" y="4646499"/>
            <a:ext cx="1602769" cy="57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UDP packet:</a:t>
            </a:r>
          </a:p>
          <a:p>
            <a:pPr algn="ctr"/>
            <a:r>
              <a:rPr lang="en-GB" sz="800" dirty="0" smtClean="0"/>
              <a:t>SMAC </a:t>
            </a:r>
            <a:r>
              <a:rPr lang="en-GB" sz="800" dirty="0" smtClean="0">
                <a:solidFill>
                  <a:schemeClr val="tx1"/>
                </a:solidFill>
              </a:rPr>
              <a:t>00:00:00:00:01:01</a:t>
            </a:r>
          </a:p>
          <a:p>
            <a:pPr algn="ctr"/>
            <a:r>
              <a:rPr lang="en-GB" sz="800" dirty="0" smtClean="0"/>
              <a:t>DMAC f6:61:c0:6a:00:77</a:t>
            </a:r>
          </a:p>
          <a:p>
            <a:pPr algn="ctr"/>
            <a:r>
              <a:rPr lang="en-GB" sz="800" dirty="0" err="1" smtClean="0"/>
              <a:t>src</a:t>
            </a:r>
            <a:r>
              <a:rPr lang="en-GB" sz="800" dirty="0" smtClean="0"/>
              <a:t> IP: 10.0.1.1,  </a:t>
            </a:r>
            <a:r>
              <a:rPr lang="en-GB" sz="800" dirty="0" err="1" smtClean="0"/>
              <a:t>dst</a:t>
            </a:r>
            <a:r>
              <a:rPr lang="en-GB" sz="800" dirty="0" smtClean="0"/>
              <a:t> IP: 10.0.0.253</a:t>
            </a:r>
            <a:endParaRPr lang="en-GB" sz="800" dirty="0"/>
          </a:p>
        </p:txBody>
      </p:sp>
      <p:cxnSp>
        <p:nvCxnSpPr>
          <p:cNvPr id="45" name="Łącznik prosty ze strzałką 44"/>
          <p:cNvCxnSpPr/>
          <p:nvPr/>
        </p:nvCxnSpPr>
        <p:spPr>
          <a:xfrm>
            <a:off x="5496285" y="5445919"/>
            <a:ext cx="1007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/>
          <p:nvPr/>
        </p:nvCxnSpPr>
        <p:spPr>
          <a:xfrm flipH="1">
            <a:off x="5496285" y="5758937"/>
            <a:ext cx="916905" cy="1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rostokąt 51"/>
          <p:cNvSpPr/>
          <p:nvPr/>
        </p:nvSpPr>
        <p:spPr>
          <a:xfrm>
            <a:off x="5158690" y="5898202"/>
            <a:ext cx="1602769" cy="57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UDP packet:</a:t>
            </a:r>
          </a:p>
          <a:p>
            <a:pPr algn="ctr"/>
            <a:r>
              <a:rPr lang="en-GB" sz="800" dirty="0" smtClean="0"/>
              <a:t>SMAC: f6:61:c0:6a:00:77 </a:t>
            </a:r>
          </a:p>
          <a:p>
            <a:pPr algn="ctr"/>
            <a:r>
              <a:rPr lang="en-GB" sz="800" dirty="0" smtClean="0"/>
              <a:t>DMAC </a:t>
            </a:r>
            <a:r>
              <a:rPr lang="en-GB" sz="800" dirty="0" smtClean="0">
                <a:solidFill>
                  <a:schemeClr val="tx1"/>
                </a:solidFill>
              </a:rPr>
              <a:t>00:00:00:00:01:01</a:t>
            </a:r>
            <a:endParaRPr lang="en-GB" sz="800" dirty="0" smtClean="0">
              <a:solidFill>
                <a:srgbClr val="FF0000"/>
              </a:solidFill>
            </a:endParaRPr>
          </a:p>
          <a:p>
            <a:pPr algn="ctr"/>
            <a:r>
              <a:rPr lang="en-GB" sz="800" dirty="0" err="1" smtClean="0"/>
              <a:t>src</a:t>
            </a:r>
            <a:r>
              <a:rPr lang="en-GB" sz="800" dirty="0" smtClean="0"/>
              <a:t> IP: 10.0.0.253,  </a:t>
            </a:r>
            <a:r>
              <a:rPr lang="en-GB" sz="800" dirty="0" err="1" smtClean="0"/>
              <a:t>dst</a:t>
            </a:r>
            <a:r>
              <a:rPr lang="en-GB" sz="800" dirty="0" smtClean="0"/>
              <a:t> IP: 10.0.1.1</a:t>
            </a:r>
            <a:endParaRPr lang="en-GB" sz="800" dirty="0"/>
          </a:p>
        </p:txBody>
      </p:sp>
      <p:sp>
        <p:nvSpPr>
          <p:cNvPr id="54" name="Prostokąt 53"/>
          <p:cNvSpPr/>
          <p:nvPr/>
        </p:nvSpPr>
        <p:spPr>
          <a:xfrm>
            <a:off x="7395882" y="5980033"/>
            <a:ext cx="4453745" cy="6428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1200" dirty="0" smtClean="0"/>
              <a:t>test </a:t>
            </a:r>
            <a:r>
              <a:rPr lang="pl-PL" sz="1200" dirty="0" err="1" smtClean="0"/>
              <a:t>session</a:t>
            </a:r>
            <a:r>
              <a:rPr lang="pl-PL" sz="1200" dirty="0" smtClean="0"/>
              <a:t> </a:t>
            </a:r>
            <a:r>
              <a:rPr lang="en-GB" sz="1200" dirty="0" smtClean="0"/>
              <a:t>table:</a:t>
            </a:r>
          </a:p>
          <a:p>
            <a:pPr algn="r"/>
            <a:r>
              <a:rPr lang="en-GB" sz="1200" dirty="0" smtClean="0"/>
              <a:t>configure(REFLECTOR_IP: 10.0.0.253, REFLECTOR_MAC: 10.0.0.253,</a:t>
            </a:r>
          </a:p>
          <a:p>
            <a:pPr algn="r"/>
            <a:r>
              <a:rPr lang="en-GB" sz="1200" dirty="0" smtClean="0"/>
              <a:t>SENDER_IP: 10.0.1.1,</a:t>
            </a:r>
            <a:r>
              <a:rPr lang="pl-PL" sz="1200" dirty="0" smtClean="0"/>
              <a:t> </a:t>
            </a:r>
            <a:r>
              <a:rPr lang="en-GB" sz="1200" dirty="0" smtClean="0"/>
              <a:t>SENDER_PORT: 20001)</a:t>
            </a:r>
            <a:endParaRPr lang="en-GB" sz="1200" dirty="0"/>
          </a:p>
        </p:txBody>
      </p:sp>
      <p:sp>
        <p:nvSpPr>
          <p:cNvPr id="30" name="pole tekstowe 29"/>
          <p:cNvSpPr txBox="1"/>
          <p:nvPr/>
        </p:nvSpPr>
        <p:spPr>
          <a:xfrm>
            <a:off x="3477121" y="5958953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00:00:00:00:01:01</a:t>
            </a:r>
          </a:p>
          <a:p>
            <a:r>
              <a:rPr lang="en-GB" sz="1200" dirty="0" smtClean="0"/>
              <a:t>10.0.0.1.1/24</a:t>
            </a:r>
            <a:endParaRPr lang="en-GB" sz="1200" dirty="0"/>
          </a:p>
        </p:txBody>
      </p:sp>
      <p:sp>
        <p:nvSpPr>
          <p:cNvPr id="29" name="Prostokąt 28"/>
          <p:cNvSpPr/>
          <p:nvPr/>
        </p:nvSpPr>
        <p:spPr>
          <a:xfrm>
            <a:off x="7261254" y="4790604"/>
            <a:ext cx="19163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DP_MAC: f6:61:c0:6a:00:77</a:t>
            </a:r>
            <a:endParaRPr lang="en-GB" sz="1200" dirty="0"/>
          </a:p>
        </p:txBody>
      </p:sp>
      <p:sp>
        <p:nvSpPr>
          <p:cNvPr id="32" name="Prostokąt 31"/>
          <p:cNvSpPr/>
          <p:nvPr/>
        </p:nvSpPr>
        <p:spPr>
          <a:xfrm>
            <a:off x="7297845" y="4411430"/>
            <a:ext cx="1515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TWAMP_REFLECTOR:</a:t>
            </a:r>
          </a:p>
          <a:p>
            <a:r>
              <a:rPr lang="en-GB" sz="1200" dirty="0" smtClean="0"/>
              <a:t>         10.0.0.253:8975</a:t>
            </a:r>
            <a:endParaRPr lang="en-GB" sz="1200" dirty="0"/>
          </a:p>
        </p:txBody>
      </p:sp>
      <p:cxnSp>
        <p:nvCxnSpPr>
          <p:cNvPr id="42" name="Łącznik łamany 41"/>
          <p:cNvCxnSpPr/>
          <p:nvPr/>
        </p:nvCxnSpPr>
        <p:spPr>
          <a:xfrm flipV="1">
            <a:off x="8153432" y="4027635"/>
            <a:ext cx="1222625" cy="15624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rostokąt zaokrąglony 43"/>
          <p:cNvSpPr/>
          <p:nvPr/>
        </p:nvSpPr>
        <p:spPr>
          <a:xfrm>
            <a:off x="8764744" y="3540153"/>
            <a:ext cx="1163900" cy="57535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TWAMP</a:t>
            </a:r>
          </a:p>
          <a:p>
            <a:pPr algn="ctr"/>
            <a:r>
              <a:rPr lang="en-GB" sz="1200" dirty="0" smtClean="0"/>
              <a:t>Server</a:t>
            </a:r>
          </a:p>
          <a:p>
            <a:pPr algn="ctr"/>
            <a:r>
              <a:rPr lang="en-GB" sz="1200" dirty="0" smtClean="0"/>
              <a:t>(CPU)</a:t>
            </a:r>
            <a:endParaRPr lang="en-GB" sz="1200" dirty="0"/>
          </a:p>
        </p:txBody>
      </p:sp>
      <p:sp>
        <p:nvSpPr>
          <p:cNvPr id="4" name="Prostokąt 3"/>
          <p:cNvSpPr/>
          <p:nvPr/>
        </p:nvSpPr>
        <p:spPr>
          <a:xfrm>
            <a:off x="279110" y="416275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/>
              <a:t>header </a:t>
            </a:r>
            <a:r>
              <a:rPr lang="en-GB" sz="1200" dirty="0" err="1"/>
              <a:t>twamp_test_t</a:t>
            </a:r>
            <a:r>
              <a:rPr lang="en-GB" sz="1200" dirty="0"/>
              <a:t> {</a:t>
            </a:r>
          </a:p>
          <a:p>
            <a:r>
              <a:rPr lang="en-GB" sz="1200" dirty="0"/>
              <a:t>    bit&lt;32&gt; </a:t>
            </a:r>
            <a:r>
              <a:rPr lang="en-GB" sz="1200" dirty="0" err="1"/>
              <a:t>sequenceNumber</a:t>
            </a:r>
            <a:r>
              <a:rPr lang="en-GB" sz="1200" dirty="0"/>
              <a:t>;</a:t>
            </a:r>
          </a:p>
          <a:p>
            <a:r>
              <a:rPr lang="en-GB" sz="1200" dirty="0"/>
              <a:t>    bit&lt;64&gt; timestamp;</a:t>
            </a:r>
          </a:p>
          <a:p>
            <a:r>
              <a:rPr lang="en-GB" sz="1200" dirty="0"/>
              <a:t>    bit&lt;16&gt; </a:t>
            </a:r>
            <a:r>
              <a:rPr lang="en-GB" sz="1200" dirty="0" err="1"/>
              <a:t>errorEstimate</a:t>
            </a:r>
            <a:r>
              <a:rPr lang="en-GB" sz="1200" dirty="0"/>
              <a:t>;</a:t>
            </a:r>
          </a:p>
          <a:p>
            <a:r>
              <a:rPr lang="en-GB" sz="1200" dirty="0"/>
              <a:t>    bit&lt;16&gt; mbz0;</a:t>
            </a:r>
          </a:p>
          <a:p>
            <a:r>
              <a:rPr lang="en-GB" sz="1200" dirty="0"/>
              <a:t>    bit&lt;64&gt; </a:t>
            </a:r>
            <a:r>
              <a:rPr lang="en-GB" sz="1200" dirty="0" err="1"/>
              <a:t>receiveTimestamp</a:t>
            </a:r>
            <a:r>
              <a:rPr lang="en-GB" sz="1200" dirty="0"/>
              <a:t>;</a:t>
            </a:r>
          </a:p>
          <a:p>
            <a:r>
              <a:rPr lang="en-GB" sz="1200" dirty="0"/>
              <a:t>    bit&lt;32&gt; </a:t>
            </a:r>
            <a:r>
              <a:rPr lang="en-GB" sz="1200" dirty="0" err="1"/>
              <a:t>senderSequenceNumber</a:t>
            </a:r>
            <a:r>
              <a:rPr lang="en-GB" sz="1200" dirty="0"/>
              <a:t>;</a:t>
            </a:r>
          </a:p>
          <a:p>
            <a:r>
              <a:rPr lang="en-GB" sz="1200" dirty="0"/>
              <a:t>    bit&lt;64&gt; </a:t>
            </a:r>
            <a:r>
              <a:rPr lang="en-GB" sz="1200" dirty="0" err="1"/>
              <a:t>senderTimestamp</a:t>
            </a:r>
            <a:r>
              <a:rPr lang="en-GB" sz="1200" dirty="0"/>
              <a:t>;</a:t>
            </a:r>
          </a:p>
          <a:p>
            <a:r>
              <a:rPr lang="en-GB" sz="1200" dirty="0"/>
              <a:t>    bit&lt;16&gt; </a:t>
            </a:r>
            <a:r>
              <a:rPr lang="en-GB" sz="1200" dirty="0" err="1"/>
              <a:t>senderErrorEstimate</a:t>
            </a:r>
            <a:r>
              <a:rPr lang="en-GB" sz="1200" dirty="0"/>
              <a:t>;</a:t>
            </a:r>
          </a:p>
          <a:p>
            <a:r>
              <a:rPr lang="en-GB" sz="1200" dirty="0"/>
              <a:t>    bit&lt;16&gt; mbz1;</a:t>
            </a:r>
          </a:p>
          <a:p>
            <a:r>
              <a:rPr lang="en-GB" sz="1200" dirty="0"/>
              <a:t>    bit&lt;8&gt; </a:t>
            </a:r>
            <a:r>
              <a:rPr lang="en-GB" sz="1200" dirty="0" err="1"/>
              <a:t>senderTTL</a:t>
            </a:r>
            <a:r>
              <a:rPr lang="en-GB" sz="1200" dirty="0"/>
              <a:t>;</a:t>
            </a:r>
          </a:p>
          <a:p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48" name="Prostokąt 47"/>
          <p:cNvSpPr/>
          <p:nvPr/>
        </p:nvSpPr>
        <p:spPr>
          <a:xfrm>
            <a:off x="2313529" y="4179629"/>
            <a:ext cx="3641208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/>
              <a:t>python3 twampy.py sender 10.0.0.253:8975  -c 10</a:t>
            </a:r>
          </a:p>
        </p:txBody>
      </p:sp>
      <p:cxnSp>
        <p:nvCxnSpPr>
          <p:cNvPr id="49" name="Łącznik prosty ze strzałką 48"/>
          <p:cNvCxnSpPr/>
          <p:nvPr/>
        </p:nvCxnSpPr>
        <p:spPr>
          <a:xfrm flipH="1">
            <a:off x="9525227" y="4394498"/>
            <a:ext cx="9526" cy="82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rostokąt 49"/>
          <p:cNvSpPr/>
          <p:nvPr/>
        </p:nvSpPr>
        <p:spPr>
          <a:xfrm>
            <a:off x="9605473" y="4492747"/>
            <a:ext cx="14312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dirty="0" err="1" smtClean="0"/>
              <a:t>Add</a:t>
            </a:r>
            <a:r>
              <a:rPr lang="pl-PL" sz="1200" dirty="0" smtClean="0"/>
              <a:t>/</a:t>
            </a:r>
            <a:r>
              <a:rPr lang="pl-PL" sz="1200" dirty="0" err="1" smtClean="0"/>
              <a:t>remove</a:t>
            </a:r>
            <a:r>
              <a:rPr lang="pl-PL" sz="1200" dirty="0" smtClean="0"/>
              <a:t> </a:t>
            </a:r>
            <a:r>
              <a:rPr lang="pl-PL" sz="1200" dirty="0" err="1" smtClean="0"/>
              <a:t>entries</a:t>
            </a:r>
            <a:r>
              <a:rPr lang="pl-PL" sz="1200" dirty="0" smtClean="0"/>
              <a:t> in TWAMP test </a:t>
            </a:r>
            <a:r>
              <a:rPr lang="pl-PL" sz="1200" dirty="0" err="1" smtClean="0"/>
              <a:t>session</a:t>
            </a:r>
            <a:r>
              <a:rPr lang="pl-PL" sz="1200" dirty="0" smtClean="0"/>
              <a:t> </a:t>
            </a:r>
            <a:r>
              <a:rPr lang="pl-PL" sz="1200" dirty="0" err="1" smtClean="0"/>
              <a:t>table</a:t>
            </a:r>
            <a:endParaRPr lang="pl-PL" sz="1200" dirty="0" smtClean="0"/>
          </a:p>
        </p:txBody>
      </p:sp>
    </p:spTree>
    <p:extLst>
      <p:ext uri="{BB962C8B-B14F-4D97-AF65-F5344CB8AC3E}">
        <p14:creationId xmlns:p14="http://schemas.microsoft.com/office/powerpoint/2010/main" val="215710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 related to NTP Timestamp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bmv2 timestamp is an number of microseconds from bmv2 switch start</a:t>
            </a:r>
          </a:p>
          <a:p>
            <a:pPr lvl="1"/>
            <a:r>
              <a:rPr lang="en-GB" dirty="0" smtClean="0"/>
              <a:t>a number of seconds approximated by bit shift operation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&gt;&gt;20</a:t>
            </a:r>
          </a:p>
          <a:p>
            <a:pPr lvl="1"/>
            <a:r>
              <a:rPr lang="en-GB" dirty="0" smtClean="0"/>
              <a:t>`Topo.py` script set an number of seconds from 1th Jan 1900 to bmv2 start time in a bmv2 register</a:t>
            </a:r>
          </a:p>
          <a:p>
            <a:r>
              <a:rPr lang="en-GB" dirty="0" smtClean="0"/>
              <a:t> a NTP second fraction (float) is always zero</a:t>
            </a:r>
          </a:p>
          <a:p>
            <a:pPr lvl="1"/>
            <a:r>
              <a:rPr lang="en-GB" dirty="0" smtClean="0"/>
              <a:t>Barefoot Tofino has different timestamp system so no big sense to prepare workaround for this problem in bmv2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17601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779</Words>
  <Application>Microsoft Office PowerPoint</Application>
  <PresentationFormat>Panoramiczny</PresentationFormat>
  <Paragraphs>171</Paragraphs>
  <Slides>7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Motyw pakietu Office</vt:lpstr>
      <vt:lpstr>TWAMP Server/Reflector</vt:lpstr>
      <vt:lpstr>TWAMP development and testing environment</vt:lpstr>
      <vt:lpstr>Main control blocks of TWAMP bmv2 solution</vt:lpstr>
      <vt:lpstr>ARP respond control</vt:lpstr>
      <vt:lpstr>CPU Loopback control</vt:lpstr>
      <vt:lpstr>TWAMP Reflector control</vt:lpstr>
      <vt:lpstr>Limitation related to NTP Timestamp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TWAMP Server/Reflector</dc:title>
  <dc:creator>Damian Parniewicz</dc:creator>
  <cp:lastModifiedBy>Damian Parniewicz</cp:lastModifiedBy>
  <cp:revision>52</cp:revision>
  <dcterms:created xsi:type="dcterms:W3CDTF">2020-04-28T13:32:55Z</dcterms:created>
  <dcterms:modified xsi:type="dcterms:W3CDTF">2020-05-13T12:35:31Z</dcterms:modified>
</cp:coreProperties>
</file>