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jQkDEPzslCHOrih5YunzTq0wtS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44c96abfcb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244c96abfcb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PRESENTED BY: MARIO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" name="Google Shape;106;g244c96abfcb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44c96abfcb_0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44c96abfcb_0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PRESENTED BY: MARIO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5" name="Google Shape;115;g244c96abfcb_0_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878aaef4b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g34878aaef4b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PRESENTED BY: MARIO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34878aaef4b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b52d365fb_0_4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4b52d365fb_0_4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PRESENTED BY: MARIO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3" name="Google Shape;133;g24b52d365fb_0_44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4b52d365fb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4b52d365fb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PRESENTED BY: MARIO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2" name="Google Shape;142;g24b52d365fb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4878aaef4b_0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4878aaef4b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4878aaef4b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879fdd72d_0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4879fdd72d_0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4879fdd72d_0_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PRESENTED BY: ALEX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10" Type="http://schemas.openxmlformats.org/officeDocument/2006/relationships/image" Target="../media/image3.jpg"/><Relationship Id="rId9" Type="http://schemas.openxmlformats.org/officeDocument/2006/relationships/image" Target="../media/image1.jpg"/><Relationship Id="rId5" Type="http://schemas.openxmlformats.org/officeDocument/2006/relationships/image" Target="../media/image5.png"/><Relationship Id="rId6" Type="http://schemas.openxmlformats.org/officeDocument/2006/relationships/image" Target="../media/image22.png"/><Relationship Id="rId7" Type="http://schemas.openxmlformats.org/officeDocument/2006/relationships/image" Target="../media/image9.png"/><Relationship Id="rId8" Type="http://schemas.openxmlformats.org/officeDocument/2006/relationships/image" Target="../media/image15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Relationship Id="rId3" Type="http://schemas.openxmlformats.org/officeDocument/2006/relationships/image" Target="../media/image1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jpg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5.png"/><Relationship Id="rId7" Type="http://schemas.openxmlformats.org/officeDocument/2006/relationships/image" Target="../media/image22.png"/><Relationship Id="rId8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17.png"/><Relationship Id="rId4" Type="http://schemas.openxmlformats.org/officeDocument/2006/relationships/image" Target="../media/image29.png"/><Relationship Id="rId5" Type="http://schemas.openxmlformats.org/officeDocument/2006/relationships/image" Target="../media/image25.png"/><Relationship Id="rId6" Type="http://schemas.openxmlformats.org/officeDocument/2006/relationships/image" Target="../media/image19.png"/><Relationship Id="rId7" Type="http://schemas.openxmlformats.org/officeDocument/2006/relationships/image" Target="../media/image26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 B">
  <p:cSld name="Opening slide B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0"/>
          <p:cNvSpPr/>
          <p:nvPr/>
        </p:nvSpPr>
        <p:spPr>
          <a:xfrm>
            <a:off x="-1" y="-1"/>
            <a:ext cx="12268863" cy="6941489"/>
          </a:xfrm>
          <a:prstGeom prst="rect">
            <a:avLst/>
          </a:prstGeom>
          <a:solidFill>
            <a:srgbClr val="34316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0"/>
          <p:cNvSpPr/>
          <p:nvPr/>
        </p:nvSpPr>
        <p:spPr>
          <a:xfrm>
            <a:off x="-9859312" y="-10579411"/>
            <a:ext cx="19348703" cy="1934870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0"/>
          <p:cNvSpPr/>
          <p:nvPr/>
        </p:nvSpPr>
        <p:spPr>
          <a:xfrm>
            <a:off x="-5292149" y="3213462"/>
            <a:ext cx="16132845" cy="16132845"/>
          </a:xfrm>
          <a:prstGeom prst="ellipse">
            <a:avLst/>
          </a:prstGeom>
          <a:solidFill>
            <a:schemeClr val="lt1">
              <a:alpha val="11372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" name="Google Shape;24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629511" y="830163"/>
            <a:ext cx="1917684" cy="1324945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10"/>
          <p:cNvSpPr/>
          <p:nvPr/>
        </p:nvSpPr>
        <p:spPr>
          <a:xfrm>
            <a:off x="9593937" y="3832614"/>
            <a:ext cx="2139860" cy="2139859"/>
          </a:xfrm>
          <a:prstGeom prst="ellipse">
            <a:avLst/>
          </a:prstGeom>
          <a:noFill/>
          <a:ln cap="flat" cmpd="sng" w="9525">
            <a:solidFill>
              <a:schemeClr val="lt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0"/>
          <p:cNvSpPr/>
          <p:nvPr/>
        </p:nvSpPr>
        <p:spPr>
          <a:xfrm flipH="1" rot="10800000">
            <a:off x="-10529236" y="-11052030"/>
            <a:ext cx="23132717" cy="10951926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0"/>
          <p:cNvSpPr/>
          <p:nvPr/>
        </p:nvSpPr>
        <p:spPr>
          <a:xfrm>
            <a:off x="-6978315" y="7041591"/>
            <a:ext cx="19170314" cy="477235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0"/>
          <p:cNvSpPr/>
          <p:nvPr/>
        </p:nvSpPr>
        <p:spPr>
          <a:xfrm flipH="1">
            <a:off x="-11940467" y="-224124"/>
            <a:ext cx="11678653" cy="7383875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" name="Google Shape;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41731" y="6100859"/>
            <a:ext cx="996436" cy="30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8797" y="6104795"/>
            <a:ext cx="580492" cy="435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820563" y="6183337"/>
            <a:ext cx="974813" cy="254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32" name="Google Shape;32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49158" y="6072576"/>
            <a:ext cx="775507" cy="33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55344" y="6130966"/>
            <a:ext cx="562309" cy="35612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" name="Google Shape;34;p10"/>
          <p:cNvSpPr txBox="1"/>
          <p:nvPr/>
        </p:nvSpPr>
        <p:spPr>
          <a:xfrm>
            <a:off x="1447074" y="6072577"/>
            <a:ext cx="21867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AfricaConnect3 project receives funding from the European Union under Grant Contracts DCI-PANAF/2019/411-583/584/585/586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0"/>
          <p:cNvSpPr/>
          <p:nvPr/>
        </p:nvSpPr>
        <p:spPr>
          <a:xfrm>
            <a:off x="8047081" y="3819833"/>
            <a:ext cx="2139860" cy="2139859"/>
          </a:xfrm>
          <a:prstGeom prst="ellipse">
            <a:avLst/>
          </a:prstGeom>
          <a:noFill/>
          <a:ln cap="flat" cmpd="sng" w="9525">
            <a:solidFill>
              <a:schemeClr val="lt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0"/>
          <p:cNvSpPr/>
          <p:nvPr/>
        </p:nvSpPr>
        <p:spPr>
          <a:xfrm>
            <a:off x="6448692" y="3834895"/>
            <a:ext cx="2139860" cy="2139859"/>
          </a:xfrm>
          <a:prstGeom prst="ellipse">
            <a:avLst/>
          </a:prstGeom>
          <a:noFill/>
          <a:ln cap="flat" cmpd="sng" w="9525">
            <a:solidFill>
              <a:schemeClr val="lt1">
                <a:alpha val="20000"/>
              </a:schemeClr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0"/>
          <p:cNvSpPr/>
          <p:nvPr/>
        </p:nvSpPr>
        <p:spPr>
          <a:xfrm>
            <a:off x="9995579" y="4252211"/>
            <a:ext cx="1336576" cy="1336576"/>
          </a:xfrm>
          <a:prstGeom prst="ellipse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0"/>
          <p:cNvSpPr/>
          <p:nvPr/>
        </p:nvSpPr>
        <p:spPr>
          <a:xfrm>
            <a:off x="8448723" y="4238929"/>
            <a:ext cx="1336576" cy="1336576"/>
          </a:xfrm>
          <a:prstGeom prst="ellipse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0"/>
          <p:cNvSpPr/>
          <p:nvPr/>
        </p:nvSpPr>
        <p:spPr>
          <a:xfrm>
            <a:off x="6850334" y="4252211"/>
            <a:ext cx="1336576" cy="1336576"/>
          </a:xfrm>
          <a:prstGeom prst="ellipse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A">
  <p:cSld name="content slide A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/>
          <p:nvPr/>
        </p:nvSpPr>
        <p:spPr>
          <a:xfrm>
            <a:off x="-1158240" y="-1101089"/>
            <a:ext cx="13350240" cy="2397759"/>
          </a:xfrm>
          <a:prstGeom prst="roundRect">
            <a:avLst>
              <a:gd fmla="val 50000" name="adj"/>
            </a:avLst>
          </a:prstGeom>
          <a:blipFill rotWithShape="1">
            <a:blip r:embed="rId2">
              <a:alphaModFix/>
            </a:blip>
            <a:stretch>
              <a:fillRect b="0" l="-8992" r="-3994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1"/>
          <p:cNvSpPr txBox="1"/>
          <p:nvPr>
            <p:ph idx="11" type="ftr"/>
          </p:nvPr>
        </p:nvSpPr>
        <p:spPr>
          <a:xfrm>
            <a:off x="657352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2" type="sldNum"/>
          </p:nvPr>
        </p:nvSpPr>
        <p:spPr>
          <a:xfrm>
            <a:off x="10871202" y="6356352"/>
            <a:ext cx="482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838200" y="1516158"/>
            <a:ext cx="10515600" cy="46387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80"/>
              <a:buChar char="•"/>
              <a:defRPr sz="2400">
                <a:solidFill>
                  <a:srgbClr val="343163"/>
                </a:solidFill>
              </a:defRPr>
            </a:lvl1pPr>
            <a:lvl2pPr indent="-3962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640"/>
              <a:buChar char="•"/>
              <a:defRPr sz="2200">
                <a:solidFill>
                  <a:srgbClr val="343163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solidFill>
                  <a:srgbClr val="343163"/>
                </a:solidFill>
              </a:defRPr>
            </a:lvl3pPr>
            <a:lvl4pPr indent="-36576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160"/>
              <a:buChar char="•"/>
              <a:defRPr>
                <a:solidFill>
                  <a:srgbClr val="343163"/>
                </a:solidFill>
              </a:defRPr>
            </a:lvl4pPr>
            <a:lvl5pPr indent="-36576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160"/>
              <a:buChar char="•"/>
              <a:defRPr>
                <a:solidFill>
                  <a:srgbClr val="34316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5" name="Google Shape;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5967" y="103477"/>
            <a:ext cx="1243427" cy="86106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1"/>
          <p:cNvSpPr txBox="1"/>
          <p:nvPr>
            <p:ph type="title"/>
          </p:nvPr>
        </p:nvSpPr>
        <p:spPr>
          <a:xfrm>
            <a:off x="838200" y="136527"/>
            <a:ext cx="10515600" cy="8610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  <a:defRPr b="0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B">
  <p:cSld name="content slide B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/>
          <p:nvPr>
            <p:ph type="title"/>
          </p:nvPr>
        </p:nvSpPr>
        <p:spPr>
          <a:xfrm>
            <a:off x="838200" y="555679"/>
            <a:ext cx="10515600" cy="113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  <a:defRPr b="0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1" type="ftr"/>
          </p:nvPr>
        </p:nvSpPr>
        <p:spPr>
          <a:xfrm>
            <a:off x="657352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10871202" y="6356352"/>
            <a:ext cx="482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1" name="Google Shape;51;p12"/>
          <p:cNvSpPr txBox="1"/>
          <p:nvPr>
            <p:ph idx="1" type="body"/>
          </p:nvPr>
        </p:nvSpPr>
        <p:spPr>
          <a:xfrm>
            <a:off x="838200" y="2017395"/>
            <a:ext cx="10515600" cy="4179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80"/>
              <a:buChar char="•"/>
              <a:defRPr sz="2400">
                <a:solidFill>
                  <a:srgbClr val="343163"/>
                </a:solidFill>
              </a:defRPr>
            </a:lvl1pPr>
            <a:lvl2pPr indent="-3962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640"/>
              <a:buChar char="•"/>
              <a:defRPr sz="2200">
                <a:solidFill>
                  <a:srgbClr val="343163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solidFill>
                  <a:srgbClr val="343163"/>
                </a:solidFill>
              </a:defRPr>
            </a:lvl3pPr>
            <a:lvl4pPr indent="-36576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160"/>
              <a:buChar char="•"/>
              <a:defRPr>
                <a:solidFill>
                  <a:srgbClr val="343163"/>
                </a:solidFill>
              </a:defRPr>
            </a:lvl4pPr>
            <a:lvl5pPr indent="-36576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160"/>
              <a:buChar char="•"/>
              <a:defRPr>
                <a:solidFill>
                  <a:srgbClr val="34316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2"/>
          <p:cNvSpPr/>
          <p:nvPr/>
        </p:nvSpPr>
        <p:spPr>
          <a:xfrm>
            <a:off x="6096001" y="-12327147"/>
            <a:ext cx="14177063" cy="141770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2"/>
          <p:cNvSpPr/>
          <p:nvPr/>
        </p:nvSpPr>
        <p:spPr>
          <a:xfrm>
            <a:off x="9889320" y="234656"/>
            <a:ext cx="1853581" cy="1853581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70443" y="555677"/>
            <a:ext cx="1275140" cy="883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/>
          <p:nvPr/>
        </p:nvSpPr>
        <p:spPr>
          <a:xfrm>
            <a:off x="-610480" y="-12709607"/>
            <a:ext cx="14923071" cy="12533044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2"/>
          <p:cNvSpPr/>
          <p:nvPr/>
        </p:nvSpPr>
        <p:spPr>
          <a:xfrm>
            <a:off x="12313921" y="-12803203"/>
            <a:ext cx="11538527" cy="20190848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C">
  <p:cSld name="content slide C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title"/>
          </p:nvPr>
        </p:nvSpPr>
        <p:spPr>
          <a:xfrm>
            <a:off x="838192" y="136527"/>
            <a:ext cx="9321808" cy="11350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  <a:defRPr b="0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657352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10871202" y="6356352"/>
            <a:ext cx="482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838193" y="1768706"/>
            <a:ext cx="10515601" cy="4273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80"/>
              <a:buChar char="•"/>
              <a:defRPr sz="2400">
                <a:solidFill>
                  <a:srgbClr val="343163"/>
                </a:solidFill>
              </a:defRPr>
            </a:lvl1pPr>
            <a:lvl2pPr indent="-39624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640"/>
              <a:buChar char="•"/>
              <a:defRPr sz="2200">
                <a:solidFill>
                  <a:srgbClr val="343163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Char char="•"/>
              <a:defRPr>
                <a:solidFill>
                  <a:srgbClr val="343163"/>
                </a:solidFill>
              </a:defRPr>
            </a:lvl3pPr>
            <a:lvl4pPr indent="-36576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160"/>
              <a:buChar char="•"/>
              <a:defRPr>
                <a:solidFill>
                  <a:srgbClr val="343163"/>
                </a:solidFill>
              </a:defRPr>
            </a:lvl4pPr>
            <a:lvl5pPr indent="-36576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160"/>
              <a:buChar char="•"/>
              <a:defRPr>
                <a:solidFill>
                  <a:srgbClr val="34316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249487" y="318339"/>
            <a:ext cx="1243427" cy="8610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13"/>
          <p:cNvGrpSpPr/>
          <p:nvPr/>
        </p:nvGrpSpPr>
        <p:grpSpPr>
          <a:xfrm>
            <a:off x="838194" y="1408965"/>
            <a:ext cx="10515607" cy="66088"/>
            <a:chOff x="838192" y="1408965"/>
            <a:chExt cx="10515607" cy="66088"/>
          </a:xfrm>
        </p:grpSpPr>
        <p:sp>
          <p:nvSpPr>
            <p:cNvPr id="64" name="Google Shape;64;p13"/>
            <p:cNvSpPr/>
            <p:nvPr/>
          </p:nvSpPr>
          <p:spPr>
            <a:xfrm>
              <a:off x="838192" y="1408965"/>
              <a:ext cx="3397997" cy="66088"/>
            </a:xfrm>
            <a:prstGeom prst="rect">
              <a:avLst/>
            </a:prstGeom>
            <a:solidFill>
              <a:srgbClr val="34316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4396997" y="1408965"/>
              <a:ext cx="3397997" cy="660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7955802" y="1408965"/>
              <a:ext cx="3397997" cy="66088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 A">
  <p:cSld name="Opening slide A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star filled sky&#10;&#10;Description automatically generated" id="68" name="Google Shape;6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2196" y="1189328"/>
            <a:ext cx="2049641" cy="1419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41731" y="6100859"/>
            <a:ext cx="996436" cy="308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88797" y="6104795"/>
            <a:ext cx="580492" cy="4353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820563" y="6183337"/>
            <a:ext cx="974813" cy="25499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73" name="Google Shape;73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49158" y="6072576"/>
            <a:ext cx="775507" cy="33717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55344" y="6130966"/>
            <a:ext cx="562309" cy="356129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5" name="Google Shape;75;p9"/>
          <p:cNvSpPr txBox="1"/>
          <p:nvPr/>
        </p:nvSpPr>
        <p:spPr>
          <a:xfrm>
            <a:off x="1447074" y="6072577"/>
            <a:ext cx="218674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AfricaConnect3 project receives funding from the European Union under Grant Contracts DCI-PANAF/2019/411-583/584/585/586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idx="11" type="ftr"/>
          </p:nvPr>
        </p:nvSpPr>
        <p:spPr>
          <a:xfrm>
            <a:off x="4805755" y="6356352"/>
            <a:ext cx="587872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10849232" y="6356352"/>
            <a:ext cx="5045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slide B" showMasterSp="0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Google Shape;80;g24a812a8558_0_339"/>
          <p:cNvCxnSpPr/>
          <p:nvPr/>
        </p:nvCxnSpPr>
        <p:spPr>
          <a:xfrm>
            <a:off x="10779759" y="6393824"/>
            <a:ext cx="0" cy="291900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"/>
            <a:headEnd len="sm" w="sm" type="none"/>
            <a:tailEnd len="sm" w="sm" type="none"/>
          </a:ln>
        </p:spPr>
      </p:cxnSp>
      <p:pic>
        <p:nvPicPr>
          <p:cNvPr descr="Picture 13" id="81" name="Google Shape;81;g24a812a8558_0_3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071302" y="6436188"/>
            <a:ext cx="779256" cy="20383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4" id="82" name="Google Shape;82;g24a812a8558_0_3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0229" y="6354543"/>
            <a:ext cx="673262" cy="3033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5" id="83" name="Google Shape;83;g24a812a8558_0_3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83032" y="6356351"/>
            <a:ext cx="586305" cy="25491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6" id="84" name="Google Shape;84;g24a812a8558_0_33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30227" y="6356351"/>
            <a:ext cx="440461" cy="3284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cture 10" id="85" name="Google Shape;85;g24a812a8558_0_33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8199" y="6387903"/>
            <a:ext cx="409809" cy="25954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24a812a8558_0_339"/>
          <p:cNvSpPr txBox="1"/>
          <p:nvPr>
            <p:ph type="title"/>
          </p:nvPr>
        </p:nvSpPr>
        <p:spPr>
          <a:xfrm>
            <a:off x="838200" y="555679"/>
            <a:ext cx="10515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Calibri"/>
              <a:buNone/>
              <a:defRPr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24a812a8558_0_339"/>
          <p:cNvSpPr txBox="1"/>
          <p:nvPr>
            <p:ph idx="12" type="sldNum"/>
          </p:nvPr>
        </p:nvSpPr>
        <p:spPr>
          <a:xfrm>
            <a:off x="10871202" y="6391594"/>
            <a:ext cx="290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88" name="Google Shape;88;g24a812a8558_0_339"/>
          <p:cNvSpPr txBox="1"/>
          <p:nvPr>
            <p:ph idx="1" type="body"/>
          </p:nvPr>
        </p:nvSpPr>
        <p:spPr>
          <a:xfrm>
            <a:off x="838200" y="2017395"/>
            <a:ext cx="105156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0"/>
              <a:buChar char="•"/>
              <a:defRPr>
                <a:solidFill>
                  <a:srgbClr val="343163"/>
                </a:solidFill>
              </a:defRPr>
            </a:lvl1pPr>
            <a:lvl2pPr indent="-41148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880"/>
              <a:buChar char="•"/>
              <a:defRPr>
                <a:solidFill>
                  <a:srgbClr val="343163"/>
                </a:solidFill>
              </a:defRPr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solidFill>
                  <a:srgbClr val="343163"/>
                </a:solidFill>
              </a:defRPr>
            </a:lvl3pPr>
            <a:lvl4pPr indent="-36576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>
                <a:solidFill>
                  <a:srgbClr val="343163"/>
                </a:solidFill>
              </a:defRPr>
            </a:lvl4pPr>
            <a:lvl5pPr indent="-36576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160"/>
              <a:buChar char="•"/>
              <a:defRPr>
                <a:solidFill>
                  <a:srgbClr val="343163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g24a812a8558_0_339"/>
          <p:cNvSpPr/>
          <p:nvPr/>
        </p:nvSpPr>
        <p:spPr>
          <a:xfrm>
            <a:off x="6096000" y="-12327147"/>
            <a:ext cx="14177100" cy="141771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g24a812a8558_0_339"/>
          <p:cNvSpPr/>
          <p:nvPr/>
        </p:nvSpPr>
        <p:spPr>
          <a:xfrm>
            <a:off x="9889319" y="234656"/>
            <a:ext cx="1853700" cy="1853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icture 10" id="91" name="Google Shape;91;g24a812a8558_0_33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170442" y="555676"/>
            <a:ext cx="1275141" cy="88302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g24a812a8558_0_339"/>
          <p:cNvSpPr/>
          <p:nvPr/>
        </p:nvSpPr>
        <p:spPr>
          <a:xfrm>
            <a:off x="-610480" y="-12709608"/>
            <a:ext cx="14923200" cy="125331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24a812a8558_0_339"/>
          <p:cNvSpPr/>
          <p:nvPr/>
        </p:nvSpPr>
        <p:spPr>
          <a:xfrm>
            <a:off x="12313921" y="-12803204"/>
            <a:ext cx="11538600" cy="20190900"/>
          </a:xfrm>
          <a:prstGeom prst="rect">
            <a:avLst/>
          </a:prstGeom>
          <a:solidFill>
            <a:srgbClr val="ECECEC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.xml"/><Relationship Id="rId10" Type="http://schemas.openxmlformats.org/officeDocument/2006/relationships/slideLayout" Target="../slideLayouts/slideLayout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7.xml"/><Relationship Id="rId1" Type="http://schemas.openxmlformats.org/officeDocument/2006/relationships/image" Target="../media/image6.png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9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148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b="0" i="0" sz="2400" u="none" cap="none" strike="noStrike">
                <a:solidFill>
                  <a:srgbClr val="32326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1148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880"/>
              <a:buFont typeface="Arial"/>
              <a:buChar char="•"/>
              <a:defRPr b="0" i="0" sz="2400" u="none" cap="none" strike="noStrike">
                <a:solidFill>
                  <a:srgbClr val="32326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b="0" i="0" sz="2000" u="none" cap="none" strike="noStrike">
                <a:solidFill>
                  <a:srgbClr val="32326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6576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rgbClr val="32326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6576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160"/>
              <a:buFont typeface="Arial"/>
              <a:buChar char="•"/>
              <a:defRPr b="0" i="0" sz="1800" u="none" cap="none" strike="noStrike">
                <a:solidFill>
                  <a:srgbClr val="32326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6573521" y="6356352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0871202" y="6356352"/>
            <a:ext cx="4825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4" name="Google Shape;14;p8"/>
          <p:cNvCxnSpPr/>
          <p:nvPr/>
        </p:nvCxnSpPr>
        <p:spPr>
          <a:xfrm>
            <a:off x="10779760" y="6393825"/>
            <a:ext cx="0" cy="291788"/>
          </a:xfrm>
          <a:prstGeom prst="straightConnector1">
            <a:avLst/>
          </a:prstGeom>
          <a:noFill/>
          <a:ln cap="flat" cmpd="sng" w="12700">
            <a:solidFill>
              <a:srgbClr val="00206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icture containing plate, drawing&#10;&#10;Description automatically generated" id="15" name="Google Shape;15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071302" y="6436188"/>
            <a:ext cx="779254" cy="2038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object, clock&#10;&#10;Description automatically generated" id="16" name="Google Shape;16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890230" y="6354543"/>
            <a:ext cx="673260" cy="3033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7" name="Google Shape;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83032" y="6356352"/>
            <a:ext cx="586304" cy="25491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8" name="Google Shape;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30228" y="6356352"/>
            <a:ext cx="440460" cy="3284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199" y="6387904"/>
            <a:ext cx="409808" cy="25954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eant-ac3-ngren.slack.com" TargetMode="External"/><Relationship Id="rId4" Type="http://schemas.openxmlformats.org/officeDocument/2006/relationships/hyperlink" Target="https://github.com/GEANT/edugain-training/tree/main/materials" TargetMode="Externa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andrijana.todosijevic@amres.ac.rs" TargetMode="External"/><Relationship Id="rId4" Type="http://schemas.openxmlformats.org/officeDocument/2006/relationships/hyperlink" Target="mailto:katarina.simonovic@amres.ac.rs" TargetMode="External"/><Relationship Id="rId9" Type="http://schemas.openxmlformats.org/officeDocument/2006/relationships/image" Target="../media/image35.png"/><Relationship Id="rId5" Type="http://schemas.openxmlformats.org/officeDocument/2006/relationships/hyperlink" Target="mailto:marco.malavolti@garr.it" TargetMode="External"/><Relationship Id="rId6" Type="http://schemas.openxmlformats.org/officeDocument/2006/relationships/hyperlink" Target="mailto:mario.reale@geant.org" TargetMode="External"/><Relationship Id="rId7" Type="http://schemas.openxmlformats.org/officeDocument/2006/relationships/image" Target="../media/image34.png"/><Relationship Id="rId8" Type="http://schemas.openxmlformats.org/officeDocument/2006/relationships/image" Target="../media/image3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1.png"/><Relationship Id="rId4" Type="http://schemas.openxmlformats.org/officeDocument/2006/relationships/image" Target="../media/image30.png"/><Relationship Id="rId5" Type="http://schemas.openxmlformats.org/officeDocument/2006/relationships/image" Target="../media/image33.png"/><Relationship Id="rId6" Type="http://schemas.openxmlformats.org/officeDocument/2006/relationships/hyperlink" Target="mailto:mario.reale@geant.org" TargetMode="External"/><Relationship Id="rId7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-63750" y="-129075"/>
            <a:ext cx="9528300" cy="14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lang="en-GB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Federated Identity Management</a:t>
            </a:r>
            <a:br>
              <a:rPr lang="en-GB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and eduGAIN training for ngREN</a:t>
            </a:r>
            <a:endParaRPr sz="4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160550" y="2276250"/>
            <a:ext cx="8998800" cy="9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GB" sz="2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INTRODUCION </a:t>
            </a:r>
            <a:endParaRPr b="1" i="1" sz="28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/>
          <p:nvPr/>
        </p:nvSpPr>
        <p:spPr>
          <a:xfrm>
            <a:off x="659200" y="2928450"/>
            <a:ext cx="6591900" cy="10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Mario Reale </a:t>
            </a:r>
            <a:endParaRPr sz="2400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1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Senior Research Engagement Manager</a:t>
            </a:r>
            <a:br>
              <a:rPr lang="en-GB" sz="19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19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GÉANT</a:t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"/>
          <p:cNvSpPr/>
          <p:nvPr/>
        </p:nvSpPr>
        <p:spPr>
          <a:xfrm>
            <a:off x="746147" y="4500835"/>
            <a:ext cx="5123297" cy="4154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lang="en-GB" sz="2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Online, April 7, 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" title="Screenshot 2025-04-04 at 16.05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1100" y="804958"/>
            <a:ext cx="2124075" cy="14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4c96abfcb_0_21"/>
          <p:cNvSpPr txBox="1"/>
          <p:nvPr>
            <p:ph idx="12" type="sldNum"/>
          </p:nvPr>
        </p:nvSpPr>
        <p:spPr>
          <a:xfrm>
            <a:off x="10871202" y="6356352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09" name="Google Shape;109;g244c96abfcb_0_21"/>
          <p:cNvSpPr txBox="1"/>
          <p:nvPr>
            <p:ph idx="1" type="body"/>
          </p:nvPr>
        </p:nvSpPr>
        <p:spPr>
          <a:xfrm>
            <a:off x="127000" y="1516150"/>
            <a:ext cx="11945700" cy="4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4323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380"/>
              <a:buChar char="●"/>
            </a:pPr>
            <a:r>
              <a:rPr b="1" lang="en-GB" sz="2900"/>
              <a:t>I.    Training goals</a:t>
            </a:r>
            <a:endParaRPr b="1" sz="2900"/>
          </a:p>
          <a:p>
            <a:pPr indent="-44323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380"/>
              <a:buChar char="●"/>
            </a:pPr>
            <a:r>
              <a:rPr b="1" lang="en-GB" sz="2900"/>
              <a:t>II.   Training Structure </a:t>
            </a:r>
            <a:endParaRPr b="1" sz="2900"/>
          </a:p>
          <a:p>
            <a:pPr indent="-44323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380"/>
              <a:buChar char="●"/>
            </a:pPr>
            <a:r>
              <a:rPr b="1" lang="en-GB" sz="2900"/>
              <a:t>III.  Training schedule</a:t>
            </a:r>
            <a:endParaRPr b="1" sz="2200"/>
          </a:p>
          <a:p>
            <a:pPr indent="-4432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80"/>
              <a:buChar char="●"/>
            </a:pPr>
            <a:r>
              <a:rPr b="1" lang="en-GB" sz="2900"/>
              <a:t>IV.  Hands on part </a:t>
            </a:r>
            <a:endParaRPr b="1" sz="2100"/>
          </a:p>
          <a:p>
            <a:pPr indent="-44323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80"/>
              <a:buChar char="●"/>
            </a:pPr>
            <a:r>
              <a:rPr b="1" lang="en-GB" sz="2900"/>
              <a:t>V.   Communication channels and web-references/links</a:t>
            </a:r>
            <a:endParaRPr b="1" sz="2900"/>
          </a:p>
          <a:p>
            <a:pPr indent="-412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b="1" lang="en-GB" sz="2900"/>
              <a:t>VI. The Training team</a:t>
            </a:r>
            <a:endParaRPr b="1" sz="29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2200"/>
          </a:p>
        </p:txBody>
      </p:sp>
      <p:sp>
        <p:nvSpPr>
          <p:cNvPr id="110" name="Google Shape;110;g244c96abfcb_0_21"/>
          <p:cNvSpPr txBox="1"/>
          <p:nvPr>
            <p:ph type="title"/>
          </p:nvPr>
        </p:nvSpPr>
        <p:spPr>
          <a:xfrm>
            <a:off x="838200" y="136527"/>
            <a:ext cx="10515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3300"/>
              <a:t>Agenda</a:t>
            </a:r>
            <a:endParaRPr b="1" sz="3300">
              <a:solidFill>
                <a:schemeClr val="lt1"/>
              </a:solidFill>
            </a:endParaRPr>
          </a:p>
        </p:txBody>
      </p:sp>
      <p:pic>
        <p:nvPicPr>
          <p:cNvPr id="111" name="Google Shape;111;g244c96abfcb_0_21" title="Screenshot 2025-04-04 at 16.05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9425" y="83453"/>
            <a:ext cx="1332275" cy="9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4c96abfcb_0_28"/>
          <p:cNvSpPr txBox="1"/>
          <p:nvPr>
            <p:ph idx="12" type="sldNum"/>
          </p:nvPr>
        </p:nvSpPr>
        <p:spPr>
          <a:xfrm>
            <a:off x="10871202" y="6356352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18" name="Google Shape;118;g244c96abfcb_0_28"/>
          <p:cNvSpPr txBox="1"/>
          <p:nvPr>
            <p:ph type="title"/>
          </p:nvPr>
        </p:nvSpPr>
        <p:spPr>
          <a:xfrm>
            <a:off x="838200" y="136527"/>
            <a:ext cx="10515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381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AutoNum type="romanUcPeriod"/>
            </a:pPr>
            <a:r>
              <a:rPr b="1" lang="en-GB" sz="3300"/>
              <a:t>Training goals</a:t>
            </a:r>
            <a:endParaRPr b="1" sz="3300">
              <a:solidFill>
                <a:schemeClr val="lt1"/>
              </a:solidFill>
            </a:endParaRPr>
          </a:p>
        </p:txBody>
      </p:sp>
      <p:sp>
        <p:nvSpPr>
          <p:cNvPr id="119" name="Google Shape;119;g244c96abfcb_0_28"/>
          <p:cNvSpPr txBox="1"/>
          <p:nvPr>
            <p:ph idx="1" type="body"/>
          </p:nvPr>
        </p:nvSpPr>
        <p:spPr>
          <a:xfrm>
            <a:off x="127000" y="1516150"/>
            <a:ext cx="11945700" cy="4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4323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380"/>
              <a:buChar char="●"/>
            </a:pPr>
            <a:r>
              <a:rPr b="1" lang="en-GB" sz="2900"/>
              <a:t>Understand the basic principles of Federated Identity management</a:t>
            </a:r>
            <a:endParaRPr b="1" sz="2900"/>
          </a:p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b="1" lang="en-GB" sz="2900"/>
              <a:t>Understand the general concepts underlying eduGAIN and Identity Federations</a:t>
            </a:r>
            <a:endParaRPr b="1" sz="2900"/>
          </a:p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b="1" lang="en-GB" sz="2900"/>
              <a:t>Master also the more advanced features related to managing an Identity Federations</a:t>
            </a:r>
            <a:endParaRPr b="1" sz="2900"/>
          </a:p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b="1" lang="en-GB" sz="2900">
                <a:solidFill>
                  <a:schemeClr val="accent2"/>
                </a:solidFill>
              </a:rPr>
              <a:t>Overall goal:  build the next generation of Identity Federation managers/operators for ngREN</a:t>
            </a:r>
            <a:br>
              <a:rPr b="1" lang="en-GB" sz="2900">
                <a:solidFill>
                  <a:schemeClr val="accent2"/>
                </a:solidFill>
              </a:rPr>
            </a:br>
            <a:br>
              <a:rPr b="1" lang="en-GB" sz="2900">
                <a:solidFill>
                  <a:schemeClr val="accent2"/>
                </a:solidFill>
              </a:rPr>
            </a:br>
            <a:endParaRPr b="1" sz="2900">
              <a:solidFill>
                <a:schemeClr val="accent2"/>
              </a:solidFill>
            </a:endParaRPr>
          </a:p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43163"/>
              </a:buClr>
              <a:buSzPts val="2900"/>
              <a:buChar char="●"/>
            </a:pPr>
            <a:r>
              <a:rPr b="1" lang="en-GB" sz="2900"/>
              <a:t>This training is provided by the GÈANT Project GN5-2 WP5 and the AfricaConnect3 project, co-funded by the European Union</a:t>
            </a:r>
            <a:endParaRPr b="1" sz="29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2200"/>
          </a:p>
        </p:txBody>
      </p:sp>
      <p:pic>
        <p:nvPicPr>
          <p:cNvPr id="120" name="Google Shape;120;g244c96abfcb_0_28" title="Screenshot 2025-04-04 at 16.05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9425" y="83453"/>
            <a:ext cx="1332275" cy="9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878aaef4b_0_3"/>
          <p:cNvSpPr txBox="1"/>
          <p:nvPr>
            <p:ph idx="12" type="sldNum"/>
          </p:nvPr>
        </p:nvSpPr>
        <p:spPr>
          <a:xfrm>
            <a:off x="10871202" y="6356352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7" name="Google Shape;127;g34878aaef4b_0_3"/>
          <p:cNvSpPr txBox="1"/>
          <p:nvPr>
            <p:ph type="title"/>
          </p:nvPr>
        </p:nvSpPr>
        <p:spPr>
          <a:xfrm>
            <a:off x="838200" y="136527"/>
            <a:ext cx="10515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-GB" sz="3300"/>
              <a:t>II.   </a:t>
            </a:r>
            <a:r>
              <a:rPr b="1" lang="en-GB" sz="3300"/>
              <a:t>Training implementation structure</a:t>
            </a:r>
            <a:endParaRPr b="1" sz="3300">
              <a:solidFill>
                <a:schemeClr val="lt1"/>
              </a:solidFill>
            </a:endParaRPr>
          </a:p>
        </p:txBody>
      </p:sp>
      <p:sp>
        <p:nvSpPr>
          <p:cNvPr id="128" name="Google Shape;128;g34878aaef4b_0_3"/>
          <p:cNvSpPr txBox="1"/>
          <p:nvPr>
            <p:ph idx="1" type="body"/>
          </p:nvPr>
        </p:nvSpPr>
        <p:spPr>
          <a:xfrm>
            <a:off x="127000" y="1516150"/>
            <a:ext cx="11945700" cy="4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0745" lvl="0" marL="457200" rtl="0" algn="l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SzPts val="2396"/>
              <a:buChar char="●"/>
            </a:pPr>
            <a:r>
              <a:rPr b="1" lang="en-GB" sz="2239"/>
              <a:t>Online-only</a:t>
            </a:r>
            <a:endParaRPr sz="2012"/>
          </a:p>
          <a:p>
            <a:pPr indent="-3807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96"/>
              <a:buChar char="●"/>
            </a:pPr>
            <a:r>
              <a:rPr b="1" lang="en-GB" sz="2239"/>
              <a:t>Lightweight </a:t>
            </a:r>
            <a:endParaRPr b="1" sz="2239"/>
          </a:p>
          <a:p>
            <a:pPr indent="-37083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b="1" lang="en-GB" sz="2239"/>
              <a:t>2 or 3 hours max - each session </a:t>
            </a:r>
            <a:endParaRPr b="1" sz="2239"/>
          </a:p>
          <a:p>
            <a:pPr indent="-3807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96"/>
              <a:buChar char="●"/>
            </a:pPr>
            <a:r>
              <a:rPr b="1" lang="en-GB" sz="2239"/>
              <a:t>Theory first </a:t>
            </a:r>
            <a:endParaRPr b="1" sz="2239"/>
          </a:p>
          <a:p>
            <a:pPr indent="-370839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40"/>
              <a:buChar char="●"/>
            </a:pPr>
            <a:r>
              <a:rPr b="1" lang="en-GB" sz="2239"/>
              <a:t>Hands-on part afterwards</a:t>
            </a:r>
            <a:endParaRPr b="1" sz="2239"/>
          </a:p>
          <a:p>
            <a:pPr indent="-3807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396"/>
              <a:buChar char="●"/>
            </a:pPr>
            <a:r>
              <a:rPr b="1" lang="en-GB" sz="2239"/>
              <a:t>Hands-on:</a:t>
            </a:r>
            <a:endParaRPr b="1" sz="2239"/>
          </a:p>
          <a:p>
            <a:pPr indent="-37083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b="1" lang="en-GB" sz="2239"/>
              <a:t>Trainees asked to implement steps on their own or in small groups</a:t>
            </a:r>
            <a:br>
              <a:rPr b="1" lang="en-GB" sz="2239"/>
            </a:br>
            <a:r>
              <a:rPr b="1" lang="en-GB" sz="2239"/>
              <a:t>( e.g.  2 teams of 2 people each )</a:t>
            </a:r>
            <a:endParaRPr b="1" sz="2239"/>
          </a:p>
          <a:p>
            <a:pPr indent="-37083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b="1" lang="en-GB" sz="2239"/>
              <a:t>Following detailed steps provided by the HowTo online guides</a:t>
            </a:r>
            <a:endParaRPr b="1" sz="2239"/>
          </a:p>
          <a:p>
            <a:pPr indent="-370839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b="1" lang="en-GB" sz="2239"/>
              <a:t>After each technical session there will be a follow-up/catch-up sessions where the trainers will</a:t>
            </a:r>
            <a:endParaRPr b="1" sz="2239"/>
          </a:p>
          <a:p>
            <a:pPr indent="-37083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b="1" lang="en-GB" sz="2239"/>
              <a:t>assess the work carried out by the participants</a:t>
            </a:r>
            <a:endParaRPr b="1" sz="2239"/>
          </a:p>
          <a:p>
            <a:pPr indent="-37083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b="1" lang="en-GB" sz="2239"/>
              <a:t>help sorting out possible problems</a:t>
            </a:r>
            <a:endParaRPr b="1" sz="2239"/>
          </a:p>
          <a:p>
            <a:pPr indent="-370839" lvl="2" marL="13716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240"/>
              <a:buChar char="•"/>
            </a:pPr>
            <a:r>
              <a:rPr b="1" lang="en-GB" sz="2239"/>
              <a:t>Ensure everyone is ready to proceed further to the next technical session/steps</a:t>
            </a:r>
            <a:endParaRPr b="1" sz="2239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6"/>
              <a:buNone/>
            </a:pPr>
            <a:r>
              <a:t/>
            </a:r>
            <a:endParaRPr sz="1014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6"/>
              <a:buNone/>
            </a:pPr>
            <a:r>
              <a:t/>
            </a:r>
            <a:endParaRPr sz="1014"/>
          </a:p>
          <a:p>
            <a:pPr indent="0" lvl="0" marL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936"/>
              <a:buNone/>
            </a:pPr>
            <a:r>
              <a:t/>
            </a:r>
            <a:endParaRPr sz="715"/>
          </a:p>
        </p:txBody>
      </p:sp>
      <p:pic>
        <p:nvPicPr>
          <p:cNvPr id="129" name="Google Shape;129;g34878aaef4b_0_3" title="Screenshot 2025-04-04 at 16.05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9425" y="83453"/>
            <a:ext cx="1332275" cy="9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4b52d365fb_0_446"/>
          <p:cNvSpPr txBox="1"/>
          <p:nvPr>
            <p:ph idx="12" type="sldNum"/>
          </p:nvPr>
        </p:nvSpPr>
        <p:spPr>
          <a:xfrm>
            <a:off x="10871202" y="6356352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6" name="Google Shape;136;g24b52d365fb_0_446"/>
          <p:cNvSpPr txBox="1"/>
          <p:nvPr>
            <p:ph type="title"/>
          </p:nvPr>
        </p:nvSpPr>
        <p:spPr>
          <a:xfrm>
            <a:off x="838200" y="136527"/>
            <a:ext cx="105156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/>
              <a:t>III.   </a:t>
            </a:r>
            <a:r>
              <a:rPr b="1" lang="en-GB" sz="3300"/>
              <a:t>Training schedule (April 7 to May 16)</a:t>
            </a:r>
            <a:endParaRPr b="1" sz="3300">
              <a:solidFill>
                <a:schemeClr val="lt1"/>
              </a:solidFill>
            </a:endParaRPr>
          </a:p>
        </p:txBody>
      </p:sp>
      <p:pic>
        <p:nvPicPr>
          <p:cNvPr id="137" name="Google Shape;137;g24b52d365fb_0_446" title="Screenshot 2025-04-04 at 16.05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9425" y="83453"/>
            <a:ext cx="1332275" cy="91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g24b52d365fb_0_446" title="Screenshot 2025-04-05 at 13.29.5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49927"/>
            <a:ext cx="11755496" cy="505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b52d365fb_0_144"/>
          <p:cNvSpPr txBox="1"/>
          <p:nvPr>
            <p:ph idx="12" type="sldNum"/>
          </p:nvPr>
        </p:nvSpPr>
        <p:spPr>
          <a:xfrm>
            <a:off x="10871202" y="6356352"/>
            <a:ext cx="482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5" name="Google Shape;145;g24b52d365fb_0_144"/>
          <p:cNvSpPr txBox="1"/>
          <p:nvPr/>
        </p:nvSpPr>
        <p:spPr>
          <a:xfrm>
            <a:off x="6619240" y="6390660"/>
            <a:ext cx="4023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GB" sz="14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www.africaconnect3.net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24b52d365fb_0_144"/>
          <p:cNvSpPr txBox="1"/>
          <p:nvPr>
            <p:ph type="title"/>
          </p:nvPr>
        </p:nvSpPr>
        <p:spPr>
          <a:xfrm>
            <a:off x="1" y="4"/>
            <a:ext cx="10515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alibri"/>
              <a:buNone/>
            </a:pPr>
            <a:r>
              <a:rPr b="1" lang="en-GB" sz="3800"/>
              <a:t>IV.  Hands-on sessions</a:t>
            </a:r>
            <a:endParaRPr sz="3400"/>
          </a:p>
        </p:txBody>
      </p:sp>
      <p:sp>
        <p:nvSpPr>
          <p:cNvPr id="147" name="Google Shape;147;g24b52d365fb_0_144"/>
          <p:cNvSpPr txBox="1"/>
          <p:nvPr>
            <p:ph idx="12" type="sldNum"/>
          </p:nvPr>
        </p:nvSpPr>
        <p:spPr>
          <a:xfrm>
            <a:off x="10871202" y="6391594"/>
            <a:ext cx="2907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GB" sz="1400">
                <a:solidFill>
                  <a:srgbClr val="002060"/>
                </a:solidFill>
              </a:rPr>
              <a:t>‹#›</a:t>
            </a:fld>
            <a:endParaRPr/>
          </a:p>
        </p:txBody>
      </p:sp>
      <p:sp>
        <p:nvSpPr>
          <p:cNvPr id="148" name="Google Shape;148;g24b52d365fb_0_144"/>
          <p:cNvSpPr txBox="1"/>
          <p:nvPr>
            <p:ph idx="1" type="body"/>
          </p:nvPr>
        </p:nvSpPr>
        <p:spPr>
          <a:xfrm>
            <a:off x="44875" y="1392250"/>
            <a:ext cx="12021900" cy="5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9388" lvl="0" marL="457200" rtl="0" algn="l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SzPts val="2847"/>
              <a:buChar char="●"/>
            </a:pPr>
            <a:r>
              <a:rPr b="1" lang="en-GB" sz="2583" u="sng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Three technical hands-on sessions</a:t>
            </a:r>
            <a:endParaRPr b="1" sz="2583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2624" lvl="1" marL="9144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83"/>
              <a:buFont typeface="Arial"/>
              <a:buChar char="○"/>
            </a:pPr>
            <a:r>
              <a:rPr b="1" lang="en-GB" sz="25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Wednesday, April 16   13h-15h  WAT  </a:t>
            </a:r>
            <a:r>
              <a:rPr b="1" lang="en-GB" sz="20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(14h-16h CEST)</a:t>
            </a:r>
            <a:endParaRPr b="1" sz="20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2624" lvl="2" marL="13716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583"/>
              <a:buFont typeface="Arial"/>
              <a:buChar char="■"/>
            </a:pPr>
            <a:r>
              <a:rPr b="1" lang="en-GB" sz="2583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Set up LDAP server, the Shibboleth Identity provider</a:t>
            </a:r>
            <a:endParaRPr b="1" sz="2583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3" marL="18288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00"/>
              <a:buFont typeface="Arial"/>
              <a:buChar char="●"/>
            </a:pPr>
            <a:r>
              <a:rPr b="1" lang="en-GB" sz="2569"/>
              <a:t>Checkpoint/Support session: </a:t>
            </a:r>
            <a:r>
              <a:rPr b="1" lang="en-GB" sz="2569">
                <a:solidFill>
                  <a:srgbClr val="38761D"/>
                </a:solidFill>
              </a:rPr>
              <a:t>Tuesday, April 22 13h-15h WAT</a:t>
            </a:r>
            <a:endParaRPr b="1" sz="2569">
              <a:solidFill>
                <a:srgbClr val="38761D"/>
              </a:solidFill>
            </a:endParaRPr>
          </a:p>
          <a:p>
            <a:pPr indent="-392624" lvl="1" marL="9144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83"/>
              <a:buFont typeface="Arial"/>
              <a:buChar char="○"/>
            </a:pPr>
            <a:r>
              <a:rPr b="1" lang="en-GB" sz="25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Thursday,    April 24    13h-15h  WAT  </a:t>
            </a:r>
            <a:r>
              <a:rPr b="1" lang="en-GB" sz="20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(14h-16h CEST)</a:t>
            </a:r>
            <a:endParaRPr b="1" sz="20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2624" lvl="2" marL="13716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583"/>
              <a:buFont typeface="Arial"/>
              <a:buChar char="■"/>
            </a:pPr>
            <a:r>
              <a:rPr b="1" lang="en-GB" sz="2583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Set up Test Service Provider, Discovery Service, Test federation</a:t>
            </a:r>
            <a:endParaRPr b="1" sz="2583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00"/>
              <a:buChar char="●"/>
            </a:pPr>
            <a:r>
              <a:rPr b="1" lang="en-GB" sz="2569"/>
              <a:t>Checkpoint/Support session:</a:t>
            </a:r>
            <a:r>
              <a:rPr b="1" lang="en-GB" sz="2569">
                <a:solidFill>
                  <a:srgbClr val="38761D"/>
                </a:solidFill>
              </a:rPr>
              <a:t> Monday, April 28   9h-11h WAT</a:t>
            </a:r>
            <a:endParaRPr b="1" sz="2569"/>
          </a:p>
          <a:p>
            <a:pPr indent="-392624" lvl="1" marL="9144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583"/>
              <a:buFont typeface="Arial"/>
              <a:buChar char="○"/>
            </a:pPr>
            <a:r>
              <a:rPr b="1" lang="en-GB" sz="25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Wednesday, April 30     9h-11h  WAT  </a:t>
            </a:r>
            <a:r>
              <a:rPr b="1" lang="en-GB" sz="2083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(10h-12h CEST)</a:t>
            </a:r>
            <a:endParaRPr b="1" sz="2083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2624" lvl="2" marL="137160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583"/>
              <a:buFont typeface="Arial"/>
              <a:buChar char="■"/>
            </a:pPr>
            <a:r>
              <a:rPr b="1" lang="en-GB" sz="2583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Set up PyFF as MDA  (introduction to Jagger)</a:t>
            </a:r>
            <a:endParaRPr b="1" sz="2583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3" marL="1828800" marR="0" rtl="0" algn="l">
              <a:lnSpc>
                <a:spcPct val="85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00"/>
              <a:buChar char="●"/>
            </a:pPr>
            <a:r>
              <a:rPr b="1" lang="en-GB" sz="2569"/>
              <a:t>Checkpoint/Support session:</a:t>
            </a:r>
            <a:r>
              <a:rPr b="1" lang="en-GB" sz="2569">
                <a:solidFill>
                  <a:srgbClr val="38761D"/>
                </a:solidFill>
              </a:rPr>
              <a:t> Friday, May 16  9h-11h WAT</a:t>
            </a:r>
            <a:endParaRPr b="1" sz="2569"/>
          </a:p>
          <a:p>
            <a:pPr indent="0" lvl="0" marL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84"/>
              <a:buFont typeface="Arial"/>
              <a:buNone/>
            </a:pPr>
            <a:r>
              <a:t/>
            </a:r>
            <a:endParaRPr sz="5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84"/>
              <a:buFont typeface="Arial"/>
              <a:buNone/>
            </a:pPr>
            <a:r>
              <a:t/>
            </a:r>
            <a:endParaRPr sz="5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12"/>
              <a:buNone/>
            </a:pPr>
            <a:r>
              <a:t/>
            </a:r>
            <a:endParaRPr b="1" sz="895"/>
          </a:p>
        </p:txBody>
      </p:sp>
      <p:pic>
        <p:nvPicPr>
          <p:cNvPr id="149" name="Google Shape;149;g24b52d365fb_0_144" title="Screenshot 2025-04-04 at 16.05.4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99425" y="83453"/>
            <a:ext cx="1332275" cy="9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878aaef4b_0_21"/>
          <p:cNvSpPr txBox="1"/>
          <p:nvPr>
            <p:ph idx="12" type="sldNum"/>
          </p:nvPr>
        </p:nvSpPr>
        <p:spPr>
          <a:xfrm>
            <a:off x="10871202" y="6356352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6" name="Google Shape;156;g34878aaef4b_0_21"/>
          <p:cNvSpPr txBox="1"/>
          <p:nvPr>
            <p:ph type="title"/>
          </p:nvPr>
        </p:nvSpPr>
        <p:spPr>
          <a:xfrm>
            <a:off x="838200" y="136527"/>
            <a:ext cx="10515600" cy="8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/>
              <a:t>V.   </a:t>
            </a:r>
            <a:r>
              <a:rPr b="1" lang="en-GB" sz="3000"/>
              <a:t>Communication channels / references</a:t>
            </a:r>
            <a:endParaRPr b="1" sz="3000"/>
          </a:p>
        </p:txBody>
      </p:sp>
      <p:sp>
        <p:nvSpPr>
          <p:cNvPr id="157" name="Google Shape;157;g34878aaef4b_0_21"/>
          <p:cNvSpPr txBox="1"/>
          <p:nvPr>
            <p:ph idx="1" type="body"/>
          </p:nvPr>
        </p:nvSpPr>
        <p:spPr>
          <a:xfrm>
            <a:off x="123150" y="1480225"/>
            <a:ext cx="11945700" cy="46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323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380"/>
              <a:buChar char="●"/>
            </a:pPr>
            <a:r>
              <a:rPr b="1" lang="en-GB" sz="2900"/>
              <a:t>Slack workspace :   </a:t>
            </a:r>
            <a:r>
              <a:rPr b="1" lang="en-GB" sz="2900">
                <a:solidFill>
                  <a:schemeClr val="accent2"/>
                </a:solidFill>
              </a:rPr>
              <a:t>geant-ac3-ngren</a:t>
            </a:r>
            <a:r>
              <a:rPr b="1" lang="en-GB" sz="2900"/>
              <a:t>.slack.com </a:t>
            </a:r>
            <a:br>
              <a:rPr b="1" lang="en-GB" sz="2900"/>
            </a:br>
            <a:r>
              <a:rPr b="1" lang="en-GB" sz="2900"/>
              <a:t>   </a:t>
            </a:r>
            <a:r>
              <a:rPr b="1" lang="en-GB" sz="2900"/>
              <a:t>v</a:t>
            </a:r>
            <a:r>
              <a:rPr b="1" lang="en-GB" sz="2900"/>
              <a:t>ia Slack </a:t>
            </a:r>
            <a:r>
              <a:rPr b="1" lang="en-GB" sz="2900"/>
              <a:t>client</a:t>
            </a:r>
            <a:r>
              <a:rPr b="1" lang="en-GB" sz="2900"/>
              <a:t> or Web Interface </a:t>
            </a:r>
            <a:r>
              <a:rPr b="1" lang="en-GB" sz="2100"/>
              <a:t> </a:t>
            </a:r>
            <a:r>
              <a:rPr b="1" lang="en-GB" sz="2100" u="sng">
                <a:solidFill>
                  <a:schemeClr val="hlink"/>
                </a:solidFill>
                <a:hlinkClick r:id="rId3"/>
              </a:rPr>
              <a:t>https://geant-ac3-ngren.slack.com</a:t>
            </a:r>
            <a:r>
              <a:rPr b="1" lang="en-GB" sz="2100"/>
              <a:t> </a:t>
            </a:r>
            <a:endParaRPr b="1" sz="2100"/>
          </a:p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b="1" lang="en-GB" sz="2900"/>
              <a:t>Email </a:t>
            </a:r>
            <a:endParaRPr b="1" sz="2900"/>
          </a:p>
          <a:p>
            <a:pPr indent="-41275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●"/>
            </a:pPr>
            <a:r>
              <a:rPr b="1" lang="en-GB" sz="2900">
                <a:solidFill>
                  <a:schemeClr val="accent2"/>
                </a:solidFill>
              </a:rPr>
              <a:t>Web link:</a:t>
            </a:r>
            <a:endParaRPr b="1" sz="2900">
              <a:solidFill>
                <a:schemeClr val="accent2"/>
              </a:solidFill>
            </a:endParaRPr>
          </a:p>
          <a:p>
            <a:pPr indent="-412750" lvl="1" marL="9144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b="1" lang="en-GB" sz="2900" u="sng">
                <a:solidFill>
                  <a:schemeClr val="hlink"/>
                </a:solidFill>
                <a:hlinkClick r:id="rId4"/>
              </a:rPr>
              <a:t>https://github.com/GEANT/edugain-training/tree/main/materials</a:t>
            </a:r>
            <a:r>
              <a:rPr b="1" lang="en-GB" sz="2900">
                <a:solidFill>
                  <a:schemeClr val="accent2"/>
                </a:solidFill>
              </a:rPr>
              <a:t> </a:t>
            </a:r>
            <a:br>
              <a:rPr b="1" lang="en-GB" sz="2900">
                <a:solidFill>
                  <a:schemeClr val="accent2"/>
                </a:solidFill>
              </a:rPr>
            </a:br>
            <a:endParaRPr b="1" sz="29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8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879fdd72d_0_2"/>
          <p:cNvSpPr txBox="1"/>
          <p:nvPr>
            <p:ph idx="12" type="sldNum"/>
          </p:nvPr>
        </p:nvSpPr>
        <p:spPr>
          <a:xfrm>
            <a:off x="10871202" y="6356352"/>
            <a:ext cx="4827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64" name="Google Shape;164;g34879fdd72d_0_2"/>
          <p:cNvSpPr txBox="1"/>
          <p:nvPr>
            <p:ph idx="1" type="body"/>
          </p:nvPr>
        </p:nvSpPr>
        <p:spPr>
          <a:xfrm>
            <a:off x="604825" y="1318683"/>
            <a:ext cx="10515600" cy="4638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411480" lvl="0" marL="457200" rtl="0" algn="l">
              <a:spcBef>
                <a:spcPts val="1000"/>
              </a:spcBef>
              <a:spcAft>
                <a:spcPts val="0"/>
              </a:spcAft>
              <a:buSzPts val="2880"/>
              <a:buChar char="●"/>
            </a:pPr>
            <a:r>
              <a:rPr lang="en-GB"/>
              <a:t>Andrijana Todosijevic   AMRES  (Serbia)</a:t>
            </a:r>
            <a:endParaRPr/>
          </a:p>
          <a:p>
            <a:pPr indent="-396240" lvl="1" marL="914400" rtl="0" algn="l">
              <a:spcBef>
                <a:spcPts val="0"/>
              </a:spcBef>
              <a:spcAft>
                <a:spcPts val="0"/>
              </a:spcAft>
              <a:buSzPts val="2640"/>
              <a:buChar char="○"/>
            </a:pPr>
            <a:r>
              <a:rPr lang="en-GB"/>
              <a:t>User Services D</a:t>
            </a:r>
            <a:r>
              <a:rPr lang="en-GB"/>
              <a:t>epartment</a:t>
            </a:r>
            <a:r>
              <a:rPr lang="en-GB"/>
              <a:t> Lead</a:t>
            </a:r>
            <a:br>
              <a:rPr lang="en-GB"/>
            </a:br>
            <a:r>
              <a:rPr lang="en-GB" sz="1767" u="sng">
                <a:solidFill>
                  <a:schemeClr val="hlink"/>
                </a:solidFill>
                <a:hlinkClick r:id="rId3"/>
              </a:rPr>
              <a:t>andrijana.todosijevic@amres.ac.rs</a:t>
            </a:r>
            <a:r>
              <a:rPr lang="en-GB" sz="1767"/>
              <a:t> </a:t>
            </a:r>
            <a:br>
              <a:rPr lang="en-GB"/>
            </a:br>
            <a:endParaRPr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ts val="2880"/>
              <a:buChar char="●"/>
            </a:pPr>
            <a:r>
              <a:rPr lang="en-GB"/>
              <a:t>Katarina Simonovic       AMRES  (Serbia)</a:t>
            </a:r>
            <a:endParaRPr/>
          </a:p>
          <a:p>
            <a:pPr indent="-396240" lvl="1" marL="914400" rtl="0" algn="l">
              <a:spcBef>
                <a:spcPts val="0"/>
              </a:spcBef>
              <a:spcAft>
                <a:spcPts val="0"/>
              </a:spcAft>
              <a:buSzPts val="2640"/>
              <a:buChar char="○"/>
            </a:pPr>
            <a:r>
              <a:rPr lang="en-GB"/>
              <a:t>User Services Engineer</a:t>
            </a:r>
            <a:br>
              <a:rPr lang="en-GB"/>
            </a:br>
            <a:r>
              <a:rPr lang="en-GB" sz="1600" u="sng">
                <a:solidFill>
                  <a:schemeClr val="hlink"/>
                </a:solidFill>
                <a:hlinkClick r:id="rId4"/>
              </a:rPr>
              <a:t>katarina.simonovic@amres.ac.rs</a:t>
            </a:r>
            <a:r>
              <a:rPr lang="en-GB" sz="1600"/>
              <a:t> </a:t>
            </a:r>
            <a:br>
              <a:rPr lang="en-GB" sz="1600"/>
            </a:br>
            <a:endParaRPr sz="1600"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ts val="2880"/>
              <a:buChar char="●"/>
            </a:pPr>
            <a:r>
              <a:rPr lang="en-GB"/>
              <a:t>Marco Malavolti            GARR / IDEM (Italy)</a:t>
            </a:r>
            <a:endParaRPr/>
          </a:p>
          <a:p>
            <a:pPr indent="-396240" lvl="1" marL="914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40"/>
              <a:buChar char="○"/>
            </a:pPr>
            <a:r>
              <a:rPr lang="en-GB"/>
              <a:t>Senior Software Developer &amp; </a:t>
            </a:r>
            <a:br>
              <a:rPr lang="en-GB"/>
            </a:br>
            <a:r>
              <a:rPr lang="en-GB"/>
              <a:t>     Identity Federation Operator</a:t>
            </a:r>
            <a:br>
              <a:rPr lang="en-GB"/>
            </a:br>
            <a:r>
              <a:rPr lang="en-GB" sz="1600" u="sng">
                <a:solidFill>
                  <a:schemeClr val="hlink"/>
                </a:solidFill>
                <a:hlinkClick r:id="rId5"/>
              </a:rPr>
              <a:t>marco.malavolti@garr.it</a:t>
            </a:r>
            <a:r>
              <a:rPr lang="en-GB" sz="1600"/>
              <a:t> </a:t>
            </a:r>
            <a:br>
              <a:rPr lang="en-GB" sz="1600"/>
            </a:br>
            <a:endParaRPr sz="1600"/>
          </a:p>
          <a:p>
            <a:pPr indent="-411480" lvl="0" marL="457200" rtl="0" algn="l">
              <a:spcBef>
                <a:spcPts val="0"/>
              </a:spcBef>
              <a:spcAft>
                <a:spcPts val="0"/>
              </a:spcAft>
              <a:buSzPts val="2880"/>
              <a:buChar char="●"/>
            </a:pPr>
            <a:r>
              <a:rPr lang="en-GB"/>
              <a:t>Mario Reale                    G</a:t>
            </a:r>
            <a:r>
              <a:rPr lang="en-GB"/>
              <a:t>ÈANT (The Netherlands)</a:t>
            </a:r>
            <a:endParaRPr/>
          </a:p>
          <a:p>
            <a:pPr indent="-396240" lvl="1" marL="914400" rtl="0" algn="l">
              <a:spcBef>
                <a:spcPts val="0"/>
              </a:spcBef>
              <a:spcAft>
                <a:spcPts val="0"/>
              </a:spcAft>
              <a:buSzPts val="2640"/>
              <a:buChar char="○"/>
            </a:pPr>
            <a:r>
              <a:rPr lang="en-GB"/>
              <a:t>Senior Research Engagement Manager</a:t>
            </a:r>
            <a:br>
              <a:rPr lang="en-GB"/>
            </a:br>
            <a:r>
              <a:rPr lang="en-GB" sz="1600" u="sng">
                <a:solidFill>
                  <a:schemeClr val="hlink"/>
                </a:solidFill>
                <a:hlinkClick r:id="rId6"/>
              </a:rPr>
              <a:t>mario.reale@geant.org</a:t>
            </a:r>
            <a:r>
              <a:rPr lang="en-GB" sz="1600"/>
              <a:t> </a:t>
            </a:r>
            <a:endParaRPr sz="1600"/>
          </a:p>
          <a:p>
            <a:pPr indent="0" lvl="0" marL="45720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34879fdd72d_0_2"/>
          <p:cNvSpPr txBox="1"/>
          <p:nvPr>
            <p:ph type="title"/>
          </p:nvPr>
        </p:nvSpPr>
        <p:spPr>
          <a:xfrm>
            <a:off x="838200" y="136527"/>
            <a:ext cx="10515600" cy="8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300"/>
              <a:t>VI.      The training team</a:t>
            </a:r>
            <a:endParaRPr b="1" sz="3300"/>
          </a:p>
        </p:txBody>
      </p:sp>
      <p:pic>
        <p:nvPicPr>
          <p:cNvPr id="166" name="Google Shape;166;g34879fdd72d_0_2" title="Screenshot 2025-04-05 at 14.21.28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794317" y="1426813"/>
            <a:ext cx="1960746" cy="185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4879fdd72d_0_2" title="Screenshot 2025-04-05 at 14.22.15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9920949" y="1438025"/>
            <a:ext cx="1736875" cy="1829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34879fdd72d_0_2" title="Screenshot 2025-04-05 at 14.23.09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833575" y="3583400"/>
            <a:ext cx="1882225" cy="1852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4879fdd72d_0_2"/>
          <p:cNvSpPr txBox="1"/>
          <p:nvPr/>
        </p:nvSpPr>
        <p:spPr>
          <a:xfrm>
            <a:off x="8218175" y="3121700"/>
            <a:ext cx="153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23262"/>
                </a:solidFill>
                <a:latin typeface="Calibri"/>
                <a:ea typeface="Calibri"/>
                <a:cs typeface="Calibri"/>
                <a:sym typeface="Calibri"/>
              </a:rPr>
              <a:t>Andrijana</a:t>
            </a:r>
            <a:endParaRPr sz="1800">
              <a:solidFill>
                <a:srgbClr val="3232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34879fdd72d_0_2"/>
          <p:cNvSpPr txBox="1"/>
          <p:nvPr/>
        </p:nvSpPr>
        <p:spPr>
          <a:xfrm>
            <a:off x="10228700" y="3121700"/>
            <a:ext cx="153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23262"/>
                </a:solidFill>
                <a:latin typeface="Calibri"/>
                <a:ea typeface="Calibri"/>
                <a:cs typeface="Calibri"/>
                <a:sym typeface="Calibri"/>
              </a:rPr>
              <a:t>Katarina</a:t>
            </a:r>
            <a:endParaRPr sz="1800">
              <a:solidFill>
                <a:srgbClr val="3232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4879fdd72d_0_2"/>
          <p:cNvSpPr txBox="1"/>
          <p:nvPr/>
        </p:nvSpPr>
        <p:spPr>
          <a:xfrm>
            <a:off x="8293500" y="5320725"/>
            <a:ext cx="153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23262"/>
                </a:solidFill>
                <a:latin typeface="Calibri"/>
                <a:ea typeface="Calibri"/>
                <a:cs typeface="Calibri"/>
                <a:sym typeface="Calibri"/>
              </a:rPr>
              <a:t>Marco</a:t>
            </a:r>
            <a:endParaRPr sz="1800">
              <a:solidFill>
                <a:srgbClr val="3232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4879fdd72d_0_2"/>
          <p:cNvSpPr txBox="1"/>
          <p:nvPr/>
        </p:nvSpPr>
        <p:spPr>
          <a:xfrm>
            <a:off x="10228700" y="5320725"/>
            <a:ext cx="153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323262"/>
                </a:solidFill>
                <a:latin typeface="Calibri"/>
                <a:ea typeface="Calibri"/>
                <a:cs typeface="Calibri"/>
                <a:sym typeface="Calibri"/>
              </a:rPr>
              <a:t>Mario</a:t>
            </a:r>
            <a:endParaRPr sz="1800">
              <a:solidFill>
                <a:srgbClr val="32326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g34879fdd72d_0_2" title="Screenshot 2025-04-05 at 14.29.07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9920950" y="3583402"/>
            <a:ext cx="1775673" cy="185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/>
        </p:nvSpPr>
        <p:spPr>
          <a:xfrm>
            <a:off x="746148" y="2409050"/>
            <a:ext cx="6144377" cy="503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r>
              <a:rPr b="0" i="0" lang="en-GB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Any questions?</a:t>
            </a:r>
            <a:br>
              <a:rPr b="0" i="0" lang="en-GB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746147" y="1567028"/>
            <a:ext cx="6144377" cy="832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i="0" lang="en-GB" sz="5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8983" y="3698635"/>
            <a:ext cx="363699" cy="36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 txBox="1"/>
          <p:nvPr/>
        </p:nvSpPr>
        <p:spPr>
          <a:xfrm>
            <a:off x="1216607" y="3746699"/>
            <a:ext cx="1005422" cy="396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@AC3_News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"/>
          <p:cNvSpPr txBox="1"/>
          <p:nvPr/>
        </p:nvSpPr>
        <p:spPr>
          <a:xfrm>
            <a:off x="2716182" y="3746699"/>
            <a:ext cx="1222784" cy="338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AC3-Community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"/>
          <p:cNvSpPr txBox="1"/>
          <p:nvPr/>
        </p:nvSpPr>
        <p:spPr>
          <a:xfrm>
            <a:off x="4492682" y="3746699"/>
            <a:ext cx="1469831" cy="4026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africaconnect3.net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24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A close up of a logo&#10;&#10;Description automatically generated" id="184" name="Google Shape;18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45299" y="3670622"/>
            <a:ext cx="414139" cy="39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close up of a logo&#10;&#10;Description automatically generated" id="185" name="Google Shape;185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9943" y="3640295"/>
            <a:ext cx="414139" cy="39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6"/>
          <p:cNvSpPr txBox="1"/>
          <p:nvPr/>
        </p:nvSpPr>
        <p:spPr>
          <a:xfrm>
            <a:off x="532498" y="4556100"/>
            <a:ext cx="61443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Arial"/>
              <a:buNone/>
            </a:pPr>
            <a:br>
              <a:rPr b="0" i="0" lang="en-GB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GB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Mario Reale  </a:t>
            </a:r>
            <a:r>
              <a:rPr b="0" i="0" lang="en-GB" sz="2800" u="sng" cap="none" strike="noStrik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mario.reale@geant.org</a:t>
            </a:r>
            <a:r>
              <a:rPr b="0" i="0" lang="en-GB" sz="2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6" title="Screenshot 2025-04-04 at 16.05.43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51725" y="836600"/>
            <a:ext cx="2098875" cy="124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2020-02-10T15:52:08Z</dcterms:created>
  <dc:creator>Paul Hasleham</dc:creator>
</cp:coreProperties>
</file>