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7" r:id="rId2"/>
    <p:sldId id="259" r:id="rId3"/>
    <p:sldId id="260" r:id="rId4"/>
    <p:sldId id="261" r:id="rId5"/>
    <p:sldId id="258" r:id="rId6"/>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48"/>
    <p:restoredTop sz="50000"/>
  </p:normalViewPr>
  <p:slideViewPr>
    <p:cSldViewPr snapToGrid="0" snapToObjects="1">
      <p:cViewPr varScale="1">
        <p:scale>
          <a:sx n="92" d="100"/>
          <a:sy n="92" d="100"/>
        </p:scale>
        <p:origin x="96"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Clic para editar título</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4412281-1AA8-CE4A-A554-8B9E186C39A7}" type="datetimeFigureOut">
              <a:rPr lang="es-ES_tradnl" smtClean="0"/>
              <a:t>22/10/2021</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250518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4412281-1AA8-CE4A-A554-8B9E186C39A7}" type="datetimeFigureOut">
              <a:rPr lang="es-ES_tradnl" smtClean="0"/>
              <a:t>22/10/2021</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343200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Clic para editar título</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4412281-1AA8-CE4A-A554-8B9E186C39A7}" type="datetimeFigureOut">
              <a:rPr lang="es-ES_tradnl" smtClean="0"/>
              <a:t>22/10/2021</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31273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4412281-1AA8-CE4A-A554-8B9E186C39A7}" type="datetimeFigureOut">
              <a:rPr lang="es-ES_tradnl" smtClean="0"/>
              <a:t>22/10/2021</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1404263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Clic para editar título</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C4412281-1AA8-CE4A-A554-8B9E186C39A7}" type="datetimeFigureOut">
              <a:rPr lang="es-ES_tradnl" smtClean="0"/>
              <a:t>22/10/2021</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603313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4412281-1AA8-CE4A-A554-8B9E186C39A7}" type="datetimeFigureOut">
              <a:rPr lang="es-ES_tradnl" smtClean="0"/>
              <a:t>22/10/2021</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1618302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Clic para editar título</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4412281-1AA8-CE4A-A554-8B9E186C39A7}" type="datetimeFigureOut">
              <a:rPr lang="es-ES_tradnl" smtClean="0"/>
              <a:t>22/10/2021</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921862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Date Placeholder 2"/>
          <p:cNvSpPr>
            <a:spLocks noGrp="1"/>
          </p:cNvSpPr>
          <p:nvPr>
            <p:ph type="dt" sz="half" idx="10"/>
          </p:nvPr>
        </p:nvSpPr>
        <p:spPr/>
        <p:txBody>
          <a:bodyPr/>
          <a:lstStyle/>
          <a:p>
            <a:fld id="{C4412281-1AA8-CE4A-A554-8B9E186C39A7}" type="datetimeFigureOut">
              <a:rPr lang="es-ES_tradnl" smtClean="0"/>
              <a:t>22/10/2021</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1797167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12281-1AA8-CE4A-A554-8B9E186C39A7}" type="datetimeFigureOut">
              <a:rPr lang="es-ES_tradnl" smtClean="0"/>
              <a:t>22/10/2021</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640459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Clic para editar título</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C4412281-1AA8-CE4A-A554-8B9E186C39A7}" type="datetimeFigureOut">
              <a:rPr lang="es-ES_tradnl" smtClean="0"/>
              <a:t>22/10/2021</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1006710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Clic para editar título</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Arrastre la imagen al marcador de posición o haga clic en el icono para agregar</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C4412281-1AA8-CE4A-A554-8B9E186C39A7}" type="datetimeFigureOut">
              <a:rPr lang="es-ES_tradnl" smtClean="0"/>
              <a:t>22/10/2021</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1905118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Clic para editar título</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12281-1AA8-CE4A-A554-8B9E186C39A7}" type="datetimeFigureOut">
              <a:rPr lang="es-ES_tradnl" smtClean="0"/>
              <a:t>22/10/2021</a:t>
            </a:fld>
            <a:endParaRPr lang="es-ES_trad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14200859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225118" y="239697"/>
            <a:ext cx="9442882" cy="3270266"/>
          </a:xfrm>
        </p:spPr>
        <p:txBody>
          <a:bodyPr>
            <a:normAutofit fontScale="90000"/>
          </a:bodyPr>
          <a:lstStyle/>
          <a:p>
            <a:r>
              <a:rPr lang="es-CO" dirty="0">
                <a:solidFill>
                  <a:srgbClr val="FF0000"/>
                </a:solidFill>
                <a:effectLst/>
                <a:latin typeface="Courier New" panose="02070309020205020404" pitchFamily="49" charset="0"/>
              </a:rPr>
              <a:t>AFD QUE DETERMINA LAS POSIBILIDADES DE TENER MALARIA </a:t>
            </a:r>
            <a:br>
              <a:rPr lang="es-CO" dirty="0">
                <a:solidFill>
                  <a:srgbClr val="FF0000"/>
                </a:solidFill>
                <a:effectLst/>
                <a:latin typeface="Courier New" panose="02070309020205020404" pitchFamily="49" charset="0"/>
              </a:rPr>
            </a:br>
            <a:endParaRPr lang="es-ES_tradnl" dirty="0">
              <a:solidFill>
                <a:srgbClr val="FF0000"/>
              </a:solidFill>
            </a:endParaRPr>
          </a:p>
        </p:txBody>
      </p:sp>
      <p:sp>
        <p:nvSpPr>
          <p:cNvPr id="3" name="Subtítulo 2"/>
          <p:cNvSpPr>
            <a:spLocks noGrp="1"/>
          </p:cNvSpPr>
          <p:nvPr>
            <p:ph type="subTitle" idx="1"/>
          </p:nvPr>
        </p:nvSpPr>
        <p:spPr>
          <a:xfrm>
            <a:off x="763480" y="3089428"/>
            <a:ext cx="9984419" cy="3546629"/>
          </a:xfrm>
        </p:spPr>
        <p:txBody>
          <a:bodyPr>
            <a:noAutofit/>
          </a:bodyPr>
          <a:lstStyle/>
          <a:p>
            <a:r>
              <a:rPr lang="es-CO" b="1" i="0" dirty="0">
                <a:solidFill>
                  <a:schemeClr val="accent1"/>
                </a:solidFill>
                <a:effectLst/>
                <a:latin typeface="+mj-lt"/>
              </a:rPr>
              <a:t>Autómatas y Lenguajes Formales</a:t>
            </a:r>
          </a:p>
          <a:p>
            <a:r>
              <a:rPr lang="es-CO" b="1" i="0" dirty="0">
                <a:solidFill>
                  <a:schemeClr val="accent1"/>
                </a:solidFill>
                <a:effectLst/>
                <a:latin typeface="+mj-lt"/>
              </a:rPr>
              <a:t>Escuela de Ingeniería de Sistemas e Informática</a:t>
            </a:r>
          </a:p>
          <a:p>
            <a:r>
              <a:rPr lang="es-CO" b="1" i="0" dirty="0">
                <a:solidFill>
                  <a:schemeClr val="accent1"/>
                </a:solidFill>
                <a:effectLst/>
                <a:latin typeface="+mj-lt"/>
              </a:rPr>
              <a:t>Profesor: Luis Carlos Guayacan Chaparro</a:t>
            </a:r>
          </a:p>
          <a:p>
            <a:endParaRPr lang="es-CO" b="1" i="0" dirty="0">
              <a:solidFill>
                <a:schemeClr val="accent1"/>
              </a:solidFill>
              <a:effectLst/>
              <a:latin typeface="+mj-lt"/>
            </a:endParaRPr>
          </a:p>
          <a:p>
            <a:endParaRPr lang="es-CO" b="1" dirty="0">
              <a:solidFill>
                <a:schemeClr val="accent1"/>
              </a:solidFill>
              <a:latin typeface="+mj-lt"/>
            </a:endParaRPr>
          </a:p>
          <a:p>
            <a:r>
              <a:rPr lang="es-CO" b="1" i="0" dirty="0">
                <a:solidFill>
                  <a:schemeClr val="accent1"/>
                </a:solidFill>
                <a:effectLst/>
                <a:latin typeface="+mj-lt"/>
              </a:rPr>
              <a:t>Carlos Alberto Castañeda 2183073</a:t>
            </a:r>
            <a:br>
              <a:rPr lang="es-CO" b="1" dirty="0">
                <a:solidFill>
                  <a:schemeClr val="accent1"/>
                </a:solidFill>
                <a:latin typeface="+mj-lt"/>
              </a:rPr>
            </a:br>
            <a:r>
              <a:rPr lang="es-CO" b="1" i="1" dirty="0">
                <a:solidFill>
                  <a:schemeClr val="accent1"/>
                </a:solidFill>
                <a:effectLst/>
                <a:latin typeface="+mj-lt"/>
              </a:rPr>
              <a:t>Helman Andres Merchan Quevedo 2182693</a:t>
            </a:r>
          </a:p>
          <a:p>
            <a:r>
              <a:rPr lang="es-CO" b="1" i="1" dirty="0">
                <a:solidFill>
                  <a:schemeClr val="accent1"/>
                </a:solidFill>
                <a:latin typeface="+mj-lt"/>
              </a:rPr>
              <a:t>Autómatas y lenguajes formales </a:t>
            </a:r>
            <a:endParaRPr lang="es-ES_tradnl" b="1" dirty="0">
              <a:solidFill>
                <a:schemeClr val="accent1"/>
              </a:solidFill>
              <a:latin typeface="+mj-lt"/>
            </a:endParaRPr>
          </a:p>
        </p:txBody>
      </p:sp>
    </p:spTree>
    <p:extLst>
      <p:ext uri="{BB962C8B-B14F-4D97-AF65-F5344CB8AC3E}">
        <p14:creationId xmlns:p14="http://schemas.microsoft.com/office/powerpoint/2010/main" val="5959190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6AC4A6-0B5A-492D-86C4-25DF72843B1A}"/>
              </a:ext>
            </a:extLst>
          </p:cNvPr>
          <p:cNvSpPr>
            <a:spLocks noGrp="1"/>
          </p:cNvSpPr>
          <p:nvPr>
            <p:ph type="title"/>
          </p:nvPr>
        </p:nvSpPr>
        <p:spPr/>
        <p:txBody>
          <a:bodyPr/>
          <a:lstStyle/>
          <a:p>
            <a:r>
              <a:rPr lang="es-CO" dirty="0"/>
              <a:t>OBJETIVOS Y PREGUNTA GENERAL</a:t>
            </a:r>
          </a:p>
        </p:txBody>
      </p:sp>
      <p:sp>
        <p:nvSpPr>
          <p:cNvPr id="7" name="Marcador de contenido 6">
            <a:extLst>
              <a:ext uri="{FF2B5EF4-FFF2-40B4-BE49-F238E27FC236}">
                <a16:creationId xmlns:a16="http://schemas.microsoft.com/office/drawing/2014/main" id="{C61082DA-52CC-4826-BDD7-A113DCD0C666}"/>
              </a:ext>
            </a:extLst>
          </p:cNvPr>
          <p:cNvSpPr>
            <a:spLocks noGrp="1"/>
          </p:cNvSpPr>
          <p:nvPr>
            <p:ph idx="1"/>
          </p:nvPr>
        </p:nvSpPr>
        <p:spPr>
          <a:xfrm>
            <a:off x="838200" y="1825624"/>
            <a:ext cx="10515600" cy="3740675"/>
          </a:xfrm>
        </p:spPr>
        <p:txBody>
          <a:bodyPr/>
          <a:lstStyle/>
          <a:p>
            <a:pPr algn="l"/>
            <a:endParaRPr lang="es-CO" sz="1800" b="0" i="0" u="none" strike="noStrike" baseline="0" dirty="0">
              <a:solidFill>
                <a:srgbClr val="000000"/>
              </a:solidFill>
              <a:latin typeface="Calibri" panose="020F0502020204030204" pitchFamily="34" charset="0"/>
            </a:endParaRPr>
          </a:p>
          <a:p>
            <a:r>
              <a:rPr lang="es-CO" sz="1800" b="0" i="0" u="none" strike="noStrike" baseline="0" dirty="0">
                <a:solidFill>
                  <a:srgbClr val="000000"/>
                </a:solidFill>
                <a:latin typeface="Calibri" panose="020F0502020204030204" pitchFamily="34" charset="0"/>
              </a:rPr>
              <a:t> </a:t>
            </a:r>
            <a:r>
              <a:rPr lang="es-CO" sz="2400" b="0" i="0" u="none" strike="noStrike" baseline="0" dirty="0">
                <a:solidFill>
                  <a:srgbClr val="000000"/>
                </a:solidFill>
                <a:latin typeface="Calibri" panose="020F0502020204030204" pitchFamily="34" charset="0"/>
              </a:rPr>
              <a:t>El objetivo de este proyecto es el de brindar una ayuda a los usuarios para los cuales les surge saber si padecen una enfermedad llamada malaria en la cual con ayuda de este programa y respondiendo a estas preguntas se les asignara un porcentaje de probabilidad detener esta enfermedad mediante el uso de programa con respecto a los síntomas los cuales tienen actualmente, se les dará una posible respuesta a su necesidad de saber si padecen de esta o no;  donde además se le darán sugerencia para proceder con esta, Se espera que el usuario sea sincero y honesto para así dar una optima respuesta y así salir de la duda lo mas pronto posible.</a:t>
            </a:r>
            <a:endParaRPr lang="es-CO" sz="2400" dirty="0"/>
          </a:p>
        </p:txBody>
      </p:sp>
    </p:spTree>
    <p:extLst>
      <p:ext uri="{BB962C8B-B14F-4D97-AF65-F5344CB8AC3E}">
        <p14:creationId xmlns:p14="http://schemas.microsoft.com/office/powerpoint/2010/main" val="8618044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31D772-43F3-4751-A311-808E094F8707}"/>
              </a:ext>
            </a:extLst>
          </p:cNvPr>
          <p:cNvSpPr>
            <a:spLocks noGrp="1"/>
          </p:cNvSpPr>
          <p:nvPr>
            <p:ph type="title"/>
          </p:nvPr>
        </p:nvSpPr>
        <p:spPr/>
        <p:txBody>
          <a:bodyPr/>
          <a:lstStyle/>
          <a:p>
            <a:r>
              <a:rPr lang="es-CO" dirty="0"/>
              <a:t>INTRODUCCION</a:t>
            </a:r>
            <a:r>
              <a:rPr lang="es-CO" sz="1800" dirty="0"/>
              <a:t> </a:t>
            </a:r>
            <a:endParaRPr lang="es-CO" dirty="0"/>
          </a:p>
        </p:txBody>
      </p:sp>
      <p:sp>
        <p:nvSpPr>
          <p:cNvPr id="3" name="Marcador de contenido 2">
            <a:extLst>
              <a:ext uri="{FF2B5EF4-FFF2-40B4-BE49-F238E27FC236}">
                <a16:creationId xmlns:a16="http://schemas.microsoft.com/office/drawing/2014/main" id="{4077EB9A-6476-4B5A-95C3-FBCDE564957A}"/>
              </a:ext>
            </a:extLst>
          </p:cNvPr>
          <p:cNvSpPr>
            <a:spLocks noGrp="1"/>
          </p:cNvSpPr>
          <p:nvPr>
            <p:ph idx="1"/>
          </p:nvPr>
        </p:nvSpPr>
        <p:spPr/>
        <p:txBody>
          <a:bodyPr>
            <a:normAutofit/>
          </a:bodyPr>
          <a:lstStyle/>
          <a:p>
            <a:pPr algn="l"/>
            <a:endParaRPr lang="es-CO" sz="1800" b="0" i="0" u="none" strike="noStrike" baseline="0" dirty="0">
              <a:solidFill>
                <a:srgbClr val="000000"/>
              </a:solidFill>
              <a:latin typeface="Calibri" panose="020F0502020204030204" pitchFamily="34" charset="0"/>
            </a:endParaRPr>
          </a:p>
          <a:p>
            <a:r>
              <a:rPr lang="es-CO" sz="2400" dirty="0"/>
              <a:t>Las condiciones en las que vivimos en nuestro país son muy particulares Debemos considerar además, que cerca del 80 del territorio rural está situado por debajo de los 1 600 metros sobre el nivel del mar, lo que convierte a Colombia en un lugar óptimo para la proliferación de enfermedades como la malaria No en vano, el número de personas en riesgo de enfermar o morir por esta causa en Colombia, se calcula en aproximadamente 25 millones Eso nos da entender que la mitad de la población de nuestro país es latente a presentar esta afección llevándonos nuestro objetivo general.</a:t>
            </a:r>
          </a:p>
        </p:txBody>
      </p:sp>
    </p:spTree>
    <p:extLst>
      <p:ext uri="{BB962C8B-B14F-4D97-AF65-F5344CB8AC3E}">
        <p14:creationId xmlns:p14="http://schemas.microsoft.com/office/powerpoint/2010/main" val="171218952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0B080D-59FD-497E-9588-7690FA927BF5}"/>
              </a:ext>
            </a:extLst>
          </p:cNvPr>
          <p:cNvSpPr>
            <a:spLocks noGrp="1"/>
          </p:cNvSpPr>
          <p:nvPr>
            <p:ph type="title"/>
          </p:nvPr>
        </p:nvSpPr>
        <p:spPr/>
        <p:txBody>
          <a:bodyPr/>
          <a:lstStyle/>
          <a:p>
            <a:r>
              <a:rPr lang="es-CO" dirty="0"/>
              <a:t>CONCLUSIONES Y RESULTADOS </a:t>
            </a:r>
          </a:p>
        </p:txBody>
      </p:sp>
      <p:sp>
        <p:nvSpPr>
          <p:cNvPr id="3" name="Marcador de contenido 2">
            <a:extLst>
              <a:ext uri="{FF2B5EF4-FFF2-40B4-BE49-F238E27FC236}">
                <a16:creationId xmlns:a16="http://schemas.microsoft.com/office/drawing/2014/main" id="{B32DD692-EED2-4E5B-9215-2966BF98BB5A}"/>
              </a:ext>
            </a:extLst>
          </p:cNvPr>
          <p:cNvSpPr>
            <a:spLocks noGrp="1"/>
          </p:cNvSpPr>
          <p:nvPr>
            <p:ph idx="1"/>
          </p:nvPr>
        </p:nvSpPr>
        <p:spPr/>
        <p:txBody>
          <a:bodyPr>
            <a:normAutofit/>
          </a:bodyPr>
          <a:lstStyle/>
          <a:p>
            <a:r>
              <a:rPr lang="es-CO" sz="2400" dirty="0"/>
              <a:t>Una vez elaborado el proyecto y haberlo aplicado a cierta población nos dimos cuenta que las personas desconocen mucho de esta grave enfermedad, en especial de sus síntomas dado que las personas lo asocian a otras afecciones y por ende exponerse a un grave peligro latente dado que no buscan un tratamiento adecuado que puede estar reduciendo el riesgo de quedar con daños permanentes o todavía peor el fallecimiento del paciente, se evidencia además que con el proyecto que hemos planteado se puede reducir de manera considerable la probabilidad de tener esta enfermedad dado que se hacen una serie de preguntas muy minuciosas que permiten a través de un AFD dar un porcentaje de presentarla y una serie de instrucciones que sirven como guía para proceder con un tratamiento si así lo requiere el paciente</a:t>
            </a:r>
          </a:p>
          <a:p>
            <a:endParaRPr lang="es-CO" sz="2400" dirty="0"/>
          </a:p>
        </p:txBody>
      </p:sp>
    </p:spTree>
    <p:extLst>
      <p:ext uri="{BB962C8B-B14F-4D97-AF65-F5344CB8AC3E}">
        <p14:creationId xmlns:p14="http://schemas.microsoft.com/office/powerpoint/2010/main" val="1640460337"/>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ES_tradnl"/>
          </a:p>
        </p:txBody>
      </p:sp>
      <p:sp>
        <p:nvSpPr>
          <p:cNvPr id="3" name="Subtítulo 2"/>
          <p:cNvSpPr>
            <a:spLocks noGrp="1"/>
          </p:cNvSpPr>
          <p:nvPr>
            <p:ph type="subTitle" idx="1"/>
          </p:nvPr>
        </p:nvSpPr>
        <p:spPr/>
        <p:txBody>
          <a:bodyPr/>
          <a:lstStyle/>
          <a:p>
            <a:endParaRPr lang="es-ES_tradnl"/>
          </a:p>
        </p:txBody>
      </p:sp>
      <p:pic>
        <p:nvPicPr>
          <p:cNvPr id="6" name="Imagen 5">
            <a:extLst>
              <a:ext uri="{FF2B5EF4-FFF2-40B4-BE49-F238E27FC236}">
                <a16:creationId xmlns:a16="http://schemas.microsoft.com/office/drawing/2014/main" id="{AB240E44-E9D9-534D-855B-415EB40FA687}"/>
              </a:ext>
            </a:extLst>
          </p:cNvPr>
          <p:cNvPicPr>
            <a:picLocks noChangeAspect="1"/>
          </p:cNvPicPr>
          <p:nvPr/>
        </p:nvPicPr>
        <p:blipFill>
          <a:blip r:embed="rId2"/>
          <a:stretch>
            <a:fillRect/>
          </a:stretch>
        </p:blipFill>
        <p:spPr>
          <a:xfrm>
            <a:off x="3175" y="0"/>
            <a:ext cx="12185650" cy="6858000"/>
          </a:xfrm>
          <a:prstGeom prst="rect">
            <a:avLst/>
          </a:prstGeom>
        </p:spPr>
      </p:pic>
    </p:spTree>
    <p:extLst>
      <p:ext uri="{BB962C8B-B14F-4D97-AF65-F5344CB8AC3E}">
        <p14:creationId xmlns:p14="http://schemas.microsoft.com/office/powerpoint/2010/main" val="154027995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TotalTime>
  <Words>410</Words>
  <Application>Microsoft Office PowerPoint</Application>
  <PresentationFormat>Panorámica</PresentationFormat>
  <Paragraphs>16</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Calibri</vt:lpstr>
      <vt:lpstr>Calibri Light</vt:lpstr>
      <vt:lpstr>Courier New</vt:lpstr>
      <vt:lpstr>Tema de Office</vt:lpstr>
      <vt:lpstr>AFD QUE DETERMINA LAS POSIBILIDADES DE TENER MALARIA  </vt:lpstr>
      <vt:lpstr>OBJETIVOS Y PREGUNTA GENERAL</vt:lpstr>
      <vt:lpstr>INTRODUCCION </vt:lpstr>
      <vt:lpstr>CONCLUSIONES Y RESULTADOS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Microsoft Office</dc:creator>
  <cp:lastModifiedBy>Helman Andres Merchan Quevedo</cp:lastModifiedBy>
  <cp:revision>15</cp:revision>
  <dcterms:created xsi:type="dcterms:W3CDTF">2019-03-06T15:22:16Z</dcterms:created>
  <dcterms:modified xsi:type="dcterms:W3CDTF">2021-10-22T16:06:33Z</dcterms:modified>
</cp:coreProperties>
</file>