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8" r:id="rId22"/>
    <p:sldId id="289" r:id="rId23"/>
    <p:sldId id="276" r:id="rId24"/>
    <p:sldId id="357" r:id="rId25"/>
    <p:sldId id="358" r:id="rId26"/>
    <p:sldId id="279" r:id="rId27"/>
    <p:sldId id="280" r:id="rId28"/>
    <p:sldId id="281" r:id="rId29"/>
    <p:sldId id="282" r:id="rId30"/>
    <p:sldId id="283" r:id="rId31"/>
    <p:sldId id="284" r:id="rId32"/>
    <p:sldId id="285" r:id="rId33"/>
    <p:sldId id="286" r:id="rId34"/>
    <p:sldId id="287" r:id="rId35"/>
    <p:sldId id="290" r:id="rId36"/>
    <p:sldId id="291" r:id="rId37"/>
    <p:sldId id="292" r:id="rId38"/>
    <p:sldId id="293" r:id="rId39"/>
    <p:sldId id="294" r:id="rId40"/>
    <p:sldId id="295" r:id="rId41"/>
    <p:sldId id="296" r:id="rId42"/>
    <p:sldId id="297" r:id="rId43"/>
    <p:sldId id="298" r:id="rId44"/>
    <p:sldId id="299" r:id="rId45"/>
    <p:sldId id="300" r:id="rId46"/>
    <p:sldId id="370" r:id="rId47"/>
    <p:sldId id="371" r:id="rId48"/>
    <p:sldId id="301" r:id="rId49"/>
    <p:sldId id="302" r:id="rId50"/>
    <p:sldId id="359" r:id="rId51"/>
    <p:sldId id="360" r:id="rId52"/>
    <p:sldId id="303" r:id="rId53"/>
    <p:sldId id="304" r:id="rId54"/>
    <p:sldId id="305" r:id="rId55"/>
    <p:sldId id="306"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6B791958-8539-4E97-99D6-1C744F5B2BF4}" type="datetimeFigureOut">
              <a:rPr lang="en-US" smtClean="0"/>
              <a:pPr/>
              <a:t>11/15/2017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6CF3CA26-981A-4C32-93E3-9B63FC1C8874}" type="slidenum">
              <a:rPr lang="en-US" smtClean="0"/>
              <a:pPr/>
              <a:t>‹#›</a:t>
            </a:fld>
            <a:endParaRPr lang="en-US"/>
          </a:p>
        </p:txBody>
      </p:sp>
    </p:spTree>
    <p:extLst>
      <p:ext uri="{BB962C8B-B14F-4D97-AF65-F5344CB8AC3E}">
        <p14:creationId xmlns:p14="http://schemas.microsoft.com/office/powerpoint/2010/main" val="403436469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03907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19237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550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41882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416531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8040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79758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04090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385371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253984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4E8BA9-069A-4FD6-878F-3E88255FF91D}" type="datetimeFigureOut">
              <a:rPr lang="en-US" smtClean="0"/>
              <a:pPr/>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CF640-E00F-4327-A4E7-5FE01B0AF919}" type="slidenum">
              <a:rPr lang="en-US" smtClean="0"/>
              <a:pPr/>
              <a:t>‹#›</a:t>
            </a:fld>
            <a:endParaRPr lang="en-US"/>
          </a:p>
        </p:txBody>
      </p:sp>
    </p:spTree>
    <p:extLst>
      <p:ext uri="{BB962C8B-B14F-4D97-AF65-F5344CB8AC3E}">
        <p14:creationId xmlns:p14="http://schemas.microsoft.com/office/powerpoint/2010/main" val="68633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8BA9-069A-4FD6-878F-3E88255FF91D}" type="datetimeFigureOut">
              <a:rPr lang="en-US" smtClean="0"/>
              <a:pPr/>
              <a:t>11/15/2017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CF640-E00F-4327-A4E7-5FE01B0AF919}" type="slidenum">
              <a:rPr lang="en-US" smtClean="0"/>
              <a:pPr/>
              <a:t>‹#›</a:t>
            </a:fld>
            <a:endParaRPr lang="en-US"/>
          </a:p>
        </p:txBody>
      </p:sp>
    </p:spTree>
    <p:extLst>
      <p:ext uri="{BB962C8B-B14F-4D97-AF65-F5344CB8AC3E}">
        <p14:creationId xmlns:p14="http://schemas.microsoft.com/office/powerpoint/2010/main" val="4186235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Synchronization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137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Consider the following example</a:t>
            </a:r>
          </a:p>
          <a:p>
            <a:pPr lvl="1"/>
            <a:r>
              <a:rPr lang="en-US" dirty="0" smtClean="0"/>
              <a:t>Given a two-dimensional array A, we need to do the following computation repeatedly: A[</a:t>
            </a:r>
            <a:r>
              <a:rPr lang="en-US" dirty="0" err="1" smtClean="0"/>
              <a:t>i</a:t>
            </a:r>
            <a:r>
              <a:rPr lang="en-US" dirty="0" smtClean="0"/>
              <a:t>][j] = f(A[</a:t>
            </a:r>
            <a:r>
              <a:rPr lang="en-US" dirty="0" err="1" smtClean="0"/>
              <a:t>i</a:t>
            </a:r>
            <a:r>
              <a:rPr lang="en-US" dirty="0" smtClean="0"/>
              <a:t>][j])</a:t>
            </a:r>
          </a:p>
          <a:p>
            <a:pPr lvl="2"/>
            <a:r>
              <a:rPr lang="en-US" dirty="0" smtClean="0"/>
              <a:t>The nature of f is such that |A[</a:t>
            </a:r>
            <a:r>
              <a:rPr lang="en-US" dirty="0" err="1" smtClean="0"/>
              <a:t>i</a:t>
            </a:r>
            <a:r>
              <a:rPr lang="en-US" dirty="0" smtClean="0"/>
              <a:t>][j] – f(A[</a:t>
            </a:r>
            <a:r>
              <a:rPr lang="en-US" dirty="0" err="1" smtClean="0"/>
              <a:t>i</a:t>
            </a:r>
            <a:r>
              <a:rPr lang="en-US" dirty="0" smtClean="0"/>
              <a:t>][j])| is monotonically decreasing with the number of iterations</a:t>
            </a:r>
          </a:p>
          <a:p>
            <a:pPr lvl="2"/>
            <a:r>
              <a:rPr lang="en-US" dirty="0" smtClean="0"/>
              <a:t> The computation terminates when the total |A[</a:t>
            </a:r>
            <a:r>
              <a:rPr lang="en-US" dirty="0" err="1" smtClean="0"/>
              <a:t>i</a:t>
            </a:r>
            <a:r>
              <a:rPr lang="en-US" dirty="0" smtClean="0"/>
              <a:t>][j] – f(A[</a:t>
            </a:r>
            <a:r>
              <a:rPr lang="en-US" dirty="0" err="1" smtClean="0"/>
              <a:t>i</a:t>
            </a:r>
            <a:r>
              <a:rPr lang="en-US" dirty="0" smtClean="0"/>
              <a:t>][j])| accumulated over all elements of A falls below a threshold</a:t>
            </a:r>
          </a:p>
          <a:p>
            <a:pPr lvl="2"/>
            <a:r>
              <a:rPr lang="en-US" dirty="0" smtClean="0"/>
              <a:t>One way to achieve this is to create a thread to handle the computation on A[</a:t>
            </a:r>
            <a:r>
              <a:rPr lang="en-US" dirty="0" err="1" smtClean="0"/>
              <a:t>i</a:t>
            </a:r>
            <a:r>
              <a:rPr lang="en-US" dirty="0" smtClean="0"/>
              <a:t>][j]</a:t>
            </a:r>
          </a:p>
          <a:p>
            <a:pPr lvl="2"/>
            <a:r>
              <a:rPr lang="en-US" dirty="0" smtClean="0"/>
              <a:t>A thread can do its computation in iteration k provided all threads have completed the previous iteration and the total error is still greater than or equal to the threshold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Need to order all operations in iteration k before all operations in iteration k+1</a:t>
            </a:r>
          </a:p>
          <a:p>
            <a:pPr lvl="1"/>
            <a:r>
              <a:rPr lang="en-US" dirty="0" smtClean="0"/>
              <a:t>All threads must reach the end of an iteration before anybody is allowed to proceed further</a:t>
            </a:r>
          </a:p>
          <a:p>
            <a:pPr lvl="1"/>
            <a:r>
              <a:rPr lang="en-US" dirty="0" smtClean="0"/>
              <a:t>Known as barrier synchronization, used to synchronize all threads globally</a:t>
            </a:r>
          </a:p>
          <a:p>
            <a:pPr lvl="2"/>
            <a:r>
              <a:rPr lang="en-US" dirty="0" smtClean="0"/>
              <a:t>Intuitively, can be implemented by attaching a flag with each thread; each thread sets its own flag and waits on everybody else’s flag; must reset all flags after the barrier so that the next barrier instance can be executed</a:t>
            </a:r>
          </a:p>
          <a:p>
            <a:pPr lvl="2"/>
            <a:r>
              <a:rPr lang="en-US" dirty="0" smtClean="0"/>
              <a:t>In reality, more thinking needed for a correct and efficient solution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Consider the following example where x is a shared variable initialized to zero</a:t>
            </a:r>
          </a:p>
          <a:p>
            <a:pPr lvl="1">
              <a:buNone/>
            </a:pPr>
            <a:r>
              <a:rPr lang="en-US" dirty="0" smtClean="0"/>
              <a:t>P0: x++;</a:t>
            </a:r>
          </a:p>
          <a:p>
            <a:pPr lvl="1">
              <a:buNone/>
            </a:pPr>
            <a:r>
              <a:rPr lang="en-US" dirty="0" smtClean="0"/>
              <a:t>P1: x++;</a:t>
            </a:r>
          </a:p>
          <a:p>
            <a:pPr lvl="1"/>
            <a:r>
              <a:rPr lang="en-US" dirty="0" smtClean="0"/>
              <a:t>Each process does a read, increment, write to x</a:t>
            </a:r>
          </a:p>
          <a:p>
            <a:pPr lvl="1"/>
            <a:r>
              <a:rPr lang="en-US" dirty="0" smtClean="0"/>
              <a:t>Correct outcome requires that the read of P1 must be ordered after the write of P0 or the read of P0 must be ordered after the write of P1</a:t>
            </a:r>
          </a:p>
          <a:p>
            <a:pPr lvl="1"/>
            <a:r>
              <a:rPr lang="en-US" dirty="0" smtClean="0"/>
              <a:t>Extending this to </a:t>
            </a:r>
            <a:r>
              <a:rPr lang="en-US" smtClean="0"/>
              <a:t>more than </a:t>
            </a:r>
            <a:r>
              <a:rPr lang="en-US" dirty="0" smtClean="0"/>
              <a:t>two processes, we require that the read-increment-write sequence from a process appears to be “atomic” i.e., there cannot be any operation to location x from any other process during this time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Consider the following example where x is a shared variable initialized to zero</a:t>
            </a:r>
          </a:p>
          <a:p>
            <a:pPr lvl="1">
              <a:buNone/>
            </a:pPr>
            <a:r>
              <a:rPr lang="en-US" dirty="0" smtClean="0"/>
              <a:t>P0: x++;</a:t>
            </a:r>
          </a:p>
          <a:p>
            <a:pPr lvl="1">
              <a:buNone/>
            </a:pPr>
            <a:r>
              <a:rPr lang="en-US" dirty="0" smtClean="0"/>
              <a:t>P1: x++;</a:t>
            </a:r>
          </a:p>
          <a:p>
            <a:pPr lvl="1"/>
            <a:r>
              <a:rPr lang="en-US" dirty="0" smtClean="0"/>
              <a:t>The exact order in which the sequences from the processes execute is irrelevant as long as each sequence is atomic</a:t>
            </a:r>
          </a:p>
          <a:p>
            <a:pPr lvl="1"/>
            <a:r>
              <a:rPr lang="en-US" dirty="0" smtClean="0"/>
              <a:t>Such an atomic sequence is said to form a critical section</a:t>
            </a:r>
          </a:p>
          <a:p>
            <a:pPr lvl="2"/>
            <a:r>
              <a:rPr lang="en-US" dirty="0" smtClean="0"/>
              <a:t>x++ is a critical section in this example</a:t>
            </a:r>
          </a:p>
          <a:p>
            <a:pPr lvl="1"/>
            <a:r>
              <a:rPr lang="en-US" dirty="0" smtClean="0"/>
              <a:t>Different instances of the same critical section executing on different processes must be mutually exclusive in time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Critical section is a code sequence that must be executed in a mutually exclusive manner by multiple processes/threads</a:t>
            </a:r>
          </a:p>
          <a:p>
            <a:pPr lvl="1"/>
            <a:r>
              <a:rPr lang="en-US" dirty="0" smtClean="0"/>
              <a:t>Popularly known as an atomic region</a:t>
            </a:r>
          </a:p>
          <a:p>
            <a:r>
              <a:rPr lang="en-US" dirty="0" smtClean="0"/>
              <a:t>Common features of a critical section</a:t>
            </a:r>
          </a:p>
          <a:p>
            <a:pPr lvl="1"/>
            <a:r>
              <a:rPr lang="en-US" dirty="0" smtClean="0"/>
              <a:t>Multiple threads may execute it concurrently</a:t>
            </a:r>
          </a:p>
          <a:p>
            <a:pPr lvl="1"/>
            <a:r>
              <a:rPr lang="en-US" dirty="0" smtClean="0"/>
              <a:t>There is at least one write operation and at least one read to a shared memory location in the code sequence</a:t>
            </a:r>
          </a:p>
          <a:p>
            <a:pPr lvl="1"/>
            <a:r>
              <a:rPr lang="en-US" dirty="0" smtClean="0"/>
              <a:t>Lot of examples in multithreaded user programs</a:t>
            </a:r>
          </a:p>
          <a:p>
            <a:pPr lvl="1"/>
            <a:r>
              <a:rPr lang="en-US" dirty="0" smtClean="0"/>
              <a:t>Tricky to identify critical sections in OS code</a:t>
            </a:r>
          </a:p>
          <a:p>
            <a:pPr lvl="2"/>
            <a:r>
              <a:rPr lang="en-US" dirty="0" smtClean="0"/>
              <a:t>Need to consider when kernel threads can be preempted</a:t>
            </a:r>
          </a:p>
          <a:p>
            <a:pPr lvl="2"/>
            <a:r>
              <a:rPr lang="en-US" dirty="0" err="1" smtClean="0"/>
              <a:t>Inode</a:t>
            </a:r>
            <a:r>
              <a:rPr lang="en-US" dirty="0" smtClean="0"/>
              <a:t> list example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Execution of critical section requires electing a leader or winner</a:t>
            </a:r>
          </a:p>
          <a:p>
            <a:pPr lvl="1"/>
            <a:r>
              <a:rPr lang="en-US" dirty="0" smtClean="0"/>
              <a:t>A form of consensus or reaching agreement</a:t>
            </a:r>
          </a:p>
          <a:p>
            <a:pPr lvl="1"/>
            <a:r>
              <a:rPr lang="en-US" dirty="0" smtClean="0"/>
              <a:t>Every critical section has three parts: entry to critical section, body of critical section, and exit from critical section</a:t>
            </a:r>
          </a:p>
          <a:p>
            <a:pPr lvl="1"/>
            <a:r>
              <a:rPr lang="en-US" dirty="0" smtClean="0"/>
              <a:t>Entry section runs a consensus protocol</a:t>
            </a:r>
          </a:p>
          <a:p>
            <a:pPr lvl="2"/>
            <a:r>
              <a:rPr lang="en-US" dirty="0" smtClean="0"/>
              <a:t>Will be referred to as a mutual exclusion protocol</a:t>
            </a:r>
          </a:p>
          <a:p>
            <a:pPr lvl="1"/>
            <a:r>
              <a:rPr lang="en-US" dirty="0" smtClean="0"/>
              <a:t>Exit section prepares the states for the next round of consensus</a:t>
            </a:r>
          </a:p>
          <a:p>
            <a:pPr lvl="2"/>
            <a:r>
              <a:rPr lang="en-US" dirty="0" smtClean="0"/>
              <a:t>Intuitively, resets the states to reflect that nobody is currently in the critical section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Possible mutual exclusion protocols</a:t>
            </a:r>
          </a:p>
          <a:p>
            <a:pPr lvl="1"/>
            <a:r>
              <a:rPr lang="en-US" dirty="0" smtClean="0"/>
              <a:t>Disable context switch on entry to critical section and re-enable on exit</a:t>
            </a:r>
          </a:p>
          <a:p>
            <a:pPr lvl="2"/>
            <a:r>
              <a:rPr lang="en-US" dirty="0" smtClean="0"/>
              <a:t>Works for </a:t>
            </a:r>
            <a:r>
              <a:rPr lang="en-US" dirty="0" err="1" smtClean="0"/>
              <a:t>uniprocessor</a:t>
            </a:r>
            <a:r>
              <a:rPr lang="en-US" dirty="0" smtClean="0"/>
              <a:t> systems; fails on multiprocessors</a:t>
            </a:r>
          </a:p>
          <a:p>
            <a:pPr lvl="2"/>
            <a:r>
              <a:rPr lang="en-US" dirty="0" smtClean="0"/>
              <a:t>May deliver poor performance</a:t>
            </a:r>
          </a:p>
          <a:p>
            <a:pPr lvl="1"/>
            <a:r>
              <a:rPr lang="en-US" dirty="0" smtClean="0"/>
              <a:t>Make the OS kernel non-preemptive</a:t>
            </a:r>
          </a:p>
          <a:p>
            <a:pPr lvl="2"/>
            <a:r>
              <a:rPr lang="en-US" dirty="0" smtClean="0"/>
              <a:t>Windows XP, Windows 2000, UNIX, Linux kernel before 2.6</a:t>
            </a:r>
          </a:p>
          <a:p>
            <a:pPr lvl="2"/>
            <a:r>
              <a:rPr lang="en-US" dirty="0" smtClean="0"/>
              <a:t>A kernel mode thread/process cannot be switched out until it finishes the service at hand</a:t>
            </a:r>
          </a:p>
          <a:p>
            <a:pPr lvl="2"/>
            <a:r>
              <a:rPr lang="en-US" dirty="0" smtClean="0"/>
              <a:t>All kernel data structures should be updated to a consistent state before beginning the physical I/O operation (not easy)</a:t>
            </a:r>
          </a:p>
          <a:p>
            <a:pPr lvl="2"/>
            <a:r>
              <a:rPr lang="en-US" dirty="0" smtClean="0"/>
              <a:t>Pro: No need to figure out the critical sections in OS</a:t>
            </a:r>
          </a:p>
          <a:p>
            <a:pPr lvl="2"/>
            <a:r>
              <a:rPr lang="en-US" dirty="0" smtClean="0"/>
              <a:t>Con: Not acceptable in real-time kernels</a:t>
            </a:r>
          </a:p>
          <a:p>
            <a:pPr lvl="2"/>
            <a:r>
              <a:rPr lang="en-US" dirty="0" smtClean="0"/>
              <a:t>Con: In general, delivers poor performance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Possible mutual exclusion protocols</a:t>
            </a:r>
          </a:p>
          <a:p>
            <a:pPr lvl="1"/>
            <a:r>
              <a:rPr lang="en-US" dirty="0" smtClean="0"/>
              <a:t>What about user thread’s critical sections?</a:t>
            </a:r>
          </a:p>
          <a:p>
            <a:pPr lvl="1"/>
            <a:r>
              <a:rPr lang="en-US" dirty="0" smtClean="0"/>
              <a:t>Making the scheduler non-preemptive does not work</a:t>
            </a:r>
          </a:p>
          <a:p>
            <a:pPr lvl="2"/>
            <a:r>
              <a:rPr lang="en-US" dirty="0" smtClean="0"/>
              <a:t>There could be an I/O operation inside a critical section e.g., reading a file, in which case a preemption may be necessary for performance reasons</a:t>
            </a:r>
          </a:p>
          <a:p>
            <a:r>
              <a:rPr lang="en-US" dirty="0" smtClean="0"/>
              <a:t>Need a generic solution that works in all environments with any kind of scheduler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Critical sections and consensus</a:t>
            </a:r>
            <a:endParaRPr lang="en-US" dirty="0"/>
          </a:p>
        </p:txBody>
      </p:sp>
      <p:sp>
        <p:nvSpPr>
          <p:cNvPr id="3" name="Content Placeholder 2"/>
          <p:cNvSpPr>
            <a:spLocks noGrp="1"/>
          </p:cNvSpPr>
          <p:nvPr>
            <p:ph idx="1"/>
          </p:nvPr>
        </p:nvSpPr>
        <p:spPr>
          <a:xfrm>
            <a:off x="457200" y="533400"/>
            <a:ext cx="8686800" cy="6324600"/>
          </a:xfrm>
        </p:spPr>
        <p:txBody>
          <a:bodyPr>
            <a:normAutofit lnSpcReduction="10000"/>
          </a:bodyPr>
          <a:lstStyle/>
          <a:p>
            <a:r>
              <a:rPr lang="en-US" dirty="0" smtClean="0"/>
              <a:t>A technical term related to critical sections is “data races”</a:t>
            </a:r>
          </a:p>
          <a:p>
            <a:pPr lvl="1"/>
            <a:r>
              <a:rPr lang="en-US" dirty="0" smtClean="0"/>
              <a:t>A data race is said to exist between two operations if</a:t>
            </a:r>
          </a:p>
          <a:p>
            <a:pPr lvl="2"/>
            <a:r>
              <a:rPr lang="en-US" dirty="0" smtClean="0"/>
              <a:t>Both access the same memory location</a:t>
            </a:r>
          </a:p>
          <a:p>
            <a:pPr lvl="2"/>
            <a:r>
              <a:rPr lang="en-US" dirty="0" smtClean="0"/>
              <a:t>They are executed by multiple independent threads/processes</a:t>
            </a:r>
          </a:p>
          <a:p>
            <a:pPr lvl="2"/>
            <a:r>
              <a:rPr lang="en-US" dirty="0" smtClean="0"/>
              <a:t>At least one of them modifies the memory location</a:t>
            </a:r>
          </a:p>
          <a:p>
            <a:pPr lvl="2"/>
            <a:r>
              <a:rPr lang="en-US" dirty="0" smtClean="0"/>
              <a:t>There exists at least one execution where one instruction executed by one thread appears adjacent to the other instruction executed by another thread with no synchronization operation in between</a:t>
            </a:r>
          </a:p>
          <a:p>
            <a:pPr lvl="1"/>
            <a:r>
              <a:rPr lang="en-US" dirty="0" smtClean="0"/>
              <a:t>Data races are not good</a:t>
            </a:r>
          </a:p>
          <a:p>
            <a:pPr lvl="2"/>
            <a:r>
              <a:rPr lang="en-US" dirty="0" smtClean="0"/>
              <a:t>Produces non-deterministic output and makes program debugging difficult</a:t>
            </a:r>
          </a:p>
          <a:p>
            <a:pPr lvl="2"/>
            <a:r>
              <a:rPr lang="en-US" dirty="0" smtClean="0"/>
              <a:t>Critical sections with incorrect mutual exclusion protocols may lead to data races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762000"/>
            <a:ext cx="8686800" cy="6096000"/>
          </a:xfrm>
        </p:spPr>
        <p:txBody>
          <a:bodyPr>
            <a:normAutofit fontScale="92500" lnSpcReduction="20000"/>
          </a:bodyPr>
          <a:lstStyle/>
          <a:p>
            <a:r>
              <a:rPr lang="en-US" dirty="0" smtClean="0"/>
              <a:t>A mutual exclusion algorithm defines the entry and exit protocols of a critical section</a:t>
            </a:r>
          </a:p>
          <a:p>
            <a:pPr lvl="1"/>
            <a:r>
              <a:rPr lang="en-US" dirty="0" smtClean="0"/>
              <a:t>Comes in two flavors: purely software solutions and solutions relying on special hardware instructions to guarantee atomicity</a:t>
            </a:r>
          </a:p>
          <a:p>
            <a:r>
              <a:rPr lang="en-US" dirty="0" smtClean="0"/>
              <a:t>Three criteria of every good mutual exclusion algorithm</a:t>
            </a:r>
          </a:p>
          <a:p>
            <a:pPr lvl="1"/>
            <a:r>
              <a:rPr lang="en-US" dirty="0" smtClean="0"/>
              <a:t>Mutual exclusion: At most one process can be inside the critical section at any point in time</a:t>
            </a:r>
          </a:p>
          <a:p>
            <a:pPr lvl="1"/>
            <a:r>
              <a:rPr lang="en-US" dirty="0" smtClean="0"/>
              <a:t>Progress: If no process is executing in the critical section, exactly one of the waiting processes should be selected to enter the critical section and this selection cannot be postponed indefinitely</a:t>
            </a:r>
          </a:p>
          <a:p>
            <a:pPr lvl="1"/>
            <a:r>
              <a:rPr lang="en-US" dirty="0" smtClean="0"/>
              <a:t>Bounded wait: The number of times other processes are allowed to enter the critical section from the time a process has expressed interest to enter the critical section should be bounded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Agenda</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Why synchronize?</a:t>
            </a:r>
          </a:p>
          <a:p>
            <a:r>
              <a:rPr lang="en-US" dirty="0" smtClean="0"/>
              <a:t>Critical sections and consensus</a:t>
            </a:r>
          </a:p>
          <a:p>
            <a:r>
              <a:rPr lang="en-US" dirty="0" smtClean="0"/>
              <a:t>Mutual exclusion algorithms</a:t>
            </a:r>
          </a:p>
          <a:p>
            <a:r>
              <a:rPr lang="en-US" dirty="0" smtClean="0"/>
              <a:t>Hardware support</a:t>
            </a:r>
          </a:p>
          <a:p>
            <a:r>
              <a:rPr lang="en-US" dirty="0" smtClean="0"/>
              <a:t>Semaphores</a:t>
            </a:r>
          </a:p>
          <a:p>
            <a:r>
              <a:rPr lang="en-US" smtClean="0"/>
              <a:t>Classical </a:t>
            </a:r>
            <a:r>
              <a:rPr lang="en-US" smtClean="0"/>
              <a:t>problems</a:t>
            </a:r>
            <a:endParaRPr lang="en-US" dirty="0" smtClean="0"/>
          </a:p>
        </p:txBody>
      </p:sp>
    </p:spTree>
    <p:extLst>
      <p:ext uri="{BB962C8B-B14F-4D97-AF65-F5344CB8AC3E}">
        <p14:creationId xmlns:p14="http://schemas.microsoft.com/office/powerpoint/2010/main" val="815203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pPr marL="514350" indent="-457200"/>
            <a:r>
              <a:rPr lang="en-US" dirty="0" smtClean="0"/>
              <a:t>Does the following work for two processes?</a:t>
            </a:r>
          </a:p>
          <a:p>
            <a:pPr marL="457200" lvl="1" indent="0">
              <a:buNone/>
            </a:pPr>
            <a:r>
              <a:rPr lang="en-US" dirty="0" smtClean="0"/>
              <a:t>Precondition: </a:t>
            </a:r>
            <a:r>
              <a:rPr lang="en-US" dirty="0" err="1" smtClean="0"/>
              <a:t>i</a:t>
            </a:r>
            <a:r>
              <a:rPr lang="en-US" dirty="0" smtClean="0"/>
              <a:t> in {0, 1} and j = 1-i</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			// Express intent</a:t>
            </a:r>
          </a:p>
          <a:p>
            <a:pPr marL="457200" lvl="1" indent="0">
              <a:buNone/>
            </a:pPr>
            <a:r>
              <a:rPr lang="en-US" dirty="0"/>
              <a:t> </a:t>
            </a:r>
            <a:r>
              <a:rPr lang="en-US" dirty="0" smtClean="0"/>
              <a:t>               while (flag[j]);		// Wait until safe</a:t>
            </a:r>
          </a:p>
          <a:p>
            <a:pPr marL="457200" lvl="1" indent="0">
              <a:buNone/>
            </a:pPr>
            <a:endParaRPr lang="en-US" dirty="0"/>
          </a:p>
          <a:p>
            <a:pPr marL="457200" lvl="1" indent="0">
              <a:buNone/>
            </a:pPr>
            <a:r>
              <a:rPr lang="en-US" dirty="0" smtClean="0"/>
              <a:t>Exit (</a:t>
            </a:r>
            <a:r>
              <a:rPr lang="en-US" dirty="0" err="1" smtClean="0"/>
              <a:t>i</a:t>
            </a:r>
            <a:r>
              <a:rPr lang="en-US" dirty="0" smtClean="0"/>
              <a:t>): flag[</a:t>
            </a:r>
            <a:r>
              <a:rPr lang="en-US" dirty="0" err="1" smtClean="0"/>
              <a:t>i</a:t>
            </a:r>
            <a:r>
              <a:rPr lang="en-US" dirty="0" smtClean="0"/>
              <a:t>] = 0;</a:t>
            </a:r>
          </a:p>
          <a:p>
            <a:pPr marL="514350" indent="-457200"/>
            <a:r>
              <a:rPr lang="en-US" dirty="0" smtClean="0"/>
              <a:t>What happens if the two statements in entry are switched?</a:t>
            </a:r>
          </a:p>
          <a:p>
            <a:pPr marL="514350" indent="-457200"/>
            <a:r>
              <a:rPr lang="en-US" dirty="0" smtClean="0"/>
              <a:t>Observation: somehow we need to order the processes in the entry section</a:t>
            </a:r>
          </a:p>
          <a:p>
            <a:pPr marL="914400" lvl="1" indent="-457200"/>
            <a:r>
              <a:rPr lang="en-US" dirty="0" smtClean="0"/>
              <a:t>This order is determined only at run-time and non-deterministic across different runs</a:t>
            </a:r>
          </a:p>
        </p:txBody>
      </p:sp>
    </p:spTree>
    <p:extLst>
      <p:ext uri="{BB962C8B-B14F-4D97-AF65-F5344CB8AC3E}">
        <p14:creationId xmlns:p14="http://schemas.microsoft.com/office/powerpoint/2010/main" val="3236622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1143000"/>
            <a:ext cx="8686800" cy="5715000"/>
          </a:xfrm>
        </p:spPr>
        <p:txBody>
          <a:bodyPr>
            <a:normAutofit/>
          </a:bodyPr>
          <a:lstStyle/>
          <a:p>
            <a:pPr marL="514350" indent="-457200"/>
            <a:r>
              <a:rPr lang="en-US" dirty="0" smtClean="0"/>
              <a:t>Does the following work for two processes?</a:t>
            </a:r>
          </a:p>
          <a:p>
            <a:pPr marL="457200" lvl="1" indent="0">
              <a:buNone/>
            </a:pPr>
            <a:r>
              <a:rPr lang="en-US" dirty="0" smtClean="0"/>
              <a:t>Precondition: </a:t>
            </a:r>
            <a:r>
              <a:rPr lang="en-US" dirty="0" err="1" smtClean="0"/>
              <a:t>i</a:t>
            </a:r>
            <a:r>
              <a:rPr lang="en-US" dirty="0" smtClean="0"/>
              <a:t> in {0, 1}, j = 1-i, turn in {0, 1}</a:t>
            </a:r>
          </a:p>
          <a:p>
            <a:pPr marL="457200" lvl="1" indent="0">
              <a:buNone/>
            </a:pPr>
            <a:r>
              <a:rPr lang="en-US" dirty="0" smtClean="0"/>
              <a:t>Entry (</a:t>
            </a:r>
            <a:r>
              <a:rPr lang="en-US" dirty="0" err="1" smtClean="0"/>
              <a:t>i</a:t>
            </a:r>
            <a:r>
              <a:rPr lang="en-US" dirty="0" smtClean="0"/>
              <a:t>): while (turn == j);</a:t>
            </a:r>
            <a:endParaRPr lang="en-US" dirty="0"/>
          </a:p>
          <a:p>
            <a:pPr marL="457200" lvl="1" indent="0">
              <a:buNone/>
            </a:pPr>
            <a:r>
              <a:rPr lang="en-US" dirty="0" smtClean="0"/>
              <a:t>Exit (</a:t>
            </a:r>
            <a:r>
              <a:rPr lang="en-US" dirty="0" err="1" smtClean="0"/>
              <a:t>i</a:t>
            </a:r>
            <a:r>
              <a:rPr lang="en-US" dirty="0" smtClean="0"/>
              <a:t>): turn = j;</a:t>
            </a:r>
          </a:p>
          <a:p>
            <a:pPr marL="514350" indent="-457200"/>
            <a:r>
              <a:rPr lang="en-US" dirty="0" smtClean="0"/>
              <a:t>Imposes a static order (alternating) among the processes</a:t>
            </a:r>
          </a:p>
          <a:p>
            <a:pPr marL="514350" indent="-457200"/>
            <a:r>
              <a:rPr lang="en-US" dirty="0" smtClean="0"/>
              <a:t>Fails when one of the processes disappears</a:t>
            </a:r>
          </a:p>
          <a:p>
            <a:pPr marL="914400" lvl="1" indent="-457200"/>
            <a:r>
              <a:rPr lang="en-US" dirty="0" smtClean="0"/>
              <a:t>The attempt in the last slide shows how to figure out if the other process wants to enter the critical section</a:t>
            </a:r>
          </a:p>
          <a:p>
            <a:pPr marL="914400" lvl="1" indent="-457200"/>
            <a:r>
              <a:rPr lang="en-US" dirty="0" smtClean="0"/>
              <a:t>Combine that with this to design a correct solution</a:t>
            </a:r>
          </a:p>
        </p:txBody>
      </p:sp>
    </p:spTree>
    <p:extLst>
      <p:ext uri="{BB962C8B-B14F-4D97-AF65-F5344CB8AC3E}">
        <p14:creationId xmlns:p14="http://schemas.microsoft.com/office/powerpoint/2010/main" val="3236622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Mutual exclusion algorithms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pPr marL="514350" indent="-457200"/>
            <a:r>
              <a:rPr lang="en-US" dirty="0" smtClean="0"/>
              <a:t>A buggy attempt to combine the two</a:t>
            </a:r>
          </a:p>
          <a:p>
            <a:pPr marL="457200" lvl="1" indent="0">
              <a:buNone/>
            </a:pPr>
            <a:r>
              <a:rPr lang="en-US" dirty="0" smtClean="0"/>
              <a:t>Precondition: </a:t>
            </a:r>
            <a:r>
              <a:rPr lang="en-US" dirty="0" err="1" smtClean="0"/>
              <a:t>i</a:t>
            </a:r>
            <a:r>
              <a:rPr lang="en-US" dirty="0" smtClean="0"/>
              <a:t> in {0, 1}, j = 1-i, turn in {0, 1}, flag[</a:t>
            </a:r>
            <a:r>
              <a:rPr lang="en-US" dirty="0" err="1" smtClean="0"/>
              <a:t>i</a:t>
            </a:r>
            <a:r>
              <a:rPr lang="en-US" dirty="0" smtClean="0"/>
              <a:t>] = 0</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smtClean="0"/>
              <a:t>		// You’re there and your turn? I will wait then.</a:t>
            </a:r>
          </a:p>
          <a:p>
            <a:pPr marL="457200" lvl="1" indent="0">
              <a:buNone/>
            </a:pPr>
            <a:r>
              <a:rPr lang="en-US" dirty="0" smtClean="0"/>
              <a:t>                 while (flag[j] &amp;&amp; (turn == j));</a:t>
            </a:r>
          </a:p>
          <a:p>
            <a:pPr marL="457200" lvl="1" indent="0">
              <a:buNone/>
            </a:pPr>
            <a:endParaRPr lang="en-US" dirty="0" smtClean="0"/>
          </a:p>
          <a:p>
            <a:pPr marL="457200" lvl="1" indent="0">
              <a:buNone/>
            </a:pPr>
            <a:r>
              <a:rPr lang="en-US" dirty="0" smtClean="0"/>
              <a:t>Exit(</a:t>
            </a:r>
            <a:r>
              <a:rPr lang="en-US" dirty="0" err="1" smtClean="0"/>
              <a:t>i</a:t>
            </a:r>
            <a:r>
              <a:rPr lang="en-US" dirty="0" smtClean="0"/>
              <a:t>): flag[</a:t>
            </a:r>
            <a:r>
              <a:rPr lang="en-US" dirty="0" err="1" smtClean="0"/>
              <a:t>i</a:t>
            </a:r>
            <a:r>
              <a:rPr lang="en-US" dirty="0" smtClean="0"/>
              <a:t>] = 0; turn = j;</a:t>
            </a:r>
          </a:p>
          <a:p>
            <a:pPr marL="457200" lvl="1" indent="0">
              <a:buNone/>
            </a:pPr>
            <a:endParaRPr lang="en-US" dirty="0" smtClean="0"/>
          </a:p>
          <a:p>
            <a:pPr marL="457200" lvl="1" indent="0"/>
            <a:r>
              <a:rPr lang="en-US" dirty="0" smtClean="0"/>
              <a:t>Problem case: this is the turn of process j, but j is not yet there. So process </a:t>
            </a:r>
            <a:r>
              <a:rPr lang="en-US" dirty="0" err="1" smtClean="0"/>
              <a:t>i</a:t>
            </a:r>
            <a:r>
              <a:rPr lang="en-US" dirty="0" smtClean="0"/>
              <a:t> enters (because flag[j] is false). Soon process j shows up and enters (because turn==j is false)</a:t>
            </a:r>
          </a:p>
        </p:txBody>
      </p:sp>
    </p:spTree>
    <p:extLst>
      <p:ext uri="{BB962C8B-B14F-4D97-AF65-F5344CB8AC3E}">
        <p14:creationId xmlns:p14="http://schemas.microsoft.com/office/powerpoint/2010/main" val="3236622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Dekker’s algorithm</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Does the following work for two processes?</a:t>
            </a:r>
          </a:p>
          <a:p>
            <a:pPr marL="457200" lvl="1" indent="0">
              <a:buNone/>
            </a:pPr>
            <a:r>
              <a:rPr lang="en-US" dirty="0" smtClean="0"/>
              <a:t>Precondition: </a:t>
            </a:r>
            <a:r>
              <a:rPr lang="en-US" dirty="0" err="1" smtClean="0"/>
              <a:t>i</a:t>
            </a:r>
            <a:r>
              <a:rPr lang="en-US" dirty="0" smtClean="0"/>
              <a:t> in {0, 1}, j=1-i, turn in {0, 1}, flag[</a:t>
            </a:r>
            <a:r>
              <a:rPr lang="en-US" dirty="0" err="1" smtClean="0"/>
              <a:t>i</a:t>
            </a:r>
            <a:r>
              <a:rPr lang="en-US" dirty="0" smtClean="0"/>
              <a:t>]=0</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a:t> </a:t>
            </a:r>
            <a:r>
              <a:rPr lang="en-US" dirty="0" smtClean="0"/>
              <a:t>                while (flag[j]) {</a:t>
            </a:r>
          </a:p>
          <a:p>
            <a:pPr marL="457200" lvl="1" indent="0">
              <a:buNone/>
            </a:pPr>
            <a:r>
              <a:rPr lang="en-US" dirty="0"/>
              <a:t> </a:t>
            </a:r>
            <a:r>
              <a:rPr lang="en-US" dirty="0" smtClean="0"/>
              <a:t>                    if (turn == j) {</a:t>
            </a:r>
          </a:p>
          <a:p>
            <a:pPr marL="457200" lvl="1" indent="0">
              <a:buNone/>
            </a:pPr>
            <a:r>
              <a:rPr lang="en-US" dirty="0"/>
              <a:t> </a:t>
            </a:r>
            <a:r>
              <a:rPr lang="en-US" dirty="0" smtClean="0"/>
              <a:t>                        flag[</a:t>
            </a:r>
            <a:r>
              <a:rPr lang="en-US" dirty="0" err="1" smtClean="0"/>
              <a:t>i</a:t>
            </a:r>
            <a:r>
              <a:rPr lang="en-US" dirty="0" smtClean="0"/>
              <a:t>] = 0;               // Be benevolent</a:t>
            </a:r>
          </a:p>
          <a:p>
            <a:pPr marL="457200" lvl="1" indent="0">
              <a:buNone/>
            </a:pPr>
            <a:r>
              <a:rPr lang="en-US" dirty="0"/>
              <a:t> </a:t>
            </a:r>
            <a:r>
              <a:rPr lang="en-US" dirty="0" smtClean="0"/>
              <a:t>                        while (turn == j);</a:t>
            </a:r>
          </a:p>
          <a:p>
            <a:pPr marL="457200" lvl="1" indent="0">
              <a:buNone/>
            </a:pPr>
            <a:r>
              <a:rPr lang="en-US" dirty="0"/>
              <a:t> </a:t>
            </a:r>
            <a:r>
              <a:rPr lang="en-US" dirty="0" smtClean="0"/>
              <a:t>                         flag[</a:t>
            </a:r>
            <a:r>
              <a:rPr lang="en-US" dirty="0" err="1" smtClean="0"/>
              <a:t>i</a:t>
            </a:r>
            <a:r>
              <a:rPr lang="en-US" dirty="0" smtClean="0"/>
              <a:t>] = 1;</a:t>
            </a:r>
          </a:p>
          <a:p>
            <a:pPr marL="457200" lvl="1" indent="0">
              <a:buNone/>
            </a:pPr>
            <a:r>
              <a:rPr lang="en-US" dirty="0"/>
              <a:t> </a:t>
            </a:r>
            <a:r>
              <a:rPr lang="en-US" dirty="0" smtClean="0"/>
              <a:t>                     }</a:t>
            </a:r>
          </a:p>
          <a:p>
            <a:pPr marL="457200" lvl="1" indent="0">
              <a:buNone/>
            </a:pPr>
            <a:r>
              <a:rPr lang="en-US" dirty="0"/>
              <a:t> </a:t>
            </a:r>
            <a:r>
              <a:rPr lang="en-US" dirty="0" smtClean="0"/>
              <a:t>                  }</a:t>
            </a:r>
          </a:p>
          <a:p>
            <a:pPr marL="457200" lvl="1" indent="0">
              <a:buNone/>
            </a:pPr>
            <a:r>
              <a:rPr lang="en-US" dirty="0" smtClean="0"/>
              <a:t>Exit (</a:t>
            </a:r>
            <a:r>
              <a:rPr lang="en-US" dirty="0" err="1" smtClean="0"/>
              <a:t>i</a:t>
            </a:r>
            <a:r>
              <a:rPr lang="en-US" dirty="0" smtClean="0"/>
              <a:t>): turn = j; flag[</a:t>
            </a:r>
            <a:r>
              <a:rPr lang="en-US" dirty="0" err="1" smtClean="0"/>
              <a:t>i</a:t>
            </a:r>
            <a:r>
              <a:rPr lang="en-US" dirty="0" smtClean="0"/>
              <a:t>] = 0;</a:t>
            </a:r>
            <a:endParaRPr lang="en-US" dirty="0"/>
          </a:p>
        </p:txBody>
      </p:sp>
    </p:spTree>
    <p:extLst>
      <p:ext uri="{BB962C8B-B14F-4D97-AF65-F5344CB8AC3E}">
        <p14:creationId xmlns:p14="http://schemas.microsoft.com/office/powerpoint/2010/main" val="3406288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Dekker’s algorithm</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Observation: Cannot replace the outer while loop on flag[j] by an “if (flag[j])” statement</a:t>
            </a:r>
          </a:p>
          <a:p>
            <a:pPr lvl="1"/>
            <a:r>
              <a:rPr lang="en-US" dirty="0" smtClean="0"/>
              <a:t>Consider a context switch between “while (turn==j);” and “flag[</a:t>
            </a:r>
            <a:r>
              <a:rPr lang="en-US" dirty="0" err="1" smtClean="0"/>
              <a:t>i</a:t>
            </a:r>
            <a:r>
              <a:rPr lang="en-US" dirty="0" smtClean="0"/>
              <a:t>]=1;” to generate a counterexample</a:t>
            </a:r>
          </a:p>
          <a:p>
            <a:r>
              <a:rPr lang="en-US" dirty="0" smtClean="0"/>
              <a:t>Observation: swapping the two statements in Exit(</a:t>
            </a:r>
            <a:r>
              <a:rPr lang="en-US" dirty="0" err="1" smtClean="0"/>
              <a:t>i</a:t>
            </a:r>
            <a:r>
              <a:rPr lang="en-US" dirty="0" smtClean="0"/>
              <a:t>) has no implication on correctness</a:t>
            </a:r>
            <a:endParaRPr lang="en-US" dirty="0"/>
          </a:p>
        </p:txBody>
      </p:sp>
    </p:spTree>
    <p:extLst>
      <p:ext uri="{BB962C8B-B14F-4D97-AF65-F5344CB8AC3E}">
        <p14:creationId xmlns:p14="http://schemas.microsoft.com/office/powerpoint/2010/main" val="3406288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Peterson’s algorithm</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How about the following?</a:t>
            </a:r>
          </a:p>
          <a:p>
            <a:pPr marL="457200" lvl="1" indent="0">
              <a:buNone/>
            </a:pPr>
            <a:r>
              <a:rPr lang="en-US" dirty="0" smtClean="0"/>
              <a:t>Precondition: </a:t>
            </a:r>
            <a:r>
              <a:rPr lang="en-US" dirty="0" err="1" smtClean="0"/>
              <a:t>i</a:t>
            </a:r>
            <a:r>
              <a:rPr lang="en-US" dirty="0" smtClean="0"/>
              <a:t> in {0, 1}, j=1-i, and turn in {0, 1}</a:t>
            </a:r>
          </a:p>
          <a:p>
            <a:pPr marL="457200" lvl="1" indent="0">
              <a:buNone/>
            </a:pPr>
            <a:r>
              <a:rPr lang="en-US" dirty="0" smtClean="0"/>
              <a:t>Entry (</a:t>
            </a:r>
            <a:r>
              <a:rPr lang="en-US" dirty="0" err="1" smtClean="0"/>
              <a:t>i</a:t>
            </a:r>
            <a:r>
              <a:rPr lang="en-US" dirty="0" smtClean="0"/>
              <a:t>): flag[</a:t>
            </a:r>
            <a:r>
              <a:rPr lang="en-US" dirty="0" err="1" smtClean="0"/>
              <a:t>i</a:t>
            </a:r>
            <a:r>
              <a:rPr lang="en-US" dirty="0" smtClean="0"/>
              <a:t>] = 1;</a:t>
            </a:r>
          </a:p>
          <a:p>
            <a:pPr marL="457200" lvl="1" indent="0">
              <a:buNone/>
            </a:pPr>
            <a:r>
              <a:rPr lang="en-US" dirty="0"/>
              <a:t> </a:t>
            </a:r>
            <a:r>
              <a:rPr lang="en-US" dirty="0" smtClean="0"/>
              <a:t>                turn = j;</a:t>
            </a:r>
          </a:p>
          <a:p>
            <a:pPr marL="457200" lvl="1" indent="0">
              <a:buNone/>
            </a:pPr>
            <a:r>
              <a:rPr lang="en-US" dirty="0"/>
              <a:t> </a:t>
            </a:r>
            <a:r>
              <a:rPr lang="en-US" dirty="0" smtClean="0"/>
              <a:t>                while (flag[j] &amp;&amp; (turn == j));</a:t>
            </a:r>
          </a:p>
          <a:p>
            <a:pPr marL="457200" lvl="1" indent="0">
              <a:buNone/>
            </a:pPr>
            <a:endParaRPr lang="en-US" dirty="0"/>
          </a:p>
          <a:p>
            <a:pPr marL="457200" lvl="1" indent="0">
              <a:buNone/>
            </a:pPr>
            <a:r>
              <a:rPr lang="en-US" dirty="0" smtClean="0"/>
              <a:t>Exit (</a:t>
            </a:r>
            <a:r>
              <a:rPr lang="en-US" dirty="0" err="1" smtClean="0"/>
              <a:t>i</a:t>
            </a:r>
            <a:r>
              <a:rPr lang="en-US" dirty="0" smtClean="0"/>
              <a:t>): flag[</a:t>
            </a:r>
            <a:r>
              <a:rPr lang="en-US" dirty="0" err="1" smtClean="0"/>
              <a:t>i</a:t>
            </a:r>
            <a:r>
              <a:rPr lang="en-US" dirty="0" smtClean="0"/>
              <a:t>] = 0;</a:t>
            </a:r>
          </a:p>
          <a:p>
            <a:pPr marL="57150" indent="0"/>
            <a:r>
              <a:rPr lang="en-US" dirty="0" smtClean="0"/>
              <a:t>  Observation: swapping “flag[</a:t>
            </a:r>
            <a:r>
              <a:rPr lang="en-US" dirty="0" err="1" smtClean="0"/>
              <a:t>i</a:t>
            </a:r>
            <a:r>
              <a:rPr lang="en-US" dirty="0" smtClean="0"/>
              <a:t>]=1;” and “turn=j;” leads to loss of mutual exclusion</a:t>
            </a:r>
          </a:p>
          <a:p>
            <a:pPr marL="457200" lvl="1" indent="0"/>
            <a:r>
              <a:rPr lang="en-US" dirty="0" smtClean="0"/>
              <a:t>Moving “turn=j;” to Exit(</a:t>
            </a:r>
            <a:r>
              <a:rPr lang="en-US" dirty="0" err="1" smtClean="0"/>
              <a:t>i</a:t>
            </a:r>
            <a:r>
              <a:rPr lang="en-US" dirty="0" smtClean="0"/>
              <a:t>) won’t work</a:t>
            </a:r>
            <a:endParaRPr lang="en-US" dirty="0"/>
          </a:p>
        </p:txBody>
      </p:sp>
    </p:spTree>
    <p:extLst>
      <p:ext uri="{BB962C8B-B14F-4D97-AF65-F5344CB8AC3E}">
        <p14:creationId xmlns:p14="http://schemas.microsoft.com/office/powerpoint/2010/main" val="1260171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Bakery algorithm</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Bakery algorithm simplifies the Eisenberg-McGuire algorithm by making one observation</a:t>
            </a:r>
          </a:p>
          <a:p>
            <a:pPr lvl="1"/>
            <a:r>
              <a:rPr lang="en-US" dirty="0" smtClean="0"/>
              <a:t>When a process expresses intent to enter a critical section, it takes a ticket (an integer) and waits for its turn to come</a:t>
            </a:r>
          </a:p>
          <a:p>
            <a:pPr lvl="2"/>
            <a:r>
              <a:rPr lang="en-US" dirty="0" smtClean="0"/>
              <a:t>Ticket variable must be shared and a process may not get a unique ticket value</a:t>
            </a:r>
          </a:p>
          <a:p>
            <a:pPr lvl="2"/>
            <a:r>
              <a:rPr lang="en-US" dirty="0" smtClean="0"/>
              <a:t>The algorithm must incorporate a tie-breaking rule if two tickets are identical: order such processes by their ids</a:t>
            </a:r>
          </a:p>
        </p:txBody>
      </p:sp>
    </p:spTree>
    <p:extLst>
      <p:ext uri="{BB962C8B-B14F-4D97-AF65-F5344CB8AC3E}">
        <p14:creationId xmlns:p14="http://schemas.microsoft.com/office/powerpoint/2010/main" val="419014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Lamport’s</a:t>
            </a:r>
            <a:r>
              <a:rPr lang="en-US" dirty="0" smtClean="0"/>
              <a:t> Bakery algorithm</a:t>
            </a:r>
            <a:endParaRPr lang="en-US" dirty="0"/>
          </a:p>
        </p:txBody>
      </p:sp>
      <p:sp>
        <p:nvSpPr>
          <p:cNvPr id="3" name="Content Placeholder 2"/>
          <p:cNvSpPr>
            <a:spLocks noGrp="1"/>
          </p:cNvSpPr>
          <p:nvPr>
            <p:ph idx="1"/>
          </p:nvPr>
        </p:nvSpPr>
        <p:spPr>
          <a:xfrm>
            <a:off x="457200" y="1600200"/>
            <a:ext cx="8686800" cy="5257800"/>
          </a:xfrm>
        </p:spPr>
        <p:txBody>
          <a:bodyPr/>
          <a:lstStyle/>
          <a:p>
            <a:pPr marL="457200" lvl="1" indent="0">
              <a:buNone/>
            </a:pPr>
            <a:r>
              <a:rPr lang="en-US" dirty="0" smtClean="0"/>
              <a:t>Precondition: ticket[</a:t>
            </a:r>
            <a:r>
              <a:rPr lang="en-US" dirty="0" err="1" smtClean="0"/>
              <a:t>i</a:t>
            </a:r>
            <a:r>
              <a:rPr lang="en-US" dirty="0" smtClean="0"/>
              <a:t>] = 0, choosing[</a:t>
            </a:r>
            <a:r>
              <a:rPr lang="en-US" dirty="0" err="1" smtClean="0"/>
              <a:t>i</a:t>
            </a:r>
            <a:r>
              <a:rPr lang="en-US" dirty="0" smtClean="0"/>
              <a:t>] = 0 for all </a:t>
            </a:r>
            <a:r>
              <a:rPr lang="en-US" dirty="0" err="1" smtClean="0"/>
              <a:t>i</a:t>
            </a:r>
            <a:endParaRPr lang="en-US" dirty="0"/>
          </a:p>
          <a:p>
            <a:pPr marL="457200" lvl="1" indent="0">
              <a:buNone/>
            </a:pPr>
            <a:r>
              <a:rPr lang="en-US" dirty="0" smtClean="0"/>
              <a:t>Entry (</a:t>
            </a:r>
            <a:r>
              <a:rPr lang="en-US" dirty="0" err="1" smtClean="0"/>
              <a:t>i</a:t>
            </a:r>
            <a:r>
              <a:rPr lang="en-US" dirty="0" smtClean="0"/>
              <a:t>): choosing[</a:t>
            </a:r>
            <a:r>
              <a:rPr lang="en-US" dirty="0" err="1" smtClean="0"/>
              <a:t>i</a:t>
            </a:r>
            <a:r>
              <a:rPr lang="en-US" dirty="0" smtClean="0"/>
              <a:t>] = 1;</a:t>
            </a:r>
          </a:p>
          <a:p>
            <a:pPr marL="457200" lvl="1" indent="0">
              <a:buNone/>
            </a:pPr>
            <a:r>
              <a:rPr lang="en-US" dirty="0"/>
              <a:t> </a:t>
            </a:r>
            <a:r>
              <a:rPr lang="en-US" dirty="0" smtClean="0"/>
              <a:t>                ticket[</a:t>
            </a:r>
            <a:r>
              <a:rPr lang="en-US" dirty="0" err="1" smtClean="0"/>
              <a:t>i</a:t>
            </a:r>
            <a:r>
              <a:rPr lang="en-US" dirty="0" smtClean="0"/>
              <a:t>] = max (ticket[0], …, ticket[n-1])+1;</a:t>
            </a:r>
          </a:p>
          <a:p>
            <a:pPr marL="457200" lvl="1" indent="0">
              <a:buNone/>
            </a:pPr>
            <a:r>
              <a:rPr lang="en-US" dirty="0"/>
              <a:t> </a:t>
            </a:r>
            <a:r>
              <a:rPr lang="en-US" dirty="0" smtClean="0"/>
              <a:t>                choosing[</a:t>
            </a:r>
            <a:r>
              <a:rPr lang="en-US" dirty="0" err="1" smtClean="0"/>
              <a:t>i</a:t>
            </a:r>
            <a:r>
              <a:rPr lang="en-US" dirty="0" smtClean="0"/>
              <a:t>] = 0;</a:t>
            </a:r>
          </a:p>
          <a:p>
            <a:pPr marL="457200" lvl="1" indent="0">
              <a:buNone/>
            </a:pPr>
            <a:r>
              <a:rPr lang="en-US" dirty="0"/>
              <a:t> </a:t>
            </a:r>
            <a:r>
              <a:rPr lang="en-US" dirty="0" smtClean="0"/>
              <a:t>                for (j=0; j&lt;n; j++) {</a:t>
            </a:r>
          </a:p>
          <a:p>
            <a:pPr marL="457200" lvl="1" indent="0">
              <a:buNone/>
            </a:pPr>
            <a:r>
              <a:rPr lang="en-US" dirty="0"/>
              <a:t> </a:t>
            </a:r>
            <a:r>
              <a:rPr lang="en-US" dirty="0" smtClean="0"/>
              <a:t>                   while (choosing[j]);    </a:t>
            </a:r>
            <a:r>
              <a:rPr lang="en-US" smtClean="0"/>
              <a:t>// Why needed?</a:t>
            </a:r>
            <a:endParaRPr lang="en-US" dirty="0" smtClean="0"/>
          </a:p>
          <a:p>
            <a:pPr marL="457200" lvl="1" indent="0">
              <a:buNone/>
            </a:pPr>
            <a:r>
              <a:rPr lang="en-US" dirty="0"/>
              <a:t> </a:t>
            </a:r>
            <a:r>
              <a:rPr lang="en-US" dirty="0" smtClean="0"/>
              <a:t>                   while (ticket[j] &amp;&amp; (ticket[j], j) &lt; (ticket[</a:t>
            </a:r>
            <a:r>
              <a:rPr lang="en-US" dirty="0" err="1" smtClean="0"/>
              <a:t>i</a:t>
            </a:r>
            <a:r>
              <a:rPr lang="en-US" dirty="0" smtClean="0"/>
              <a:t>], </a:t>
            </a:r>
            <a:r>
              <a:rPr lang="en-US" dirty="0" err="1" smtClean="0"/>
              <a:t>i</a:t>
            </a:r>
            <a:r>
              <a:rPr lang="en-US" dirty="0" smtClean="0"/>
              <a:t>));</a:t>
            </a:r>
          </a:p>
          <a:p>
            <a:pPr marL="457200" lvl="1" indent="0">
              <a:buNone/>
            </a:pPr>
            <a:r>
              <a:rPr lang="en-US" dirty="0"/>
              <a:t> </a:t>
            </a:r>
            <a:r>
              <a:rPr lang="en-US" dirty="0" smtClean="0"/>
              <a:t>                }</a:t>
            </a:r>
          </a:p>
          <a:p>
            <a:pPr marL="457200" lvl="1" indent="0">
              <a:buNone/>
            </a:pPr>
            <a:endParaRPr lang="en-US" dirty="0" smtClean="0"/>
          </a:p>
          <a:p>
            <a:pPr marL="457200" lvl="1" indent="0">
              <a:buNone/>
            </a:pPr>
            <a:r>
              <a:rPr lang="en-US" dirty="0" smtClean="0"/>
              <a:t>Exit (</a:t>
            </a:r>
            <a:r>
              <a:rPr lang="en-US" dirty="0" err="1" smtClean="0"/>
              <a:t>i</a:t>
            </a:r>
            <a:r>
              <a:rPr lang="en-US" dirty="0" smtClean="0"/>
              <a:t>): ticket[</a:t>
            </a:r>
            <a:r>
              <a:rPr lang="en-US" dirty="0" err="1" smtClean="0"/>
              <a:t>i</a:t>
            </a:r>
            <a:r>
              <a:rPr lang="en-US" dirty="0" smtClean="0"/>
              <a:t>] = 0;</a:t>
            </a:r>
            <a:endParaRPr lang="en-US" dirty="0"/>
          </a:p>
        </p:txBody>
      </p:sp>
    </p:spTree>
    <p:extLst>
      <p:ext uri="{BB962C8B-B14F-4D97-AF65-F5344CB8AC3E}">
        <p14:creationId xmlns:p14="http://schemas.microsoft.com/office/powerpoint/2010/main" val="3525232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Drawbacks of purely software locks</a:t>
            </a:r>
          </a:p>
          <a:p>
            <a:pPr lvl="1"/>
            <a:r>
              <a:rPr lang="en-US" dirty="0" smtClean="0"/>
              <a:t>Doesn’t offer a mechanical way for composing solutions</a:t>
            </a:r>
          </a:p>
          <a:p>
            <a:pPr lvl="1"/>
            <a:r>
              <a:rPr lang="en-US" dirty="0" smtClean="0"/>
              <a:t>Solutions are usually complex and hard to verify</a:t>
            </a:r>
          </a:p>
          <a:p>
            <a:pPr lvl="1"/>
            <a:r>
              <a:rPr lang="en-US" dirty="0" smtClean="0"/>
              <a:t>Complex solutions consume more CPU cycles if the critical section is frequently executed</a:t>
            </a:r>
          </a:p>
          <a:p>
            <a:pPr lvl="2"/>
            <a:r>
              <a:rPr lang="en-US" dirty="0" smtClean="0"/>
              <a:t>For small critical sections, the critical section itself may consume less cycles than the mutual exclusion protocol</a:t>
            </a:r>
          </a:p>
          <a:p>
            <a:r>
              <a:rPr lang="en-US" dirty="0" smtClean="0"/>
              <a:t>Going back to the basics</a:t>
            </a:r>
          </a:p>
          <a:p>
            <a:pPr marL="457200" lvl="1" indent="0">
              <a:buNone/>
            </a:pPr>
            <a:r>
              <a:rPr lang="en-US" dirty="0" smtClean="0"/>
              <a:t>Entry: while (lock); lock=1;  	// want this read-write </a:t>
            </a:r>
          </a:p>
          <a:p>
            <a:pPr marL="457200" lvl="1" indent="0">
              <a:buNone/>
            </a:pPr>
            <a:r>
              <a:rPr lang="en-US" dirty="0"/>
              <a:t>	</a:t>
            </a:r>
            <a:r>
              <a:rPr lang="en-US" dirty="0" smtClean="0"/>
              <a:t>				// to be atomic</a:t>
            </a:r>
          </a:p>
          <a:p>
            <a:pPr marL="457200" lvl="1" indent="0">
              <a:buNone/>
            </a:pPr>
            <a:r>
              <a:rPr lang="en-US" dirty="0" smtClean="0"/>
              <a:t>Exit: lock=0;		// This need not be atomic</a:t>
            </a:r>
            <a:endParaRPr lang="en-US" dirty="0"/>
          </a:p>
        </p:txBody>
      </p:sp>
    </p:spTree>
    <p:extLst>
      <p:ext uri="{BB962C8B-B14F-4D97-AF65-F5344CB8AC3E}">
        <p14:creationId xmlns:p14="http://schemas.microsoft.com/office/powerpoint/2010/main" val="5060732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Hardware support</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What if we had some instructions that could carry out a pair of load and store atomically</a:t>
            </a:r>
          </a:p>
          <a:p>
            <a:pPr lvl="1"/>
            <a:r>
              <a:rPr lang="en-US" dirty="0" smtClean="0"/>
              <a:t>There are different classes of such memory operations, but each atomic instruction contains at least one load and one store to some memory location</a:t>
            </a:r>
          </a:p>
          <a:p>
            <a:pPr lvl="1"/>
            <a:r>
              <a:rPr lang="en-US" dirty="0" err="1" smtClean="0"/>
              <a:t>TestAndSet</a:t>
            </a:r>
            <a:r>
              <a:rPr lang="en-US" dirty="0" smtClean="0"/>
              <a:t> is one such atomic instruction</a:t>
            </a:r>
          </a:p>
          <a:p>
            <a:pPr marL="914400" lvl="2" indent="0">
              <a:buNone/>
            </a:pPr>
            <a:r>
              <a:rPr lang="en-US" dirty="0" err="1"/>
              <a:t>t</a:t>
            </a:r>
            <a:r>
              <a:rPr lang="en-US" dirty="0" err="1" smtClean="0"/>
              <a:t>s</a:t>
            </a:r>
            <a:r>
              <a:rPr lang="en-US" dirty="0" smtClean="0"/>
              <a:t> r, </a:t>
            </a:r>
            <a:r>
              <a:rPr lang="en-US" dirty="0" err="1" smtClean="0"/>
              <a:t>addr</a:t>
            </a:r>
            <a:endParaRPr lang="en-US" dirty="0" smtClean="0"/>
          </a:p>
          <a:p>
            <a:pPr lvl="2"/>
            <a:r>
              <a:rPr lang="en-US" dirty="0" smtClean="0"/>
              <a:t>This instruction brings the value at </a:t>
            </a:r>
            <a:r>
              <a:rPr lang="en-US" dirty="0" err="1" smtClean="0"/>
              <a:t>addr</a:t>
            </a:r>
            <a:r>
              <a:rPr lang="en-US" dirty="0" smtClean="0"/>
              <a:t> to register r and sets the value at </a:t>
            </a:r>
            <a:r>
              <a:rPr lang="en-US" dirty="0" err="1" smtClean="0"/>
              <a:t>addr</a:t>
            </a:r>
            <a:r>
              <a:rPr lang="en-US" dirty="0" smtClean="0"/>
              <a:t> to one; the entire operation looks like one atomic instruction i.e., no other instruction from any thread can access the location </a:t>
            </a:r>
            <a:r>
              <a:rPr lang="en-US" dirty="0" err="1" smtClean="0"/>
              <a:t>addr</a:t>
            </a:r>
            <a:r>
              <a:rPr lang="en-US" dirty="0" smtClean="0"/>
              <a:t> while the atomic instruction is in progress</a:t>
            </a:r>
            <a:endParaRPr lang="en-US" dirty="0"/>
          </a:p>
        </p:txBody>
      </p:sp>
    </p:spTree>
    <p:extLst>
      <p:ext uri="{BB962C8B-B14F-4D97-AF65-F5344CB8AC3E}">
        <p14:creationId xmlns:p14="http://schemas.microsoft.com/office/powerpoint/2010/main" val="30401815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Communicating processes or threads exchange data through messages and shared memory</a:t>
            </a:r>
          </a:p>
          <a:p>
            <a:pPr lvl="1"/>
            <a:r>
              <a:rPr lang="en-US" dirty="0" smtClean="0"/>
              <a:t>In UNIX message passing, the data exchange essentially happens through a shared memory region in the kernel</a:t>
            </a:r>
          </a:p>
          <a:p>
            <a:pPr lvl="2"/>
            <a:r>
              <a:rPr lang="en-US" dirty="0" smtClean="0"/>
              <a:t>The message queue is allocated in this region</a:t>
            </a:r>
          </a:p>
          <a:p>
            <a:pPr lvl="2"/>
            <a:r>
              <a:rPr lang="en-US" dirty="0" smtClean="0"/>
              <a:t>Sender copies a message from its local address space to this kernel region</a:t>
            </a:r>
          </a:p>
          <a:p>
            <a:pPr lvl="2"/>
            <a:r>
              <a:rPr lang="en-US" dirty="0" smtClean="0"/>
              <a:t>Receiver copies a message from this kernel region into its local address space</a:t>
            </a:r>
          </a:p>
          <a:p>
            <a:pPr lvl="1"/>
            <a:r>
              <a:rPr lang="en-US" dirty="0" smtClean="0"/>
              <a:t>Shared memory regions attached to user address space avoid these costly copy operations</a:t>
            </a:r>
            <a:endParaRPr lang="en-US" dirty="0"/>
          </a:p>
        </p:txBody>
      </p:sp>
    </p:spTree>
    <p:extLst>
      <p:ext uri="{BB962C8B-B14F-4D97-AF65-F5344CB8AC3E}">
        <p14:creationId xmlns:p14="http://schemas.microsoft.com/office/powerpoint/2010/main" val="585687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p:txBody>
          <a:bodyPr/>
          <a:lstStyle/>
          <a:p>
            <a:r>
              <a:rPr lang="en-US" dirty="0" smtClean="0"/>
              <a:t>Mutual exclusion using </a:t>
            </a:r>
            <a:r>
              <a:rPr lang="en-US" dirty="0" err="1" smtClean="0"/>
              <a:t>TestAndSet</a:t>
            </a:r>
            <a:endParaRPr lang="en-US" dirty="0" smtClean="0"/>
          </a:p>
          <a:p>
            <a:pPr marL="457200" lvl="1" indent="0">
              <a:buNone/>
            </a:pPr>
            <a:r>
              <a:rPr lang="en-US" dirty="0" err="1"/>
              <a:t>b</a:t>
            </a:r>
            <a:r>
              <a:rPr lang="en-US" dirty="0" err="1" smtClean="0"/>
              <a:t>ool</a:t>
            </a:r>
            <a:r>
              <a:rPr lang="en-US" dirty="0" smtClean="0"/>
              <a:t> TAS (</a:t>
            </a:r>
            <a:r>
              <a:rPr lang="en-US" dirty="0" err="1" smtClean="0"/>
              <a:t>int</a:t>
            </a:r>
            <a:r>
              <a:rPr lang="en-US" dirty="0" smtClean="0"/>
              <a:t> *</a:t>
            </a:r>
            <a:r>
              <a:rPr lang="en-US" dirty="0" err="1" smtClean="0"/>
              <a:t>lockaddr</a:t>
            </a:r>
            <a:r>
              <a:rPr lang="en-US" dirty="0" smtClean="0"/>
              <a:t>) {</a:t>
            </a:r>
          </a:p>
          <a:p>
            <a:pPr marL="457200" lvl="1" indent="0">
              <a:buNone/>
            </a:pPr>
            <a:r>
              <a:rPr lang="en-US" dirty="0"/>
              <a:t> </a:t>
            </a:r>
            <a:r>
              <a:rPr lang="en-US" dirty="0" smtClean="0"/>
              <a:t>   </a:t>
            </a:r>
            <a:r>
              <a:rPr lang="en-US" dirty="0" err="1" smtClean="0"/>
              <a:t>asm</a:t>
            </a:r>
            <a:r>
              <a:rPr lang="en-US" dirty="0" smtClean="0"/>
              <a:t> (“</a:t>
            </a:r>
            <a:r>
              <a:rPr lang="en-US" dirty="0" err="1" smtClean="0"/>
              <a:t>ts</a:t>
            </a:r>
            <a:r>
              <a:rPr lang="en-US" dirty="0" smtClean="0"/>
              <a:t> x, </a:t>
            </a:r>
            <a:r>
              <a:rPr lang="en-US" dirty="0" err="1" smtClean="0"/>
              <a:t>lockaddr</a:t>
            </a:r>
            <a:r>
              <a:rPr lang="en-US" dirty="0" smtClean="0"/>
              <a:t>”);  // Syntax not exact</a:t>
            </a:r>
          </a:p>
          <a:p>
            <a:pPr marL="457200" lvl="1" indent="0">
              <a:buNone/>
            </a:pPr>
            <a:r>
              <a:rPr lang="en-US" dirty="0"/>
              <a:t> </a:t>
            </a:r>
            <a:r>
              <a:rPr lang="en-US" dirty="0" smtClean="0"/>
              <a:t>   return x;</a:t>
            </a:r>
          </a:p>
          <a:p>
            <a:pPr marL="457200" lvl="1" indent="0">
              <a:buNone/>
            </a:pPr>
            <a:r>
              <a:rPr lang="en-US" dirty="0" smtClean="0"/>
              <a:t>}</a:t>
            </a:r>
          </a:p>
          <a:p>
            <a:pPr marL="457200" lvl="1" indent="0">
              <a:buNone/>
            </a:pPr>
            <a:endParaRPr lang="en-US" dirty="0"/>
          </a:p>
          <a:p>
            <a:pPr marL="457200" lvl="1" indent="0">
              <a:buNone/>
            </a:pPr>
            <a:r>
              <a:rPr lang="en-US" dirty="0" smtClean="0"/>
              <a:t>Entry: while (TAS (&amp;lock));</a:t>
            </a:r>
          </a:p>
          <a:p>
            <a:pPr marL="457200" lvl="1" indent="0">
              <a:buNone/>
            </a:pPr>
            <a:r>
              <a:rPr lang="en-US" dirty="0" smtClean="0"/>
              <a:t>Exit: lock=0;</a:t>
            </a:r>
            <a:endParaRPr lang="en-US" dirty="0"/>
          </a:p>
        </p:txBody>
      </p:sp>
    </p:spTree>
    <p:extLst>
      <p:ext uri="{BB962C8B-B14F-4D97-AF65-F5344CB8AC3E}">
        <p14:creationId xmlns:p14="http://schemas.microsoft.com/office/powerpoint/2010/main" val="2101960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Another popular atomic instruction is exchange</a:t>
            </a:r>
          </a:p>
          <a:p>
            <a:pPr lvl="1"/>
            <a:r>
              <a:rPr lang="en-US" dirty="0" smtClean="0"/>
              <a:t>It atomically exchanges the contents of two addresses</a:t>
            </a:r>
          </a:p>
          <a:p>
            <a:pPr marL="914400" lvl="2" indent="0">
              <a:buNone/>
            </a:pPr>
            <a:r>
              <a:rPr lang="en-US" dirty="0" err="1"/>
              <a:t>x</a:t>
            </a:r>
            <a:r>
              <a:rPr lang="en-US" dirty="0" err="1" smtClean="0"/>
              <a:t>chg</a:t>
            </a:r>
            <a:r>
              <a:rPr lang="en-US" dirty="0" smtClean="0"/>
              <a:t> addr1, addr2</a:t>
            </a:r>
          </a:p>
          <a:p>
            <a:pPr lvl="2"/>
            <a:r>
              <a:rPr lang="en-US" dirty="0" smtClean="0"/>
              <a:t>Essentially, involves two load and two store operations, all done atomically</a:t>
            </a:r>
          </a:p>
          <a:p>
            <a:pPr lvl="2"/>
            <a:r>
              <a:rPr lang="en-US" dirty="0" smtClean="0"/>
              <a:t>Part of x86 ISA</a:t>
            </a:r>
          </a:p>
          <a:p>
            <a:r>
              <a:rPr lang="en-US" dirty="0" smtClean="0"/>
              <a:t>Another related atomic instruction is compare and exchange</a:t>
            </a:r>
          </a:p>
          <a:p>
            <a:pPr lvl="1"/>
            <a:r>
              <a:rPr lang="en-US" dirty="0" smtClean="0"/>
              <a:t>Atomically compares the value at addr1 with an expected value V and if the comparison passes, it exchanges the contents of addr1 and addr2; otherwise it stores the contents of addr1 in addr2</a:t>
            </a:r>
            <a:endParaRPr lang="en-US" dirty="0"/>
          </a:p>
        </p:txBody>
      </p:sp>
    </p:spTree>
    <p:extLst>
      <p:ext uri="{BB962C8B-B14F-4D97-AF65-F5344CB8AC3E}">
        <p14:creationId xmlns:p14="http://schemas.microsoft.com/office/powerpoint/2010/main" val="2789212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p:txBody>
          <a:bodyPr/>
          <a:lstStyle/>
          <a:p>
            <a:r>
              <a:rPr lang="en-US" dirty="0" smtClean="0"/>
              <a:t>Mutual exclusion using </a:t>
            </a:r>
            <a:r>
              <a:rPr lang="en-US" dirty="0" err="1" smtClean="0"/>
              <a:t>xchg</a:t>
            </a:r>
            <a:r>
              <a:rPr lang="en-US" dirty="0" smtClean="0"/>
              <a:t> instruction</a:t>
            </a:r>
          </a:p>
          <a:p>
            <a:pPr marL="457200" lvl="1" indent="0">
              <a:buNone/>
            </a:pPr>
            <a:r>
              <a:rPr lang="en-US" dirty="0"/>
              <a:t>v</a:t>
            </a:r>
            <a:r>
              <a:rPr lang="en-US" dirty="0" smtClean="0"/>
              <a:t>oid XCHG (</a:t>
            </a:r>
            <a:r>
              <a:rPr lang="en-US" dirty="0" err="1" smtClean="0"/>
              <a:t>int</a:t>
            </a:r>
            <a:r>
              <a:rPr lang="en-US" dirty="0" smtClean="0"/>
              <a:t> *a, </a:t>
            </a:r>
            <a:r>
              <a:rPr lang="en-US" dirty="0" err="1" smtClean="0"/>
              <a:t>int</a:t>
            </a:r>
            <a:r>
              <a:rPr lang="en-US" dirty="0" smtClean="0"/>
              <a:t> *b) {</a:t>
            </a:r>
          </a:p>
          <a:p>
            <a:pPr marL="457200" lvl="1" indent="0">
              <a:buNone/>
            </a:pPr>
            <a:r>
              <a:rPr lang="en-US" dirty="0"/>
              <a:t> </a:t>
            </a:r>
            <a:r>
              <a:rPr lang="en-US" dirty="0" smtClean="0"/>
              <a:t>  </a:t>
            </a:r>
            <a:r>
              <a:rPr lang="en-US" dirty="0" err="1" smtClean="0"/>
              <a:t>asm</a:t>
            </a:r>
            <a:r>
              <a:rPr lang="en-US" dirty="0" smtClean="0"/>
              <a:t> (“</a:t>
            </a:r>
            <a:r>
              <a:rPr lang="en-US" dirty="0" err="1" smtClean="0"/>
              <a:t>xchg</a:t>
            </a:r>
            <a:r>
              <a:rPr lang="en-US" dirty="0" smtClean="0"/>
              <a:t> a, b”);</a:t>
            </a:r>
          </a:p>
          <a:p>
            <a:pPr marL="457200" lvl="1" indent="0">
              <a:buNone/>
            </a:pPr>
            <a:r>
              <a:rPr lang="en-US" dirty="0" smtClean="0"/>
              <a:t>}</a:t>
            </a:r>
          </a:p>
          <a:p>
            <a:pPr marL="457200" lvl="1" indent="0">
              <a:buNone/>
            </a:pPr>
            <a:endParaRPr lang="en-US" dirty="0"/>
          </a:p>
          <a:p>
            <a:pPr marL="457200" lvl="1" indent="0">
              <a:buNone/>
            </a:pPr>
            <a:r>
              <a:rPr lang="en-US" dirty="0" smtClean="0"/>
              <a:t>Entry: x=1; while (x) XCHG (&amp;lock, &amp;x);</a:t>
            </a:r>
          </a:p>
          <a:p>
            <a:pPr marL="457200" lvl="1" indent="0">
              <a:buNone/>
            </a:pPr>
            <a:r>
              <a:rPr lang="en-US" dirty="0" smtClean="0"/>
              <a:t>Exit: lock=0;</a:t>
            </a:r>
            <a:endParaRPr lang="en-US" dirty="0"/>
          </a:p>
        </p:txBody>
      </p:sp>
    </p:spTree>
    <p:extLst>
      <p:ext uri="{BB962C8B-B14F-4D97-AF65-F5344CB8AC3E}">
        <p14:creationId xmlns:p14="http://schemas.microsoft.com/office/powerpoint/2010/main" val="294517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support</a:t>
            </a:r>
            <a:endParaRPr lang="en-US" dirty="0"/>
          </a:p>
        </p:txBody>
      </p:sp>
      <p:sp>
        <p:nvSpPr>
          <p:cNvPr id="3" name="Content Placeholder 2"/>
          <p:cNvSpPr>
            <a:spLocks noGrp="1"/>
          </p:cNvSpPr>
          <p:nvPr>
            <p:ph idx="1"/>
          </p:nvPr>
        </p:nvSpPr>
        <p:spPr>
          <a:xfrm>
            <a:off x="457200" y="1600200"/>
            <a:ext cx="8686800" cy="5257800"/>
          </a:xfrm>
        </p:spPr>
        <p:txBody>
          <a:bodyPr>
            <a:normAutofit lnSpcReduction="10000"/>
          </a:bodyPr>
          <a:lstStyle/>
          <a:p>
            <a:r>
              <a:rPr lang="en-US" dirty="0" smtClean="0"/>
              <a:t>Mutual exclusion using </a:t>
            </a:r>
            <a:r>
              <a:rPr lang="en-US" dirty="0" err="1" smtClean="0"/>
              <a:t>cmpxchg</a:t>
            </a:r>
            <a:r>
              <a:rPr lang="en-US" dirty="0" smtClean="0"/>
              <a:t> instruction</a:t>
            </a:r>
          </a:p>
          <a:p>
            <a:pPr marL="457200" lvl="1" indent="0">
              <a:buNone/>
            </a:pPr>
            <a:r>
              <a:rPr lang="en-US" dirty="0"/>
              <a:t>v</a:t>
            </a:r>
            <a:r>
              <a:rPr lang="en-US" dirty="0" smtClean="0"/>
              <a:t>oid CAS (</a:t>
            </a:r>
            <a:r>
              <a:rPr lang="en-US" dirty="0" err="1" smtClean="0"/>
              <a:t>int</a:t>
            </a:r>
            <a:r>
              <a:rPr lang="en-US" dirty="0" smtClean="0"/>
              <a:t> </a:t>
            </a:r>
            <a:r>
              <a:rPr lang="en-US" dirty="0" err="1" smtClean="0"/>
              <a:t>Vexp</a:t>
            </a:r>
            <a:r>
              <a:rPr lang="en-US" dirty="0" smtClean="0"/>
              <a:t>, </a:t>
            </a:r>
            <a:r>
              <a:rPr lang="en-US" dirty="0" err="1" smtClean="0"/>
              <a:t>int</a:t>
            </a:r>
            <a:r>
              <a:rPr lang="en-US" dirty="0" smtClean="0"/>
              <a:t> *a, </a:t>
            </a:r>
            <a:r>
              <a:rPr lang="en-US" dirty="0" err="1" smtClean="0"/>
              <a:t>int</a:t>
            </a:r>
            <a:r>
              <a:rPr lang="en-US" dirty="0" smtClean="0"/>
              <a:t> *b) {</a:t>
            </a:r>
          </a:p>
          <a:p>
            <a:pPr marL="457200" lvl="1" indent="0">
              <a:buNone/>
            </a:pPr>
            <a:r>
              <a:rPr lang="en-US" dirty="0"/>
              <a:t> </a:t>
            </a:r>
            <a:r>
              <a:rPr lang="en-US" dirty="0" smtClean="0"/>
              <a:t>  </a:t>
            </a:r>
            <a:r>
              <a:rPr lang="en-US" dirty="0" err="1" smtClean="0"/>
              <a:t>asm</a:t>
            </a:r>
            <a:r>
              <a:rPr lang="en-US" dirty="0" smtClean="0"/>
              <a:t> (“</a:t>
            </a:r>
            <a:r>
              <a:rPr lang="en-US" dirty="0" err="1" smtClean="0"/>
              <a:t>cmpxchg</a:t>
            </a:r>
            <a:r>
              <a:rPr lang="en-US" dirty="0" smtClean="0"/>
              <a:t> </a:t>
            </a:r>
            <a:r>
              <a:rPr lang="en-US" dirty="0" err="1" smtClean="0"/>
              <a:t>Vexp</a:t>
            </a:r>
            <a:r>
              <a:rPr lang="en-US" dirty="0" smtClean="0"/>
              <a:t>, a, b”);</a:t>
            </a:r>
          </a:p>
          <a:p>
            <a:pPr marL="457200" lvl="1" indent="0">
              <a:buNone/>
            </a:pPr>
            <a:r>
              <a:rPr lang="en-US" dirty="0" smtClean="0"/>
              <a:t>}</a:t>
            </a:r>
          </a:p>
          <a:p>
            <a:pPr marL="457200" lvl="1" indent="0">
              <a:buNone/>
            </a:pPr>
            <a:endParaRPr lang="en-US" dirty="0"/>
          </a:p>
          <a:p>
            <a:pPr marL="457200" lvl="1" indent="0">
              <a:buNone/>
            </a:pPr>
            <a:r>
              <a:rPr lang="en-US" dirty="0" smtClean="0"/>
              <a:t>Entry: x=1; while (x) CAS (0, &amp;lock, &amp;x);</a:t>
            </a:r>
          </a:p>
          <a:p>
            <a:pPr marL="457200" lvl="1" indent="0">
              <a:buNone/>
            </a:pPr>
            <a:r>
              <a:rPr lang="en-US" dirty="0" smtClean="0"/>
              <a:t>Exit: lock=0;</a:t>
            </a:r>
          </a:p>
          <a:p>
            <a:pPr marL="514350" indent="-457200"/>
            <a:endParaRPr lang="en-US" dirty="0" smtClean="0"/>
          </a:p>
          <a:p>
            <a:pPr marL="514350" indent="-457200"/>
            <a:r>
              <a:rPr lang="en-US" dirty="0" smtClean="0"/>
              <a:t>While these algorithms are simple, they don’t guarantee bounded wait</a:t>
            </a:r>
            <a:endParaRPr lang="en-US" dirty="0"/>
          </a:p>
        </p:txBody>
      </p:sp>
    </p:spTree>
    <p:extLst>
      <p:ext uri="{BB962C8B-B14F-4D97-AF65-F5344CB8AC3E}">
        <p14:creationId xmlns:p14="http://schemas.microsoft.com/office/powerpoint/2010/main" val="212421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Hardware support</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Mutual exclusion with hardware support and bounded wait</a:t>
            </a:r>
          </a:p>
          <a:p>
            <a:pPr marL="457200" lvl="1" indent="0">
              <a:buNone/>
            </a:pPr>
            <a:r>
              <a:rPr lang="en-US" dirty="0" smtClean="0"/>
              <a:t>Precondition: key[</a:t>
            </a:r>
            <a:r>
              <a:rPr lang="en-US" dirty="0" err="1" smtClean="0"/>
              <a:t>i</a:t>
            </a:r>
            <a:r>
              <a:rPr lang="en-US" dirty="0" smtClean="0"/>
              <a:t>]=0 for all </a:t>
            </a:r>
            <a:r>
              <a:rPr lang="en-US" dirty="0" err="1" smtClean="0"/>
              <a:t>i</a:t>
            </a:r>
            <a:endParaRPr lang="en-US" dirty="0" smtClean="0"/>
          </a:p>
          <a:p>
            <a:pPr marL="457200" lvl="1" indent="0">
              <a:buNone/>
            </a:pPr>
            <a:r>
              <a:rPr lang="en-US" dirty="0" smtClean="0"/>
              <a:t>Entry (</a:t>
            </a:r>
            <a:r>
              <a:rPr lang="en-US" dirty="0" err="1" smtClean="0"/>
              <a:t>i</a:t>
            </a:r>
            <a:r>
              <a:rPr lang="en-US" dirty="0" smtClean="0"/>
              <a:t>): key[</a:t>
            </a:r>
            <a:r>
              <a:rPr lang="en-US" dirty="0" err="1" smtClean="0"/>
              <a:t>i</a:t>
            </a:r>
            <a:r>
              <a:rPr lang="en-US" dirty="0" smtClean="0"/>
              <a:t>] = 1;</a:t>
            </a:r>
          </a:p>
          <a:p>
            <a:pPr marL="457200" lvl="1" indent="0">
              <a:buNone/>
            </a:pPr>
            <a:r>
              <a:rPr lang="en-US" dirty="0"/>
              <a:t> </a:t>
            </a:r>
            <a:r>
              <a:rPr lang="en-US" dirty="0" smtClean="0"/>
              <a:t>                private flag=1;</a:t>
            </a:r>
          </a:p>
          <a:p>
            <a:pPr marL="457200" lvl="1" indent="0">
              <a:buNone/>
            </a:pPr>
            <a:r>
              <a:rPr lang="en-US" dirty="0" smtClean="0"/>
              <a:t>                 while (key[</a:t>
            </a:r>
            <a:r>
              <a:rPr lang="en-US" dirty="0" err="1" smtClean="0"/>
              <a:t>i</a:t>
            </a:r>
            <a:r>
              <a:rPr lang="en-US" dirty="0" smtClean="0"/>
              <a:t>] &amp;&amp; flag) flag = TAS (&amp;lock);</a:t>
            </a:r>
          </a:p>
          <a:p>
            <a:pPr marL="457200" lvl="1" indent="0">
              <a:buNone/>
            </a:pPr>
            <a:r>
              <a:rPr lang="en-US" dirty="0"/>
              <a:t> </a:t>
            </a:r>
            <a:r>
              <a:rPr lang="en-US" dirty="0" smtClean="0"/>
              <a:t>                key[</a:t>
            </a:r>
            <a:r>
              <a:rPr lang="en-US" dirty="0" err="1" smtClean="0"/>
              <a:t>i</a:t>
            </a:r>
            <a:r>
              <a:rPr lang="en-US" dirty="0" smtClean="0"/>
              <a:t>] = 0;</a:t>
            </a:r>
          </a:p>
          <a:p>
            <a:pPr marL="457200" lvl="1" indent="0">
              <a:buNone/>
            </a:pPr>
            <a:endParaRPr lang="en-US" dirty="0"/>
          </a:p>
          <a:p>
            <a:pPr marL="457200" lvl="1" indent="0">
              <a:buNone/>
            </a:pPr>
            <a:r>
              <a:rPr lang="en-US" dirty="0" smtClean="0"/>
              <a:t>Exit (</a:t>
            </a:r>
            <a:r>
              <a:rPr lang="en-US" dirty="0" err="1" smtClean="0"/>
              <a:t>i</a:t>
            </a:r>
            <a:r>
              <a:rPr lang="en-US" dirty="0" smtClean="0"/>
              <a:t>): j = (i+1)%n;</a:t>
            </a:r>
          </a:p>
          <a:p>
            <a:pPr marL="457200" lvl="1" indent="0">
              <a:buNone/>
            </a:pPr>
            <a:r>
              <a:rPr lang="en-US" dirty="0"/>
              <a:t> </a:t>
            </a:r>
            <a:r>
              <a:rPr lang="en-US" dirty="0" smtClean="0"/>
              <a:t>            while ((j != </a:t>
            </a:r>
            <a:r>
              <a:rPr lang="en-US" dirty="0" err="1" smtClean="0"/>
              <a:t>i</a:t>
            </a:r>
            <a:r>
              <a:rPr lang="en-US" dirty="0" smtClean="0"/>
              <a:t>) &amp;&amp; !key[j]) j = (j+1)%n;</a:t>
            </a:r>
          </a:p>
          <a:p>
            <a:pPr marL="457200" lvl="1" indent="0">
              <a:buNone/>
            </a:pPr>
            <a:r>
              <a:rPr lang="en-US" dirty="0"/>
              <a:t> </a:t>
            </a:r>
            <a:r>
              <a:rPr lang="en-US" dirty="0" smtClean="0"/>
              <a:t>            if (j == </a:t>
            </a:r>
            <a:r>
              <a:rPr lang="en-US" dirty="0" err="1" smtClean="0"/>
              <a:t>i</a:t>
            </a:r>
            <a:r>
              <a:rPr lang="en-US" dirty="0" smtClean="0"/>
              <a:t>) lock = 0;</a:t>
            </a:r>
          </a:p>
          <a:p>
            <a:pPr marL="457200" lvl="1" indent="0">
              <a:buNone/>
            </a:pPr>
            <a:r>
              <a:rPr lang="en-US" dirty="0"/>
              <a:t> </a:t>
            </a:r>
            <a:r>
              <a:rPr lang="en-US" dirty="0" smtClean="0"/>
              <a:t>            else key[j] = 0;</a:t>
            </a:r>
            <a:endParaRPr lang="en-US" dirty="0"/>
          </a:p>
        </p:txBody>
      </p:sp>
    </p:spTree>
    <p:extLst>
      <p:ext uri="{BB962C8B-B14F-4D97-AF65-F5344CB8AC3E}">
        <p14:creationId xmlns:p14="http://schemas.microsoft.com/office/powerpoint/2010/main" val="1995202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Mutual exclusion or lock algorithms grant access to a number of processes into a critical section one at a time</a:t>
            </a:r>
          </a:p>
          <a:p>
            <a:r>
              <a:rPr lang="en-US" dirty="0" smtClean="0"/>
              <a:t>What if we want a bounded number of processes to access a resource simultaneously?</a:t>
            </a:r>
          </a:p>
          <a:p>
            <a:pPr lvl="1"/>
            <a:r>
              <a:rPr lang="en-US" dirty="0" smtClean="0"/>
              <a:t>This is a form of synchronization</a:t>
            </a:r>
          </a:p>
          <a:p>
            <a:pPr lvl="1"/>
            <a:r>
              <a:rPr lang="en-US" dirty="0" smtClean="0"/>
              <a:t>Example: consider a bounded buffer (a finite array); a number of producer processes can write new values into the array (provided the array is not full), which a number of consumer processes can read (provided the array is not empty)</a:t>
            </a:r>
          </a:p>
          <a:p>
            <a:pPr lvl="1"/>
            <a:r>
              <a:rPr lang="en-US" dirty="0" smtClean="0"/>
              <a:t>Example: number of I/O buffers bounds the number of simultaneous I/O operations</a:t>
            </a:r>
            <a:endParaRPr lang="en-US" dirty="0"/>
          </a:p>
        </p:txBody>
      </p:sp>
    </p:spTree>
    <p:extLst>
      <p:ext uri="{BB962C8B-B14F-4D97-AF65-F5344CB8AC3E}">
        <p14:creationId xmlns:p14="http://schemas.microsoft.com/office/powerpoint/2010/main" val="6965617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The bounded buffer problem</a:t>
            </a:r>
          </a:p>
          <a:p>
            <a:pPr lvl="1"/>
            <a:r>
              <a:rPr lang="en-US" dirty="0" smtClean="0"/>
              <a:t>A naïve solution is to make the buffer access (read or write) a critical section</a:t>
            </a:r>
          </a:p>
          <a:p>
            <a:pPr lvl="2"/>
            <a:r>
              <a:rPr lang="en-US" dirty="0" smtClean="0"/>
              <a:t>This is suboptimal because there is no reason to prevent multiple concurrent productions as long as there is room in the buffer; symmetrically, multiple concurrent consumptions should be allowed</a:t>
            </a:r>
          </a:p>
          <a:p>
            <a:pPr lvl="1"/>
            <a:r>
              <a:rPr lang="en-US" dirty="0" smtClean="0"/>
              <a:t>N concurrent productions should be allowed if there are N empty slots in the buffer</a:t>
            </a:r>
          </a:p>
          <a:p>
            <a:pPr lvl="1"/>
            <a:r>
              <a:rPr lang="en-US" dirty="0" smtClean="0"/>
              <a:t>N concurrent consumptions should be allowed if </a:t>
            </a:r>
            <a:r>
              <a:rPr lang="en-US" smtClean="0"/>
              <a:t>there are N </a:t>
            </a:r>
            <a:r>
              <a:rPr lang="en-US" dirty="0" smtClean="0"/>
              <a:t>new values in the buffer</a:t>
            </a:r>
          </a:p>
          <a:p>
            <a:pPr lvl="1"/>
            <a:r>
              <a:rPr lang="en-US" dirty="0" smtClean="0"/>
              <a:t>Such resources are protected by counting semaphores (sometimes called </a:t>
            </a:r>
            <a:r>
              <a:rPr lang="en-US" dirty="0" err="1" smtClean="0"/>
              <a:t>mutexes</a:t>
            </a:r>
            <a:r>
              <a:rPr lang="en-US" dirty="0" smtClean="0"/>
              <a:t>)</a:t>
            </a:r>
          </a:p>
        </p:txBody>
      </p:sp>
    </p:spTree>
    <p:extLst>
      <p:ext uri="{BB962C8B-B14F-4D97-AF65-F5344CB8AC3E}">
        <p14:creationId xmlns:p14="http://schemas.microsoft.com/office/powerpoint/2010/main" val="3183107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Counting semaphore</a:t>
            </a:r>
          </a:p>
          <a:p>
            <a:pPr lvl="1"/>
            <a:r>
              <a:rPr lang="en-US" dirty="0" smtClean="0"/>
              <a:t>Has an integer value initialized to the maximum number of concurrent accesses to the resource it is protecting</a:t>
            </a:r>
          </a:p>
          <a:p>
            <a:pPr lvl="2"/>
            <a:r>
              <a:rPr lang="en-US" dirty="0" smtClean="0"/>
              <a:t>The bounded buffer example would initialize the semaphore to k if the size of the buffer is k</a:t>
            </a:r>
          </a:p>
          <a:p>
            <a:r>
              <a:rPr lang="en-US" dirty="0" smtClean="0"/>
              <a:t>Special case where the integer can only take two values (usually zero and one) defines a binary semaphore</a:t>
            </a:r>
          </a:p>
          <a:p>
            <a:pPr lvl="1"/>
            <a:r>
              <a:rPr lang="en-US" dirty="0" smtClean="0"/>
              <a:t>Binary semaphores can be used to implement locks</a:t>
            </a:r>
            <a:endParaRPr lang="en-US" dirty="0"/>
          </a:p>
        </p:txBody>
      </p:sp>
    </p:spTree>
    <p:extLst>
      <p:ext uri="{BB962C8B-B14F-4D97-AF65-F5344CB8AC3E}">
        <p14:creationId xmlns:p14="http://schemas.microsoft.com/office/powerpoint/2010/main" val="4004750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In addition to the integer value, a semaphore offers two functions</a:t>
            </a:r>
          </a:p>
          <a:p>
            <a:pPr lvl="1"/>
            <a:r>
              <a:rPr lang="en-US" dirty="0"/>
              <a:t>w</a:t>
            </a:r>
            <a:r>
              <a:rPr lang="en-US" dirty="0" smtClean="0"/>
              <a:t>ait and signal (or P and V from Dutch origin)</a:t>
            </a:r>
          </a:p>
          <a:p>
            <a:pPr marL="457200" lvl="1" indent="0">
              <a:buNone/>
            </a:pPr>
            <a:r>
              <a:rPr lang="en-US" dirty="0"/>
              <a:t>v</a:t>
            </a:r>
            <a:r>
              <a:rPr lang="en-US" dirty="0" smtClean="0"/>
              <a:t>oid wait (Semaphore S) {</a:t>
            </a:r>
          </a:p>
          <a:p>
            <a:pPr marL="457200" lvl="1" indent="0">
              <a:buNone/>
            </a:pPr>
            <a:r>
              <a:rPr lang="en-US" dirty="0"/>
              <a:t> </a:t>
            </a:r>
            <a:r>
              <a:rPr lang="en-US" dirty="0" smtClean="0"/>
              <a:t>  while (</a:t>
            </a:r>
            <a:r>
              <a:rPr lang="en-US" dirty="0" err="1" smtClean="0"/>
              <a:t>S.value</a:t>
            </a:r>
            <a:r>
              <a:rPr lang="en-US" dirty="0" smtClean="0"/>
              <a:t> &lt;= 0);   // Busy-wait</a:t>
            </a:r>
          </a:p>
          <a:p>
            <a:pPr marL="457200" lvl="1" indent="0">
              <a:buNone/>
            </a:pPr>
            <a:r>
              <a:rPr lang="en-US" dirty="0"/>
              <a:t> </a:t>
            </a:r>
            <a:r>
              <a:rPr lang="en-US" dirty="0" smtClean="0"/>
              <a:t>   </a:t>
            </a:r>
            <a:r>
              <a:rPr lang="en-US" dirty="0" err="1" smtClean="0"/>
              <a:t>S.value</a:t>
            </a:r>
            <a:r>
              <a:rPr lang="en-US" dirty="0" smtClean="0"/>
              <a:t>--;</a:t>
            </a:r>
          </a:p>
          <a:p>
            <a:pPr marL="457200" lvl="1" indent="0">
              <a:buNone/>
            </a:pPr>
            <a:r>
              <a:rPr lang="en-US" dirty="0" smtClean="0"/>
              <a:t>}</a:t>
            </a:r>
          </a:p>
          <a:p>
            <a:pPr marL="457200" lvl="1" indent="0">
              <a:buNone/>
            </a:pPr>
            <a:endParaRPr lang="en-US" dirty="0"/>
          </a:p>
          <a:p>
            <a:pPr marL="457200" lvl="1" indent="0">
              <a:buNone/>
            </a:pPr>
            <a:r>
              <a:rPr lang="en-US" dirty="0"/>
              <a:t>v</a:t>
            </a:r>
            <a:r>
              <a:rPr lang="en-US" dirty="0" smtClean="0"/>
              <a:t>oid signal (Semaphore S) {</a:t>
            </a:r>
          </a:p>
          <a:p>
            <a:pPr marL="457200" lvl="1" indent="0">
              <a:buNone/>
            </a:pPr>
            <a:r>
              <a:rPr lang="en-US" dirty="0"/>
              <a:t> </a:t>
            </a:r>
            <a:r>
              <a:rPr lang="en-US" dirty="0" smtClean="0"/>
              <a:t>  </a:t>
            </a:r>
            <a:r>
              <a:rPr lang="en-US" dirty="0" err="1" smtClean="0"/>
              <a:t>S.value</a:t>
            </a:r>
            <a:r>
              <a:rPr lang="en-US" dirty="0" smtClean="0"/>
              <a:t>++;</a:t>
            </a:r>
          </a:p>
          <a:p>
            <a:pPr marL="457200" lvl="1" indent="0">
              <a:buNone/>
            </a:pPr>
            <a:r>
              <a:rPr lang="en-US" dirty="0"/>
              <a:t>}</a:t>
            </a:r>
            <a:endParaRPr lang="en-US" dirty="0" smtClean="0"/>
          </a:p>
          <a:p>
            <a:pPr marL="457200" lvl="1" indent="0">
              <a:buNone/>
            </a:pPr>
            <a:endParaRPr lang="en-US" dirty="0"/>
          </a:p>
        </p:txBody>
      </p:sp>
    </p:spTree>
    <p:extLst>
      <p:ext uri="{BB962C8B-B14F-4D97-AF65-F5344CB8AC3E}">
        <p14:creationId xmlns:p14="http://schemas.microsoft.com/office/powerpoint/2010/main" val="34666668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Implementing a lock using binary semaphore</a:t>
            </a:r>
          </a:p>
          <a:p>
            <a:pPr marL="457200" lvl="1" indent="0">
              <a:buNone/>
            </a:pPr>
            <a:r>
              <a:rPr lang="en-US" dirty="0" smtClean="0"/>
              <a:t>Initialization: Semaphore </a:t>
            </a:r>
            <a:r>
              <a:rPr lang="en-US" dirty="0" err="1" smtClean="0"/>
              <a:t>mutex</a:t>
            </a:r>
            <a:r>
              <a:rPr lang="en-US" dirty="0" smtClean="0"/>
              <a:t>=1;</a:t>
            </a:r>
          </a:p>
          <a:p>
            <a:pPr marL="457200" lvl="1" indent="0">
              <a:buNone/>
            </a:pPr>
            <a:r>
              <a:rPr lang="en-US" dirty="0" smtClean="0"/>
              <a:t>Entry: wait (</a:t>
            </a:r>
            <a:r>
              <a:rPr lang="en-US" dirty="0" err="1" smtClean="0"/>
              <a:t>mutex</a:t>
            </a:r>
            <a:r>
              <a:rPr lang="en-US" dirty="0" smtClean="0"/>
              <a:t>);</a:t>
            </a:r>
          </a:p>
          <a:p>
            <a:pPr marL="457200" lvl="1" indent="0">
              <a:buNone/>
            </a:pPr>
            <a:r>
              <a:rPr lang="en-US" dirty="0" smtClean="0"/>
              <a:t>Exit: signal (</a:t>
            </a:r>
            <a:r>
              <a:rPr lang="en-US" dirty="0" err="1" smtClean="0"/>
              <a:t>mutex</a:t>
            </a:r>
            <a:r>
              <a:rPr lang="en-US" dirty="0" smtClean="0"/>
              <a:t>);</a:t>
            </a:r>
          </a:p>
          <a:p>
            <a:pPr lvl="1"/>
            <a:r>
              <a:rPr lang="en-US" dirty="0" smtClean="0"/>
              <a:t>Works provided wait and signal methods are atomic</a:t>
            </a:r>
          </a:p>
          <a:p>
            <a:pPr lvl="2"/>
            <a:r>
              <a:rPr lang="en-US" dirty="0" smtClean="0"/>
              <a:t>Executing individual statements of wait atomically is not enough</a:t>
            </a:r>
          </a:p>
          <a:p>
            <a:pPr lvl="2"/>
            <a:r>
              <a:rPr lang="en-US" dirty="0" smtClean="0"/>
              <a:t>Signal method needs to be atomic in non-binary semaphores</a:t>
            </a:r>
          </a:p>
          <a:p>
            <a:pPr lvl="1"/>
            <a:r>
              <a:rPr lang="en-US" dirty="0" smtClean="0"/>
              <a:t>To make wait and signal atomic, we could resort to any mutual exclusion algorithm that we have discussed</a:t>
            </a:r>
          </a:p>
          <a:p>
            <a:pPr lvl="2"/>
            <a:r>
              <a:rPr lang="en-US" dirty="0" smtClean="0"/>
              <a:t>Disabling context switch does not work with the current implementation of wait</a:t>
            </a:r>
          </a:p>
        </p:txBody>
      </p:sp>
    </p:spTree>
    <p:extLst>
      <p:ext uri="{BB962C8B-B14F-4D97-AF65-F5344CB8AC3E}">
        <p14:creationId xmlns:p14="http://schemas.microsoft.com/office/powerpoint/2010/main" val="333774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synchronize?</a:t>
            </a:r>
            <a:endParaRPr lang="en-US" dirty="0"/>
          </a:p>
        </p:txBody>
      </p:sp>
      <p:sp>
        <p:nvSpPr>
          <p:cNvPr id="3" name="Content Placeholder 2"/>
          <p:cNvSpPr>
            <a:spLocks noGrp="1"/>
          </p:cNvSpPr>
          <p:nvPr>
            <p:ph idx="1"/>
          </p:nvPr>
        </p:nvSpPr>
        <p:spPr>
          <a:xfrm>
            <a:off x="457200" y="1295400"/>
            <a:ext cx="8686800" cy="4830763"/>
          </a:xfrm>
        </p:spPr>
        <p:txBody>
          <a:bodyPr/>
          <a:lstStyle/>
          <a:p>
            <a:r>
              <a:rPr lang="en-US" dirty="0" smtClean="0"/>
              <a:t>Multiple processes share a region of memory by mapping the virtual addresses of this region to a common physical address</a:t>
            </a:r>
          </a:p>
          <a:p>
            <a:pPr lvl="1"/>
            <a:r>
              <a:rPr lang="en-US" dirty="0" smtClean="0"/>
              <a:t>Processes A and B may have virtual addresses x and y corresponding to a shared variable, but this variable would have a unique physical address p</a:t>
            </a:r>
          </a:p>
          <a:p>
            <a:pPr lvl="1"/>
            <a:r>
              <a:rPr lang="en-US" dirty="0" smtClean="0"/>
              <a:t>Virtual address x in A and virtual address y in B both map to the same physical address p</a:t>
            </a:r>
          </a:p>
          <a:p>
            <a:pPr lvl="1"/>
            <a:r>
              <a:rPr lang="en-US" dirty="0" smtClean="0"/>
              <a:t>This mapping is established by the page table</a:t>
            </a:r>
            <a:endParaRPr lang="en-US" dirty="0"/>
          </a:p>
        </p:txBody>
      </p:sp>
    </p:spTree>
    <p:extLst>
      <p:ext uri="{BB962C8B-B14F-4D97-AF65-F5344CB8AC3E}">
        <p14:creationId xmlns:p14="http://schemas.microsoft.com/office/powerpoint/2010/main" val="22631474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Semaphores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Current implementation of wait involves busy-waiting</a:t>
            </a:r>
          </a:p>
          <a:p>
            <a:pPr lvl="1"/>
            <a:r>
              <a:rPr lang="en-US" dirty="0" smtClean="0"/>
              <a:t>Binary semaphores implemented in this way are called spinlocks</a:t>
            </a:r>
          </a:p>
          <a:p>
            <a:pPr lvl="1"/>
            <a:r>
              <a:rPr lang="en-US" dirty="0" smtClean="0"/>
              <a:t>Wastes CPU cycles unnecessarily</a:t>
            </a:r>
          </a:p>
          <a:p>
            <a:pPr lvl="2"/>
            <a:r>
              <a:rPr lang="en-US" dirty="0" smtClean="0"/>
              <a:t>Particularly important in uniprocessor systems</a:t>
            </a:r>
          </a:p>
          <a:p>
            <a:pPr lvl="1"/>
            <a:r>
              <a:rPr lang="en-US" dirty="0" smtClean="0"/>
              <a:t>Better solution is to put the waiting processes in a queue and do a context switch</a:t>
            </a:r>
          </a:p>
          <a:p>
            <a:pPr lvl="2"/>
            <a:r>
              <a:rPr lang="en-US" dirty="0" smtClean="0"/>
              <a:t>The signal call will walk this queue and wake up a waiting process (possibly the one at the head to ensure fairness)</a:t>
            </a:r>
          </a:p>
          <a:p>
            <a:pPr lvl="2"/>
            <a:r>
              <a:rPr lang="en-US" dirty="0" smtClean="0"/>
              <a:t>Should the process be allowed to busy-wait for a while before doing the context switch? How long?</a:t>
            </a:r>
          </a:p>
          <a:p>
            <a:pPr lvl="3"/>
            <a:r>
              <a:rPr lang="en-US" dirty="0" smtClean="0"/>
              <a:t>Makes sense if there are at least two processors so that there is a </a:t>
            </a:r>
            <a:r>
              <a:rPr lang="en-US" smtClean="0"/>
              <a:t>hope of breaking </a:t>
            </a:r>
            <a:r>
              <a:rPr lang="en-US" dirty="0" smtClean="0"/>
              <a:t>the busy-wait loop before doing a context-switch</a:t>
            </a:r>
            <a:endParaRPr lang="en-US" dirty="0"/>
          </a:p>
        </p:txBody>
      </p:sp>
    </p:spTree>
    <p:extLst>
      <p:ext uri="{BB962C8B-B14F-4D97-AF65-F5344CB8AC3E}">
        <p14:creationId xmlns:p14="http://schemas.microsoft.com/office/powerpoint/2010/main" val="1973110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New implementation of wait</a:t>
            </a:r>
          </a:p>
          <a:p>
            <a:pPr marL="457200" lvl="1" indent="0">
              <a:buNone/>
            </a:pPr>
            <a:r>
              <a:rPr lang="en-US" dirty="0"/>
              <a:t>v</a:t>
            </a:r>
            <a:r>
              <a:rPr lang="en-US" dirty="0" smtClean="0"/>
              <a:t>oid wait (Semaphore S) {</a:t>
            </a:r>
          </a:p>
          <a:p>
            <a:pPr marL="457200" lvl="1" indent="0">
              <a:buNone/>
            </a:pPr>
            <a:r>
              <a:rPr lang="en-US" dirty="0"/>
              <a:t> </a:t>
            </a:r>
            <a:r>
              <a:rPr lang="en-US" dirty="0" smtClean="0"/>
              <a:t>  </a:t>
            </a:r>
            <a:r>
              <a:rPr lang="en-US" dirty="0" err="1" smtClean="0"/>
              <a:t>S.value</a:t>
            </a:r>
            <a:r>
              <a:rPr lang="en-US" dirty="0" smtClean="0"/>
              <a:t>--;</a:t>
            </a:r>
          </a:p>
          <a:p>
            <a:pPr marL="457200" lvl="1" indent="0">
              <a:buNone/>
            </a:pPr>
            <a:r>
              <a:rPr lang="en-US" dirty="0"/>
              <a:t> </a:t>
            </a:r>
            <a:r>
              <a:rPr lang="en-US" dirty="0" smtClean="0"/>
              <a:t>  if (</a:t>
            </a:r>
            <a:r>
              <a:rPr lang="en-US" dirty="0" err="1" smtClean="0"/>
              <a:t>S.value</a:t>
            </a:r>
            <a:r>
              <a:rPr lang="en-US" dirty="0" smtClean="0"/>
              <a:t> &lt; 0) {</a:t>
            </a:r>
          </a:p>
          <a:p>
            <a:pPr marL="457200" lvl="1" indent="0">
              <a:buNone/>
            </a:pPr>
            <a:r>
              <a:rPr lang="en-US" dirty="0"/>
              <a:t> </a:t>
            </a:r>
            <a:r>
              <a:rPr lang="en-US" dirty="0" smtClean="0"/>
              <a:t>     </a:t>
            </a:r>
            <a:r>
              <a:rPr lang="en-US" dirty="0" err="1" smtClean="0"/>
              <a:t>EnqueueProcess</a:t>
            </a:r>
            <a:r>
              <a:rPr lang="en-US" dirty="0" smtClean="0"/>
              <a:t> (</a:t>
            </a:r>
            <a:r>
              <a:rPr lang="en-US" dirty="0" err="1" smtClean="0"/>
              <a:t>S.waitingQueue</a:t>
            </a:r>
            <a:r>
              <a:rPr lang="en-US" dirty="0" smtClean="0"/>
              <a:t>);</a:t>
            </a:r>
          </a:p>
          <a:p>
            <a:pPr marL="457200" lvl="1" indent="0">
              <a:buNone/>
            </a:pPr>
            <a:r>
              <a:rPr lang="en-US" dirty="0"/>
              <a:t> </a:t>
            </a:r>
            <a:r>
              <a:rPr lang="en-US" dirty="0" smtClean="0"/>
              <a:t>     </a:t>
            </a:r>
            <a:r>
              <a:rPr lang="en-US" dirty="0" err="1" smtClean="0"/>
              <a:t>context_switch</a:t>
            </a:r>
            <a:r>
              <a:rPr lang="en-US" dirty="0" smtClean="0"/>
              <a:t>();</a:t>
            </a:r>
          </a:p>
          <a:p>
            <a:pPr marL="457200" lvl="1" indent="0">
              <a:buNone/>
            </a:pPr>
            <a:r>
              <a:rPr lang="en-US" dirty="0"/>
              <a:t> </a:t>
            </a:r>
            <a:r>
              <a:rPr lang="en-US" dirty="0" smtClean="0"/>
              <a:t>  }</a:t>
            </a:r>
          </a:p>
          <a:p>
            <a:pPr marL="457200" lvl="1" indent="0">
              <a:buNone/>
            </a:pPr>
            <a:r>
              <a:rPr lang="en-US" dirty="0" smtClean="0"/>
              <a:t>}</a:t>
            </a:r>
          </a:p>
          <a:p>
            <a:pPr lvl="1"/>
            <a:r>
              <a:rPr lang="en-US" dirty="0" smtClean="0"/>
              <a:t>The magnitude of </a:t>
            </a:r>
            <a:r>
              <a:rPr lang="en-US" dirty="0" err="1" smtClean="0"/>
              <a:t>S.value</a:t>
            </a:r>
            <a:r>
              <a:rPr lang="en-US" dirty="0" smtClean="0"/>
              <a:t> (if it is negative) is the length of the waiting queue</a:t>
            </a:r>
          </a:p>
          <a:p>
            <a:pPr lvl="2"/>
            <a:r>
              <a:rPr lang="en-US" dirty="0" smtClean="0"/>
              <a:t>One waiting queue per semaphore</a:t>
            </a:r>
            <a:endParaRPr lang="en-US" dirty="0"/>
          </a:p>
        </p:txBody>
      </p:sp>
    </p:spTree>
    <p:extLst>
      <p:ext uri="{BB962C8B-B14F-4D97-AF65-F5344CB8AC3E}">
        <p14:creationId xmlns:p14="http://schemas.microsoft.com/office/powerpoint/2010/main" val="40231745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a:xfrm>
            <a:off x="457200" y="1600200"/>
            <a:ext cx="8229600" cy="5257800"/>
          </a:xfrm>
        </p:spPr>
        <p:txBody>
          <a:bodyPr/>
          <a:lstStyle/>
          <a:p>
            <a:r>
              <a:rPr lang="en-US" dirty="0" smtClean="0"/>
              <a:t>New implementation of signal</a:t>
            </a:r>
          </a:p>
          <a:p>
            <a:pPr marL="457200" lvl="1" indent="0">
              <a:buNone/>
            </a:pPr>
            <a:r>
              <a:rPr lang="en-US" dirty="0"/>
              <a:t>v</a:t>
            </a:r>
            <a:r>
              <a:rPr lang="en-US" dirty="0" smtClean="0"/>
              <a:t>oid signal (Semaphore S)</a:t>
            </a:r>
            <a:r>
              <a:rPr lang="en-US" dirty="0"/>
              <a:t> </a:t>
            </a:r>
            <a:r>
              <a:rPr lang="en-US" dirty="0" smtClean="0"/>
              <a:t>{</a:t>
            </a:r>
          </a:p>
          <a:p>
            <a:pPr marL="457200" lvl="1" indent="0">
              <a:buNone/>
            </a:pPr>
            <a:r>
              <a:rPr lang="en-US" dirty="0"/>
              <a:t> </a:t>
            </a:r>
            <a:r>
              <a:rPr lang="en-US" dirty="0" smtClean="0"/>
              <a:t>  </a:t>
            </a:r>
            <a:r>
              <a:rPr lang="en-US" dirty="0" err="1" smtClean="0"/>
              <a:t>S.value</a:t>
            </a:r>
            <a:r>
              <a:rPr lang="en-US" dirty="0" smtClean="0"/>
              <a:t>++;</a:t>
            </a:r>
          </a:p>
          <a:p>
            <a:pPr marL="457200" lvl="1" indent="0">
              <a:buNone/>
            </a:pPr>
            <a:r>
              <a:rPr lang="en-US" dirty="0"/>
              <a:t> </a:t>
            </a:r>
            <a:r>
              <a:rPr lang="en-US" dirty="0" smtClean="0"/>
              <a:t>  if (</a:t>
            </a:r>
            <a:r>
              <a:rPr lang="en-US" dirty="0" err="1" smtClean="0"/>
              <a:t>S.value</a:t>
            </a:r>
            <a:r>
              <a:rPr lang="en-US" dirty="0" smtClean="0"/>
              <a:t> &lt;= 0) {</a:t>
            </a:r>
          </a:p>
          <a:p>
            <a:pPr marL="457200" lvl="1" indent="0">
              <a:buNone/>
            </a:pPr>
            <a:r>
              <a:rPr lang="en-US" dirty="0"/>
              <a:t> </a:t>
            </a:r>
            <a:r>
              <a:rPr lang="en-US" dirty="0" smtClean="0"/>
              <a:t>      p = </a:t>
            </a:r>
            <a:r>
              <a:rPr lang="en-US" dirty="0" err="1" smtClean="0"/>
              <a:t>DequeueProcess</a:t>
            </a:r>
            <a:r>
              <a:rPr lang="en-US" dirty="0" smtClean="0"/>
              <a:t> (</a:t>
            </a:r>
            <a:r>
              <a:rPr lang="en-US" dirty="0" err="1" smtClean="0"/>
              <a:t>S.waitingQueue</a:t>
            </a:r>
            <a:r>
              <a:rPr lang="en-US" dirty="0" smtClean="0"/>
              <a:t>)</a:t>
            </a:r>
          </a:p>
          <a:p>
            <a:pPr marL="457200" lvl="1" indent="0">
              <a:buNone/>
            </a:pPr>
            <a:r>
              <a:rPr lang="en-US" dirty="0"/>
              <a:t> </a:t>
            </a:r>
            <a:r>
              <a:rPr lang="en-US" dirty="0" smtClean="0"/>
              <a:t>      </a:t>
            </a:r>
            <a:r>
              <a:rPr lang="en-US" dirty="0" err="1" smtClean="0"/>
              <a:t>EnqueueInReadyQueue</a:t>
            </a:r>
            <a:r>
              <a:rPr lang="en-US" dirty="0" smtClean="0"/>
              <a:t> (p);</a:t>
            </a:r>
          </a:p>
          <a:p>
            <a:pPr marL="457200" lvl="1" indent="0">
              <a:buNone/>
            </a:pPr>
            <a:r>
              <a:rPr lang="en-US" dirty="0"/>
              <a:t> </a:t>
            </a:r>
            <a:r>
              <a:rPr lang="en-US" dirty="0" smtClean="0"/>
              <a:t>  }</a:t>
            </a:r>
          </a:p>
          <a:p>
            <a:pPr marL="457200" lvl="1" indent="0">
              <a:buNone/>
            </a:pPr>
            <a:r>
              <a:rPr lang="en-US" dirty="0" smtClean="0"/>
              <a:t>}</a:t>
            </a:r>
          </a:p>
          <a:p>
            <a:pPr lvl="1"/>
            <a:r>
              <a:rPr lang="en-US" dirty="0" smtClean="0"/>
              <a:t>Which parts of wait and signal need to be atomic?</a:t>
            </a:r>
          </a:p>
        </p:txBody>
      </p:sp>
    </p:spTree>
    <p:extLst>
      <p:ext uri="{BB962C8B-B14F-4D97-AF65-F5344CB8AC3E}">
        <p14:creationId xmlns:p14="http://schemas.microsoft.com/office/powerpoint/2010/main" val="178678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Semaphores</a:t>
            </a:r>
            <a:endParaRPr lang="en-US" dirty="0"/>
          </a:p>
        </p:txBody>
      </p:sp>
      <p:sp>
        <p:nvSpPr>
          <p:cNvPr id="3" name="Content Placeholder 2"/>
          <p:cNvSpPr>
            <a:spLocks noGrp="1"/>
          </p:cNvSpPr>
          <p:nvPr>
            <p:ph idx="1"/>
          </p:nvPr>
        </p:nvSpPr>
        <p:spPr>
          <a:xfrm>
            <a:off x="457200" y="990600"/>
            <a:ext cx="8229600" cy="5867400"/>
          </a:xfrm>
        </p:spPr>
        <p:txBody>
          <a:bodyPr>
            <a:normAutofit lnSpcReduction="10000"/>
          </a:bodyPr>
          <a:lstStyle/>
          <a:p>
            <a:r>
              <a:rPr lang="en-US" dirty="0" smtClean="0"/>
              <a:t>More examples with semaphores for synchronizing two processes (these are not critical sections)</a:t>
            </a:r>
          </a:p>
          <a:p>
            <a:pPr lvl="1"/>
            <a:r>
              <a:rPr lang="en-US" dirty="0" smtClean="0"/>
              <a:t>In all cases, s1 and s2 have initial values zero</a:t>
            </a:r>
          </a:p>
          <a:p>
            <a:pPr marL="457200" lvl="1" indent="0">
              <a:buNone/>
            </a:pPr>
            <a:r>
              <a:rPr lang="en-US" dirty="0" smtClean="0"/>
              <a:t>P0: wait(s1); A=1; </a:t>
            </a:r>
            <a:r>
              <a:rPr lang="en-US" dirty="0" err="1" smtClean="0"/>
              <a:t>printf</a:t>
            </a:r>
            <a:r>
              <a:rPr lang="en-US" dirty="0" smtClean="0"/>
              <a:t>(“%d\n”, B);</a:t>
            </a:r>
          </a:p>
          <a:p>
            <a:pPr marL="457200" lvl="1" indent="0">
              <a:buNone/>
            </a:pPr>
            <a:r>
              <a:rPr lang="en-US" dirty="0" smtClean="0"/>
              <a:t>P1: B=1; </a:t>
            </a:r>
            <a:r>
              <a:rPr lang="en-US" dirty="0" err="1" smtClean="0"/>
              <a:t>printf</a:t>
            </a:r>
            <a:r>
              <a:rPr lang="en-US" dirty="0" smtClean="0"/>
              <a:t>(“%d\n”, A); signal(s1);</a:t>
            </a:r>
          </a:p>
          <a:p>
            <a:pPr marL="457200" lvl="1" indent="0">
              <a:buNone/>
            </a:pPr>
            <a:endParaRPr lang="en-US" dirty="0"/>
          </a:p>
          <a:p>
            <a:pPr marL="457200" lvl="1" indent="0">
              <a:buNone/>
            </a:pPr>
            <a:r>
              <a:rPr lang="en-US" dirty="0" smtClean="0"/>
              <a:t>P0: A=1; wait(s1); </a:t>
            </a:r>
            <a:r>
              <a:rPr lang="en-US" dirty="0" err="1" smtClean="0"/>
              <a:t>printf</a:t>
            </a:r>
            <a:r>
              <a:rPr lang="en-US" dirty="0" smtClean="0"/>
              <a:t>(“%d\n”, B);</a:t>
            </a:r>
          </a:p>
          <a:p>
            <a:pPr marL="457200" lvl="1" indent="0">
              <a:buNone/>
            </a:pPr>
            <a:r>
              <a:rPr lang="en-US" dirty="0" smtClean="0"/>
              <a:t>P1: B=1; signal(s1); </a:t>
            </a:r>
            <a:r>
              <a:rPr lang="en-US" dirty="0" err="1" smtClean="0"/>
              <a:t>printf</a:t>
            </a:r>
            <a:r>
              <a:rPr lang="en-US" dirty="0" smtClean="0"/>
              <a:t>(“%d\n”, A);</a:t>
            </a:r>
          </a:p>
          <a:p>
            <a:pPr marL="457200" lvl="1" indent="0">
              <a:buNone/>
            </a:pPr>
            <a:endParaRPr lang="en-US" dirty="0"/>
          </a:p>
          <a:p>
            <a:pPr marL="457200" lvl="1" indent="0">
              <a:buNone/>
            </a:pPr>
            <a:r>
              <a:rPr lang="en-US" dirty="0" smtClean="0"/>
              <a:t>P0: A=1; wait(s1); signal(s2); </a:t>
            </a:r>
            <a:r>
              <a:rPr lang="en-US" dirty="0" err="1" smtClean="0"/>
              <a:t>printf</a:t>
            </a:r>
            <a:r>
              <a:rPr lang="en-US" dirty="0" smtClean="0"/>
              <a:t>(“%d\n”, B);</a:t>
            </a:r>
          </a:p>
          <a:p>
            <a:pPr marL="457200" lvl="1" indent="0">
              <a:buNone/>
            </a:pPr>
            <a:r>
              <a:rPr lang="en-US" dirty="0" smtClean="0"/>
              <a:t>P1: B=1; signal(s1); wait(s2); </a:t>
            </a:r>
            <a:r>
              <a:rPr lang="en-US" dirty="0" err="1" smtClean="0"/>
              <a:t>printf</a:t>
            </a:r>
            <a:r>
              <a:rPr lang="en-US" dirty="0" smtClean="0"/>
              <a:t>(“%d\n”, A);</a:t>
            </a:r>
            <a:endParaRPr lang="en-US" dirty="0"/>
          </a:p>
        </p:txBody>
      </p:sp>
    </p:spTree>
    <p:extLst>
      <p:ext uri="{BB962C8B-B14F-4D97-AF65-F5344CB8AC3E}">
        <p14:creationId xmlns:p14="http://schemas.microsoft.com/office/powerpoint/2010/main" val="10164784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Consider the problem of </a:t>
            </a:r>
            <a:r>
              <a:rPr lang="en-US" dirty="0" err="1" smtClean="0"/>
              <a:t>dequeuing</a:t>
            </a:r>
            <a:r>
              <a:rPr lang="en-US" dirty="0" smtClean="0"/>
              <a:t> from one queue and </a:t>
            </a:r>
            <a:r>
              <a:rPr lang="en-US" dirty="0" err="1" smtClean="0"/>
              <a:t>enqueuing</a:t>
            </a:r>
            <a:r>
              <a:rPr lang="en-US" dirty="0" smtClean="0"/>
              <a:t> into another atomically</a:t>
            </a:r>
          </a:p>
          <a:p>
            <a:pPr lvl="1"/>
            <a:r>
              <a:rPr lang="en-US" dirty="0" smtClean="0"/>
              <a:t>Must support concurrent execution by multiple processes</a:t>
            </a:r>
          </a:p>
          <a:p>
            <a:pPr lvl="1"/>
            <a:r>
              <a:rPr lang="en-US" dirty="0" smtClean="0"/>
              <a:t>The queue object contains a linked list of items and a binary semaphore S initialized to one</a:t>
            </a:r>
          </a:p>
          <a:p>
            <a:pPr lvl="1"/>
            <a:r>
              <a:rPr lang="en-US" dirty="0" smtClean="0"/>
              <a:t>The queue object supports two interface methods: </a:t>
            </a:r>
            <a:r>
              <a:rPr lang="en-US" dirty="0" err="1" smtClean="0"/>
              <a:t>Enqueue</a:t>
            </a:r>
            <a:r>
              <a:rPr lang="en-US" dirty="0" smtClean="0"/>
              <a:t> and </a:t>
            </a:r>
            <a:r>
              <a:rPr lang="en-US" dirty="0" err="1" smtClean="0"/>
              <a:t>Dequeue</a:t>
            </a:r>
            <a:endParaRPr lang="en-US" dirty="0" smtClean="0"/>
          </a:p>
          <a:p>
            <a:pPr marL="457200" lvl="1" indent="0">
              <a:buNone/>
            </a:pPr>
            <a:r>
              <a:rPr lang="en-US" dirty="0"/>
              <a:t>v</a:t>
            </a:r>
            <a:r>
              <a:rPr lang="en-US" dirty="0" smtClean="0"/>
              <a:t>oid </a:t>
            </a:r>
            <a:r>
              <a:rPr lang="en-US" dirty="0" err="1" smtClean="0"/>
              <a:t>Enqueue</a:t>
            </a:r>
            <a:r>
              <a:rPr lang="en-US" dirty="0" smtClean="0"/>
              <a:t> (Item x) { Insert x in the list at the tail }</a:t>
            </a:r>
          </a:p>
          <a:p>
            <a:pPr marL="457200" lvl="1" indent="0">
              <a:buNone/>
            </a:pPr>
            <a:r>
              <a:rPr lang="en-US" dirty="0" smtClean="0"/>
              <a:t>Item </a:t>
            </a:r>
            <a:r>
              <a:rPr lang="en-US" dirty="0" err="1" smtClean="0"/>
              <a:t>Dequeue</a:t>
            </a:r>
            <a:r>
              <a:rPr lang="en-US" dirty="0" smtClean="0"/>
              <a:t> (void) { Item x = head of list; move head; return x; }</a:t>
            </a:r>
            <a:endParaRPr lang="en-US" dirty="0"/>
          </a:p>
        </p:txBody>
      </p:sp>
    </p:spTree>
    <p:extLst>
      <p:ext uri="{BB962C8B-B14F-4D97-AF65-F5344CB8AC3E}">
        <p14:creationId xmlns:p14="http://schemas.microsoft.com/office/powerpoint/2010/main" val="397461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Consider the following Move method to accomplish the task</a:t>
            </a:r>
          </a:p>
          <a:p>
            <a:pPr marL="457200" lvl="1" indent="0">
              <a:buNone/>
            </a:pPr>
            <a:r>
              <a:rPr lang="en-US" dirty="0"/>
              <a:t>v</a:t>
            </a:r>
            <a:r>
              <a:rPr lang="en-US" dirty="0" smtClean="0"/>
              <a:t>oid Move (Queue q1, Queue q2) {</a:t>
            </a:r>
          </a:p>
          <a:p>
            <a:pPr marL="457200" lvl="1" indent="0">
              <a:buNone/>
            </a:pPr>
            <a:r>
              <a:rPr lang="en-US" dirty="0"/>
              <a:t> </a:t>
            </a:r>
            <a:r>
              <a:rPr lang="en-US" dirty="0" smtClean="0"/>
              <a:t>  wait(q1.S); wait(q2.S);</a:t>
            </a:r>
          </a:p>
          <a:p>
            <a:pPr marL="457200" lvl="1" indent="0">
              <a:buNone/>
            </a:pPr>
            <a:r>
              <a:rPr lang="en-US" dirty="0"/>
              <a:t> </a:t>
            </a:r>
            <a:r>
              <a:rPr lang="en-US" dirty="0" smtClean="0"/>
              <a:t>  q2.Enqueue(q1.Dequeue());</a:t>
            </a:r>
          </a:p>
          <a:p>
            <a:pPr marL="457200" lvl="1" indent="0">
              <a:buNone/>
            </a:pPr>
            <a:r>
              <a:rPr lang="en-US" dirty="0"/>
              <a:t> </a:t>
            </a:r>
            <a:r>
              <a:rPr lang="en-US" dirty="0" smtClean="0"/>
              <a:t>  signal(q2.S); signal(q1.S);</a:t>
            </a:r>
          </a:p>
          <a:p>
            <a:pPr marL="457200" lvl="1" indent="0">
              <a:buNone/>
            </a:pPr>
            <a:r>
              <a:rPr lang="en-US" dirty="0" smtClean="0"/>
              <a:t>}</a:t>
            </a:r>
          </a:p>
          <a:p>
            <a:pPr lvl="1"/>
            <a:r>
              <a:rPr lang="en-US" dirty="0" smtClean="0"/>
              <a:t>Do you see any problem with this implementation?</a:t>
            </a:r>
          </a:p>
          <a:p>
            <a:pPr lvl="2"/>
            <a:r>
              <a:rPr lang="en-US" dirty="0" smtClean="0"/>
              <a:t>Possible deadlock if process P0 does Move (Q1, Q2) and process P1 does Move (Q2, Q1) where Q1 and Q2 are queue objects</a:t>
            </a:r>
            <a:endParaRPr lang="en-US" dirty="0"/>
          </a:p>
        </p:txBody>
      </p:sp>
    </p:spTree>
    <p:extLst>
      <p:ext uri="{BB962C8B-B14F-4D97-AF65-F5344CB8AC3E}">
        <p14:creationId xmlns:p14="http://schemas.microsoft.com/office/powerpoint/2010/main" val="28342479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Dining philosopher problem</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Suppose n&gt;1 philosophers are dining on a round table</a:t>
            </a:r>
          </a:p>
          <a:p>
            <a:pPr lvl="1"/>
            <a:r>
              <a:rPr lang="en-US" dirty="0" smtClean="0"/>
              <a:t>To the left of every sitting position, there is a chopstick on the table</a:t>
            </a:r>
          </a:p>
          <a:p>
            <a:pPr lvl="1"/>
            <a:r>
              <a:rPr lang="en-US" dirty="0" smtClean="0"/>
              <a:t>A philosopher can eat once she has both left and right chopsticks</a:t>
            </a:r>
          </a:p>
          <a:p>
            <a:pPr lvl="1"/>
            <a:r>
              <a:rPr lang="en-US" dirty="0" smtClean="0"/>
              <a:t>How to synchronize the chopsticks?</a:t>
            </a:r>
          </a:p>
          <a:p>
            <a:pPr lvl="1"/>
            <a:r>
              <a:rPr lang="en-US" dirty="0" smtClean="0"/>
              <a:t>Let chopstick[] be an array of binary semaphores, each initialized to one</a:t>
            </a:r>
          </a:p>
          <a:p>
            <a:pPr lvl="1"/>
            <a:r>
              <a:rPr lang="en-US" dirty="0" smtClean="0"/>
              <a:t>How about the following solution?</a:t>
            </a:r>
          </a:p>
          <a:p>
            <a:pPr marL="457200" lvl="1" indent="0">
              <a:buNone/>
            </a:pPr>
            <a:r>
              <a:rPr lang="en-US" dirty="0" smtClean="0"/>
              <a:t>wait(chopstick[</a:t>
            </a:r>
            <a:r>
              <a:rPr lang="en-US" dirty="0" err="1" smtClean="0"/>
              <a:t>i</a:t>
            </a:r>
            <a:r>
              <a:rPr lang="en-US" dirty="0" smtClean="0"/>
              <a:t>]); wait(chopstick[(i+1)%n]);</a:t>
            </a:r>
          </a:p>
          <a:p>
            <a:pPr marL="457200" lvl="1" indent="0">
              <a:buNone/>
            </a:pPr>
            <a:r>
              <a:rPr lang="en-US" dirty="0" smtClean="0"/>
              <a:t>// Eat</a:t>
            </a:r>
          </a:p>
          <a:p>
            <a:pPr marL="457200" lvl="1" indent="0">
              <a:buNone/>
            </a:pPr>
            <a:r>
              <a:rPr lang="en-US" dirty="0"/>
              <a:t>s</a:t>
            </a:r>
            <a:r>
              <a:rPr lang="en-US" dirty="0" smtClean="0"/>
              <a:t>ignal(chopstick[(i+1)%n]); signal(chopstick[</a:t>
            </a:r>
            <a:r>
              <a:rPr lang="en-US" dirty="0" err="1" smtClean="0"/>
              <a:t>i</a:t>
            </a:r>
            <a:r>
              <a:rPr lang="en-US" dirty="0" smtClean="0"/>
              <a:t>]);</a:t>
            </a:r>
            <a:endParaRPr lang="en-US" dirty="0"/>
          </a:p>
        </p:txBody>
      </p:sp>
    </p:spTree>
    <p:extLst>
      <p:ext uri="{BB962C8B-B14F-4D97-AF65-F5344CB8AC3E}">
        <p14:creationId xmlns:p14="http://schemas.microsoft.com/office/powerpoint/2010/main" val="26363153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Dining philosopher problem</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Need a symmetry breaking rule</a:t>
            </a:r>
          </a:p>
          <a:p>
            <a:pPr lvl="1"/>
            <a:r>
              <a:rPr lang="en-US" dirty="0" smtClean="0"/>
              <a:t>Central to deadlock avoidance</a:t>
            </a:r>
          </a:p>
          <a:p>
            <a:pPr lvl="1"/>
            <a:r>
              <a:rPr lang="en-US" dirty="0" smtClean="0"/>
              <a:t>Let every even philosopher pick up her left chopstick first and every odd philosopher pick up her right chopstick first.</a:t>
            </a:r>
          </a:p>
          <a:p>
            <a:pPr marL="457200" lvl="1" indent="0">
              <a:buNone/>
            </a:pPr>
            <a:r>
              <a:rPr lang="en-US" dirty="0"/>
              <a:t>i</a:t>
            </a:r>
            <a:r>
              <a:rPr lang="en-US" dirty="0" smtClean="0"/>
              <a:t>f ((i%2) == 0) { wait(chopstick[</a:t>
            </a:r>
            <a:r>
              <a:rPr lang="en-US" dirty="0" err="1" smtClean="0"/>
              <a:t>i</a:t>
            </a:r>
            <a:r>
              <a:rPr lang="en-US" dirty="0" smtClean="0"/>
              <a:t>]); wait(chopstick[(i+1)%n]); }</a:t>
            </a:r>
          </a:p>
          <a:p>
            <a:pPr marL="457200" lvl="1" indent="0">
              <a:buNone/>
            </a:pPr>
            <a:r>
              <a:rPr lang="en-US" dirty="0"/>
              <a:t>e</a:t>
            </a:r>
            <a:r>
              <a:rPr lang="en-US" dirty="0" smtClean="0"/>
              <a:t>lse { wait(chopstick[(i+1)%n]); wait(chopstick[</a:t>
            </a:r>
            <a:r>
              <a:rPr lang="en-US" dirty="0" err="1" smtClean="0"/>
              <a:t>i</a:t>
            </a:r>
            <a:r>
              <a:rPr lang="en-US" dirty="0" smtClean="0"/>
              <a:t>]); }</a:t>
            </a:r>
          </a:p>
          <a:p>
            <a:pPr marL="457200" lvl="1" indent="0">
              <a:buNone/>
            </a:pPr>
            <a:r>
              <a:rPr lang="en-US" dirty="0" smtClean="0"/>
              <a:t>// Eat</a:t>
            </a:r>
          </a:p>
          <a:p>
            <a:pPr marL="457200" lvl="1" indent="0">
              <a:buNone/>
            </a:pPr>
            <a:r>
              <a:rPr lang="en-US" dirty="0" smtClean="0"/>
              <a:t>signal(chopstick[(i+1)%n]); signal(chopstick[</a:t>
            </a:r>
            <a:r>
              <a:rPr lang="en-US" dirty="0" err="1" smtClean="0"/>
              <a:t>i</a:t>
            </a:r>
            <a:r>
              <a:rPr lang="en-US" dirty="0" smtClean="0"/>
              <a:t>]);</a:t>
            </a:r>
          </a:p>
          <a:p>
            <a:pPr marL="514350" indent="-457200"/>
            <a:r>
              <a:rPr lang="en-US" dirty="0" smtClean="0"/>
              <a:t>Any problem with </a:t>
            </a:r>
            <a:r>
              <a:rPr lang="en-US" smtClean="0"/>
              <a:t>this solution?</a:t>
            </a:r>
            <a:endParaRPr lang="en-US" dirty="0" smtClean="0"/>
          </a:p>
        </p:txBody>
      </p:sp>
    </p:spTree>
    <p:extLst>
      <p:ext uri="{BB962C8B-B14F-4D97-AF65-F5344CB8AC3E}">
        <p14:creationId xmlns:p14="http://schemas.microsoft.com/office/powerpoint/2010/main" val="35734419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Synchronization problems</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Bounded buffer problem (buggy#1)</a:t>
            </a:r>
          </a:p>
          <a:p>
            <a:pPr lvl="1"/>
            <a:r>
              <a:rPr lang="en-US" dirty="0" smtClean="0"/>
              <a:t>The producer-consumer problem on a buffer of size N</a:t>
            </a:r>
          </a:p>
          <a:p>
            <a:pPr lvl="1"/>
            <a:r>
              <a:rPr lang="en-US" dirty="0" smtClean="0"/>
              <a:t>Two semaphores empty and full, initialized to N and 0</a:t>
            </a:r>
          </a:p>
          <a:p>
            <a:pPr lvl="1"/>
            <a:r>
              <a:rPr lang="en-US" dirty="0" smtClean="0"/>
              <a:t>Variables </a:t>
            </a:r>
            <a:r>
              <a:rPr lang="en-US" dirty="0" err="1" smtClean="0"/>
              <a:t>nextp</a:t>
            </a:r>
            <a:r>
              <a:rPr lang="en-US" dirty="0" smtClean="0"/>
              <a:t> and </a:t>
            </a:r>
            <a:r>
              <a:rPr lang="en-US" dirty="0" err="1" smtClean="0"/>
              <a:t>nextc</a:t>
            </a:r>
            <a:r>
              <a:rPr lang="en-US" dirty="0" smtClean="0"/>
              <a:t> are initialized to 0</a:t>
            </a:r>
          </a:p>
          <a:p>
            <a:pPr marL="457200" lvl="1" indent="0">
              <a:buNone/>
            </a:pPr>
            <a:r>
              <a:rPr lang="en-US" dirty="0" smtClean="0"/>
              <a:t>Producer:		</a:t>
            </a:r>
            <a:r>
              <a:rPr lang="en-US" dirty="0"/>
              <a:t> </a:t>
            </a:r>
            <a:r>
              <a:rPr lang="en-US" dirty="0" smtClean="0"/>
              <a:t>         Consumer:</a:t>
            </a:r>
          </a:p>
          <a:p>
            <a:pPr marL="457200" lvl="1" indent="0">
              <a:buNone/>
            </a:pPr>
            <a:r>
              <a:rPr lang="en-US" dirty="0"/>
              <a:t>d</a:t>
            </a:r>
            <a:r>
              <a:rPr lang="en-US" dirty="0" smtClean="0"/>
              <a:t>o { Generate a new item    do { wait(full);</a:t>
            </a:r>
          </a:p>
          <a:p>
            <a:pPr marL="457200" lvl="1" indent="0">
              <a:buNone/>
            </a:pPr>
            <a:r>
              <a:rPr lang="en-US" dirty="0"/>
              <a:t> </a:t>
            </a:r>
            <a:r>
              <a:rPr lang="en-US" dirty="0" smtClean="0"/>
              <a:t>       wait (empty);                          item = buffer[</a:t>
            </a:r>
            <a:r>
              <a:rPr lang="en-US" dirty="0" err="1" smtClean="0"/>
              <a:t>nextc</a:t>
            </a:r>
            <a:r>
              <a:rPr lang="en-US" dirty="0" smtClean="0"/>
              <a:t>];</a:t>
            </a:r>
          </a:p>
          <a:p>
            <a:pPr marL="457200" lvl="1" indent="0">
              <a:buNone/>
            </a:pPr>
            <a:r>
              <a:rPr lang="en-US" dirty="0"/>
              <a:t> </a:t>
            </a:r>
            <a:r>
              <a:rPr lang="en-US" dirty="0" smtClean="0"/>
              <a:t>       buffer [</a:t>
            </a:r>
            <a:r>
              <a:rPr lang="en-US" dirty="0" err="1" smtClean="0"/>
              <a:t>nextp</a:t>
            </a:r>
            <a:r>
              <a:rPr lang="en-US" dirty="0" smtClean="0"/>
              <a:t>] = item;            </a:t>
            </a:r>
            <a:r>
              <a:rPr lang="en-US" dirty="0" err="1" smtClean="0"/>
              <a:t>nextc</a:t>
            </a:r>
            <a:r>
              <a:rPr lang="en-US" dirty="0" smtClean="0"/>
              <a:t> = (nextc+1)%N;</a:t>
            </a:r>
          </a:p>
          <a:p>
            <a:pPr marL="457200" lvl="1" indent="0">
              <a:buNone/>
            </a:pPr>
            <a:r>
              <a:rPr lang="en-US" dirty="0"/>
              <a:t> </a:t>
            </a:r>
            <a:r>
              <a:rPr lang="en-US" dirty="0" smtClean="0"/>
              <a:t>       </a:t>
            </a:r>
            <a:r>
              <a:rPr lang="en-US" dirty="0" err="1" smtClean="0"/>
              <a:t>nextp</a:t>
            </a:r>
            <a:r>
              <a:rPr lang="en-US" dirty="0" smtClean="0"/>
              <a:t> = (nextp+1)%N             signal (empty);</a:t>
            </a:r>
          </a:p>
          <a:p>
            <a:pPr marL="457200" lvl="1" indent="0">
              <a:buNone/>
            </a:pPr>
            <a:r>
              <a:rPr lang="en-US" dirty="0"/>
              <a:t> </a:t>
            </a:r>
            <a:r>
              <a:rPr lang="en-US" dirty="0" smtClean="0"/>
              <a:t>       signal (full);                              Use item</a:t>
            </a:r>
          </a:p>
          <a:p>
            <a:pPr marL="457200" lvl="1" indent="0">
              <a:buNone/>
            </a:pPr>
            <a:r>
              <a:rPr lang="en-US" dirty="0" smtClean="0"/>
              <a:t>} while (more to produce);    } while (more to consume);</a:t>
            </a:r>
            <a:endParaRPr lang="en-US" dirty="0"/>
          </a:p>
        </p:txBody>
      </p:sp>
    </p:spTree>
    <p:extLst>
      <p:ext uri="{BB962C8B-B14F-4D97-AF65-F5344CB8AC3E}">
        <p14:creationId xmlns:p14="http://schemas.microsoft.com/office/powerpoint/2010/main" val="31092470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(Buggy#2)</a:t>
            </a:r>
            <a:endParaRPr lang="en-US" dirty="0"/>
          </a:p>
        </p:txBody>
      </p:sp>
      <p:sp>
        <p:nvSpPr>
          <p:cNvPr id="3" name="Content Placeholder 2"/>
          <p:cNvSpPr>
            <a:spLocks noGrp="1"/>
          </p:cNvSpPr>
          <p:nvPr>
            <p:ph sz="half" idx="1"/>
          </p:nvPr>
        </p:nvSpPr>
        <p:spPr>
          <a:xfrm>
            <a:off x="457200" y="1143000"/>
            <a:ext cx="4038600" cy="5715000"/>
          </a:xfrm>
        </p:spPr>
        <p:txBody>
          <a:bodyPr>
            <a:normAutofit/>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a:t> </a:t>
            </a:r>
            <a:r>
              <a:rPr lang="en-US" dirty="0" smtClean="0"/>
              <a:t>       wait (pro);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signal (pro);</a:t>
            </a:r>
          </a:p>
          <a:p>
            <a:pPr marL="0" indent="0">
              <a:buNone/>
            </a:pPr>
            <a:r>
              <a:rPr lang="en-US" dirty="0"/>
              <a:t> </a:t>
            </a:r>
            <a:r>
              <a:rPr lang="en-US" dirty="0" smtClean="0"/>
              <a:t>       wait (empty);</a:t>
            </a:r>
          </a:p>
          <a:p>
            <a:pPr marL="0" indent="0">
              <a:buNone/>
            </a:pPr>
            <a:r>
              <a:rPr lang="en-US" dirty="0"/>
              <a:t> </a:t>
            </a:r>
            <a:r>
              <a:rPr lang="en-US" dirty="0" smtClean="0"/>
              <a:t>       buffer[index] = item;</a:t>
            </a:r>
          </a:p>
          <a:p>
            <a:pPr marL="0" indent="0">
              <a:buNone/>
            </a:pPr>
            <a:r>
              <a:rPr lang="en-US" dirty="0"/>
              <a:t> </a:t>
            </a:r>
            <a:r>
              <a:rPr lang="en-US" dirty="0" smtClean="0"/>
              <a:t>       signal (full);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0" indent="0">
              <a:buNone/>
            </a:pPr>
            <a:r>
              <a:rPr lang="en-US" dirty="0" smtClean="0"/>
              <a:t>Consumer:</a:t>
            </a:r>
          </a:p>
          <a:p>
            <a:pPr marL="0" indent="0">
              <a:buNone/>
            </a:pPr>
            <a:r>
              <a:rPr lang="en-US" dirty="0" smtClean="0"/>
              <a:t>Binary semaphore </a:t>
            </a:r>
            <a:r>
              <a:rPr lang="en-US" dirty="0" err="1" smtClean="0"/>
              <a:t>con.v</a:t>
            </a:r>
            <a:r>
              <a:rPr lang="en-US" dirty="0" smtClean="0"/>
              <a:t>=1</a:t>
            </a:r>
          </a:p>
          <a:p>
            <a:pPr marL="0" indent="0">
              <a:buNone/>
            </a:pPr>
            <a:r>
              <a:rPr lang="en-US" dirty="0"/>
              <a:t>d</a:t>
            </a:r>
            <a:r>
              <a:rPr lang="en-US" dirty="0" smtClean="0"/>
              <a:t>o { wait (con);</a:t>
            </a:r>
          </a:p>
          <a:p>
            <a:pPr marL="0" indent="0">
              <a:buNone/>
            </a:pPr>
            <a:r>
              <a:rPr lang="en-US" dirty="0"/>
              <a:t> </a:t>
            </a:r>
            <a:r>
              <a:rPr lang="en-US" dirty="0" smtClean="0"/>
              <a:t>       private index = </a:t>
            </a:r>
            <a:r>
              <a:rPr lang="en-US" dirty="0" err="1" smtClean="0"/>
              <a:t>nextc</a:t>
            </a:r>
            <a:r>
              <a:rPr lang="en-US" dirty="0" smtClean="0"/>
              <a:t>;</a:t>
            </a:r>
          </a:p>
          <a:p>
            <a:pPr marL="0" indent="0">
              <a:buNone/>
            </a:pPr>
            <a:r>
              <a:rPr lang="en-US" dirty="0"/>
              <a:t> </a:t>
            </a:r>
            <a:r>
              <a:rPr lang="en-US" dirty="0" smtClean="0"/>
              <a:t>       </a:t>
            </a:r>
            <a:r>
              <a:rPr lang="en-US" dirty="0" err="1" smtClean="0"/>
              <a:t>nextc</a:t>
            </a:r>
            <a:r>
              <a:rPr lang="en-US" dirty="0" smtClean="0"/>
              <a:t> = (nextc+1)%N;</a:t>
            </a:r>
          </a:p>
          <a:p>
            <a:pPr marL="0" indent="0">
              <a:buNone/>
            </a:pPr>
            <a:r>
              <a:rPr lang="en-US" dirty="0"/>
              <a:t> </a:t>
            </a:r>
            <a:r>
              <a:rPr lang="en-US" dirty="0" smtClean="0"/>
              <a:t>       signal (con);</a:t>
            </a:r>
          </a:p>
          <a:p>
            <a:pPr marL="0" indent="0">
              <a:buNone/>
            </a:pPr>
            <a:r>
              <a:rPr lang="en-US" dirty="0"/>
              <a:t> </a:t>
            </a:r>
            <a:r>
              <a:rPr lang="en-US" dirty="0" smtClean="0"/>
              <a:t>       wait (full);</a:t>
            </a:r>
          </a:p>
          <a:p>
            <a:pPr marL="0" indent="0">
              <a:buNone/>
            </a:pPr>
            <a:r>
              <a:rPr lang="en-US" dirty="0"/>
              <a:t> </a:t>
            </a:r>
            <a:r>
              <a:rPr lang="en-US" dirty="0" smtClean="0"/>
              <a:t>       item = buffer[index];</a:t>
            </a:r>
          </a:p>
          <a:p>
            <a:pPr marL="0" indent="0">
              <a:buNone/>
            </a:pPr>
            <a:r>
              <a:rPr lang="en-US" dirty="0"/>
              <a:t> </a:t>
            </a:r>
            <a:r>
              <a:rPr lang="en-US" dirty="0" smtClean="0"/>
              <a:t>       signal (empty);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3636986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Multiple processes can concurrently access the same shared memory location</a:t>
            </a:r>
          </a:p>
          <a:p>
            <a:pPr lvl="1"/>
            <a:r>
              <a:rPr lang="en-US" dirty="0" smtClean="0"/>
              <a:t>The hardware interface serializes the seemingly concurrent accesses to the same location in some order</a:t>
            </a:r>
          </a:p>
          <a:p>
            <a:pPr lvl="2"/>
            <a:r>
              <a:rPr lang="en-US" dirty="0" smtClean="0"/>
              <a:t>This order usually depends on the hardware state at that instant and may not be consistently repeatable</a:t>
            </a:r>
          </a:p>
          <a:p>
            <a:pPr lvl="2"/>
            <a:r>
              <a:rPr lang="en-US" dirty="0" smtClean="0"/>
              <a:t>If one of these accesses can influence the outcome of the other or the final value at the memory location (can happen if at least one of them is a write), this outcome becomes non-deterministic, which is usually undesired</a:t>
            </a:r>
          </a:p>
          <a:p>
            <a:pPr lvl="2"/>
            <a:r>
              <a:rPr lang="en-US" dirty="0" smtClean="0"/>
              <a:t>The remedy is that the software must synchronize such concurrent accesses enforcing a deterministic order between these operations</a:t>
            </a:r>
            <a:endParaRPr lang="en-US" dirty="0"/>
          </a:p>
        </p:txBody>
      </p:sp>
    </p:spTree>
    <p:extLst>
      <p:ext uri="{BB962C8B-B14F-4D97-AF65-F5344CB8AC3E}">
        <p14:creationId xmlns:p14="http://schemas.microsoft.com/office/powerpoint/2010/main" val="482400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(Buggy#3)</a:t>
            </a:r>
            <a:endParaRPr lang="en-US" dirty="0"/>
          </a:p>
        </p:txBody>
      </p:sp>
      <p:sp>
        <p:nvSpPr>
          <p:cNvPr id="3" name="Content Placeholder 2"/>
          <p:cNvSpPr>
            <a:spLocks noGrp="1"/>
          </p:cNvSpPr>
          <p:nvPr>
            <p:ph sz="half" idx="1"/>
          </p:nvPr>
        </p:nvSpPr>
        <p:spPr>
          <a:xfrm>
            <a:off x="457200" y="1143000"/>
            <a:ext cx="4038600" cy="5715000"/>
          </a:xfrm>
        </p:spPr>
        <p:txBody>
          <a:bodyPr>
            <a:normAutofit/>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smtClean="0"/>
              <a:t>        wait (empty);</a:t>
            </a:r>
          </a:p>
          <a:p>
            <a:pPr marL="0" indent="0">
              <a:buNone/>
            </a:pPr>
            <a:r>
              <a:rPr lang="en-US" dirty="0"/>
              <a:t> </a:t>
            </a:r>
            <a:r>
              <a:rPr lang="en-US" dirty="0" smtClean="0"/>
              <a:t>       wait (pro);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signal (pro);</a:t>
            </a:r>
          </a:p>
          <a:p>
            <a:pPr marL="0" indent="0">
              <a:buNone/>
            </a:pPr>
            <a:r>
              <a:rPr lang="en-US" dirty="0"/>
              <a:t> </a:t>
            </a:r>
            <a:r>
              <a:rPr lang="en-US" dirty="0" smtClean="0"/>
              <a:t>       buffer[index] = item;</a:t>
            </a:r>
          </a:p>
          <a:p>
            <a:pPr marL="0" indent="0">
              <a:buNone/>
            </a:pPr>
            <a:r>
              <a:rPr lang="en-US" dirty="0"/>
              <a:t> </a:t>
            </a:r>
            <a:r>
              <a:rPr lang="en-US" dirty="0" smtClean="0"/>
              <a:t>       signal (full);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a:bodyPr>
          <a:lstStyle/>
          <a:p>
            <a:pPr marL="0" indent="0">
              <a:buNone/>
            </a:pPr>
            <a:r>
              <a:rPr lang="en-US" dirty="0" smtClean="0"/>
              <a:t>Consumer:</a:t>
            </a:r>
          </a:p>
          <a:p>
            <a:pPr marL="0" indent="0">
              <a:buNone/>
            </a:pPr>
            <a:r>
              <a:rPr lang="en-US" dirty="0" smtClean="0"/>
              <a:t>Binary semaphore </a:t>
            </a:r>
            <a:r>
              <a:rPr lang="en-US" dirty="0" err="1" smtClean="0"/>
              <a:t>con.v</a:t>
            </a:r>
            <a:r>
              <a:rPr lang="en-US" dirty="0" smtClean="0"/>
              <a:t>=1</a:t>
            </a:r>
          </a:p>
          <a:p>
            <a:pPr marL="0" indent="0">
              <a:buNone/>
            </a:pPr>
            <a:r>
              <a:rPr lang="en-US" dirty="0"/>
              <a:t>d</a:t>
            </a:r>
            <a:r>
              <a:rPr lang="en-US" dirty="0" smtClean="0"/>
              <a:t>o { wait (con);</a:t>
            </a:r>
          </a:p>
          <a:p>
            <a:pPr marL="0" indent="0">
              <a:buNone/>
            </a:pPr>
            <a:r>
              <a:rPr lang="en-US" dirty="0"/>
              <a:t> </a:t>
            </a:r>
            <a:r>
              <a:rPr lang="en-US" dirty="0" smtClean="0"/>
              <a:t>       private index = </a:t>
            </a:r>
            <a:r>
              <a:rPr lang="en-US" dirty="0" err="1" smtClean="0"/>
              <a:t>nextc</a:t>
            </a:r>
            <a:r>
              <a:rPr lang="en-US" dirty="0" smtClean="0"/>
              <a:t>;</a:t>
            </a:r>
          </a:p>
          <a:p>
            <a:pPr marL="0" indent="0">
              <a:buNone/>
            </a:pPr>
            <a:r>
              <a:rPr lang="en-US" dirty="0"/>
              <a:t> </a:t>
            </a:r>
            <a:r>
              <a:rPr lang="en-US" dirty="0" smtClean="0"/>
              <a:t>       </a:t>
            </a:r>
            <a:r>
              <a:rPr lang="en-US" dirty="0" err="1" smtClean="0"/>
              <a:t>nextc</a:t>
            </a:r>
            <a:r>
              <a:rPr lang="en-US" dirty="0" smtClean="0"/>
              <a:t> = (nextc+1)%N;</a:t>
            </a:r>
          </a:p>
          <a:p>
            <a:pPr marL="0" indent="0">
              <a:buNone/>
            </a:pPr>
            <a:r>
              <a:rPr lang="en-US" dirty="0"/>
              <a:t> </a:t>
            </a:r>
            <a:r>
              <a:rPr lang="en-US" dirty="0" smtClean="0"/>
              <a:t>       signal (con);</a:t>
            </a:r>
          </a:p>
          <a:p>
            <a:pPr marL="0" indent="0">
              <a:buNone/>
            </a:pPr>
            <a:r>
              <a:rPr lang="en-US" dirty="0"/>
              <a:t> </a:t>
            </a:r>
            <a:r>
              <a:rPr lang="en-US" dirty="0" smtClean="0"/>
              <a:t>       wait (full);</a:t>
            </a:r>
          </a:p>
          <a:p>
            <a:pPr marL="0" indent="0">
              <a:buNone/>
            </a:pPr>
            <a:r>
              <a:rPr lang="en-US" dirty="0"/>
              <a:t> </a:t>
            </a:r>
            <a:r>
              <a:rPr lang="en-US" dirty="0" smtClean="0"/>
              <a:t>       item = buffer[index];</a:t>
            </a:r>
          </a:p>
          <a:p>
            <a:pPr marL="0" indent="0">
              <a:buNone/>
            </a:pPr>
            <a:r>
              <a:rPr lang="en-US" dirty="0"/>
              <a:t> </a:t>
            </a:r>
            <a:r>
              <a:rPr lang="en-US" dirty="0" smtClean="0"/>
              <a:t>       signal (empty);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36369869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Bounded buffer problem (Buggy#4)</a:t>
            </a:r>
            <a:endParaRPr lang="en-US" dirty="0"/>
          </a:p>
        </p:txBody>
      </p:sp>
      <p:sp>
        <p:nvSpPr>
          <p:cNvPr id="3" name="Content Placeholder 2"/>
          <p:cNvSpPr>
            <a:spLocks noGrp="1"/>
          </p:cNvSpPr>
          <p:nvPr>
            <p:ph sz="half" idx="1"/>
          </p:nvPr>
        </p:nvSpPr>
        <p:spPr>
          <a:xfrm>
            <a:off x="457200" y="1143000"/>
            <a:ext cx="4038600" cy="5715000"/>
          </a:xfrm>
        </p:spPr>
        <p:txBody>
          <a:bodyPr>
            <a:normAutofit lnSpcReduction="10000"/>
          </a:bodyPr>
          <a:lstStyle/>
          <a:p>
            <a:pPr marL="0" indent="0">
              <a:buNone/>
            </a:pPr>
            <a:r>
              <a:rPr lang="en-US" dirty="0" smtClean="0"/>
              <a:t>Producer:</a:t>
            </a:r>
          </a:p>
          <a:p>
            <a:pPr marL="0" indent="0">
              <a:buNone/>
            </a:pPr>
            <a:r>
              <a:rPr lang="en-US" dirty="0" smtClean="0"/>
              <a:t>Binary semaphore </a:t>
            </a:r>
            <a:r>
              <a:rPr lang="en-US" dirty="0" err="1" smtClean="0"/>
              <a:t>pro.v</a:t>
            </a:r>
            <a:r>
              <a:rPr lang="en-US" dirty="0" smtClean="0"/>
              <a:t>=1</a:t>
            </a:r>
          </a:p>
          <a:p>
            <a:pPr marL="0" indent="0">
              <a:buNone/>
            </a:pPr>
            <a:r>
              <a:rPr lang="en-US" dirty="0"/>
              <a:t>d</a:t>
            </a:r>
            <a:r>
              <a:rPr lang="en-US" dirty="0" smtClean="0"/>
              <a:t>o { Generate a new item</a:t>
            </a:r>
          </a:p>
          <a:p>
            <a:pPr marL="0" indent="0">
              <a:buNone/>
            </a:pPr>
            <a:r>
              <a:rPr lang="en-US" dirty="0" smtClean="0"/>
              <a:t>        wait (empty);</a:t>
            </a:r>
          </a:p>
          <a:p>
            <a:pPr marL="0" indent="0">
              <a:buNone/>
            </a:pPr>
            <a:r>
              <a:rPr lang="en-US" dirty="0"/>
              <a:t> </a:t>
            </a:r>
            <a:r>
              <a:rPr lang="en-US" dirty="0" smtClean="0"/>
              <a:t>       wait (pro);</a:t>
            </a:r>
          </a:p>
          <a:p>
            <a:pPr marL="0" indent="0">
              <a:buNone/>
            </a:pPr>
            <a:r>
              <a:rPr lang="en-US" dirty="0"/>
              <a:t> </a:t>
            </a:r>
            <a:r>
              <a:rPr lang="en-US" dirty="0" smtClean="0"/>
              <a:t>       private index = </a:t>
            </a:r>
            <a:r>
              <a:rPr lang="en-US" dirty="0" err="1" smtClean="0"/>
              <a:t>nextp</a:t>
            </a:r>
            <a:r>
              <a:rPr lang="en-US" dirty="0" smtClean="0"/>
              <a:t>;</a:t>
            </a:r>
          </a:p>
          <a:p>
            <a:pPr marL="0" indent="0">
              <a:buNone/>
            </a:pPr>
            <a:r>
              <a:rPr lang="en-US" dirty="0"/>
              <a:t> </a:t>
            </a:r>
            <a:r>
              <a:rPr lang="en-US" dirty="0" smtClean="0"/>
              <a:t>       </a:t>
            </a:r>
            <a:r>
              <a:rPr lang="en-US" dirty="0" err="1" smtClean="0"/>
              <a:t>nextp</a:t>
            </a:r>
            <a:r>
              <a:rPr lang="en-US" dirty="0" smtClean="0"/>
              <a:t> = (nextp+1)%N;</a:t>
            </a:r>
          </a:p>
          <a:p>
            <a:pPr marL="0" indent="0">
              <a:buNone/>
            </a:pPr>
            <a:r>
              <a:rPr lang="en-US" dirty="0"/>
              <a:t> </a:t>
            </a:r>
            <a:r>
              <a:rPr lang="en-US" dirty="0" smtClean="0"/>
              <a:t>       signal (pro);</a:t>
            </a:r>
          </a:p>
          <a:p>
            <a:pPr marL="0" indent="0">
              <a:buNone/>
            </a:pPr>
            <a:r>
              <a:rPr lang="en-US" dirty="0"/>
              <a:t> </a:t>
            </a:r>
            <a:r>
              <a:rPr lang="en-US" dirty="0" smtClean="0"/>
              <a:t>       buffer[index] = item;</a:t>
            </a:r>
          </a:p>
          <a:p>
            <a:pPr marL="0" indent="0">
              <a:buNone/>
            </a:pPr>
            <a:r>
              <a:rPr lang="en-US" dirty="0"/>
              <a:t> </a:t>
            </a:r>
            <a:r>
              <a:rPr lang="en-US" dirty="0" smtClean="0"/>
              <a:t>       signal (full);</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1219200"/>
            <a:ext cx="4495800" cy="5638800"/>
          </a:xfrm>
        </p:spPr>
        <p:txBody>
          <a:bodyPr>
            <a:normAutofit lnSpcReduction="10000"/>
          </a:bodyPr>
          <a:lstStyle/>
          <a:p>
            <a:pPr marL="0" indent="0">
              <a:buNone/>
            </a:pPr>
            <a:r>
              <a:rPr lang="en-US" dirty="0" smtClean="0"/>
              <a:t>Consumer:</a:t>
            </a:r>
          </a:p>
          <a:p>
            <a:pPr marL="0" indent="0"/>
            <a:r>
              <a:rPr lang="en-US" dirty="0" smtClean="0"/>
              <a:t> Initially buffer slots have a special value X</a:t>
            </a:r>
          </a:p>
          <a:p>
            <a:pPr marL="0" indent="0">
              <a:buNone/>
            </a:pPr>
            <a:r>
              <a:rPr lang="en-US" dirty="0" smtClean="0"/>
              <a:t>do { wait (full);</a:t>
            </a:r>
          </a:p>
          <a:p>
            <a:pPr marL="0" indent="0">
              <a:buNone/>
            </a:pPr>
            <a:r>
              <a:rPr lang="en-US" dirty="0" smtClean="0"/>
              <a:t>        private index = 0;</a:t>
            </a:r>
          </a:p>
          <a:p>
            <a:pPr marL="0" indent="0">
              <a:buNone/>
            </a:pPr>
            <a:r>
              <a:rPr lang="en-US" dirty="0" smtClean="0"/>
              <a:t>        while (buffer[index]==X)</a:t>
            </a:r>
          </a:p>
          <a:p>
            <a:pPr marL="0" indent="0">
              <a:buNone/>
            </a:pPr>
            <a:r>
              <a:rPr lang="en-US" dirty="0" smtClean="0"/>
              <a:t>               index++;</a:t>
            </a:r>
          </a:p>
          <a:p>
            <a:pPr marL="0" indent="0">
              <a:buNone/>
            </a:pPr>
            <a:r>
              <a:rPr lang="en-US" dirty="0" smtClean="0"/>
              <a:t>         item = buffer[index];</a:t>
            </a:r>
          </a:p>
          <a:p>
            <a:pPr marL="0" indent="0">
              <a:buNone/>
            </a:pPr>
            <a:r>
              <a:rPr lang="en-US" dirty="0" smtClean="0"/>
              <a:t>         buffer[index] = X;</a:t>
            </a:r>
          </a:p>
          <a:p>
            <a:pPr marL="0" indent="0">
              <a:buNone/>
            </a:pPr>
            <a:r>
              <a:rPr lang="en-US" dirty="0" smtClean="0"/>
              <a:t>         signal (empty);</a:t>
            </a:r>
          </a:p>
          <a:p>
            <a:pPr marL="0" indent="0">
              <a:buNone/>
            </a:pPr>
            <a:r>
              <a:rPr lang="en-US" dirty="0" smtClean="0"/>
              <a:t>         Use item</a:t>
            </a:r>
          </a:p>
          <a:p>
            <a:pPr marL="0" indent="0">
              <a:buNone/>
            </a:pPr>
            <a:r>
              <a:rPr lang="en-US" dirty="0" smtClean="0"/>
              <a:t>} while (more to consume);</a:t>
            </a:r>
          </a:p>
          <a:p>
            <a:pPr marL="0" indent="0">
              <a:buNone/>
            </a:pPr>
            <a:endParaRPr lang="en-US" dirty="0" smtClean="0"/>
          </a:p>
        </p:txBody>
      </p:sp>
    </p:spTree>
    <p:extLst>
      <p:ext uri="{BB962C8B-B14F-4D97-AF65-F5344CB8AC3E}">
        <p14:creationId xmlns:p14="http://schemas.microsoft.com/office/powerpoint/2010/main" val="36369869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Bounded buffer problem (Buggy#5)</a:t>
            </a:r>
            <a:endParaRPr lang="en-US" dirty="0"/>
          </a:p>
        </p:txBody>
      </p:sp>
      <p:sp>
        <p:nvSpPr>
          <p:cNvPr id="3" name="Content Placeholder 2"/>
          <p:cNvSpPr>
            <a:spLocks noGrp="1"/>
          </p:cNvSpPr>
          <p:nvPr>
            <p:ph sz="half" idx="1"/>
          </p:nvPr>
        </p:nvSpPr>
        <p:spPr>
          <a:xfrm>
            <a:off x="457200" y="914400"/>
            <a:ext cx="4038600" cy="5943600"/>
          </a:xfrm>
        </p:spPr>
        <p:txBody>
          <a:bodyPr>
            <a:normAutofit fontScale="92500" lnSpcReduction="20000"/>
          </a:bodyPr>
          <a:lstStyle/>
          <a:p>
            <a:r>
              <a:rPr lang="en-US" dirty="0" smtClean="0"/>
              <a:t>Initially buffer slots have a special value X</a:t>
            </a:r>
          </a:p>
          <a:p>
            <a:pPr marL="0" indent="0">
              <a:buNone/>
            </a:pPr>
            <a:r>
              <a:rPr lang="en-US" dirty="0" smtClean="0"/>
              <a:t>Producer:</a:t>
            </a:r>
          </a:p>
          <a:p>
            <a:pPr marL="0" indent="0">
              <a:buNone/>
            </a:pPr>
            <a:r>
              <a:rPr lang="en-US" dirty="0"/>
              <a:t>d</a:t>
            </a:r>
            <a:r>
              <a:rPr lang="en-US" dirty="0" smtClean="0"/>
              <a:t>o { Generate a new item</a:t>
            </a:r>
          </a:p>
          <a:p>
            <a:pPr marL="0" indent="0">
              <a:buNone/>
            </a:pPr>
            <a:r>
              <a:rPr lang="en-US" dirty="0"/>
              <a:t> </a:t>
            </a:r>
            <a:r>
              <a:rPr lang="en-US" dirty="0" smtClean="0"/>
              <a:t>       wait (pro);</a:t>
            </a:r>
          </a:p>
          <a:p>
            <a:pPr marL="0" indent="0">
              <a:buNone/>
            </a:pPr>
            <a:r>
              <a:rPr lang="en-US" dirty="0"/>
              <a:t> </a:t>
            </a:r>
            <a:r>
              <a:rPr lang="en-US" dirty="0" smtClean="0"/>
              <a:t>       …</a:t>
            </a:r>
          </a:p>
          <a:p>
            <a:pPr marL="0" indent="0">
              <a:buNone/>
            </a:pPr>
            <a:r>
              <a:rPr lang="en-US" dirty="0"/>
              <a:t> </a:t>
            </a:r>
            <a:r>
              <a:rPr lang="en-US" dirty="0" smtClean="0"/>
              <a:t>       signal (pro);</a:t>
            </a:r>
          </a:p>
          <a:p>
            <a:pPr marL="0" indent="0">
              <a:buNone/>
            </a:pPr>
            <a:r>
              <a:rPr lang="en-US" dirty="0"/>
              <a:t> </a:t>
            </a:r>
            <a:r>
              <a:rPr lang="en-US" dirty="0" smtClean="0"/>
              <a:t>       wait (empty);</a:t>
            </a:r>
          </a:p>
          <a:p>
            <a:pPr marL="0" indent="0">
              <a:buNone/>
            </a:pPr>
            <a:r>
              <a:rPr lang="en-US" dirty="0"/>
              <a:t> </a:t>
            </a:r>
            <a:r>
              <a:rPr lang="en-US" dirty="0" smtClean="0"/>
              <a:t>       if (buffer[index]==X) {</a:t>
            </a:r>
          </a:p>
          <a:p>
            <a:pPr marL="0" indent="0">
              <a:buNone/>
            </a:pPr>
            <a:r>
              <a:rPr lang="en-US" dirty="0"/>
              <a:t> </a:t>
            </a:r>
            <a:r>
              <a:rPr lang="en-US" dirty="0" smtClean="0"/>
              <a:t>         buffer[index] = item;</a:t>
            </a:r>
          </a:p>
          <a:p>
            <a:pPr marL="0" indent="0">
              <a:buNone/>
            </a:pPr>
            <a:r>
              <a:rPr lang="en-US" dirty="0"/>
              <a:t> </a:t>
            </a:r>
            <a:r>
              <a:rPr lang="en-US" dirty="0" smtClean="0"/>
              <a:t>         signal (full);</a:t>
            </a:r>
          </a:p>
          <a:p>
            <a:pPr marL="0" indent="0">
              <a:buNone/>
            </a:pPr>
            <a:r>
              <a:rPr lang="en-US" dirty="0"/>
              <a:t> </a:t>
            </a:r>
            <a:r>
              <a:rPr lang="en-US" dirty="0" smtClean="0"/>
              <a:t>       }</a:t>
            </a:r>
          </a:p>
          <a:p>
            <a:pPr marL="0" indent="0">
              <a:buNone/>
            </a:pPr>
            <a:r>
              <a:rPr lang="en-US" dirty="0"/>
              <a:t> </a:t>
            </a:r>
            <a:r>
              <a:rPr lang="en-US" dirty="0" smtClean="0"/>
              <a:t>       else signal (empty);</a:t>
            </a:r>
          </a:p>
          <a:p>
            <a:pPr marL="0" indent="0">
              <a:buNone/>
            </a:pPr>
            <a:r>
              <a:rPr lang="en-US" dirty="0" smtClean="0"/>
              <a:t>} while (more to produce);</a:t>
            </a:r>
            <a:endParaRPr lang="en-US" dirty="0"/>
          </a:p>
        </p:txBody>
      </p:sp>
      <p:sp>
        <p:nvSpPr>
          <p:cNvPr id="4" name="Content Placeholder 3"/>
          <p:cNvSpPr>
            <a:spLocks noGrp="1"/>
          </p:cNvSpPr>
          <p:nvPr>
            <p:ph sz="half" idx="2"/>
          </p:nvPr>
        </p:nvSpPr>
        <p:spPr>
          <a:xfrm>
            <a:off x="4648200" y="914400"/>
            <a:ext cx="4495800" cy="5211763"/>
          </a:xfrm>
        </p:spPr>
        <p:txBody>
          <a:bodyPr>
            <a:normAutofit fontScale="92500" lnSpcReduction="20000"/>
          </a:bodyPr>
          <a:lstStyle/>
          <a:p>
            <a:pPr marL="0" indent="0">
              <a:buNone/>
            </a:pPr>
            <a:r>
              <a:rPr lang="en-US" dirty="0" smtClean="0"/>
              <a:t>Consumer:</a:t>
            </a:r>
          </a:p>
          <a:p>
            <a:pPr marL="0" indent="0">
              <a:buNone/>
            </a:pPr>
            <a:r>
              <a:rPr lang="en-US" dirty="0"/>
              <a:t>d</a:t>
            </a:r>
            <a:r>
              <a:rPr lang="en-US" dirty="0" smtClean="0"/>
              <a:t>o { wait (full);</a:t>
            </a:r>
          </a:p>
          <a:p>
            <a:pPr marL="0" indent="0">
              <a:buNone/>
            </a:pPr>
            <a:r>
              <a:rPr lang="en-US" dirty="0"/>
              <a:t> </a:t>
            </a:r>
            <a:r>
              <a:rPr lang="en-US" dirty="0" smtClean="0"/>
              <a:t>       private index = 0;</a:t>
            </a:r>
          </a:p>
          <a:p>
            <a:pPr marL="0" indent="0">
              <a:buNone/>
            </a:pPr>
            <a:r>
              <a:rPr lang="en-US" dirty="0"/>
              <a:t> </a:t>
            </a:r>
            <a:r>
              <a:rPr lang="en-US" dirty="0" smtClean="0"/>
              <a:t>       while (buffer[index]==X)</a:t>
            </a:r>
          </a:p>
          <a:p>
            <a:pPr marL="0" indent="0">
              <a:buNone/>
            </a:pPr>
            <a:r>
              <a:rPr lang="en-US" dirty="0"/>
              <a:t> </a:t>
            </a:r>
            <a:r>
              <a:rPr lang="en-US" dirty="0" smtClean="0"/>
              <a:t>              index++;</a:t>
            </a:r>
          </a:p>
          <a:p>
            <a:pPr marL="0" indent="0">
              <a:buNone/>
            </a:pPr>
            <a:r>
              <a:rPr lang="en-US" dirty="0"/>
              <a:t> </a:t>
            </a:r>
            <a:r>
              <a:rPr lang="en-US" dirty="0" smtClean="0"/>
              <a:t>        item = buffer[index];</a:t>
            </a:r>
          </a:p>
          <a:p>
            <a:pPr marL="0" indent="0">
              <a:buNone/>
            </a:pPr>
            <a:r>
              <a:rPr lang="en-US" dirty="0"/>
              <a:t> </a:t>
            </a:r>
            <a:r>
              <a:rPr lang="en-US" dirty="0" smtClean="0"/>
              <a:t>        buffer[index] = X;</a:t>
            </a:r>
          </a:p>
          <a:p>
            <a:pPr marL="0" indent="0">
              <a:buNone/>
            </a:pPr>
            <a:r>
              <a:rPr lang="en-US" dirty="0"/>
              <a:t> </a:t>
            </a:r>
            <a:r>
              <a:rPr lang="en-US" dirty="0" smtClean="0"/>
              <a:t>        signal (empty);</a:t>
            </a:r>
          </a:p>
          <a:p>
            <a:pPr marL="0" indent="0">
              <a:buNone/>
            </a:pPr>
            <a:r>
              <a:rPr lang="en-US" dirty="0"/>
              <a:t> </a:t>
            </a:r>
            <a:r>
              <a:rPr lang="en-US" dirty="0" smtClean="0"/>
              <a:t>        Use item</a:t>
            </a:r>
          </a:p>
          <a:p>
            <a:pPr marL="0" indent="0">
              <a:buNone/>
            </a:pPr>
            <a:r>
              <a:rPr lang="en-US" dirty="0" smtClean="0"/>
              <a:t>} while (more to consume);</a:t>
            </a:r>
            <a:endParaRPr lang="en-US" dirty="0"/>
          </a:p>
        </p:txBody>
      </p:sp>
    </p:spTree>
    <p:extLst>
      <p:ext uri="{BB962C8B-B14F-4D97-AF65-F5344CB8AC3E}">
        <p14:creationId xmlns:p14="http://schemas.microsoft.com/office/powerpoint/2010/main" val="26737602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problem</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Fixing the last solution requires almost the entire producer and consumer to be atomic</a:t>
            </a:r>
          </a:p>
          <a:p>
            <a:pPr lvl="1"/>
            <a:r>
              <a:rPr lang="en-US" dirty="0" smtClean="0"/>
              <a:t>Limits concurrency within the producers and within the consumers</a:t>
            </a:r>
          </a:p>
          <a:p>
            <a:pPr lvl="1"/>
            <a:r>
              <a:rPr lang="en-US" dirty="0" smtClean="0"/>
              <a:t>We will take help of the atomic </a:t>
            </a:r>
            <a:r>
              <a:rPr lang="en-US" dirty="0" err="1" smtClean="0"/>
              <a:t>xchg</a:t>
            </a:r>
            <a:r>
              <a:rPr lang="en-US" dirty="0" smtClean="0"/>
              <a:t> and </a:t>
            </a:r>
            <a:r>
              <a:rPr lang="en-US" dirty="0" err="1" smtClean="0"/>
              <a:t>cmpxchg</a:t>
            </a:r>
            <a:r>
              <a:rPr lang="en-US" dirty="0" smtClean="0"/>
              <a:t> instructions to make only the minimally required portion atomic</a:t>
            </a:r>
            <a:endParaRPr lang="en-US" dirty="0"/>
          </a:p>
        </p:txBody>
      </p:sp>
    </p:spTree>
    <p:extLst>
      <p:ext uri="{BB962C8B-B14F-4D97-AF65-F5344CB8AC3E}">
        <p14:creationId xmlns:p14="http://schemas.microsoft.com/office/powerpoint/2010/main" val="8557185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buffer problem</a:t>
            </a:r>
            <a:endParaRPr lang="en-US" dirty="0"/>
          </a:p>
        </p:txBody>
      </p:sp>
      <p:sp>
        <p:nvSpPr>
          <p:cNvPr id="3" name="Content Placeholder 2"/>
          <p:cNvSpPr>
            <a:spLocks noGrp="1"/>
          </p:cNvSpPr>
          <p:nvPr>
            <p:ph sz="half" idx="1"/>
          </p:nvPr>
        </p:nvSpPr>
        <p:spPr>
          <a:xfrm>
            <a:off x="381000" y="1600200"/>
            <a:ext cx="4191000" cy="5257800"/>
          </a:xfrm>
        </p:spPr>
        <p:txBody>
          <a:bodyPr>
            <a:normAutofit/>
          </a:bodyPr>
          <a:lstStyle/>
          <a:p>
            <a:pPr marL="0" indent="0">
              <a:buNone/>
            </a:pPr>
            <a:r>
              <a:rPr lang="en-US" sz="2200" dirty="0" smtClean="0"/>
              <a:t>Producer:</a:t>
            </a:r>
          </a:p>
          <a:p>
            <a:pPr marL="0" indent="0">
              <a:buNone/>
            </a:pPr>
            <a:r>
              <a:rPr lang="en-US" sz="2200" dirty="0"/>
              <a:t>d</a:t>
            </a:r>
            <a:r>
              <a:rPr lang="en-US" sz="2200" dirty="0" smtClean="0"/>
              <a:t>o { Generate a new item</a:t>
            </a:r>
          </a:p>
          <a:p>
            <a:pPr marL="0" indent="0">
              <a:buNone/>
            </a:pPr>
            <a:r>
              <a:rPr lang="en-US" sz="2200" dirty="0"/>
              <a:t> </a:t>
            </a:r>
            <a:r>
              <a:rPr lang="en-US" sz="2200" dirty="0" smtClean="0"/>
              <a:t>      wait (pro);</a:t>
            </a:r>
          </a:p>
          <a:p>
            <a:pPr marL="0" indent="0">
              <a:buNone/>
            </a:pPr>
            <a:r>
              <a:rPr lang="en-US" sz="2200" dirty="0"/>
              <a:t> </a:t>
            </a:r>
            <a:r>
              <a:rPr lang="en-US" sz="2200" dirty="0" smtClean="0"/>
              <a:t>      private index = </a:t>
            </a:r>
            <a:r>
              <a:rPr lang="en-US" sz="2200" dirty="0" err="1" smtClean="0"/>
              <a:t>nextp</a:t>
            </a:r>
            <a:r>
              <a:rPr lang="en-US" sz="2200" dirty="0" smtClean="0"/>
              <a:t>;</a:t>
            </a:r>
          </a:p>
          <a:p>
            <a:pPr marL="0" indent="0">
              <a:buNone/>
            </a:pPr>
            <a:r>
              <a:rPr lang="en-US" sz="2200" dirty="0"/>
              <a:t> </a:t>
            </a:r>
            <a:r>
              <a:rPr lang="en-US" sz="2200" dirty="0" smtClean="0"/>
              <a:t>      </a:t>
            </a:r>
            <a:r>
              <a:rPr lang="en-US" sz="2200" dirty="0" err="1" smtClean="0"/>
              <a:t>nextp</a:t>
            </a:r>
            <a:r>
              <a:rPr lang="en-US" sz="2200" dirty="0" smtClean="0"/>
              <a:t>  = (nextp+1)%N;</a:t>
            </a:r>
          </a:p>
          <a:p>
            <a:pPr marL="0" indent="0">
              <a:buNone/>
            </a:pPr>
            <a:r>
              <a:rPr lang="en-US" sz="2200" dirty="0"/>
              <a:t> </a:t>
            </a:r>
            <a:r>
              <a:rPr lang="en-US" sz="2200" dirty="0" smtClean="0"/>
              <a:t>      signal (pro);</a:t>
            </a:r>
          </a:p>
          <a:p>
            <a:pPr marL="0" indent="0">
              <a:buNone/>
            </a:pPr>
            <a:r>
              <a:rPr lang="en-US" sz="2200" dirty="0"/>
              <a:t> </a:t>
            </a:r>
            <a:r>
              <a:rPr lang="en-US" sz="2200" dirty="0" smtClean="0"/>
              <a:t>      wait (empty);</a:t>
            </a:r>
          </a:p>
          <a:p>
            <a:pPr marL="0" indent="0">
              <a:buNone/>
            </a:pPr>
            <a:r>
              <a:rPr lang="en-US" sz="2200" dirty="0"/>
              <a:t> </a:t>
            </a:r>
            <a:r>
              <a:rPr lang="en-US" sz="2200" dirty="0" smtClean="0"/>
              <a:t>      CAS (X, &amp;buffer[index], &amp;item);</a:t>
            </a:r>
          </a:p>
          <a:p>
            <a:pPr marL="0" indent="0">
              <a:buNone/>
            </a:pPr>
            <a:r>
              <a:rPr lang="en-US" sz="2200" dirty="0"/>
              <a:t> </a:t>
            </a:r>
            <a:r>
              <a:rPr lang="en-US" sz="2200" dirty="0" smtClean="0"/>
              <a:t>      if (item == X) signal (full);</a:t>
            </a:r>
          </a:p>
          <a:p>
            <a:pPr marL="0" indent="0">
              <a:buNone/>
            </a:pPr>
            <a:r>
              <a:rPr lang="en-US" sz="2200" dirty="0"/>
              <a:t> </a:t>
            </a:r>
            <a:r>
              <a:rPr lang="en-US" sz="2200" dirty="0" smtClean="0"/>
              <a:t>      else signal (empty);</a:t>
            </a:r>
          </a:p>
          <a:p>
            <a:pPr marL="0" indent="0">
              <a:buNone/>
            </a:pPr>
            <a:r>
              <a:rPr lang="en-US" sz="2200" dirty="0" smtClean="0"/>
              <a:t>} while (more to produce);</a:t>
            </a:r>
            <a:endParaRPr lang="en-US" sz="2200" dirty="0"/>
          </a:p>
        </p:txBody>
      </p:sp>
      <p:sp>
        <p:nvSpPr>
          <p:cNvPr id="4" name="Content Placeholder 3"/>
          <p:cNvSpPr>
            <a:spLocks noGrp="1"/>
          </p:cNvSpPr>
          <p:nvPr>
            <p:ph sz="half" idx="2"/>
          </p:nvPr>
        </p:nvSpPr>
        <p:spPr>
          <a:xfrm>
            <a:off x="4648200" y="1600200"/>
            <a:ext cx="4495800" cy="5257800"/>
          </a:xfrm>
        </p:spPr>
        <p:txBody>
          <a:bodyPr>
            <a:normAutofit/>
          </a:bodyPr>
          <a:lstStyle/>
          <a:p>
            <a:pPr marL="0" indent="0">
              <a:buNone/>
            </a:pPr>
            <a:r>
              <a:rPr lang="en-US" sz="2200" dirty="0" smtClean="0"/>
              <a:t>Consumer:</a:t>
            </a:r>
          </a:p>
          <a:p>
            <a:pPr marL="0" indent="0">
              <a:buNone/>
            </a:pPr>
            <a:r>
              <a:rPr lang="en-US" sz="2200" dirty="0"/>
              <a:t>d</a:t>
            </a:r>
            <a:r>
              <a:rPr lang="en-US" sz="2200" dirty="0" smtClean="0"/>
              <a:t>o { </a:t>
            </a:r>
          </a:p>
          <a:p>
            <a:pPr marL="0" indent="0">
              <a:buNone/>
            </a:pPr>
            <a:r>
              <a:rPr lang="en-US" sz="2200" dirty="0"/>
              <a:t> </a:t>
            </a:r>
            <a:r>
              <a:rPr lang="en-US" sz="2200" dirty="0" smtClean="0"/>
              <a:t>  wait (full);</a:t>
            </a:r>
          </a:p>
          <a:p>
            <a:pPr marL="0" indent="0">
              <a:buNone/>
            </a:pPr>
            <a:r>
              <a:rPr lang="en-US" sz="2200" dirty="0"/>
              <a:t> </a:t>
            </a:r>
            <a:r>
              <a:rPr lang="en-US" sz="2200" dirty="0" smtClean="0"/>
              <a:t>  private index = 0;</a:t>
            </a:r>
          </a:p>
          <a:p>
            <a:pPr marL="0" indent="0">
              <a:buNone/>
            </a:pPr>
            <a:r>
              <a:rPr lang="en-US" sz="2200" dirty="0"/>
              <a:t> </a:t>
            </a:r>
            <a:r>
              <a:rPr lang="en-US" sz="2200" dirty="0" smtClean="0"/>
              <a:t>  private item = X;</a:t>
            </a:r>
          </a:p>
          <a:p>
            <a:pPr marL="0" indent="0">
              <a:buNone/>
            </a:pPr>
            <a:r>
              <a:rPr lang="en-US" sz="2200" dirty="0"/>
              <a:t> </a:t>
            </a:r>
            <a:r>
              <a:rPr lang="en-US" sz="2200" dirty="0" smtClean="0"/>
              <a:t>  while (item == X) {</a:t>
            </a:r>
          </a:p>
          <a:p>
            <a:pPr marL="0" indent="0">
              <a:buNone/>
            </a:pPr>
            <a:r>
              <a:rPr lang="en-US" sz="2200" dirty="0"/>
              <a:t> </a:t>
            </a:r>
            <a:r>
              <a:rPr lang="en-US" sz="2200" dirty="0" smtClean="0"/>
              <a:t>      XCHG (&amp;buffer[index], &amp;item);</a:t>
            </a:r>
          </a:p>
          <a:p>
            <a:pPr marL="0" indent="0">
              <a:buNone/>
            </a:pPr>
            <a:r>
              <a:rPr lang="en-US" sz="2200" dirty="0"/>
              <a:t> </a:t>
            </a:r>
            <a:r>
              <a:rPr lang="en-US" sz="2200" dirty="0" smtClean="0"/>
              <a:t>      index++;</a:t>
            </a:r>
          </a:p>
          <a:p>
            <a:pPr marL="0" indent="0">
              <a:buNone/>
            </a:pPr>
            <a:r>
              <a:rPr lang="en-US" sz="2200" dirty="0"/>
              <a:t> </a:t>
            </a:r>
            <a:r>
              <a:rPr lang="en-US" sz="2200" dirty="0" smtClean="0"/>
              <a:t>  }</a:t>
            </a:r>
          </a:p>
          <a:p>
            <a:pPr marL="0" indent="0">
              <a:buNone/>
            </a:pPr>
            <a:r>
              <a:rPr lang="en-US" sz="2200" dirty="0"/>
              <a:t> </a:t>
            </a:r>
            <a:r>
              <a:rPr lang="en-US" sz="2200" dirty="0" smtClean="0"/>
              <a:t>  signal (empty);</a:t>
            </a:r>
          </a:p>
          <a:p>
            <a:pPr marL="0" indent="0">
              <a:buNone/>
            </a:pPr>
            <a:r>
              <a:rPr lang="en-US" sz="2200" dirty="0"/>
              <a:t> </a:t>
            </a:r>
            <a:r>
              <a:rPr lang="en-US" sz="2200" dirty="0" smtClean="0"/>
              <a:t>  Use item</a:t>
            </a:r>
          </a:p>
          <a:p>
            <a:pPr marL="0" indent="0">
              <a:buNone/>
            </a:pPr>
            <a:r>
              <a:rPr lang="en-US" sz="2200" dirty="0" smtClean="0"/>
              <a:t>} while (more to consume);</a:t>
            </a:r>
            <a:endParaRPr lang="en-US" sz="2200" dirty="0"/>
          </a:p>
        </p:txBody>
      </p:sp>
    </p:spTree>
    <p:extLst>
      <p:ext uri="{BB962C8B-B14F-4D97-AF65-F5344CB8AC3E}">
        <p14:creationId xmlns:p14="http://schemas.microsoft.com/office/powerpoint/2010/main" val="85691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Bounded buffer problem</a:t>
            </a:r>
            <a:endParaRPr lang="en-US" dirty="0"/>
          </a:p>
        </p:txBody>
      </p:sp>
      <p:sp>
        <p:nvSpPr>
          <p:cNvPr id="3" name="Content Placeholder 2"/>
          <p:cNvSpPr>
            <a:spLocks noGrp="1"/>
          </p:cNvSpPr>
          <p:nvPr>
            <p:ph idx="1"/>
          </p:nvPr>
        </p:nvSpPr>
        <p:spPr>
          <a:xfrm>
            <a:off x="457200" y="1066800"/>
            <a:ext cx="8229600" cy="5791200"/>
          </a:xfrm>
        </p:spPr>
        <p:txBody>
          <a:bodyPr>
            <a:normAutofit fontScale="92500" lnSpcReduction="20000"/>
          </a:bodyPr>
          <a:lstStyle/>
          <a:p>
            <a:r>
              <a:rPr lang="en-US" dirty="0" smtClean="0"/>
              <a:t>We can further simplify the producer</a:t>
            </a:r>
          </a:p>
          <a:p>
            <a:pPr marL="457200" lvl="1" indent="0">
              <a:buNone/>
            </a:pPr>
            <a:r>
              <a:rPr lang="en-US" dirty="0"/>
              <a:t>d</a:t>
            </a:r>
            <a:r>
              <a:rPr lang="en-US" dirty="0" smtClean="0"/>
              <a:t>o {</a:t>
            </a:r>
          </a:p>
          <a:p>
            <a:pPr marL="457200" lvl="1" indent="0">
              <a:buNone/>
            </a:pPr>
            <a:r>
              <a:rPr lang="en-US" dirty="0"/>
              <a:t> </a:t>
            </a:r>
            <a:r>
              <a:rPr lang="en-US" dirty="0" smtClean="0"/>
              <a:t>   Generate a new item</a:t>
            </a:r>
          </a:p>
          <a:p>
            <a:pPr marL="457200" lvl="1" indent="0">
              <a:buNone/>
            </a:pPr>
            <a:r>
              <a:rPr lang="en-US" dirty="0"/>
              <a:t> </a:t>
            </a:r>
            <a:r>
              <a:rPr lang="en-US" dirty="0" smtClean="0"/>
              <a:t>   private index = 0;</a:t>
            </a:r>
          </a:p>
          <a:p>
            <a:pPr marL="457200" lvl="1" indent="0">
              <a:buNone/>
            </a:pPr>
            <a:r>
              <a:rPr lang="en-US" dirty="0"/>
              <a:t> </a:t>
            </a:r>
            <a:r>
              <a:rPr lang="en-US" dirty="0" smtClean="0"/>
              <a:t>   wait (empty);</a:t>
            </a:r>
          </a:p>
          <a:p>
            <a:pPr marL="457200" lvl="1" indent="0">
              <a:buNone/>
            </a:pPr>
            <a:r>
              <a:rPr lang="en-US" dirty="0"/>
              <a:t> </a:t>
            </a:r>
            <a:r>
              <a:rPr lang="en-US" dirty="0" smtClean="0"/>
              <a:t>   while (</a:t>
            </a:r>
            <a:r>
              <a:rPr lang="en-US" dirty="0"/>
              <a:t>1</a:t>
            </a:r>
            <a:r>
              <a:rPr lang="en-US" dirty="0" smtClean="0"/>
              <a:t>) {</a:t>
            </a:r>
          </a:p>
          <a:p>
            <a:pPr marL="457200" lvl="1" indent="0">
              <a:buNone/>
            </a:pPr>
            <a:r>
              <a:rPr lang="en-US" dirty="0" smtClean="0"/>
              <a:t>        </a:t>
            </a:r>
            <a:r>
              <a:rPr lang="en-US" dirty="0" err="1" smtClean="0"/>
              <a:t>original_item</a:t>
            </a:r>
            <a:r>
              <a:rPr lang="en-US" dirty="0" smtClean="0"/>
              <a:t> = item;</a:t>
            </a:r>
          </a:p>
          <a:p>
            <a:pPr marL="457200" lvl="1" indent="0">
              <a:buNone/>
            </a:pPr>
            <a:r>
              <a:rPr lang="en-US" dirty="0"/>
              <a:t> </a:t>
            </a:r>
            <a:r>
              <a:rPr lang="en-US" dirty="0" smtClean="0"/>
              <a:t>       CAS (X, &amp;buffer[index], &amp;item);</a:t>
            </a:r>
          </a:p>
          <a:p>
            <a:pPr marL="457200" lvl="1" indent="0">
              <a:buNone/>
            </a:pPr>
            <a:r>
              <a:rPr lang="en-US" dirty="0"/>
              <a:t> </a:t>
            </a:r>
            <a:r>
              <a:rPr lang="en-US" dirty="0" smtClean="0"/>
              <a:t>       if (item == X) break;</a:t>
            </a:r>
          </a:p>
          <a:p>
            <a:pPr marL="457200" lvl="1" indent="0">
              <a:buNone/>
            </a:pPr>
            <a:r>
              <a:rPr lang="en-US" dirty="0"/>
              <a:t> </a:t>
            </a:r>
            <a:r>
              <a:rPr lang="en-US" dirty="0" smtClean="0"/>
              <a:t>       index++;</a:t>
            </a:r>
          </a:p>
          <a:p>
            <a:pPr marL="457200" lvl="1" indent="0">
              <a:buNone/>
            </a:pPr>
            <a:r>
              <a:rPr lang="en-US" dirty="0" smtClean="0"/>
              <a:t>        item = </a:t>
            </a:r>
            <a:r>
              <a:rPr lang="en-US" dirty="0" err="1" smtClean="0"/>
              <a:t>original_item</a:t>
            </a:r>
            <a:r>
              <a:rPr lang="en-US" dirty="0" smtClean="0"/>
              <a:t>;</a:t>
            </a:r>
          </a:p>
          <a:p>
            <a:pPr marL="457200" lvl="1" indent="0">
              <a:buNone/>
            </a:pPr>
            <a:r>
              <a:rPr lang="en-US" dirty="0"/>
              <a:t> </a:t>
            </a:r>
            <a:r>
              <a:rPr lang="en-US" dirty="0" smtClean="0"/>
              <a:t>   }</a:t>
            </a:r>
          </a:p>
          <a:p>
            <a:pPr marL="457200" lvl="1" indent="0">
              <a:buNone/>
            </a:pPr>
            <a:r>
              <a:rPr lang="en-US" dirty="0"/>
              <a:t> </a:t>
            </a:r>
            <a:r>
              <a:rPr lang="en-US" dirty="0" smtClean="0"/>
              <a:t>   signal (full);</a:t>
            </a:r>
          </a:p>
          <a:p>
            <a:pPr marL="457200" lvl="1" indent="0">
              <a:buNone/>
            </a:pPr>
            <a:r>
              <a:rPr lang="en-US" dirty="0" smtClean="0"/>
              <a:t>} while (more to produce)</a:t>
            </a:r>
            <a:endParaRPr lang="en-US" dirty="0"/>
          </a:p>
        </p:txBody>
      </p:sp>
    </p:spTree>
    <p:extLst>
      <p:ext uri="{BB962C8B-B14F-4D97-AF65-F5344CB8AC3E}">
        <p14:creationId xmlns:p14="http://schemas.microsoft.com/office/powerpoint/2010/main" val="2441234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Consider the following example where A and B are shared memory variables</a:t>
            </a:r>
          </a:p>
          <a:p>
            <a:pPr marL="457200" lvl="1" indent="0">
              <a:buNone/>
            </a:pPr>
            <a:r>
              <a:rPr lang="en-US" dirty="0" smtClean="0"/>
              <a:t>P0: A=1; </a:t>
            </a:r>
            <a:r>
              <a:rPr lang="en-US" dirty="0" err="1" smtClean="0"/>
              <a:t>printf</a:t>
            </a:r>
            <a:r>
              <a:rPr lang="en-US" dirty="0" smtClean="0"/>
              <a:t> (“%d\n”, B);</a:t>
            </a:r>
          </a:p>
          <a:p>
            <a:pPr marL="457200" lvl="1" indent="0">
              <a:buNone/>
            </a:pPr>
            <a:r>
              <a:rPr lang="en-US" dirty="0" smtClean="0"/>
              <a:t>P1: B=1; </a:t>
            </a:r>
            <a:r>
              <a:rPr lang="en-US" dirty="0" err="1" smtClean="0"/>
              <a:t>printf</a:t>
            </a:r>
            <a:r>
              <a:rPr lang="en-US" dirty="0" smtClean="0"/>
              <a:t> (“%d\n”, A);</a:t>
            </a:r>
          </a:p>
          <a:p>
            <a:pPr lvl="1"/>
            <a:r>
              <a:rPr lang="en-US" dirty="0" smtClean="0"/>
              <a:t>The location A has concurrent read and write from P0 and P1; likewise for location B</a:t>
            </a:r>
          </a:p>
          <a:p>
            <a:pPr lvl="1"/>
            <a:r>
              <a:rPr lang="en-US" dirty="0" smtClean="0"/>
              <a:t>Hardware interface serializes these in some order</a:t>
            </a:r>
          </a:p>
          <a:p>
            <a:pPr lvl="1"/>
            <a:r>
              <a:rPr lang="en-US" dirty="0" smtClean="0"/>
              <a:t>Possible outcomes (P0, P1): (0, 1), (1, 0), (1, 1)</a:t>
            </a:r>
          </a:p>
          <a:p>
            <a:pPr lvl="1"/>
            <a:r>
              <a:rPr lang="en-US" dirty="0" smtClean="0"/>
              <a:t>In all cases, the final values of A and B are 1 and 1</a:t>
            </a:r>
          </a:p>
          <a:p>
            <a:pPr lvl="1"/>
            <a:r>
              <a:rPr lang="en-US" dirty="0" smtClean="0"/>
              <a:t>If the intention is to enforce exactly one of these three outcomes always, the processes must use synchronization</a:t>
            </a:r>
          </a:p>
        </p:txBody>
      </p:sp>
    </p:spTree>
    <p:extLst>
      <p:ext uri="{BB962C8B-B14F-4D97-AF65-F5344CB8AC3E}">
        <p14:creationId xmlns:p14="http://schemas.microsoft.com/office/powerpoint/2010/main" val="730046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1143000"/>
            <a:ext cx="8686800" cy="5715000"/>
          </a:xfrm>
        </p:spPr>
        <p:txBody>
          <a:bodyPr>
            <a:normAutofit/>
          </a:bodyPr>
          <a:lstStyle/>
          <a:p>
            <a:r>
              <a:rPr lang="en-US" dirty="0" smtClean="0"/>
              <a:t>Intended outcome: (0, 1)</a:t>
            </a:r>
          </a:p>
          <a:p>
            <a:pPr lvl="1"/>
            <a:r>
              <a:rPr lang="en-US" dirty="0" smtClean="0"/>
              <a:t>Introduce two synchronization variables: </a:t>
            </a:r>
            <a:r>
              <a:rPr lang="en-US" dirty="0" err="1" smtClean="0"/>
              <a:t>flagA</a:t>
            </a:r>
            <a:r>
              <a:rPr lang="en-US" dirty="0" smtClean="0"/>
              <a:t> and </a:t>
            </a:r>
            <a:r>
              <a:rPr lang="en-US" dirty="0" err="1" smtClean="0"/>
              <a:t>flagB</a:t>
            </a:r>
            <a:r>
              <a:rPr lang="en-US" dirty="0" smtClean="0"/>
              <a:t> initialized to zero</a:t>
            </a:r>
            <a:endParaRPr lang="en-US" dirty="0"/>
          </a:p>
          <a:p>
            <a:pPr lvl="2"/>
            <a:r>
              <a:rPr lang="en-US" dirty="0" smtClean="0"/>
              <a:t>These are necessarily shared variables</a:t>
            </a:r>
          </a:p>
          <a:p>
            <a:pPr lvl="2"/>
            <a:r>
              <a:rPr lang="en-US" dirty="0" err="1" smtClean="0"/>
              <a:t>flagA</a:t>
            </a:r>
            <a:r>
              <a:rPr lang="en-US" dirty="0" smtClean="0"/>
              <a:t> is used to enforce a particular order between the concurrent read and the write to A; likewise </a:t>
            </a:r>
            <a:r>
              <a:rPr lang="en-US" dirty="0" err="1" smtClean="0"/>
              <a:t>flagB</a:t>
            </a:r>
            <a:r>
              <a:rPr lang="en-US" dirty="0" smtClean="0"/>
              <a:t> is used</a:t>
            </a:r>
          </a:p>
          <a:p>
            <a:pPr marL="457200" lvl="1" indent="0">
              <a:buNone/>
            </a:pPr>
            <a:r>
              <a:rPr lang="en-US" dirty="0" smtClean="0"/>
              <a:t>P0: A=1; </a:t>
            </a:r>
            <a:r>
              <a:rPr lang="en-US" dirty="0" err="1" smtClean="0"/>
              <a:t>printf</a:t>
            </a:r>
            <a:r>
              <a:rPr lang="en-US" dirty="0" smtClean="0"/>
              <a:t> (“%d\n”, B); </a:t>
            </a:r>
            <a:r>
              <a:rPr lang="en-US" dirty="0" err="1" smtClean="0"/>
              <a:t>flagB</a:t>
            </a:r>
            <a:r>
              <a:rPr lang="en-US" dirty="0" smtClean="0"/>
              <a:t>=1;</a:t>
            </a:r>
          </a:p>
          <a:p>
            <a:pPr marL="457200" lvl="1" indent="0">
              <a:buNone/>
            </a:pPr>
            <a:r>
              <a:rPr lang="en-US" dirty="0" smtClean="0"/>
              <a:t>P1: while (!</a:t>
            </a:r>
            <a:r>
              <a:rPr lang="en-US" dirty="0" err="1" smtClean="0"/>
              <a:t>flagB</a:t>
            </a:r>
            <a:r>
              <a:rPr lang="en-US" dirty="0" smtClean="0"/>
              <a:t>); B=1; </a:t>
            </a:r>
            <a:r>
              <a:rPr lang="en-US" dirty="0" err="1" smtClean="0"/>
              <a:t>printf</a:t>
            </a:r>
            <a:r>
              <a:rPr lang="en-US" dirty="0" smtClean="0"/>
              <a:t> (“%d\n”, A);</a:t>
            </a:r>
          </a:p>
          <a:p>
            <a:pPr lvl="1"/>
            <a:r>
              <a:rPr lang="en-US" dirty="0" smtClean="0"/>
              <a:t>Observe how the printed value of B in P0 automatically enforces an order on the operations to A as well</a:t>
            </a:r>
          </a:p>
        </p:txBody>
      </p:sp>
    </p:spTree>
    <p:extLst>
      <p:ext uri="{BB962C8B-B14F-4D97-AF65-F5344CB8AC3E}">
        <p14:creationId xmlns:p14="http://schemas.microsoft.com/office/powerpoint/2010/main" val="975172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Why synchronize?</a:t>
            </a:r>
            <a:endParaRPr lang="en-US" dirty="0"/>
          </a:p>
        </p:txBody>
      </p:sp>
      <p:sp>
        <p:nvSpPr>
          <p:cNvPr id="3" name="Content Placeholder 2"/>
          <p:cNvSpPr>
            <a:spLocks noGrp="1"/>
          </p:cNvSpPr>
          <p:nvPr>
            <p:ph idx="1"/>
          </p:nvPr>
        </p:nvSpPr>
        <p:spPr>
          <a:xfrm>
            <a:off x="457200" y="533400"/>
            <a:ext cx="8686800" cy="6324600"/>
          </a:xfrm>
        </p:spPr>
        <p:txBody>
          <a:bodyPr>
            <a:normAutofit lnSpcReduction="10000"/>
          </a:bodyPr>
          <a:lstStyle/>
          <a:p>
            <a:r>
              <a:rPr lang="en-US" dirty="0" smtClean="0"/>
              <a:t>Intended outcome: (1, 0)</a:t>
            </a:r>
          </a:p>
          <a:p>
            <a:pPr marL="457200" lvl="1" indent="0">
              <a:buNone/>
            </a:pPr>
            <a:r>
              <a:rPr lang="en-US" dirty="0" smtClean="0"/>
              <a:t>P0: while (!</a:t>
            </a:r>
            <a:r>
              <a:rPr lang="en-US" dirty="0" err="1" smtClean="0"/>
              <a:t>flagA</a:t>
            </a:r>
            <a:r>
              <a:rPr lang="en-US" dirty="0" smtClean="0"/>
              <a:t>); A=1; </a:t>
            </a:r>
            <a:r>
              <a:rPr lang="en-US" dirty="0" err="1" smtClean="0"/>
              <a:t>printf</a:t>
            </a:r>
            <a:r>
              <a:rPr lang="en-US" dirty="0"/>
              <a:t> </a:t>
            </a:r>
            <a:r>
              <a:rPr lang="en-US" dirty="0" smtClean="0"/>
              <a:t>(“%d\n”, B);</a:t>
            </a:r>
          </a:p>
          <a:p>
            <a:pPr marL="457200" lvl="1" indent="0">
              <a:buNone/>
            </a:pPr>
            <a:r>
              <a:rPr lang="en-US" dirty="0" smtClean="0"/>
              <a:t>P1: B=1; </a:t>
            </a:r>
            <a:r>
              <a:rPr lang="en-US" dirty="0" err="1" smtClean="0"/>
              <a:t>printf</a:t>
            </a:r>
            <a:r>
              <a:rPr lang="en-US" dirty="0" smtClean="0"/>
              <a:t> (“%d\n”, A); </a:t>
            </a:r>
            <a:r>
              <a:rPr lang="en-US" dirty="0" err="1" smtClean="0"/>
              <a:t>flagA</a:t>
            </a:r>
            <a:r>
              <a:rPr lang="en-US" dirty="0" smtClean="0"/>
              <a:t>=1;</a:t>
            </a:r>
          </a:p>
          <a:p>
            <a:pPr marL="514350" indent="-457200"/>
            <a:r>
              <a:rPr lang="en-US" dirty="0" smtClean="0"/>
              <a:t>Intended outcome: (1, 1)</a:t>
            </a:r>
          </a:p>
          <a:p>
            <a:pPr marL="457200" lvl="1" indent="0">
              <a:buNone/>
            </a:pPr>
            <a:r>
              <a:rPr lang="en-US" dirty="0" smtClean="0"/>
              <a:t>P0: A=1; </a:t>
            </a:r>
            <a:r>
              <a:rPr lang="en-US" dirty="0" err="1" smtClean="0"/>
              <a:t>flagA</a:t>
            </a:r>
            <a:r>
              <a:rPr lang="en-US" dirty="0" smtClean="0"/>
              <a:t>=1; while (!</a:t>
            </a:r>
            <a:r>
              <a:rPr lang="en-US" dirty="0" err="1" smtClean="0"/>
              <a:t>flagB</a:t>
            </a:r>
            <a:r>
              <a:rPr lang="en-US" dirty="0" smtClean="0"/>
              <a:t>); </a:t>
            </a:r>
            <a:r>
              <a:rPr lang="en-US" dirty="0" err="1" smtClean="0"/>
              <a:t>printf</a:t>
            </a:r>
            <a:r>
              <a:rPr lang="en-US" dirty="0" smtClean="0"/>
              <a:t> (“%d\n”, B);</a:t>
            </a:r>
          </a:p>
          <a:p>
            <a:pPr marL="457200" lvl="1" indent="0">
              <a:buNone/>
            </a:pPr>
            <a:r>
              <a:rPr lang="en-US" dirty="0" smtClean="0"/>
              <a:t>P1: B=1; </a:t>
            </a:r>
            <a:r>
              <a:rPr lang="en-US" dirty="0" err="1" smtClean="0"/>
              <a:t>flagB</a:t>
            </a:r>
            <a:r>
              <a:rPr lang="en-US" dirty="0" smtClean="0"/>
              <a:t>=1; while (!</a:t>
            </a:r>
            <a:r>
              <a:rPr lang="en-US" dirty="0" err="1" smtClean="0"/>
              <a:t>flagA</a:t>
            </a:r>
            <a:r>
              <a:rPr lang="en-US" dirty="0" smtClean="0"/>
              <a:t>); </a:t>
            </a:r>
            <a:r>
              <a:rPr lang="en-US" dirty="0" err="1" smtClean="0"/>
              <a:t>printf</a:t>
            </a:r>
            <a:r>
              <a:rPr lang="en-US" dirty="0" smtClean="0"/>
              <a:t> (“%d\n”, A);</a:t>
            </a:r>
          </a:p>
          <a:p>
            <a:r>
              <a:rPr lang="en-US" dirty="0" smtClean="0"/>
              <a:t>Fundamental axiom of memory ordering</a:t>
            </a:r>
          </a:p>
          <a:p>
            <a:pPr lvl="1"/>
            <a:r>
              <a:rPr lang="en-US" dirty="0" smtClean="0"/>
              <a:t>A read operation to a shared memory location concurrent with a write operation to the same location can return either the old value or the new value and nothing else. From the returned value of the read operation, one can infer how the operations were ordered at the memory interface provided the old and new values are different</a:t>
            </a:r>
            <a:endParaRPr lang="en-US" dirty="0"/>
          </a:p>
        </p:txBody>
      </p:sp>
    </p:spTree>
    <p:extLst>
      <p:ext uri="{BB962C8B-B14F-4D97-AF65-F5344CB8AC3E}">
        <p14:creationId xmlns:p14="http://schemas.microsoft.com/office/powerpoint/2010/main" val="24856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Why synchronize?</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Vector sum example</a:t>
            </a:r>
          </a:p>
          <a:p>
            <a:pPr lvl="1"/>
            <a:r>
              <a:rPr lang="en-US" dirty="0" smtClean="0"/>
              <a:t>Consider each location in the </a:t>
            </a:r>
            <a:r>
              <a:rPr lang="en-US" dirty="0" err="1" smtClean="0"/>
              <a:t>private_sum</a:t>
            </a:r>
            <a:r>
              <a:rPr lang="en-US" dirty="0" smtClean="0"/>
              <a:t> array</a:t>
            </a:r>
          </a:p>
          <a:p>
            <a:pPr lvl="2"/>
            <a:r>
              <a:rPr lang="en-US" dirty="0" smtClean="0"/>
              <a:t>Each location is written to by a child and read from by the parent</a:t>
            </a:r>
          </a:p>
          <a:p>
            <a:pPr lvl="2"/>
            <a:r>
              <a:rPr lang="en-US" dirty="0" smtClean="0"/>
              <a:t>We need to enforce the following ordering between the write and the read: the write must happen before the read</a:t>
            </a:r>
          </a:p>
          <a:p>
            <a:pPr lvl="2"/>
            <a:r>
              <a:rPr lang="en-US" dirty="0" smtClean="0"/>
              <a:t>We could achieve this by attaching a flag with each array location; this is roughly what the wait() call achieves, since there is a one-to-one correspondence between the array location and the thread id</a:t>
            </a:r>
          </a:p>
          <a:p>
            <a:r>
              <a:rPr lang="en-US" dirty="0" smtClean="0"/>
              <a:t>This type of synchronization is called point-to-point synchronization and usually happens between a small group of threads (typically two)</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31853</TotalTime>
  <Words>4617</Words>
  <Application>Microsoft Office PowerPoint</Application>
  <PresentationFormat>On-screen Show (4:3)</PresentationFormat>
  <Paragraphs>538</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Calibri</vt:lpstr>
      <vt:lpstr>Office Theme</vt:lpstr>
      <vt:lpstr>Synchronization</vt:lpstr>
      <vt:lpstr>Agenda</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Why synchronize?</vt:lpstr>
      <vt:lpstr>Critical sections and consensus</vt:lpstr>
      <vt:lpstr>Critical sections and consensus</vt:lpstr>
      <vt:lpstr>Critical sections and consensus</vt:lpstr>
      <vt:lpstr>Critical sections and consensus</vt:lpstr>
      <vt:lpstr>Critical sections and consensus</vt:lpstr>
      <vt:lpstr>Mutual exclusion algorithms</vt:lpstr>
      <vt:lpstr>Mutual exclusion algorithms</vt:lpstr>
      <vt:lpstr>Mutual exclusion algorithms</vt:lpstr>
      <vt:lpstr>Mutual exclusion algorithms</vt:lpstr>
      <vt:lpstr>Dekker’s algorithm</vt:lpstr>
      <vt:lpstr>Dekker’s algorithm</vt:lpstr>
      <vt:lpstr>Peterson’s algorithm</vt:lpstr>
      <vt:lpstr>Lamport’s Bakery algorithm</vt:lpstr>
      <vt:lpstr>Lamport’s Bakery algorithm</vt:lpstr>
      <vt:lpstr>Hardware support</vt:lpstr>
      <vt:lpstr>Hardware support</vt:lpstr>
      <vt:lpstr>Hardware support</vt:lpstr>
      <vt:lpstr>Hardware support</vt:lpstr>
      <vt:lpstr>Hardware support</vt:lpstr>
      <vt:lpstr>Hardware support</vt:lpstr>
      <vt:lpstr>Hardware support</vt:lpstr>
      <vt:lpstr>Semaphores</vt:lpstr>
      <vt:lpstr>Semaphores</vt:lpstr>
      <vt:lpstr>Semaphores</vt:lpstr>
      <vt:lpstr>Semaphores</vt:lpstr>
      <vt:lpstr>Semaphores</vt:lpstr>
      <vt:lpstr>Semaphores</vt:lpstr>
      <vt:lpstr>Semaphores</vt:lpstr>
      <vt:lpstr>Semaphores</vt:lpstr>
      <vt:lpstr>Semaphores</vt:lpstr>
      <vt:lpstr>Semaphores</vt:lpstr>
      <vt:lpstr>Semaphores</vt:lpstr>
      <vt:lpstr>Dining philosopher problem</vt:lpstr>
      <vt:lpstr>Dining philosopher problem</vt:lpstr>
      <vt:lpstr>Synchronization problems</vt:lpstr>
      <vt:lpstr>Bounded buffer problem (Buggy#2)</vt:lpstr>
      <vt:lpstr>Bounded buffer problem (Buggy#3)</vt:lpstr>
      <vt:lpstr>Bounded buffer problem (Buggy#4)</vt:lpstr>
      <vt:lpstr>Bounded buffer problem (Buggy#5)</vt:lpstr>
      <vt:lpstr>Bounded buffer problem</vt:lpstr>
      <vt:lpstr>Bounded buffer problem</vt:lpstr>
      <vt:lpstr>Bounded buffer problem</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dc:title>
  <dc:creator>Chaudhuri, MainakX</dc:creator>
  <cp:lastModifiedBy>Chaudhuri, MainakX</cp:lastModifiedBy>
  <cp:revision>217</cp:revision>
  <dcterms:created xsi:type="dcterms:W3CDTF">2013-09-18T05:56:23Z</dcterms:created>
  <dcterms:modified xsi:type="dcterms:W3CDTF">2017-11-15T12:26:43Z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e6282b02-7cbc-4a59-810e-368e59a829a2</vt:lpwstr>
  </property>
</Properties>
</file>