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4" r:id="rId21"/>
    <p:sldId id="285" r:id="rId22"/>
    <p:sldId id="286" r:id="rId23"/>
    <p:sldId id="287" r:id="rId24"/>
    <p:sldId id="297" r:id="rId25"/>
    <p:sldId id="298" r:id="rId26"/>
    <p:sldId id="299" r:id="rId27"/>
    <p:sldId id="288" r:id="rId28"/>
    <p:sldId id="289" r:id="rId29"/>
    <p:sldId id="290" r:id="rId30"/>
    <p:sldId id="291" r:id="rId31"/>
    <p:sldId id="292" r:id="rId32"/>
    <p:sldId id="293" r:id="rId33"/>
    <p:sldId id="294" r:id="rId34"/>
    <p:sldId id="295" r:id="rId35"/>
    <p:sldId id="296"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987367A1-BB75-4155-97DB-9BA580D8CC3A}" type="datetimeFigureOut">
              <a:rPr lang="en-US" smtClean="0"/>
              <a:pPr/>
              <a:t>10/5/2017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BF76422-1E20-4D3C-B6DE-2AA553559F3D}" type="slidenum">
              <a:rPr lang="en-US" smtClean="0"/>
              <a:pPr/>
              <a:t>‹#›</a:t>
            </a:fld>
            <a:endParaRPr lang="en-US"/>
          </a:p>
        </p:txBody>
      </p:sp>
    </p:spTree>
    <p:extLst>
      <p:ext uri="{BB962C8B-B14F-4D97-AF65-F5344CB8AC3E}">
        <p14:creationId xmlns:p14="http://schemas.microsoft.com/office/powerpoint/2010/main" val="18361658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62504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52911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57401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07482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EAD949-3B81-473F-A5B4-4961B7662217}"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423343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EAD949-3B81-473F-A5B4-4961B7662217}"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80440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EAD949-3B81-473F-A5B4-4961B7662217}" type="datetimeFigureOut">
              <a:rPr lang="en-US" smtClean="0"/>
              <a:pPr/>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65834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EAD949-3B81-473F-A5B4-4961B7662217}" type="datetimeFigureOut">
              <a:rPr lang="en-US" smtClean="0"/>
              <a:pPr/>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79182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AD949-3B81-473F-A5B4-4961B7662217}" type="datetimeFigureOut">
              <a:rPr lang="en-US" smtClean="0"/>
              <a:pPr/>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12952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AD949-3B81-473F-A5B4-4961B7662217}"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00268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AD949-3B81-473F-A5B4-4961B7662217}"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86319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AD949-3B81-473F-A5B4-4961B7662217}" type="datetimeFigureOut">
              <a:rPr lang="en-US" smtClean="0"/>
              <a:pPr/>
              <a:t>10/5/2017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AC6DA-3503-49F2-B5A1-21B72EF2C1A0}" type="slidenum">
              <a:rPr lang="en-US" smtClean="0"/>
              <a:pPr/>
              <a:t>‹#›</a:t>
            </a:fld>
            <a:endParaRPr lang="en-US"/>
          </a:p>
        </p:txBody>
      </p:sp>
    </p:spTree>
    <p:extLst>
      <p:ext uri="{BB962C8B-B14F-4D97-AF65-F5344CB8AC3E}">
        <p14:creationId xmlns:p14="http://schemas.microsoft.com/office/powerpoint/2010/main" val="324374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Scheduling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14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Scheduling algorithms: Round-robin</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Pre-emptive quantum scheduling</a:t>
            </a:r>
          </a:p>
          <a:p>
            <a:pPr lvl="1"/>
            <a:r>
              <a:rPr lang="en-US" dirty="0" smtClean="0"/>
              <a:t>The ready queue is treated as a circular FIFO and each process in the FIFO order is assigned a fixed time slice or quantum for execution</a:t>
            </a:r>
          </a:p>
          <a:p>
            <a:pPr lvl="1"/>
            <a:r>
              <a:rPr lang="en-US" dirty="0" smtClean="0"/>
              <a:t>If the running process goes to sleep or terminates before the expiry of the quantum, the next process in the FIFO order is scheduled</a:t>
            </a:r>
          </a:p>
          <a:p>
            <a:pPr lvl="1"/>
            <a:r>
              <a:rPr lang="en-US" dirty="0" smtClean="0"/>
              <a:t>If the running process’s quantum expires, it is put back at the tail of the ready queue</a:t>
            </a:r>
          </a:p>
          <a:p>
            <a:pPr lvl="1"/>
            <a:r>
              <a:rPr lang="en-US" dirty="0" smtClean="0"/>
              <a:t>The time quantum should be chosen to be larger than the context switch overhead</a:t>
            </a:r>
          </a:p>
          <a:p>
            <a:pPr lvl="2"/>
            <a:r>
              <a:rPr lang="en-US" dirty="0" smtClean="0"/>
              <a:t>Too large a time quantum leads to FCFS </a:t>
            </a:r>
            <a:r>
              <a:rPr lang="en-US" dirty="0" err="1" smtClean="0"/>
              <a:t>sheduling</a:t>
            </a:r>
            <a:endParaRPr lang="en-US" dirty="0" smtClean="0"/>
          </a:p>
          <a:p>
            <a:pPr lvl="2"/>
            <a:r>
              <a:rPr lang="en-US" dirty="0" smtClean="0"/>
              <a:t>80% of the CPU bursts should be shorter than the time quantum: is this thumb rule useful?</a:t>
            </a:r>
            <a:endParaRPr lang="en-US" dirty="0"/>
          </a:p>
        </p:txBody>
      </p:sp>
    </p:spTree>
    <p:extLst>
      <p:ext uri="{BB962C8B-B14F-4D97-AF65-F5344CB8AC3E}">
        <p14:creationId xmlns:p14="http://schemas.microsoft.com/office/powerpoint/2010/main" val="398293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Scheduling algorithms: Multi-level queues</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Often it is necessary to design different scheduling policies for different types of processes</a:t>
            </a:r>
          </a:p>
          <a:p>
            <a:pPr lvl="1"/>
            <a:r>
              <a:rPr lang="en-US" dirty="0" smtClean="0"/>
              <a:t>Foreground processes would require a scheduling policy that </a:t>
            </a:r>
            <a:r>
              <a:rPr lang="en-US" dirty="0" err="1" smtClean="0"/>
              <a:t>honours</a:t>
            </a:r>
            <a:r>
              <a:rPr lang="en-US" dirty="0" smtClean="0"/>
              <a:t> time-sharing e.g., round-robin</a:t>
            </a:r>
          </a:p>
          <a:p>
            <a:pPr lvl="1"/>
            <a:r>
              <a:rPr lang="en-US" dirty="0" smtClean="0"/>
              <a:t>Background processes are happy with something as simple as FCFS</a:t>
            </a:r>
          </a:p>
          <a:p>
            <a:r>
              <a:rPr lang="en-US" dirty="0" smtClean="0"/>
              <a:t>One possible implementation: maintain multiple ready queues each having its own policy</a:t>
            </a:r>
          </a:p>
          <a:p>
            <a:pPr lvl="1"/>
            <a:r>
              <a:rPr lang="en-US" dirty="0" smtClean="0"/>
              <a:t>One for each type of processes</a:t>
            </a:r>
          </a:p>
          <a:p>
            <a:pPr lvl="1"/>
            <a:r>
              <a:rPr lang="en-US" dirty="0" smtClean="0"/>
              <a:t>Order queues by priority for scheduling across queues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Scheduling algorithms: Multi-level queues</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Multi-level queue scheduling</a:t>
            </a:r>
          </a:p>
          <a:p>
            <a:pPr lvl="1"/>
            <a:r>
              <a:rPr lang="en-US" dirty="0" smtClean="0"/>
              <a:t>Round-robin scheduling across queues</a:t>
            </a:r>
          </a:p>
          <a:p>
            <a:pPr lvl="1"/>
            <a:r>
              <a:rPr lang="en-US" dirty="0" smtClean="0"/>
              <a:t>Quantum attached to a queue is proportional to its priority</a:t>
            </a:r>
          </a:p>
          <a:p>
            <a:pPr lvl="2"/>
            <a:r>
              <a:rPr lang="en-US" dirty="0" smtClean="0"/>
              <a:t>Processes from higher-priority queues get to run longer</a:t>
            </a:r>
          </a:p>
          <a:p>
            <a:pPr lvl="1"/>
            <a:r>
              <a:rPr lang="en-US" dirty="0" smtClean="0"/>
              <a:t>Within a queue, the scheduling algorithm depends on the type of the processes in the queue</a:t>
            </a:r>
          </a:p>
          <a:p>
            <a:pPr lvl="1"/>
            <a:r>
              <a:rPr lang="en-US" dirty="0" smtClean="0"/>
              <a:t>Drawback: a process cannot migrate from one queue to another even if its behavior has changed</a:t>
            </a:r>
          </a:p>
          <a:p>
            <a:pPr lvl="2"/>
            <a:r>
              <a:rPr lang="en-US" dirty="0" smtClean="0"/>
              <a:t>The priority of a process may change over its life time</a:t>
            </a:r>
          </a:p>
          <a:p>
            <a:pPr lvl="2"/>
            <a:r>
              <a:rPr lang="en-US" dirty="0" smtClean="0"/>
              <a:t>Solution: multi-level feedback queues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Scheduling algorithms: Multi-level queues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Multi-level feedback queue scheduling: an example</a:t>
            </a:r>
          </a:p>
          <a:p>
            <a:pPr lvl="1"/>
            <a:r>
              <a:rPr lang="en-US" dirty="0" smtClean="0"/>
              <a:t>Suppose we have three queues with three different scheduling quanta</a:t>
            </a:r>
          </a:p>
          <a:p>
            <a:pPr lvl="1"/>
            <a:r>
              <a:rPr lang="en-US" dirty="0" smtClean="0"/>
              <a:t>A new process is always </a:t>
            </a:r>
            <a:r>
              <a:rPr lang="en-US" dirty="0" err="1" smtClean="0"/>
              <a:t>enqueued</a:t>
            </a:r>
            <a:r>
              <a:rPr lang="en-US" dirty="0" smtClean="0"/>
              <a:t> at the tail of the queue with the smallest quantum</a:t>
            </a:r>
          </a:p>
          <a:p>
            <a:pPr lvl="1"/>
            <a:r>
              <a:rPr lang="en-US" dirty="0" smtClean="0"/>
              <a:t>If a process fails to complete its current CPU burst within the time quantum allocated for its current queue, the process is </a:t>
            </a:r>
            <a:r>
              <a:rPr lang="en-US" dirty="0" err="1" smtClean="0"/>
              <a:t>enqueued</a:t>
            </a:r>
            <a:r>
              <a:rPr lang="en-US" dirty="0" smtClean="0"/>
              <a:t> at the tail of the queue with the next higher time quantum</a:t>
            </a:r>
          </a:p>
          <a:p>
            <a:pPr lvl="2"/>
            <a:r>
              <a:rPr lang="en-US" dirty="0" smtClean="0"/>
              <a:t>The queue with the largest time quantum could just execute non-preemptive FCFS</a:t>
            </a:r>
          </a:p>
          <a:p>
            <a:pPr lvl="1"/>
            <a:r>
              <a:rPr lang="en-US" dirty="0" smtClean="0"/>
              <a:t>The frequency of scheduling a queue must be inversely proportional to the time quantum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Scheduling algorithms: Deadlines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In real-time systems, usually a deadline is attached with each process</a:t>
            </a:r>
          </a:p>
          <a:p>
            <a:pPr lvl="1"/>
            <a:r>
              <a:rPr lang="en-US" dirty="0" smtClean="0"/>
              <a:t>Scheduling algorithm needs to minimize the average, maximum, or standard deviation of overshoot</a:t>
            </a:r>
          </a:p>
          <a:p>
            <a:pPr lvl="1"/>
            <a:r>
              <a:rPr lang="en-US" dirty="0" smtClean="0"/>
              <a:t>Two types of processes</a:t>
            </a:r>
          </a:p>
          <a:p>
            <a:pPr lvl="2"/>
            <a:r>
              <a:rPr lang="en-US" dirty="0" smtClean="0"/>
              <a:t>With hard deadlines (must be met)</a:t>
            </a:r>
          </a:p>
          <a:p>
            <a:pPr lvl="2"/>
            <a:r>
              <a:rPr lang="en-US" dirty="0" smtClean="0"/>
              <a:t>With soft deadlines (minimize some function of overshoot)</a:t>
            </a:r>
          </a:p>
          <a:p>
            <a:pPr lvl="1"/>
            <a:r>
              <a:rPr lang="en-US" dirty="0" smtClean="0"/>
              <a:t>Tempting to sort the processes by deadline and scheduling them in earliest-deadline-first order</a:t>
            </a:r>
          </a:p>
          <a:p>
            <a:pPr lvl="2"/>
            <a:r>
              <a:rPr lang="en-US" dirty="0" smtClean="0"/>
              <a:t>No guarantee on overshoot if all the deadlines cannot be met</a:t>
            </a:r>
          </a:p>
          <a:p>
            <a:pPr lvl="1"/>
            <a:r>
              <a:rPr lang="en-US" dirty="0" smtClean="0"/>
              <a:t>How to handle a continuous flow of processes?</a:t>
            </a:r>
          </a:p>
          <a:p>
            <a:pPr lvl="2"/>
            <a:r>
              <a:rPr lang="en-US" dirty="0" smtClean="0"/>
              <a:t>All deadlines not known a priori (pre-emptive EDF)</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Scheduling algorithms: Deadlines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How to make sure that the owner of a process submits the true deadline?</a:t>
            </a:r>
          </a:p>
          <a:p>
            <a:pPr lvl="1"/>
            <a:r>
              <a:rPr lang="en-US" dirty="0" smtClean="0"/>
              <a:t>Possible to submit an earlier deadline than the actual to gain priority in scheduling</a:t>
            </a:r>
          </a:p>
          <a:p>
            <a:pPr lvl="2"/>
            <a:r>
              <a:rPr lang="en-US" dirty="0" smtClean="0"/>
              <a:t>Particularly problematic if the user knows that the scheduling algorithm is EDF</a:t>
            </a:r>
          </a:p>
          <a:p>
            <a:pPr lvl="2"/>
            <a:r>
              <a:rPr lang="en-US" dirty="0" smtClean="0"/>
              <a:t>Any priority scheme that depends on deadline alone will suffer</a:t>
            </a:r>
          </a:p>
          <a:p>
            <a:r>
              <a:rPr lang="en-US" dirty="0" smtClean="0"/>
              <a:t>No solution would be perfect in this case</a:t>
            </a:r>
          </a:p>
          <a:p>
            <a:pPr lvl="1"/>
            <a:r>
              <a:rPr lang="en-US" dirty="0" smtClean="0"/>
              <a:t>If there are too many processes, the scheduler could switch to round-robin</a:t>
            </a:r>
          </a:p>
          <a:p>
            <a:pPr lvl="1"/>
            <a:r>
              <a:rPr lang="en-US" dirty="0" smtClean="0"/>
              <a:t>Important for the user to specify correct deadlines when the hard deadlines are mission-critical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 scheduling</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Two important aspects: load balancing and data affinity</a:t>
            </a:r>
          </a:p>
          <a:p>
            <a:r>
              <a:rPr lang="en-US" dirty="0" smtClean="0"/>
              <a:t>Where does the OS code run? Options:</a:t>
            </a:r>
          </a:p>
          <a:p>
            <a:pPr lvl="1"/>
            <a:r>
              <a:rPr lang="en-US" dirty="0" smtClean="0"/>
              <a:t>A group of processors dedicated to carry out kernel activities (known as asymmetric scheduling)</a:t>
            </a:r>
          </a:p>
          <a:p>
            <a:pPr lvl="1"/>
            <a:r>
              <a:rPr lang="en-US" dirty="0" smtClean="0"/>
              <a:t>A single OS node simplifies OS design and improves performance</a:t>
            </a:r>
          </a:p>
          <a:p>
            <a:pPr lvl="1"/>
            <a:r>
              <a:rPr lang="en-US" dirty="0" smtClean="0"/>
              <a:t>The OS code runs on the processor that asks for a kernel service (known as symmetric scheduling)</a:t>
            </a:r>
          </a:p>
          <a:p>
            <a:r>
              <a:rPr lang="en-US" dirty="0" smtClean="0"/>
              <a:t>Design of the ready queue</a:t>
            </a:r>
          </a:p>
          <a:p>
            <a:pPr lvl="1"/>
            <a:r>
              <a:rPr lang="en-US" dirty="0" smtClean="0"/>
              <a:t>Centralized (one queue), distributed (one per processor), hierarchical (combination of both)</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affinity in multiprocessors</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A process can be scheduled on different processors during different quanta given to the process</a:t>
            </a:r>
          </a:p>
          <a:p>
            <a:pPr lvl="1"/>
            <a:r>
              <a:rPr lang="en-US" dirty="0" smtClean="0"/>
              <a:t>Known as process migration</a:t>
            </a:r>
          </a:p>
          <a:p>
            <a:pPr lvl="1"/>
            <a:r>
              <a:rPr lang="en-US" dirty="0" smtClean="0"/>
              <a:t>Each migration comes with the overhead of cache warm-up and possible remote memory accesses</a:t>
            </a:r>
          </a:p>
          <a:p>
            <a:pPr lvl="1"/>
            <a:r>
              <a:rPr lang="en-US" dirty="0" smtClean="0"/>
              <a:t>A process can specify its affinity toward a processor through system calls</a:t>
            </a:r>
          </a:p>
          <a:p>
            <a:pPr lvl="2"/>
            <a:r>
              <a:rPr lang="en-US" dirty="0" smtClean="0"/>
              <a:t>Prevents the scheduler from migrating the process to a different processor</a:t>
            </a:r>
          </a:p>
          <a:p>
            <a:pPr lvl="1"/>
            <a:r>
              <a:rPr lang="en-US" dirty="0" smtClean="0"/>
              <a:t>A multiprocessor scheduler must  be aware of data affinity and the overheads involved in migration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in multiprocessors</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Distributed and hierarchical ready queue designs may lead to load imbalance</a:t>
            </a:r>
          </a:p>
          <a:p>
            <a:pPr lvl="1"/>
            <a:r>
              <a:rPr lang="en-US" dirty="0" smtClean="0"/>
              <a:t>Scheduler’s responsibility to keep all processors equally busy</a:t>
            </a:r>
          </a:p>
          <a:p>
            <a:pPr lvl="1"/>
            <a:r>
              <a:rPr lang="en-US" dirty="0" smtClean="0"/>
              <a:t>Receiver-initiated and sender-initiated diffusion (RID and SID)</a:t>
            </a:r>
          </a:p>
          <a:p>
            <a:pPr lvl="2"/>
            <a:r>
              <a:rPr lang="en-US" dirty="0" smtClean="0"/>
              <a:t>Also known as pull migration and push migration</a:t>
            </a:r>
          </a:p>
          <a:p>
            <a:pPr lvl="2"/>
            <a:r>
              <a:rPr lang="en-US" dirty="0" smtClean="0"/>
              <a:t>RID is invoked on a processor whose ready queue size has dropped below a threshold; migrates a number of processes from a processor whose ready queue size is above the threshold</a:t>
            </a:r>
          </a:p>
          <a:p>
            <a:pPr lvl="2"/>
            <a:r>
              <a:rPr lang="en-US" dirty="0" smtClean="0"/>
              <a:t>SID is invoked on a processor whose ready queue size has gone above a threshold</a:t>
            </a:r>
          </a:p>
          <a:p>
            <a:pPr lvl="2"/>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in multiprocessors</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RID and SID algorithms can work together</a:t>
            </a:r>
          </a:p>
          <a:p>
            <a:pPr lvl="1"/>
            <a:r>
              <a:rPr lang="en-US" dirty="0" smtClean="0"/>
              <a:t>In multiprocessor Linux, every 200 ms the SID algorithm is invoked on every processor and the RID algorithm is invoked whenever the ready queue of a processor is empty</a:t>
            </a:r>
          </a:p>
          <a:p>
            <a:r>
              <a:rPr lang="en-US" dirty="0" smtClean="0"/>
              <a:t>Load balancing and data affinity have conflicting goals</a:t>
            </a:r>
          </a:p>
          <a:p>
            <a:pPr lvl="1"/>
            <a:r>
              <a:rPr lang="en-US" dirty="0" smtClean="0"/>
              <a:t>Achieving both is </a:t>
            </a:r>
            <a:r>
              <a:rPr lang="en-US" smtClean="0"/>
              <a:t>usually challenging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Recap</a:t>
            </a:r>
          </a:p>
          <a:p>
            <a:r>
              <a:rPr lang="en-US" dirty="0" smtClean="0"/>
              <a:t>General scheduling mechanism</a:t>
            </a:r>
          </a:p>
          <a:p>
            <a:r>
              <a:rPr lang="en-US" dirty="0" smtClean="0"/>
              <a:t>Metrics and goals of scheduling</a:t>
            </a:r>
          </a:p>
          <a:p>
            <a:r>
              <a:rPr lang="en-US" dirty="0" smtClean="0"/>
              <a:t>Scheduling algorithms</a:t>
            </a:r>
          </a:p>
          <a:p>
            <a:r>
              <a:rPr lang="en-US" dirty="0" smtClean="0"/>
              <a:t>Multiprocessor </a:t>
            </a:r>
            <a:r>
              <a:rPr lang="en-US" dirty="0" smtClean="0"/>
              <a:t>scheduling</a:t>
            </a:r>
          </a:p>
          <a:p>
            <a:r>
              <a:rPr lang="en-US" dirty="0"/>
              <a:t>Case studies: </a:t>
            </a:r>
            <a:r>
              <a:rPr lang="en-US" dirty="0" smtClean="0"/>
              <a:t>UNIX</a:t>
            </a:r>
            <a:r>
              <a:rPr lang="en-US" dirty="0"/>
              <a:t>, Linux, </a:t>
            </a:r>
            <a:r>
              <a:rPr lang="en-US" dirty="0" smtClean="0"/>
              <a:t>Solaris, Windows XP</a:t>
            </a:r>
            <a:endParaRPr lang="en-US" dirty="0" smtClean="0"/>
          </a:p>
          <a:p>
            <a:r>
              <a:rPr lang="en-US" dirty="0" smtClean="0"/>
              <a:t>Scheduling in thread libraries</a:t>
            </a:r>
          </a:p>
          <a:p>
            <a:r>
              <a:rPr lang="en-US" dirty="0" smtClean="0"/>
              <a:t>Evaluating scheduling </a:t>
            </a:r>
            <a:r>
              <a:rPr lang="en-US" dirty="0" smtClean="0"/>
              <a:t>algorithms</a:t>
            </a:r>
            <a:endParaRPr lang="en-US" dirty="0" smtClean="0"/>
          </a:p>
        </p:txBody>
      </p:sp>
    </p:spTree>
    <p:extLst>
      <p:ext uri="{BB962C8B-B14F-4D97-AF65-F5344CB8AC3E}">
        <p14:creationId xmlns:p14="http://schemas.microsoft.com/office/powerpoint/2010/main" val="3108729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UNIX</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Priority-based fixed quantum scheduling</a:t>
            </a:r>
          </a:p>
          <a:p>
            <a:pPr lvl="1"/>
            <a:r>
              <a:rPr lang="en-US" dirty="0" smtClean="0"/>
              <a:t>Priority of a process may change during its life time</a:t>
            </a:r>
          </a:p>
          <a:p>
            <a:pPr lvl="1"/>
            <a:r>
              <a:rPr lang="en-US" dirty="0" smtClean="0"/>
              <a:t>A higher priority value indicates lower priority</a:t>
            </a:r>
          </a:p>
          <a:p>
            <a:pPr lvl="1"/>
            <a:r>
              <a:rPr lang="en-US" dirty="0" smtClean="0"/>
              <a:t>The timer interrupt handler keeps track of the CPU usage of the currently running process</a:t>
            </a:r>
          </a:p>
          <a:p>
            <a:pPr lvl="1"/>
            <a:r>
              <a:rPr lang="en-US" dirty="0" smtClean="0"/>
              <a:t>Every one second, the priorities of all the user mode processes are updated by the timer interrupt handler</a:t>
            </a:r>
          </a:p>
          <a:p>
            <a:pPr lvl="2"/>
            <a:r>
              <a:rPr lang="en-US" dirty="0" smtClean="0"/>
              <a:t>Set CPU usage of each process to CPU usage/2</a:t>
            </a:r>
          </a:p>
          <a:p>
            <a:pPr lvl="2"/>
            <a:r>
              <a:rPr lang="en-US" dirty="0" smtClean="0"/>
              <a:t>Set priority value of each process to (base priority + CPU usage/2). The base priority is the minimum user mode priority value. Priority is inversely related to CPU usage.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Case study: UNIX</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Priority-based fixed quantum scheduling</a:t>
            </a:r>
          </a:p>
          <a:p>
            <a:pPr lvl="1"/>
            <a:r>
              <a:rPr lang="en-US" dirty="0" smtClean="0"/>
              <a:t>A process on entering the kernel mode receives a priority value lower than the user mode base priority indicating a higher priority than all user mode processes</a:t>
            </a:r>
          </a:p>
          <a:p>
            <a:pPr lvl="1"/>
            <a:r>
              <a:rPr lang="en-US" dirty="0" smtClean="0"/>
              <a:t>A process about to enter the sleep state (in kernel mode) receives a predetermined priority value</a:t>
            </a:r>
          </a:p>
          <a:p>
            <a:pPr lvl="2"/>
            <a:r>
              <a:rPr lang="en-US" dirty="0" smtClean="0"/>
              <a:t>Value depends on the reason to sleep</a:t>
            </a:r>
          </a:p>
          <a:p>
            <a:pPr lvl="2"/>
            <a:r>
              <a:rPr lang="en-US" dirty="0" smtClean="0"/>
              <a:t>I/O calls from lower levels of the kernel receive very high priority because these calls hold a lot of resources</a:t>
            </a:r>
          </a:p>
          <a:p>
            <a:pPr lvl="2"/>
            <a:r>
              <a:rPr lang="en-US" dirty="0" smtClean="0"/>
              <a:t>Disk I/O always receives higher priority than a process waiting for some memory resources</a:t>
            </a:r>
          </a:p>
          <a:p>
            <a:pPr lvl="2"/>
            <a:r>
              <a:rPr lang="en-US" dirty="0" smtClean="0"/>
              <a:t>This priority is used to schedule the process right after it returns to the ready queue at the end of the sleep (still in kernel mode)</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Case study: UNIX</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Priority-based fixed quantum scheduling</a:t>
            </a:r>
          </a:p>
          <a:p>
            <a:pPr lvl="1"/>
            <a:r>
              <a:rPr lang="en-US" dirty="0" smtClean="0"/>
              <a:t>A switch from kernel to user mode sets the process priority value to at least the user mode base priority</a:t>
            </a:r>
          </a:p>
          <a:p>
            <a:pPr lvl="1"/>
            <a:r>
              <a:rPr lang="en-US" dirty="0" smtClean="0"/>
              <a:t>The priority of a process can be controlled by the owner of the process through the nice() call</a:t>
            </a:r>
          </a:p>
          <a:p>
            <a:pPr lvl="2"/>
            <a:r>
              <a:rPr lang="en-US" dirty="0" smtClean="0"/>
              <a:t>Takes an integer argument, which is usually non-negative</a:t>
            </a:r>
          </a:p>
          <a:p>
            <a:pPr lvl="2"/>
            <a:r>
              <a:rPr lang="en-US" dirty="0" smtClean="0"/>
              <a:t>The passed argument is added to the priority value of the process</a:t>
            </a:r>
          </a:p>
          <a:p>
            <a:pPr lvl="2"/>
            <a:r>
              <a:rPr lang="en-US" dirty="0" smtClean="0"/>
              <a:t>The value of the argument is usually called the “nice value” indicating how nice the process is to the other processes</a:t>
            </a:r>
          </a:p>
          <a:p>
            <a:pPr lvl="2"/>
            <a:r>
              <a:rPr lang="en-US" dirty="0" smtClean="0"/>
              <a:t>The nice value, the priority value, and the CPU usage value of a process are stored in the process table entry</a:t>
            </a:r>
          </a:p>
          <a:p>
            <a:pPr lvl="2"/>
            <a:r>
              <a:rPr lang="en-US" dirty="0" smtClean="0"/>
              <a:t>Forked children inherit the nice value of the parent</a:t>
            </a:r>
          </a:p>
          <a:p>
            <a:pPr lvl="1"/>
            <a:r>
              <a:rPr lang="en-US" dirty="0" smtClean="0"/>
              <a:t>Priority ties are broken by scheduling the process with a larger waiting time in the ready queue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Case study: Linux</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Similar to UNIX with a few differences</a:t>
            </a:r>
          </a:p>
          <a:p>
            <a:pPr lvl="1"/>
            <a:r>
              <a:rPr lang="en-US" dirty="0" smtClean="0"/>
              <a:t>Time quantum is not fixed and is inversely related to the priority value (i.e., lower priority processes get smaller time quantum)</a:t>
            </a:r>
          </a:p>
          <a:p>
            <a:pPr lvl="1"/>
            <a:r>
              <a:rPr lang="en-US" dirty="0" smtClean="0"/>
              <a:t>The priority of a process is updated only </a:t>
            </a:r>
            <a:r>
              <a:rPr lang="en-US" smtClean="0"/>
              <a:t>after it </a:t>
            </a:r>
            <a:r>
              <a:rPr lang="en-US" dirty="0" smtClean="0"/>
              <a:t>gets at least one quantum to execute</a:t>
            </a:r>
          </a:p>
          <a:p>
            <a:pPr lvl="1"/>
            <a:r>
              <a:rPr lang="en-US" dirty="0" smtClean="0"/>
              <a:t>Supports symmetric multiprocessing and each processor executes the scheduling algorithm locally</a:t>
            </a:r>
          </a:p>
          <a:p>
            <a:pPr lvl="2"/>
            <a:r>
              <a:rPr lang="en-US" dirty="0" smtClean="0"/>
              <a:t>Does not </a:t>
            </a:r>
            <a:r>
              <a:rPr lang="en-US" dirty="0" err="1" smtClean="0"/>
              <a:t>honour</a:t>
            </a:r>
            <a:r>
              <a:rPr lang="en-US" dirty="0" smtClean="0"/>
              <a:t> global priority</a:t>
            </a:r>
          </a:p>
          <a:p>
            <a:pPr lvl="1"/>
            <a:r>
              <a:rPr lang="en-US" dirty="0" smtClean="0"/>
              <a:t>An interactive process receives a nice value of -5 if it is sleeping on I/O for a long time</a:t>
            </a:r>
          </a:p>
          <a:p>
            <a:pPr lvl="2"/>
            <a:r>
              <a:rPr lang="en-US" dirty="0" smtClean="0"/>
              <a:t>When such a process returns to the ready queue they get a somewhat higher priority to improve the degree of interaction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Case study: Solaris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Four classes of processes</a:t>
            </a:r>
          </a:p>
          <a:p>
            <a:pPr lvl="1"/>
            <a:r>
              <a:rPr lang="en-US" dirty="0" smtClean="0"/>
              <a:t>Time sharing, interactive, system, and real-time</a:t>
            </a:r>
          </a:p>
          <a:p>
            <a:r>
              <a:rPr lang="en-US" dirty="0" smtClean="0"/>
              <a:t>A user process is classified as time sharing unless it is interactive (e.g., GUI process) or real-time</a:t>
            </a:r>
          </a:p>
          <a:p>
            <a:pPr lvl="1"/>
            <a:r>
              <a:rPr lang="en-US" dirty="0" smtClean="0"/>
              <a:t>Multi-level feedback queue scheduling with queues ordered by priority; a lower priority queue can be scheduled only if all higher priority queues are empty</a:t>
            </a:r>
          </a:p>
          <a:p>
            <a:pPr lvl="1"/>
            <a:r>
              <a:rPr lang="en-US" dirty="0" smtClean="0"/>
              <a:t>The processes in the highest priority queue get the smallest time quantum (can be switched quickly so that all high priority processes make some progress)</a:t>
            </a:r>
          </a:p>
          <a:p>
            <a:pPr lvl="1"/>
            <a:r>
              <a:rPr lang="en-US" dirty="0" smtClean="0"/>
              <a:t>When a process returns from sleep state to ready state, its priority is boosted to somewhere between 50 and 59</a:t>
            </a:r>
            <a:endParaRPr lang="en-US" dirty="0"/>
          </a:p>
        </p:txBody>
      </p:sp>
    </p:spTree>
    <p:extLst>
      <p:ext uri="{BB962C8B-B14F-4D97-AF65-F5344CB8AC3E}">
        <p14:creationId xmlns:p14="http://schemas.microsoft.com/office/powerpoint/2010/main" val="1624707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Case study: Solaris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Interactive class executes a similar scheduling algorithm as the time sharing class</a:t>
            </a:r>
          </a:p>
          <a:p>
            <a:pPr lvl="1"/>
            <a:r>
              <a:rPr lang="en-US" dirty="0" smtClean="0"/>
              <a:t>The GUI processes are assigned the highest priority</a:t>
            </a:r>
          </a:p>
          <a:p>
            <a:r>
              <a:rPr lang="en-US" dirty="0" smtClean="0"/>
              <a:t>System class includes all kernel processes</a:t>
            </a:r>
          </a:p>
          <a:p>
            <a:pPr lvl="1"/>
            <a:r>
              <a:rPr lang="en-US" dirty="0" smtClean="0"/>
              <a:t>User processes executing in kernel mode are not in this class</a:t>
            </a:r>
          </a:p>
          <a:p>
            <a:pPr lvl="1"/>
            <a:r>
              <a:rPr lang="en-US" dirty="0" smtClean="0"/>
              <a:t>Scheduler, system daemons, etc. are in this class</a:t>
            </a:r>
          </a:p>
          <a:p>
            <a:pPr lvl="1"/>
            <a:r>
              <a:rPr lang="en-US" dirty="0" smtClean="0"/>
              <a:t>Each system process has a pre-determined fixed priority, based on which they get scheduled</a:t>
            </a:r>
          </a:p>
          <a:p>
            <a:r>
              <a:rPr lang="en-US" dirty="0" smtClean="0"/>
              <a:t>Real-time processes are time-critical</a:t>
            </a:r>
          </a:p>
          <a:p>
            <a:pPr lvl="1"/>
            <a:r>
              <a:rPr lang="en-US" dirty="0" smtClean="0"/>
              <a:t>Assigned highest global priority </a:t>
            </a:r>
            <a:endParaRPr lang="en-US" dirty="0"/>
          </a:p>
        </p:txBody>
      </p:sp>
    </p:spTree>
    <p:extLst>
      <p:ext uri="{BB962C8B-B14F-4D97-AF65-F5344CB8AC3E}">
        <p14:creationId xmlns:p14="http://schemas.microsoft.com/office/powerpoint/2010/main" val="407840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Case study: Solaris</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At the time of selecting a new process for scheduling</a:t>
            </a:r>
          </a:p>
          <a:p>
            <a:pPr lvl="1"/>
            <a:r>
              <a:rPr lang="en-US" dirty="0" smtClean="0"/>
              <a:t>The scheduler translates all local priorities within each class into global priorities</a:t>
            </a:r>
          </a:p>
          <a:p>
            <a:pPr lvl="2"/>
            <a:r>
              <a:rPr lang="en-US" dirty="0" smtClean="0"/>
              <a:t>Done through a pre-determined priority order among the classes</a:t>
            </a:r>
          </a:p>
          <a:p>
            <a:pPr lvl="1"/>
            <a:r>
              <a:rPr lang="en-US" dirty="0" smtClean="0"/>
              <a:t>Selects the process with the highest global priority</a:t>
            </a:r>
          </a:p>
          <a:p>
            <a:pPr lvl="2"/>
            <a:r>
              <a:rPr lang="en-US" dirty="0" smtClean="0"/>
              <a:t>If there are multiple such processes, all of them are chained up in a single special queue</a:t>
            </a:r>
          </a:p>
          <a:p>
            <a:pPr lvl="2"/>
            <a:r>
              <a:rPr lang="en-US" dirty="0" smtClean="0"/>
              <a:t>This special queue is scheduled in a round-robin fashion with a fixed pre-determined time quantum assigned to each process</a:t>
            </a:r>
          </a:p>
          <a:p>
            <a:pPr lvl="1"/>
            <a:r>
              <a:rPr lang="en-US" dirty="0" smtClean="0"/>
              <a:t>A process is pre-empted if it goes to sleep state, or its time quantum expires, or a new higher-priority process arrives</a:t>
            </a:r>
          </a:p>
          <a:p>
            <a:pPr lvl="1"/>
            <a:endParaRPr lang="en-US" dirty="0" smtClean="0"/>
          </a:p>
        </p:txBody>
      </p:sp>
    </p:spTree>
    <p:extLst>
      <p:ext uri="{BB962C8B-B14F-4D97-AF65-F5344CB8AC3E}">
        <p14:creationId xmlns:p14="http://schemas.microsoft.com/office/powerpoint/2010/main" val="3088963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Case study: Windows XP</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Pre-emptive priority-based scheduling</a:t>
            </a:r>
          </a:p>
          <a:p>
            <a:pPr lvl="1"/>
            <a:r>
              <a:rPr lang="en-US" dirty="0" smtClean="0"/>
              <a:t>42 priority levels</a:t>
            </a:r>
          </a:p>
          <a:p>
            <a:pPr lvl="1"/>
            <a:r>
              <a:rPr lang="en-US" dirty="0" smtClean="0"/>
              <a:t>Six priority classes: REALTIME, HIGH, ABOVE_NORMAL, NORMAL (this is default), BELOW_NORMAL, and IDLE</a:t>
            </a:r>
          </a:p>
          <a:p>
            <a:pPr lvl="1"/>
            <a:r>
              <a:rPr lang="en-US" dirty="0" smtClean="0"/>
              <a:t>Seven relative priority levels within each priority class: TIME_CRITICAL, HIGHEST, ABOVE_NORMAL, NORMAL (this is default), BELOW_NORMAL, LOWEST, and IDLE</a:t>
            </a:r>
          </a:p>
          <a:p>
            <a:pPr lvl="1"/>
            <a:r>
              <a:rPr lang="en-US" dirty="0" smtClean="0"/>
              <a:t>The global priority level of a process is determined based on its priority class and its priority level within the class</a:t>
            </a:r>
          </a:p>
          <a:p>
            <a:pPr lvl="2"/>
            <a:r>
              <a:rPr lang="en-US" dirty="0" smtClean="0"/>
              <a:t>The Win32 kernel thread library allows the user to control these two parameters from the user program</a:t>
            </a:r>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Windows XP</a:t>
            </a:r>
            <a:endParaRPr lang="en-US" dirty="0"/>
          </a:p>
        </p:txBody>
      </p:sp>
      <p:sp>
        <p:nvSpPr>
          <p:cNvPr id="3" name="Content Placeholder 2"/>
          <p:cNvSpPr>
            <a:spLocks noGrp="1"/>
          </p:cNvSpPr>
          <p:nvPr>
            <p:ph idx="1"/>
          </p:nvPr>
        </p:nvSpPr>
        <p:spPr>
          <a:xfrm>
            <a:off x="457200" y="1295400"/>
            <a:ext cx="8686800" cy="5410200"/>
          </a:xfrm>
        </p:spPr>
        <p:txBody>
          <a:bodyPr>
            <a:normAutofit/>
          </a:bodyPr>
          <a:lstStyle/>
          <a:p>
            <a:r>
              <a:rPr lang="en-US" dirty="0" smtClean="0"/>
              <a:t>Pre-emptive priority-based scheduling</a:t>
            </a:r>
          </a:p>
          <a:p>
            <a:pPr lvl="1"/>
            <a:r>
              <a:rPr lang="en-US" dirty="0" smtClean="0"/>
              <a:t>The priority has an inverse relationship with CPU usage like in UNIX</a:t>
            </a:r>
          </a:p>
          <a:p>
            <a:pPr lvl="1"/>
            <a:r>
              <a:rPr lang="en-US" dirty="0" smtClean="0"/>
              <a:t>A process returning to the ready queue from sleep state undergoes a priority boost</a:t>
            </a:r>
          </a:p>
          <a:p>
            <a:pPr lvl="2"/>
            <a:r>
              <a:rPr lang="en-US" dirty="0" smtClean="0"/>
              <a:t>The amount of boost depends on the reason for sleep</a:t>
            </a:r>
          </a:p>
          <a:p>
            <a:pPr lvl="2"/>
            <a:r>
              <a:rPr lang="en-US" dirty="0" smtClean="0"/>
              <a:t>A process sleeping on keyboard I/O always gets a bigger priority boost compared to one sleeping on disk I/O</a:t>
            </a:r>
          </a:p>
          <a:p>
            <a:pPr lvl="1"/>
            <a:r>
              <a:rPr lang="en-US" dirty="0" smtClean="0"/>
              <a:t>Interactive processes use a different variable-quantum scheduling algorithm (next slide)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Windows XP</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Pre-emptive priority-based scheduling</a:t>
            </a:r>
          </a:p>
          <a:p>
            <a:pPr lvl="1"/>
            <a:r>
              <a:rPr lang="en-US" dirty="0" smtClean="0"/>
              <a:t>The process currently selected on the screen is called a foreground process and everything else is a background process</a:t>
            </a:r>
          </a:p>
          <a:p>
            <a:pPr lvl="2"/>
            <a:r>
              <a:rPr lang="en-US" dirty="0" smtClean="0"/>
              <a:t>The foreground processes always get a bigger quantum than the background processes</a:t>
            </a:r>
          </a:p>
          <a:p>
            <a:pPr lvl="2"/>
            <a:r>
              <a:rPr lang="en-US" dirty="0" smtClean="0"/>
              <a:t>When a background process moves to foreground, its quantum is multiplied by a constant positive integer larger than one (</a:t>
            </a:r>
            <a:r>
              <a:rPr lang="en-US" smtClean="0"/>
              <a:t>usually three)</a:t>
            </a:r>
            <a:endParaRPr lang="en-US" dirty="0" smtClean="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Concept of process</a:t>
            </a:r>
          </a:p>
          <a:p>
            <a:pPr lvl="1"/>
            <a:r>
              <a:rPr lang="en-US" dirty="0" smtClean="0"/>
              <a:t>Loosely speaking, anything that runs on the CPU</a:t>
            </a:r>
          </a:p>
          <a:p>
            <a:r>
              <a:rPr lang="en-US" dirty="0" smtClean="0"/>
              <a:t>System calls to control what a process does (other than computing)</a:t>
            </a:r>
          </a:p>
          <a:p>
            <a:pPr lvl="1"/>
            <a:r>
              <a:rPr lang="en-US" dirty="0" smtClean="0"/>
              <a:t>Creation of new process/thread</a:t>
            </a:r>
          </a:p>
          <a:p>
            <a:pPr lvl="1"/>
            <a:r>
              <a:rPr lang="en-US" dirty="0" smtClean="0"/>
              <a:t>Communicating with another process/thread: message passing, shared memory, event signal</a:t>
            </a:r>
          </a:p>
          <a:p>
            <a:pPr lvl="1"/>
            <a:r>
              <a:rPr lang="en-US" dirty="0" smtClean="0"/>
              <a:t>Saving and restoring the context of a process</a:t>
            </a:r>
          </a:p>
          <a:p>
            <a:r>
              <a:rPr lang="en-US" dirty="0" smtClean="0"/>
              <a:t>Multithreading libraries</a:t>
            </a:r>
            <a:endParaRPr lang="en-US" dirty="0"/>
          </a:p>
        </p:txBody>
      </p:sp>
    </p:spTree>
    <p:extLst>
      <p:ext uri="{BB962C8B-B14F-4D97-AF65-F5344CB8AC3E}">
        <p14:creationId xmlns:p14="http://schemas.microsoft.com/office/powerpoint/2010/main" val="386561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smtClean="0"/>
              <a:t>Scheduling in thread libraries</a:t>
            </a:r>
            <a:endParaRPr lang="en-US" dirty="0"/>
          </a:p>
        </p:txBody>
      </p:sp>
      <p:sp>
        <p:nvSpPr>
          <p:cNvPr id="3" name="Content Placeholder 2"/>
          <p:cNvSpPr>
            <a:spLocks noGrp="1"/>
          </p:cNvSpPr>
          <p:nvPr>
            <p:ph idx="1"/>
          </p:nvPr>
        </p:nvSpPr>
        <p:spPr>
          <a:xfrm>
            <a:off x="457200" y="685800"/>
            <a:ext cx="8686800" cy="6172200"/>
          </a:xfrm>
        </p:spPr>
        <p:txBody>
          <a:bodyPr>
            <a:normAutofit fontScale="92500" lnSpcReduction="10000"/>
          </a:bodyPr>
          <a:lstStyle/>
          <a:p>
            <a:r>
              <a:rPr lang="en-US" dirty="0" smtClean="0"/>
              <a:t>Kernel-level threads are scheduled by the OS and the user-level threads are scheduled by the thread libraries</a:t>
            </a:r>
          </a:p>
          <a:p>
            <a:pPr lvl="1"/>
            <a:r>
              <a:rPr lang="en-US" dirty="0" smtClean="0"/>
              <a:t>A group of user-level threads may be mapped to one or more kernel-level threads</a:t>
            </a:r>
          </a:p>
          <a:p>
            <a:r>
              <a:rPr lang="en-US" dirty="0" smtClean="0"/>
              <a:t>Process contention scope is used to carry out user-level thread scheduling within a process</a:t>
            </a:r>
          </a:p>
          <a:p>
            <a:pPr lvl="1"/>
            <a:r>
              <a:rPr lang="en-US" dirty="0" smtClean="0"/>
              <a:t>OS scheduler maps the user-level threads to the available kernel-level threads</a:t>
            </a:r>
          </a:p>
          <a:p>
            <a:pPr lvl="1"/>
            <a:r>
              <a:rPr lang="en-US" dirty="0" smtClean="0"/>
              <a:t>When a kernel-level thread is scheduled, the user-level threads mapped to it share the quantum through user-level thread switching or one of the mapped threads runs</a:t>
            </a:r>
          </a:p>
          <a:p>
            <a:pPr lvl="1"/>
            <a:r>
              <a:rPr lang="en-US" dirty="0" smtClean="0"/>
              <a:t>User-level thread priorities are interpreted relative to the global priority</a:t>
            </a:r>
            <a:endParaRPr lang="en-US" dirty="0"/>
          </a:p>
        </p:txBody>
      </p:sp>
    </p:spTree>
    <p:extLst>
      <p:ext uri="{BB962C8B-B14F-4D97-AF65-F5344CB8AC3E}">
        <p14:creationId xmlns:p14="http://schemas.microsoft.com/office/powerpoint/2010/main" val="284708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thread libraries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System contention scope</a:t>
            </a:r>
          </a:p>
          <a:p>
            <a:pPr lvl="1"/>
            <a:r>
              <a:rPr lang="en-US" dirty="0" smtClean="0"/>
              <a:t>All threads are visible to the kernel</a:t>
            </a:r>
          </a:p>
          <a:p>
            <a:pPr lvl="1"/>
            <a:r>
              <a:rPr lang="en-US" dirty="0" smtClean="0"/>
              <a:t>Thread priorities are interpreted relative to the process threads only</a:t>
            </a:r>
          </a:p>
          <a:p>
            <a:pPr lvl="1"/>
            <a:r>
              <a:rPr lang="en-US" dirty="0" smtClean="0"/>
              <a:t>Linux supports only system contention scope</a:t>
            </a:r>
          </a:p>
          <a:p>
            <a:r>
              <a:rPr lang="en-US" dirty="0" smtClean="0"/>
              <a:t>Contention scopes in the POSIX thread library</a:t>
            </a:r>
          </a:p>
          <a:p>
            <a:pPr lvl="1"/>
            <a:r>
              <a:rPr lang="en-US" dirty="0" err="1" smtClean="0"/>
              <a:t>pthread_attr_getscope</a:t>
            </a:r>
            <a:r>
              <a:rPr lang="en-US" dirty="0" smtClean="0"/>
              <a:t>() and </a:t>
            </a:r>
            <a:r>
              <a:rPr lang="en-US" dirty="0" err="1" smtClean="0"/>
              <a:t>pthread_attr_setscope</a:t>
            </a:r>
            <a:r>
              <a:rPr lang="en-US" dirty="0" smtClean="0"/>
              <a:t>() for getting and setting scheduler scope</a:t>
            </a:r>
          </a:p>
          <a:p>
            <a:pPr lvl="2"/>
            <a:r>
              <a:rPr lang="en-US" dirty="0" smtClean="0"/>
              <a:t>Two defined scopes: PTHREAD_SCOPE_PROCESS and PTHREAD_SCOPE_SYSTEM</a:t>
            </a:r>
            <a:endParaRPr lang="en-US" dirty="0"/>
          </a:p>
        </p:txBody>
      </p:sp>
    </p:spTree>
    <p:extLst>
      <p:ext uri="{BB962C8B-B14F-4D97-AF65-F5344CB8AC3E}">
        <p14:creationId xmlns:p14="http://schemas.microsoft.com/office/powerpoint/2010/main" val="4263580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thread libraries</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POSIX thread library allows one to specify the thread scheduling policy and thread priorities</a:t>
            </a:r>
          </a:p>
          <a:p>
            <a:pPr lvl="1"/>
            <a:r>
              <a:rPr lang="en-US" dirty="0" smtClean="0"/>
              <a:t>Priorities are non-negative integers less than 100</a:t>
            </a:r>
          </a:p>
          <a:p>
            <a:pPr lvl="1"/>
            <a:r>
              <a:rPr lang="en-US" dirty="0" smtClean="0"/>
              <a:t>The scheduling algorithm can be read and written to using the </a:t>
            </a:r>
            <a:r>
              <a:rPr lang="en-US" dirty="0" err="1" smtClean="0"/>
              <a:t>pthread_attr_getschedpolicy</a:t>
            </a:r>
            <a:r>
              <a:rPr lang="en-US" dirty="0" smtClean="0"/>
              <a:t>() and </a:t>
            </a:r>
            <a:r>
              <a:rPr lang="en-US" dirty="0" err="1" smtClean="0"/>
              <a:t>pthread_attr_setschedpolicy</a:t>
            </a:r>
            <a:r>
              <a:rPr lang="en-US" dirty="0" smtClean="0"/>
              <a:t>() functions</a:t>
            </a:r>
          </a:p>
          <a:p>
            <a:pPr lvl="1"/>
            <a:r>
              <a:rPr lang="en-US" dirty="0" smtClean="0"/>
              <a:t>The thread priorities can be read and written to using the </a:t>
            </a:r>
            <a:r>
              <a:rPr lang="en-US" dirty="0" err="1" smtClean="0"/>
              <a:t>pthread_attr_getschedparam</a:t>
            </a:r>
            <a:r>
              <a:rPr lang="en-US" dirty="0" smtClean="0"/>
              <a:t>() and </a:t>
            </a:r>
            <a:r>
              <a:rPr lang="en-US" dirty="0" err="1" smtClean="0"/>
              <a:t>pthread_attr_setschedparam</a:t>
            </a:r>
            <a:r>
              <a:rPr lang="en-US" dirty="0" smtClean="0"/>
              <a:t>() functions</a:t>
            </a:r>
            <a:endParaRPr lang="en-US" dirty="0"/>
          </a:p>
        </p:txBody>
      </p:sp>
    </p:spTree>
    <p:extLst>
      <p:ext uri="{BB962C8B-B14F-4D97-AF65-F5344CB8AC3E}">
        <p14:creationId xmlns:p14="http://schemas.microsoft.com/office/powerpoint/2010/main" val="3152098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scheduling algorithms</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Must evaluate a set of algorithms before picking one</a:t>
            </a:r>
          </a:p>
          <a:p>
            <a:pPr lvl="1"/>
            <a:r>
              <a:rPr lang="en-US" dirty="0" smtClean="0"/>
              <a:t>Need to decide the optimization criterion first</a:t>
            </a:r>
          </a:p>
          <a:p>
            <a:pPr lvl="1"/>
            <a:r>
              <a:rPr lang="en-US" dirty="0" smtClean="0"/>
              <a:t>Possible example: maximize CPU utilization under the constraint that the maximum response time is T</a:t>
            </a:r>
          </a:p>
          <a:p>
            <a:pPr lvl="1"/>
            <a:r>
              <a:rPr lang="en-US" dirty="0" smtClean="0"/>
              <a:t>Possible example: maximize system throughput under the constraint that the turnaround time of each process is linearly proportional to its execution time</a:t>
            </a:r>
          </a:p>
          <a:p>
            <a:pPr lvl="2"/>
            <a:r>
              <a:rPr lang="en-US" dirty="0" smtClean="0"/>
              <a:t>Short-burst processes wait less</a:t>
            </a:r>
          </a:p>
          <a:p>
            <a:pPr lvl="1"/>
            <a:r>
              <a:rPr lang="en-US" dirty="0" smtClean="0"/>
              <a:t>Once the criterion is decided, a set of candidate algorithms must be evaluated to select the best one</a:t>
            </a:r>
            <a:endParaRPr lang="en-US" dirty="0"/>
          </a:p>
        </p:txBody>
      </p:sp>
    </p:spTree>
    <p:extLst>
      <p:ext uri="{BB962C8B-B14F-4D97-AF65-F5344CB8AC3E}">
        <p14:creationId xmlns:p14="http://schemas.microsoft.com/office/powerpoint/2010/main" val="2718201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Evaluating scheduling algorithms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Analytical modeling</a:t>
            </a:r>
          </a:p>
          <a:p>
            <a:pPr lvl="1"/>
            <a:r>
              <a:rPr lang="en-US" dirty="0" smtClean="0"/>
              <a:t>Design a mathematical model for the entire system that takes as input the description of the scheduling algorithm and the description of the processes possibly in terms of the distribution of arrival times, values of CPU and I/O burst lengths or simply a sequence of CPU and I/O bursts</a:t>
            </a:r>
          </a:p>
          <a:p>
            <a:pPr lvl="1"/>
            <a:r>
              <a:rPr lang="en-US" dirty="0" smtClean="0"/>
              <a:t>The model computes the target criterion</a:t>
            </a:r>
          </a:p>
          <a:p>
            <a:pPr lvl="1"/>
            <a:r>
              <a:rPr lang="en-US" dirty="0" smtClean="0"/>
              <a:t>Such a model can be as simple as a single formula or as complicated as a queuing model</a:t>
            </a:r>
          </a:p>
          <a:p>
            <a:pPr lvl="1"/>
            <a:r>
              <a:rPr lang="en-US" dirty="0" smtClean="0"/>
              <a:t>Usually difficult to capture the real-world behavior of the system, but useful for eliminating some obviously poor scheduling algorithms</a:t>
            </a:r>
            <a:endParaRPr lang="en-US" dirty="0"/>
          </a:p>
        </p:txBody>
      </p:sp>
    </p:spTree>
    <p:extLst>
      <p:ext uri="{BB962C8B-B14F-4D97-AF65-F5344CB8AC3E}">
        <p14:creationId xmlns:p14="http://schemas.microsoft.com/office/powerpoint/2010/main" val="1496889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scheduling algorithms</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Simulation</a:t>
            </a:r>
          </a:p>
          <a:p>
            <a:pPr lvl="1"/>
            <a:r>
              <a:rPr lang="en-US" dirty="0" smtClean="0"/>
              <a:t>Rigorous simulation must be carried out before selecting a few good candidates</a:t>
            </a:r>
          </a:p>
          <a:p>
            <a:pPr lvl="1"/>
            <a:r>
              <a:rPr lang="en-US" dirty="0" smtClean="0"/>
              <a:t>A simulator is a software model of the system, but simpler than the full OS</a:t>
            </a:r>
          </a:p>
          <a:p>
            <a:pPr lvl="1"/>
            <a:r>
              <a:rPr lang="en-US" dirty="0" smtClean="0"/>
              <a:t>The simulator can accept real-world user programs and simulate them to evaluate the target criterion</a:t>
            </a:r>
          </a:p>
          <a:p>
            <a:pPr lvl="2"/>
            <a:r>
              <a:rPr lang="en-US" dirty="0" err="1" smtClean="0"/>
              <a:t>NachOS</a:t>
            </a:r>
            <a:r>
              <a:rPr lang="en-US" dirty="0" smtClean="0"/>
              <a:t> is a simplified OS simulator</a:t>
            </a:r>
          </a:p>
          <a:p>
            <a:r>
              <a:rPr lang="en-US" dirty="0" smtClean="0"/>
              <a:t>Final phase of the design involves incorporating the shortlisted candidate algorithms in the real OS and evaluating the target criterion</a:t>
            </a:r>
            <a:endParaRPr lang="en-US" dirty="0"/>
          </a:p>
        </p:txBody>
      </p:sp>
    </p:spTree>
    <p:extLst>
      <p:ext uri="{BB962C8B-B14F-4D97-AF65-F5344CB8AC3E}">
        <p14:creationId xmlns:p14="http://schemas.microsoft.com/office/powerpoint/2010/main" val="5100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General scheduling mechanism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Process scheduling is the activity of selecting the process that will run next on the CPU</a:t>
            </a:r>
          </a:p>
          <a:p>
            <a:r>
              <a:rPr lang="en-US" dirty="0" smtClean="0"/>
              <a:t>If the scheduler needs to run in the kernel mode, there has to be a mode switch in the currently running process before scheduling can take place</a:t>
            </a:r>
          </a:p>
          <a:p>
            <a:pPr lvl="1"/>
            <a:r>
              <a:rPr lang="en-US" dirty="0" smtClean="0"/>
              <a:t>The mode switch is usually a result of a system call or an interrupt</a:t>
            </a:r>
          </a:p>
          <a:p>
            <a:pPr lvl="1"/>
            <a:r>
              <a:rPr lang="en-US" dirty="0" smtClean="0"/>
              <a:t>A scheduling decision may have to be taken only on a long-latency system call and some interrupts such as the timer interrupt</a:t>
            </a:r>
          </a:p>
          <a:p>
            <a:r>
              <a:rPr lang="en-US" dirty="0" smtClean="0"/>
              <a:t>A scheduler saves the context of the currently running process, selects a process from the ready queue, restores the context of selected process</a:t>
            </a:r>
            <a:endParaRPr lang="en-US" dirty="0"/>
          </a:p>
        </p:txBody>
      </p:sp>
    </p:spTree>
    <p:extLst>
      <p:ext uri="{BB962C8B-B14F-4D97-AF65-F5344CB8AC3E}">
        <p14:creationId xmlns:p14="http://schemas.microsoft.com/office/powerpoint/2010/main" val="114008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General scheduling mechanism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The scheduler can be invoked in four possible circumstances</a:t>
            </a:r>
          </a:p>
          <a:p>
            <a:pPr lvl="1"/>
            <a:r>
              <a:rPr lang="en-US" dirty="0" smtClean="0"/>
              <a:t>The currently running process goes on a long-latency system call i.e. transitions from running to sleep state</a:t>
            </a:r>
          </a:p>
          <a:p>
            <a:pPr lvl="1"/>
            <a:r>
              <a:rPr lang="en-US" dirty="0" smtClean="0"/>
              <a:t>A new process is created or a process completes a long-latency system call i.e., a process transitions from created to ready or from sleep to ready</a:t>
            </a:r>
          </a:p>
          <a:p>
            <a:pPr lvl="1"/>
            <a:r>
              <a:rPr lang="en-US" dirty="0" smtClean="0"/>
              <a:t>The currently running process terminates</a:t>
            </a:r>
          </a:p>
          <a:p>
            <a:pPr lvl="1"/>
            <a:r>
              <a:rPr lang="en-US" dirty="0" smtClean="0"/>
              <a:t>The currently running process receives a timer interrupt</a:t>
            </a:r>
          </a:p>
          <a:p>
            <a:pPr lvl="1"/>
            <a:r>
              <a:rPr lang="en-US" dirty="0" smtClean="0"/>
              <a:t>The first and the third cases lead to non-preemptive or co-operative scheduling</a:t>
            </a:r>
          </a:p>
          <a:p>
            <a:pPr lvl="1"/>
            <a:r>
              <a:rPr lang="en-US" dirty="0" smtClean="0"/>
              <a:t>The remaining two cases lead to pre-emptive scheduling</a:t>
            </a:r>
            <a:endParaRPr lang="en-US" dirty="0"/>
          </a:p>
        </p:txBody>
      </p:sp>
    </p:spTree>
    <p:extLst>
      <p:ext uri="{BB962C8B-B14F-4D97-AF65-F5344CB8AC3E}">
        <p14:creationId xmlns:p14="http://schemas.microsoft.com/office/powerpoint/2010/main" val="150892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Goals of process scheduling</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A scheduling algorithm can target a subset of the following</a:t>
            </a:r>
          </a:p>
          <a:p>
            <a:pPr lvl="1"/>
            <a:r>
              <a:rPr lang="en-US" dirty="0" smtClean="0"/>
              <a:t>Maximize throughput: rate at which processes complete</a:t>
            </a:r>
          </a:p>
          <a:p>
            <a:pPr lvl="1"/>
            <a:r>
              <a:rPr lang="en-US" dirty="0" smtClean="0"/>
              <a:t>Minimize turnaround time</a:t>
            </a:r>
          </a:p>
          <a:p>
            <a:pPr lvl="2"/>
            <a:r>
              <a:rPr lang="en-US" dirty="0" smtClean="0"/>
              <a:t>Average, maximum, standard deviation?</a:t>
            </a:r>
          </a:p>
          <a:p>
            <a:pPr lvl="1"/>
            <a:r>
              <a:rPr lang="en-US" dirty="0" smtClean="0"/>
              <a:t>Minimize waiting time in the ready queue</a:t>
            </a:r>
          </a:p>
          <a:p>
            <a:pPr lvl="2"/>
            <a:r>
              <a:rPr lang="en-US" dirty="0" smtClean="0"/>
              <a:t>Direct measure of scheduler efficiency</a:t>
            </a:r>
          </a:p>
          <a:p>
            <a:pPr lvl="2"/>
            <a:r>
              <a:rPr lang="en-US" dirty="0" smtClean="0"/>
              <a:t>Average, maximum, standard deviation?</a:t>
            </a:r>
          </a:p>
          <a:p>
            <a:pPr lvl="1"/>
            <a:r>
              <a:rPr lang="en-US" dirty="0" smtClean="0"/>
              <a:t>Minimize response time</a:t>
            </a:r>
          </a:p>
          <a:p>
            <a:pPr lvl="2"/>
            <a:r>
              <a:rPr lang="en-US" dirty="0" smtClean="0"/>
              <a:t>How long a process takes to produce the first result</a:t>
            </a:r>
          </a:p>
          <a:p>
            <a:pPr lvl="2"/>
            <a:r>
              <a:rPr lang="en-US" dirty="0" smtClean="0"/>
              <a:t>Important for interactive systems</a:t>
            </a:r>
          </a:p>
          <a:p>
            <a:pPr lvl="2"/>
            <a:r>
              <a:rPr lang="en-US" dirty="0" smtClean="0"/>
              <a:t>Average, maximum, standard deviation?</a:t>
            </a:r>
          </a:p>
          <a:p>
            <a:pPr lvl="1"/>
            <a:endParaRPr lang="en-US" dirty="0"/>
          </a:p>
        </p:txBody>
      </p:sp>
    </p:spTree>
    <p:extLst>
      <p:ext uri="{BB962C8B-B14F-4D97-AF65-F5344CB8AC3E}">
        <p14:creationId xmlns:p14="http://schemas.microsoft.com/office/powerpoint/2010/main" val="24588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algorithms: FCFS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Non-preemptive first-come-first-serve</a:t>
            </a:r>
          </a:p>
          <a:p>
            <a:r>
              <a:rPr lang="en-US" dirty="0" smtClean="0"/>
              <a:t>May lead to a convoy effect if one process has large CPU bursts and others have small CPU bursts</a:t>
            </a:r>
          </a:p>
          <a:p>
            <a:r>
              <a:rPr lang="en-US" dirty="0" smtClean="0"/>
              <a:t>In the worst case, FCFS has an unbounded average waiting time</a:t>
            </a:r>
            <a:endParaRPr lang="en-US" dirty="0"/>
          </a:p>
        </p:txBody>
      </p:sp>
    </p:spTree>
    <p:extLst>
      <p:ext uri="{BB962C8B-B14F-4D97-AF65-F5344CB8AC3E}">
        <p14:creationId xmlns:p14="http://schemas.microsoft.com/office/powerpoint/2010/main" val="39551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Scheduling algorithm: SJF</a:t>
            </a:r>
            <a:endParaRPr lang="en-US" dirty="0"/>
          </a:p>
        </p:txBody>
      </p:sp>
      <p:sp>
        <p:nvSpPr>
          <p:cNvPr id="3" name="Content Placeholder 2"/>
          <p:cNvSpPr>
            <a:spLocks noGrp="1"/>
          </p:cNvSpPr>
          <p:nvPr>
            <p:ph idx="1"/>
          </p:nvPr>
        </p:nvSpPr>
        <p:spPr>
          <a:xfrm>
            <a:off x="457200" y="1066800"/>
            <a:ext cx="8686800" cy="5791200"/>
          </a:xfrm>
        </p:spPr>
        <p:txBody>
          <a:bodyPr>
            <a:normAutofit lnSpcReduction="10000"/>
          </a:bodyPr>
          <a:lstStyle/>
          <a:p>
            <a:r>
              <a:rPr lang="en-US" dirty="0" smtClean="0"/>
              <a:t>Non-preemptive shortest next CPU burst scheduling</a:t>
            </a:r>
          </a:p>
          <a:p>
            <a:pPr lvl="1"/>
            <a:r>
              <a:rPr lang="en-US" dirty="0" smtClean="0"/>
              <a:t>Popularly known as shortest job first scheduling</a:t>
            </a:r>
          </a:p>
          <a:p>
            <a:pPr lvl="1"/>
            <a:r>
              <a:rPr lang="en-US" dirty="0" smtClean="0"/>
              <a:t>Provably optimal for average waiting time and average turnaround time</a:t>
            </a:r>
          </a:p>
          <a:p>
            <a:pPr lvl="1"/>
            <a:r>
              <a:rPr lang="en-US" dirty="0" smtClean="0"/>
              <a:t>Drawback: requires knowledge about future CPU bursts</a:t>
            </a:r>
          </a:p>
          <a:p>
            <a:pPr lvl="1"/>
            <a:r>
              <a:rPr lang="en-US" dirty="0" smtClean="0"/>
              <a:t>One popular way of estimating CPU bursts is exponential averaging: s(n+1) = at(n) + (1-a)s(n)</a:t>
            </a:r>
          </a:p>
          <a:p>
            <a:pPr lvl="2"/>
            <a:r>
              <a:rPr lang="en-US" dirty="0" smtClean="0"/>
              <a:t>Need to start with a guess for s(0), but little effect in long run</a:t>
            </a:r>
          </a:p>
          <a:p>
            <a:pPr lvl="1"/>
            <a:r>
              <a:rPr lang="en-US" dirty="0" smtClean="0"/>
              <a:t>Pre-emptive version is called shortest remaining time first (SRTF)</a:t>
            </a:r>
            <a:endParaRPr lang="en-US" dirty="0"/>
          </a:p>
        </p:txBody>
      </p:sp>
    </p:spTree>
    <p:extLst>
      <p:ext uri="{BB962C8B-B14F-4D97-AF65-F5344CB8AC3E}">
        <p14:creationId xmlns:p14="http://schemas.microsoft.com/office/powerpoint/2010/main" val="131919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algorithms: Priority</a:t>
            </a:r>
            <a:endParaRPr lang="en-US" dirty="0"/>
          </a:p>
        </p:txBody>
      </p:sp>
      <p:sp>
        <p:nvSpPr>
          <p:cNvPr id="3" name="Content Placeholder 2"/>
          <p:cNvSpPr>
            <a:spLocks noGrp="1"/>
          </p:cNvSpPr>
          <p:nvPr>
            <p:ph idx="1"/>
          </p:nvPr>
        </p:nvSpPr>
        <p:spPr>
          <a:xfrm>
            <a:off x="457200" y="1371600"/>
            <a:ext cx="8686800" cy="5486400"/>
          </a:xfrm>
        </p:spPr>
        <p:txBody>
          <a:bodyPr>
            <a:normAutofit lnSpcReduction="10000"/>
          </a:bodyPr>
          <a:lstStyle/>
          <a:p>
            <a:r>
              <a:rPr lang="en-US" dirty="0" smtClean="0"/>
              <a:t>Each process is assigned a priority</a:t>
            </a:r>
          </a:p>
          <a:p>
            <a:pPr lvl="1"/>
            <a:r>
              <a:rPr lang="en-US" dirty="0" smtClean="0"/>
              <a:t>Either by kernel based on the resource usage profile of the process or externally by the user</a:t>
            </a:r>
          </a:p>
          <a:p>
            <a:r>
              <a:rPr lang="en-US" dirty="0" smtClean="0"/>
              <a:t>The process with the highest priority is scheduled</a:t>
            </a:r>
          </a:p>
          <a:p>
            <a:pPr lvl="1"/>
            <a:r>
              <a:rPr lang="en-US" dirty="0" smtClean="0"/>
              <a:t>Can be pre-emptive or non-preemptive</a:t>
            </a:r>
          </a:p>
          <a:p>
            <a:r>
              <a:rPr lang="en-US" dirty="0" smtClean="0"/>
              <a:t>A steady flow of CPU bursts from the high-priority processes can starve the low-priority ones</a:t>
            </a:r>
          </a:p>
          <a:p>
            <a:pPr lvl="1"/>
            <a:r>
              <a:rPr lang="en-US" dirty="0" smtClean="0"/>
              <a:t>Age-based priority modulation solves this problem</a:t>
            </a:r>
          </a:p>
          <a:p>
            <a:r>
              <a:rPr lang="en-US" dirty="0" smtClean="0"/>
              <a:t>SJF is a special-case priority scheduling policy</a:t>
            </a:r>
            <a:endParaRPr lang="en-US" dirty="0"/>
          </a:p>
        </p:txBody>
      </p:sp>
    </p:spTree>
    <p:extLst>
      <p:ext uri="{BB962C8B-B14F-4D97-AF65-F5344CB8AC3E}">
        <p14:creationId xmlns:p14="http://schemas.microsoft.com/office/powerpoint/2010/main" val="4063092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2861</Words>
  <Application>Microsoft Office PowerPoint</Application>
  <PresentationFormat>On-screen Show (4:3)</PresentationFormat>
  <Paragraphs>257</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Process Scheduling</vt:lpstr>
      <vt:lpstr>Agenda</vt:lpstr>
      <vt:lpstr>Recap</vt:lpstr>
      <vt:lpstr>General scheduling mechanism</vt:lpstr>
      <vt:lpstr>General scheduling mechanism</vt:lpstr>
      <vt:lpstr>Goals of process scheduling</vt:lpstr>
      <vt:lpstr>Scheduling algorithms: FCFS</vt:lpstr>
      <vt:lpstr>Scheduling algorithm: SJF</vt:lpstr>
      <vt:lpstr>Scheduling algorithms: Priority</vt:lpstr>
      <vt:lpstr>Scheduling algorithms: Round-robin</vt:lpstr>
      <vt:lpstr>Scheduling algorithms: Multi-level queues</vt:lpstr>
      <vt:lpstr>Scheduling algorithms: Multi-level queues</vt:lpstr>
      <vt:lpstr>Scheduling algorithms: Multi-level queues</vt:lpstr>
      <vt:lpstr>Scheduling algorithms: Deadlines</vt:lpstr>
      <vt:lpstr>Scheduling algorithms: Deadlines</vt:lpstr>
      <vt:lpstr>Multiprocessor scheduling</vt:lpstr>
      <vt:lpstr>Data affinity in multiprocessors</vt:lpstr>
      <vt:lpstr>Load balancing in multiprocessors</vt:lpstr>
      <vt:lpstr>Load balancing in multiprocessors</vt:lpstr>
      <vt:lpstr>Case study: UNIX</vt:lpstr>
      <vt:lpstr>Case study: UNIX</vt:lpstr>
      <vt:lpstr>Case study: UNIX</vt:lpstr>
      <vt:lpstr>Case study: Linux</vt:lpstr>
      <vt:lpstr>Case study: Solaris</vt:lpstr>
      <vt:lpstr>Case study: Solaris</vt:lpstr>
      <vt:lpstr>Case study: Solaris</vt:lpstr>
      <vt:lpstr>Case study: Windows XP</vt:lpstr>
      <vt:lpstr>Case study: Windows XP</vt:lpstr>
      <vt:lpstr>Case study: Windows XP</vt:lpstr>
      <vt:lpstr>Scheduling in thread libraries</vt:lpstr>
      <vt:lpstr>Scheduling in thread libraries</vt:lpstr>
      <vt:lpstr>Scheduling in thread libraries</vt:lpstr>
      <vt:lpstr>Evaluating scheduling algorithms</vt:lpstr>
      <vt:lpstr>Evaluating scheduling algorithms</vt:lpstr>
      <vt:lpstr>Evaluating scheduling algorithms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dc:title>
  <dc:creator>Chaudhuri, MainakX</dc:creator>
  <cp:lastModifiedBy>Chaudhuri, MainakX</cp:lastModifiedBy>
  <cp:revision>66</cp:revision>
  <dcterms:created xsi:type="dcterms:W3CDTF">2013-09-02T17:33:46Z</dcterms:created>
  <dcterms:modified xsi:type="dcterms:W3CDTF">2017-10-05T01:48:22Z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789a914b-1075-4ee3-9afd-d29738984e9e</vt:lpwstr>
  </property>
</Properties>
</file>