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6"/>
  </p:notesMasterIdLst>
  <p:sldIdLst>
    <p:sldId id="274" r:id="rId2"/>
    <p:sldId id="601" r:id="rId3"/>
    <p:sldId id="602" r:id="rId4"/>
    <p:sldId id="603" r:id="rId5"/>
    <p:sldId id="628" r:id="rId6"/>
    <p:sldId id="605" r:id="rId7"/>
    <p:sldId id="606" r:id="rId8"/>
    <p:sldId id="607" r:id="rId9"/>
    <p:sldId id="608" r:id="rId10"/>
    <p:sldId id="614" r:id="rId11"/>
    <p:sldId id="615" r:id="rId12"/>
    <p:sldId id="533" r:id="rId13"/>
    <p:sldId id="572" r:id="rId14"/>
    <p:sldId id="573" r:id="rId15"/>
    <p:sldId id="570" r:id="rId16"/>
    <p:sldId id="583" r:id="rId17"/>
    <p:sldId id="569" r:id="rId18"/>
    <p:sldId id="579" r:id="rId19"/>
    <p:sldId id="631" r:id="rId20"/>
    <p:sldId id="586" r:id="rId21"/>
    <p:sldId id="585" r:id="rId22"/>
    <p:sldId id="587" r:id="rId23"/>
    <p:sldId id="617" r:id="rId24"/>
    <p:sldId id="618" r:id="rId25"/>
    <p:sldId id="619" r:id="rId26"/>
    <p:sldId id="620" r:id="rId27"/>
    <p:sldId id="621" r:id="rId28"/>
    <p:sldId id="622" r:id="rId29"/>
    <p:sldId id="623" r:id="rId30"/>
    <p:sldId id="624" r:id="rId31"/>
    <p:sldId id="625" r:id="rId32"/>
    <p:sldId id="641" r:id="rId33"/>
    <p:sldId id="638" r:id="rId34"/>
    <p:sldId id="637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render Baswana" initials="S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 autoAdjust="0"/>
    <p:restoredTop sz="94676" autoAdjust="0"/>
  </p:normalViewPr>
  <p:slideViewPr>
    <p:cSldViewPr>
      <p:cViewPr>
        <p:scale>
          <a:sx n="94" d="100"/>
          <a:sy n="94" d="100"/>
        </p:scale>
        <p:origin x="-2298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0-07T07:26:35.218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10/13/2017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10/13/2017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10/13/2017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10/13/2017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10/13/2017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10/13/2017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5.png"/><Relationship Id="rId3" Type="http://schemas.openxmlformats.org/officeDocument/2006/relationships/image" Target="../media/image90.png"/><Relationship Id="rId7" Type="http://schemas.openxmlformats.org/officeDocument/2006/relationships/image" Target="../media/image250.png"/><Relationship Id="rId12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3.png"/><Relationship Id="rId5" Type="http://schemas.openxmlformats.org/officeDocument/2006/relationships/image" Target="../media/image230.png"/><Relationship Id="rId10" Type="http://schemas.openxmlformats.org/officeDocument/2006/relationships/image" Target="../media/image2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.png"/><Relationship Id="rId18" Type="http://schemas.openxmlformats.org/officeDocument/2006/relationships/image" Target="../media/image160.png"/><Relationship Id="rId3" Type="http://schemas.openxmlformats.org/officeDocument/2006/relationships/image" Target="../media/image51.png"/><Relationship Id="rId21" Type="http://schemas.openxmlformats.org/officeDocument/2006/relationships/image" Target="../media/image190.png"/><Relationship Id="rId12" Type="http://schemas.openxmlformats.org/officeDocument/2006/relationships/image" Target="../media/image101.png"/><Relationship Id="rId17" Type="http://schemas.openxmlformats.org/officeDocument/2006/relationships/image" Target="../media/image151.png"/><Relationship Id="rId16" Type="http://schemas.openxmlformats.org/officeDocument/2006/relationships/image" Target="../media/image140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1.png"/><Relationship Id="rId5" Type="http://schemas.openxmlformats.org/officeDocument/2006/relationships/image" Target="../media/image70.png"/><Relationship Id="rId15" Type="http://schemas.openxmlformats.org/officeDocument/2006/relationships/image" Target="../media/image130.png"/><Relationship Id="rId23" Type="http://schemas.openxmlformats.org/officeDocument/2006/relationships/image" Target="../media/image211.png"/><Relationship Id="rId10" Type="http://schemas.openxmlformats.org/officeDocument/2006/relationships/image" Target="../media/image80.png"/><Relationship Id="rId19" Type="http://schemas.openxmlformats.org/officeDocument/2006/relationships/image" Target="../media/image170.png"/><Relationship Id="rId4" Type="http://schemas.openxmlformats.org/officeDocument/2006/relationships/image" Target="../media/image60.png"/><Relationship Id="rId9" Type="http://schemas.openxmlformats.org/officeDocument/2006/relationships/image" Target="../media/image47.png"/><Relationship Id="rId14" Type="http://schemas.openxmlformats.org/officeDocument/2006/relationships/image" Target="../media/image120.png"/><Relationship Id="rId22" Type="http://schemas.openxmlformats.org/officeDocument/2006/relationships/image" Target="../media/image200.png"/></Relationships>
</file>

<file path=ppt/slides/_rels/slide18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00.png"/><Relationship Id="rId3" Type="http://schemas.openxmlformats.org/officeDocument/2006/relationships/image" Target="../media/image51.png"/><Relationship Id="rId21" Type="http://schemas.openxmlformats.org/officeDocument/2006/relationships/image" Target="../media/image111.png"/><Relationship Id="rId17" Type="http://schemas.openxmlformats.org/officeDocument/2006/relationships/image" Target="../media/image151.png"/><Relationship Id="rId25" Type="http://schemas.openxmlformats.org/officeDocument/2006/relationships/image" Target="../media/image190.png"/><Relationship Id="rId2" Type="http://schemas.openxmlformats.org/officeDocument/2006/relationships/image" Target="../media/image30.png"/><Relationship Id="rId16" Type="http://schemas.openxmlformats.org/officeDocument/2006/relationships/image" Target="../media/image140.png"/><Relationship Id="rId20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80.png"/><Relationship Id="rId5" Type="http://schemas.openxmlformats.org/officeDocument/2006/relationships/image" Target="../media/image70.png"/><Relationship Id="rId15" Type="http://schemas.openxmlformats.org/officeDocument/2006/relationships/image" Target="../media/image130.png"/><Relationship Id="rId23" Type="http://schemas.openxmlformats.org/officeDocument/2006/relationships/image" Target="../media/image170.png"/><Relationship Id="rId10" Type="http://schemas.openxmlformats.org/officeDocument/2006/relationships/image" Target="../media/image80.png"/><Relationship Id="rId19" Type="http://schemas.openxmlformats.org/officeDocument/2006/relationships/image" Target="../media/image91.png"/><Relationship Id="rId4" Type="http://schemas.openxmlformats.org/officeDocument/2006/relationships/image" Target="../media/image60.png"/><Relationship Id="rId9" Type="http://schemas.openxmlformats.org/officeDocument/2006/relationships/image" Target="../media/image47.png"/><Relationship Id="rId14" Type="http://schemas.openxmlformats.org/officeDocument/2006/relationships/image" Target="../media/image120.png"/><Relationship Id="rId22" Type="http://schemas.openxmlformats.org/officeDocument/2006/relationships/image" Target="../media/image160.png"/></Relationships>
</file>

<file path=ppt/slides/_rels/slide1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00.png"/><Relationship Id="rId3" Type="http://schemas.openxmlformats.org/officeDocument/2006/relationships/image" Target="../media/image51.png"/><Relationship Id="rId21" Type="http://schemas.openxmlformats.org/officeDocument/2006/relationships/image" Target="../media/image180.png"/><Relationship Id="rId17" Type="http://schemas.openxmlformats.org/officeDocument/2006/relationships/image" Target="../media/image151.png"/><Relationship Id="rId25" Type="http://schemas.openxmlformats.org/officeDocument/2006/relationships/image" Target="../media/image111.png"/><Relationship Id="rId2" Type="http://schemas.openxmlformats.org/officeDocument/2006/relationships/image" Target="../media/image242.png"/><Relationship Id="rId16" Type="http://schemas.openxmlformats.org/officeDocument/2006/relationships/image" Target="../media/image140.png"/><Relationship Id="rId20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01.png"/><Relationship Id="rId5" Type="http://schemas.openxmlformats.org/officeDocument/2006/relationships/image" Target="../media/image70.png"/><Relationship Id="rId15" Type="http://schemas.openxmlformats.org/officeDocument/2006/relationships/image" Target="../media/image130.png"/><Relationship Id="rId23" Type="http://schemas.openxmlformats.org/officeDocument/2006/relationships/image" Target="../media/image91.png"/><Relationship Id="rId10" Type="http://schemas.openxmlformats.org/officeDocument/2006/relationships/image" Target="../media/image80.png"/><Relationship Id="rId19" Type="http://schemas.openxmlformats.org/officeDocument/2006/relationships/image" Target="../media/image160.png"/><Relationship Id="rId4" Type="http://schemas.openxmlformats.org/officeDocument/2006/relationships/image" Target="../media/image60.png"/><Relationship Id="rId9" Type="http://schemas.openxmlformats.org/officeDocument/2006/relationships/image" Target="../media/image47.png"/><Relationship Id="rId14" Type="http://schemas.openxmlformats.org/officeDocument/2006/relationships/image" Target="../media/image120.png"/><Relationship Id="rId22" Type="http://schemas.openxmlformats.org/officeDocument/2006/relationships/image" Target="../media/image1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00.png"/><Relationship Id="rId26" Type="http://schemas.openxmlformats.org/officeDocument/2006/relationships/image" Target="../media/image10.png"/><Relationship Id="rId3" Type="http://schemas.openxmlformats.org/officeDocument/2006/relationships/image" Target="../media/image51.png"/><Relationship Id="rId21" Type="http://schemas.openxmlformats.org/officeDocument/2006/relationships/image" Target="../media/image9.png"/><Relationship Id="rId17" Type="http://schemas.openxmlformats.org/officeDocument/2006/relationships/image" Target="../media/image151.png"/><Relationship Id="rId25" Type="http://schemas.openxmlformats.org/officeDocument/2006/relationships/image" Target="../media/image190.png"/><Relationship Id="rId2" Type="http://schemas.openxmlformats.org/officeDocument/2006/relationships/image" Target="../media/image251.png"/><Relationship Id="rId16" Type="http://schemas.openxmlformats.org/officeDocument/2006/relationships/image" Target="../media/image140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80.png"/><Relationship Id="rId5" Type="http://schemas.openxmlformats.org/officeDocument/2006/relationships/image" Target="../media/image70.png"/><Relationship Id="rId15" Type="http://schemas.openxmlformats.org/officeDocument/2006/relationships/image" Target="../media/image130.png"/><Relationship Id="rId23" Type="http://schemas.openxmlformats.org/officeDocument/2006/relationships/image" Target="../media/image170.png"/><Relationship Id="rId10" Type="http://schemas.openxmlformats.org/officeDocument/2006/relationships/image" Target="../media/image80.png"/><Relationship Id="rId19" Type="http://schemas.openxmlformats.org/officeDocument/2006/relationships/image" Target="../media/image7.png"/><Relationship Id="rId4" Type="http://schemas.openxmlformats.org/officeDocument/2006/relationships/image" Target="../media/image60.png"/><Relationship Id="rId9" Type="http://schemas.openxmlformats.org/officeDocument/2006/relationships/image" Target="../media/image47.png"/><Relationship Id="rId14" Type="http://schemas.openxmlformats.org/officeDocument/2006/relationships/image" Target="../media/image120.png"/><Relationship Id="rId22" Type="http://schemas.openxmlformats.org/officeDocument/2006/relationships/image" Target="../media/image16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comments" Target="../comments/comment1.xml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00.png"/><Relationship Id="rId7" Type="http://schemas.openxmlformats.org/officeDocument/2006/relationships/image" Target="../media/image26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90.png"/><Relationship Id="rId7" Type="http://schemas.openxmlformats.org/officeDocument/2006/relationships/image" Target="../media/image25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10" Type="http://schemas.openxmlformats.org/officeDocument/2006/relationships/image" Target="../media/image121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90.png"/><Relationship Id="rId7" Type="http://schemas.openxmlformats.org/officeDocument/2006/relationships/image" Target="../media/image25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90.png"/><Relationship Id="rId7" Type="http://schemas.openxmlformats.org/officeDocument/2006/relationships/image" Target="../media/image25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10" Type="http://schemas.openxmlformats.org/officeDocument/2006/relationships/image" Target="../media/image131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90.png"/><Relationship Id="rId7" Type="http://schemas.openxmlformats.org/officeDocument/2006/relationships/image" Target="../media/image25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25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Maximum </a:t>
            </a:r>
            <a:r>
              <a:rPr lang="en-US" sz="2400" b="1" dirty="0" smtClean="0">
                <a:solidFill>
                  <a:schemeClr val="tx1"/>
                </a:solidFill>
              </a:rPr>
              <a:t>Flow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Applications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Generalization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Bipartite matching               Maximum Flow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(part 2)</a:t>
                </a:r>
                <a:r>
                  <a:rPr lang="en-US" sz="2000" dirty="0" smtClean="0"/>
                  <a:t>: If there </a:t>
                </a: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, then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  <a:r>
                  <a:rPr lang="en-US" sz="2000" dirty="0" smtClean="0"/>
                  <a:t>               there </a:t>
                </a:r>
                <a:r>
                  <a:rPr lang="en-US" sz="2000" dirty="0"/>
                  <a:t>is a 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applicants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jobs</a:t>
              </a:r>
              <a:endParaRPr lang="en-US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endCxn id="20" idx="3"/>
                      </p:cNvCxnSpPr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492282"/>
            <a:ext cx="1217427" cy="2841718"/>
            <a:chOff x="2081491" y="2492282"/>
            <a:chExt cx="1217427" cy="2841718"/>
          </a:xfrm>
        </p:grpSpPr>
        <p:cxnSp>
          <p:nvCxnSpPr>
            <p:cNvPr id="100" name="Straight Arrow Connector 99"/>
            <p:cNvCxnSpPr>
              <a:stCxn id="97" idx="7"/>
              <a:endCxn id="5" idx="3"/>
            </p:cNvCxnSpPr>
            <p:nvPr/>
          </p:nvCxnSpPr>
          <p:spPr>
            <a:xfrm flipV="1">
              <a:off x="2111282" y="2492282"/>
              <a:ext cx="11876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  <a:endCxn id="9" idx="1"/>
            </p:cNvCxnSpPr>
            <p:nvPr/>
          </p:nvCxnSpPr>
          <p:spPr>
            <a:xfrm>
              <a:off x="2081491" y="3581400"/>
              <a:ext cx="12174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  <a:endCxn id="22" idx="2"/>
            </p:cNvCxnSpPr>
            <p:nvPr/>
          </p:nvCxnSpPr>
          <p:spPr>
            <a:xfrm>
              <a:off x="2081491" y="3581400"/>
              <a:ext cx="11951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Left-Right Arrow 135"/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886200" y="2466201"/>
            <a:ext cx="533400" cy="2791599"/>
            <a:chOff x="3886200" y="2237601"/>
            <a:chExt cx="533400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886200" y="2237601"/>
              <a:ext cx="533400" cy="2791599"/>
              <a:chOff x="3886200" y="2237601"/>
              <a:chExt cx="533400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6379713" y="1699736"/>
            <a:ext cx="2057400" cy="4572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rgbClr val="7030A0"/>
                </a:solidFill>
              </a:rPr>
              <a:t>Integrality</a:t>
            </a:r>
            <a:r>
              <a:rPr lang="en-US" dirty="0" smtClean="0">
                <a:solidFill>
                  <a:schemeClr val="tx1"/>
                </a:solidFill>
              </a:rPr>
              <a:t> of flow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05000" y="1600200"/>
            <a:ext cx="2514600" cy="4038600"/>
          </a:xfrm>
          <a:prstGeom prst="ellipse">
            <a:avLst/>
          </a:prstGeom>
          <a:noFill/>
          <a:ln w="5715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0" y="4050268"/>
                <a:ext cx="202786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/>
                  <a:t>= {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}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∪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Applicants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50268"/>
                <a:ext cx="2027863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349" r="-447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438950" y="3429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950" y="3429000"/>
                <a:ext cx="3898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-76200" y="4812268"/>
                <a:ext cx="223881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𝒊𝒏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4812268"/>
                <a:ext cx="2238818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70" t="-6349" r="-351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Rounded Rectangle 109"/>
          <p:cNvSpPr/>
          <p:nvPr/>
        </p:nvSpPr>
        <p:spPr>
          <a:xfrm>
            <a:off x="6400800" y="2362200"/>
            <a:ext cx="20574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rgbClr val="7030A0"/>
                </a:solidFill>
              </a:rPr>
              <a:t>Unit edge capacity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013931" y="4827540"/>
                <a:ext cx="738669" cy="3385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/>
                        </a:rPr>
                        <m:t>  </m:t>
                      </m:r>
                      <m:r>
                        <a:rPr lang="en-US" sz="1600" b="1" i="1" smtClean="0">
                          <a:latin typeface="Cambria Math"/>
                        </a:rPr>
                        <m:t>𝟎</m:t>
                      </m:r>
                      <m:r>
                        <a:rPr lang="en-US" sz="1600" b="1" i="1" smtClean="0">
                          <a:latin typeface="Cambria Math"/>
                        </a:rPr>
                        <m:t>  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931" y="4827540"/>
                <a:ext cx="738669" cy="338554"/>
              </a:xfrm>
              <a:prstGeom prst="rect">
                <a:avLst/>
              </a:prstGeom>
              <a:blipFill rotWithShape="1">
                <a:blip r:embed="rId13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>
          <a:xfrm>
            <a:off x="2590800" y="2783182"/>
            <a:ext cx="292755" cy="41721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Ribbon 28"/>
          <p:cNvSpPr/>
          <p:nvPr/>
        </p:nvSpPr>
        <p:spPr>
          <a:xfrm>
            <a:off x="5943600" y="4419600"/>
            <a:ext cx="3314700" cy="13607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 the proof with these pointer and verify with the proof given in the following slide.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438400" y="5791200"/>
            <a:ext cx="414374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0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2" grpId="0" animBg="1"/>
      <p:bldP spid="16" grpId="0" animBg="1"/>
      <p:bldP spid="18" grpId="0"/>
      <p:bldP spid="25" grpId="0" animBg="1"/>
      <p:bldP spid="110" grpId="0" animBg="1"/>
      <p:bldP spid="27" grpId="0" animBg="1"/>
      <p:bldP spid="28" grpId="0" animBg="1"/>
      <p:bldP spid="29" grpId="0" animBg="1"/>
      <p:bldP spid="1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(part 2)</a:t>
                </a:r>
                <a:r>
                  <a:rPr lang="en-US" sz="2000" dirty="0"/>
                  <a:t>: If 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,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there is a  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Proof</a:t>
                </a:r>
                <a:r>
                  <a:rPr lang="en-US" sz="1800" dirty="0" smtClean="0"/>
                  <a:t>: Let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 smtClean="0"/>
                  <a:t> be a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-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We shall now construct a matching </a:t>
                </a:r>
                <a:r>
                  <a:rPr lang="en-US" sz="1800" dirty="0"/>
                  <a:t>of size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Firstly, by integrality theorem,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 smtClean="0"/>
                  <a:t> is integral.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Consider the set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= {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}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/>
                      </a:rPr>
                      <m:t>∪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b="1" dirty="0" smtClean="0"/>
                  <a:t>Applicants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                     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𝒊𝒏</m:t>
                        </m:r>
                      </m:sub>
                    </m:sSub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 smtClean="0"/>
                  <a:t>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Since there is no edge that enters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𝒊𝒏</m:t>
                        </m:r>
                      </m:sub>
                    </m:sSub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b="1" dirty="0" smtClean="0"/>
                  <a:t>=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1800" b="1" dirty="0"/>
                  <a:t>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Moreover, since capacity of each edge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is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, each edge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carries either no flow or a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Therefore, there </a:t>
                </a:r>
                <a:r>
                  <a:rPr lang="en-US" sz="1800" dirty="0"/>
                  <a:t>are exactly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edges between </a:t>
                </a:r>
                <a:r>
                  <a:rPr lang="en-US" sz="1800" b="1" dirty="0"/>
                  <a:t>Applicants </a:t>
                </a:r>
                <a:r>
                  <a:rPr lang="en-US" sz="1800" dirty="0"/>
                  <a:t>and </a:t>
                </a:r>
                <a:r>
                  <a:rPr lang="en-US" sz="1800" b="1" dirty="0" smtClean="0"/>
                  <a:t>jobs </a:t>
                </a:r>
                <a:r>
                  <a:rPr lang="en-US" sz="1800" dirty="0" smtClean="0"/>
                  <a:t>that </a:t>
                </a:r>
                <a:r>
                  <a:rPr lang="en-US" sz="1800" dirty="0"/>
                  <a:t>carry</a:t>
                </a:r>
                <a:r>
                  <a:rPr lang="en-US" sz="1800" b="1" dirty="0"/>
                  <a:t> </a:t>
                </a:r>
                <a:r>
                  <a:rPr lang="en-US" sz="1800" dirty="0" smtClean="0"/>
                  <a:t>flow of value</a:t>
                </a: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b="1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1800" dirty="0" smtClean="0"/>
                  <a:t> denote the set of these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smtClean="0"/>
                  <a:t> edges.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Since each edge leaving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(and </a:t>
                </a:r>
                <a:r>
                  <a:rPr lang="en-US" sz="1800" dirty="0"/>
                  <a:t>each </a:t>
                </a:r>
                <a:r>
                  <a:rPr lang="en-US" sz="1800" dirty="0" smtClean="0"/>
                  <a:t>edge </a:t>
                </a:r>
                <a:r>
                  <a:rPr lang="en-US" sz="1800" dirty="0"/>
                  <a:t>entering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 smtClean="0"/>
                  <a:t>) has </a:t>
                </a:r>
                <a:r>
                  <a:rPr lang="en-US" sz="1800" dirty="0"/>
                  <a:t>capacity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, there can be at most one edge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incident on any  applicant (or any job). 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It thus follows that the set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is indeed a matching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This completes the proof of  part 2 of the theorem.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  <a:blipFill rotWithShape="1">
                <a:blip r:embed="rId2"/>
                <a:stretch>
                  <a:fillRect l="-741" t="-524" r="-593" b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3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Generalization </a:t>
            </a:r>
            <a:r>
              <a:rPr lang="en-US" sz="2800" dirty="0" smtClean="0"/>
              <a:t>of max-flow Problem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 smtClean="0">
                <a:solidFill>
                  <a:schemeClr val="tx1"/>
                </a:solidFill>
              </a:rPr>
              <a:t>Extending the </a:t>
            </a:r>
            <a:r>
              <a:rPr lang="en-US" sz="2800" b="1" dirty="0" smtClean="0">
                <a:solidFill>
                  <a:srgbClr val="006C31"/>
                </a:solidFill>
              </a:rPr>
              <a:t>conservation constraint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4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8229600" cy="5592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 factories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 villages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connected through a </a:t>
                </a:r>
                <a:r>
                  <a:rPr lang="en-US" sz="2000" u="sng" dirty="0" smtClean="0"/>
                  <a:t>network of roads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Is it possible to transport the goods to villages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at the same rate it is being produced at factories ?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8229600" cy="5592763"/>
              </a:xfrm>
              <a:blipFill rotWithShape="1">
                <a:blip r:embed="rId2"/>
                <a:stretch>
                  <a:fillRect l="-741" t="-545" b="-7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514600" y="1981200"/>
            <a:ext cx="2514600" cy="3505200"/>
            <a:chOff x="2514600" y="1981200"/>
            <a:chExt cx="2514600" cy="3505200"/>
          </a:xfrm>
        </p:grpSpPr>
        <p:pic>
          <p:nvPicPr>
            <p:cNvPr id="5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7393" y="4859407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2421007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0793" y="1981200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2590800" y="2514600"/>
            <a:ext cx="5181600" cy="2971800"/>
            <a:chOff x="2590800" y="2514600"/>
            <a:chExt cx="5181600" cy="29718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6630" y="2514600"/>
              <a:ext cx="825770" cy="58216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800" y="4218432"/>
              <a:ext cx="825770" cy="58216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5400" y="3456432"/>
              <a:ext cx="825770" cy="58216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230" y="4904232"/>
              <a:ext cx="825770" cy="582168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2768804" y="2294697"/>
            <a:ext cx="4590711" cy="2900619"/>
            <a:chOff x="2768804" y="2294697"/>
            <a:chExt cx="4590711" cy="2900619"/>
          </a:xfrm>
        </p:grpSpPr>
        <p:cxnSp>
          <p:nvCxnSpPr>
            <p:cNvPr id="19" name="Straight Arrow Connector 18"/>
            <p:cNvCxnSpPr>
              <a:stCxn id="6" idx="2"/>
              <a:endCxn id="11" idx="0"/>
            </p:cNvCxnSpPr>
            <p:nvPr/>
          </p:nvCxnSpPr>
          <p:spPr>
            <a:xfrm>
              <a:off x="2768804" y="3048000"/>
              <a:ext cx="234881" cy="11704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0" idx="1"/>
            </p:cNvCxnSpPr>
            <p:nvPr/>
          </p:nvCxnSpPr>
          <p:spPr>
            <a:xfrm>
              <a:off x="5029201" y="2294697"/>
              <a:ext cx="1917429" cy="5109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2"/>
              <a:endCxn id="12" idx="0"/>
            </p:cNvCxnSpPr>
            <p:nvPr/>
          </p:nvCxnSpPr>
          <p:spPr>
            <a:xfrm>
              <a:off x="4774997" y="2608193"/>
              <a:ext cx="743288" cy="8482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12" idx="3"/>
            </p:cNvCxnSpPr>
            <p:nvPr/>
          </p:nvCxnSpPr>
          <p:spPr>
            <a:xfrm flipH="1">
              <a:off x="5931170" y="3096768"/>
              <a:ext cx="1428345" cy="6507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1"/>
              <a:endCxn id="5" idx="3"/>
            </p:cNvCxnSpPr>
            <p:nvPr/>
          </p:nvCxnSpPr>
          <p:spPr>
            <a:xfrm flipH="1" flipV="1">
              <a:off x="4495800" y="5172904"/>
              <a:ext cx="1536430" cy="224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5" idx="0"/>
            </p:cNvCxnSpPr>
            <p:nvPr/>
          </p:nvCxnSpPr>
          <p:spPr>
            <a:xfrm flipH="1">
              <a:off x="4241597" y="4038600"/>
              <a:ext cx="1276689" cy="8208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0" idx="2"/>
              <a:endCxn id="13" idx="0"/>
            </p:cNvCxnSpPr>
            <p:nvPr/>
          </p:nvCxnSpPr>
          <p:spPr>
            <a:xfrm flipH="1">
              <a:off x="6445115" y="3096768"/>
              <a:ext cx="914400" cy="18074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11" idx="2"/>
            </p:cNvCxnSpPr>
            <p:nvPr/>
          </p:nvCxnSpPr>
          <p:spPr>
            <a:xfrm flipH="1" flipV="1">
              <a:off x="3003685" y="4800600"/>
              <a:ext cx="983709" cy="3723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32020" y="1676400"/>
            <a:ext cx="2898760" cy="4117777"/>
            <a:chOff x="2132020" y="1676400"/>
            <a:chExt cx="2898760" cy="4117777"/>
          </a:xfrm>
        </p:grpSpPr>
        <p:sp>
          <p:nvSpPr>
            <p:cNvPr id="45" name="TextBox 44"/>
            <p:cNvSpPr txBox="1"/>
            <p:nvPr/>
          </p:nvSpPr>
          <p:spPr>
            <a:xfrm>
              <a:off x="2132020" y="25878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400</a:t>
              </a:r>
              <a:endParaRPr lang="en-US" sz="14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62400" y="5486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200</a:t>
              </a:r>
              <a:endParaRPr lang="en-US" sz="14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72000" y="1676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600</a:t>
              </a:r>
              <a:endParaRPr lang="en-US" sz="14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08220" y="2664023"/>
            <a:ext cx="5946760" cy="3127177"/>
            <a:chOff x="2208220" y="2664023"/>
            <a:chExt cx="5946760" cy="3127177"/>
          </a:xfrm>
        </p:grpSpPr>
        <p:sp>
          <p:nvSpPr>
            <p:cNvPr id="48" name="TextBox 47"/>
            <p:cNvSpPr txBox="1"/>
            <p:nvPr/>
          </p:nvSpPr>
          <p:spPr>
            <a:xfrm>
              <a:off x="7696200" y="26640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3</a:t>
              </a:r>
              <a:r>
                <a:rPr lang="en-US" sz="1400" b="1" dirty="0" smtClean="0">
                  <a:solidFill>
                    <a:srgbClr val="C00000"/>
                  </a:solidFill>
                </a:rPr>
                <a:t>00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84820" y="3962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200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46820" y="54834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500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08220" y="4343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200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3023007" y="2294697"/>
            <a:ext cx="1497786" cy="4398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66800" y="3032312"/>
            <a:ext cx="45557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66800" y="3048000"/>
            <a:ext cx="48551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8" name="Cloud Callout 17"/>
          <p:cNvSpPr/>
          <p:nvPr/>
        </p:nvSpPr>
        <p:spPr>
          <a:xfrm>
            <a:off x="0" y="3962400"/>
            <a:ext cx="2208220" cy="1024352"/>
          </a:xfrm>
          <a:prstGeom prst="cloudCallout">
            <a:avLst>
              <a:gd name="adj1" fmla="val -24705"/>
              <a:gd name="adj2" fmla="val 7142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if roads have capacities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98620" y="5715001"/>
            <a:ext cx="2642976" cy="304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267200" y="5715000"/>
            <a:ext cx="2642976" cy="304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6096001"/>
            <a:ext cx="3593830" cy="304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35" grpId="0" animBg="1"/>
      <p:bldP spid="18" grpId="0" animBg="1"/>
      <p:bldP spid="15" grpId="0" animBg="1"/>
      <p:bldP spid="38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514600" y="1981200"/>
            <a:ext cx="2514600" cy="3505200"/>
            <a:chOff x="2514600" y="1981200"/>
            <a:chExt cx="2514600" cy="3505200"/>
          </a:xfrm>
        </p:grpSpPr>
        <p:pic>
          <p:nvPicPr>
            <p:cNvPr id="5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7393" y="4859407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2421007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0793" y="1981200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2590800" y="2514600"/>
            <a:ext cx="5181600" cy="2971800"/>
            <a:chOff x="2590800" y="2514600"/>
            <a:chExt cx="5181600" cy="29718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6630" y="2514600"/>
              <a:ext cx="825770" cy="58216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800" y="4218432"/>
              <a:ext cx="825770" cy="58216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5400" y="3456432"/>
              <a:ext cx="825770" cy="58216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230" y="4904232"/>
              <a:ext cx="825770" cy="582168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2768804" y="2294697"/>
            <a:ext cx="4590711" cy="2900619"/>
            <a:chOff x="2768804" y="2294697"/>
            <a:chExt cx="4590711" cy="2900619"/>
          </a:xfrm>
        </p:grpSpPr>
        <p:cxnSp>
          <p:nvCxnSpPr>
            <p:cNvPr id="19" name="Straight Arrow Connector 18"/>
            <p:cNvCxnSpPr>
              <a:stCxn id="6" idx="2"/>
              <a:endCxn id="11" idx="0"/>
            </p:cNvCxnSpPr>
            <p:nvPr/>
          </p:nvCxnSpPr>
          <p:spPr>
            <a:xfrm>
              <a:off x="2768804" y="3048000"/>
              <a:ext cx="234881" cy="11704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0" idx="1"/>
            </p:cNvCxnSpPr>
            <p:nvPr/>
          </p:nvCxnSpPr>
          <p:spPr>
            <a:xfrm>
              <a:off x="5029201" y="2294697"/>
              <a:ext cx="1917429" cy="5109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2"/>
              <a:endCxn id="12" idx="0"/>
            </p:cNvCxnSpPr>
            <p:nvPr/>
          </p:nvCxnSpPr>
          <p:spPr>
            <a:xfrm>
              <a:off x="4774997" y="2608193"/>
              <a:ext cx="743288" cy="8482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12" idx="3"/>
            </p:cNvCxnSpPr>
            <p:nvPr/>
          </p:nvCxnSpPr>
          <p:spPr>
            <a:xfrm flipH="1">
              <a:off x="5931170" y="3096768"/>
              <a:ext cx="1428345" cy="6507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1"/>
              <a:endCxn id="5" idx="3"/>
            </p:cNvCxnSpPr>
            <p:nvPr/>
          </p:nvCxnSpPr>
          <p:spPr>
            <a:xfrm flipH="1" flipV="1">
              <a:off x="4495800" y="5172904"/>
              <a:ext cx="1536430" cy="224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5" idx="0"/>
            </p:cNvCxnSpPr>
            <p:nvPr/>
          </p:nvCxnSpPr>
          <p:spPr>
            <a:xfrm flipH="1">
              <a:off x="4241597" y="4038600"/>
              <a:ext cx="1276689" cy="8208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0" idx="2"/>
              <a:endCxn id="13" idx="0"/>
            </p:cNvCxnSpPr>
            <p:nvPr/>
          </p:nvCxnSpPr>
          <p:spPr>
            <a:xfrm flipH="1">
              <a:off x="6445115" y="3096768"/>
              <a:ext cx="914400" cy="18074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11" idx="2"/>
            </p:cNvCxnSpPr>
            <p:nvPr/>
          </p:nvCxnSpPr>
          <p:spPr>
            <a:xfrm flipH="1" flipV="1">
              <a:off x="3003685" y="4800600"/>
              <a:ext cx="983709" cy="3723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32020" y="1676400"/>
            <a:ext cx="2898760" cy="4117777"/>
            <a:chOff x="2132020" y="1676400"/>
            <a:chExt cx="2898760" cy="4117777"/>
          </a:xfrm>
        </p:grpSpPr>
        <p:sp>
          <p:nvSpPr>
            <p:cNvPr id="45" name="TextBox 44"/>
            <p:cNvSpPr txBox="1"/>
            <p:nvPr/>
          </p:nvSpPr>
          <p:spPr>
            <a:xfrm>
              <a:off x="2132020" y="25878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400</a:t>
              </a:r>
              <a:endParaRPr lang="en-US" sz="14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62400" y="5486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200</a:t>
              </a:r>
              <a:endParaRPr lang="en-US" sz="14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72000" y="1676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600</a:t>
              </a:r>
              <a:endParaRPr lang="en-US" sz="14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08220" y="2664023"/>
            <a:ext cx="5946760" cy="3127177"/>
            <a:chOff x="2208220" y="2664023"/>
            <a:chExt cx="5946760" cy="3127177"/>
          </a:xfrm>
        </p:grpSpPr>
        <p:sp>
          <p:nvSpPr>
            <p:cNvPr id="48" name="TextBox 47"/>
            <p:cNvSpPr txBox="1"/>
            <p:nvPr/>
          </p:nvSpPr>
          <p:spPr>
            <a:xfrm>
              <a:off x="7696200" y="26640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3</a:t>
              </a:r>
              <a:r>
                <a:rPr lang="en-US" sz="1400" b="1" dirty="0" smtClean="0">
                  <a:solidFill>
                    <a:srgbClr val="C00000"/>
                  </a:solidFill>
                </a:rPr>
                <a:t>00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84820" y="3962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200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46820" y="54834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500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08220" y="4343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200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3023007" y="2294697"/>
            <a:ext cx="1497786" cy="4398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66800" y="3032312"/>
            <a:ext cx="45557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66800" y="3048000"/>
            <a:ext cx="50366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?  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561020" y="251162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500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514600" y="2511623"/>
            <a:ext cx="4725980" cy="2974777"/>
            <a:chOff x="2514600" y="2511623"/>
            <a:chExt cx="4725980" cy="2974777"/>
          </a:xfrm>
        </p:grpSpPr>
        <p:sp>
          <p:nvSpPr>
            <p:cNvPr id="36" name="TextBox 35"/>
            <p:cNvSpPr txBox="1"/>
            <p:nvPr/>
          </p:nvSpPr>
          <p:spPr>
            <a:xfrm>
              <a:off x="3733800" y="25116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800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724400" y="28926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200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76800" y="43404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700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03820" y="51786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290192" y="50292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300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514600" y="35022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99220" y="34290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600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81800" y="40356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700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562600" y="251460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900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56" name="Cloud Callout 55"/>
          <p:cNvSpPr/>
          <p:nvPr/>
        </p:nvSpPr>
        <p:spPr>
          <a:xfrm>
            <a:off x="0" y="3962400"/>
            <a:ext cx="2208220" cy="1024352"/>
          </a:xfrm>
          <a:prstGeom prst="cloudCallout">
            <a:avLst>
              <a:gd name="adj1" fmla="val -24705"/>
              <a:gd name="adj2" fmla="val 7142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if roads have capacities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70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5" grpId="0" animBg="1"/>
      <p:bldP spid="38" grpId="0"/>
      <p:bldP spid="38" grpId="1"/>
      <p:bldP spid="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Circulation</a:t>
            </a:r>
            <a:r>
              <a:rPr lang="en-US" sz="3200" b="1" dirty="0" smtClean="0"/>
              <a:t> with demand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436179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), </a:t>
                </a:r>
                <a:r>
                  <a:rPr lang="en-US" sz="2000" dirty="0" smtClean="0"/>
                  <a:t>with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 smtClean="0"/>
                  <a:t>, and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/>
                      </a:rPr>
                      <m:t>𝐑</m:t>
                    </m:r>
                  </m:oMath>
                </a14:m>
                <a:r>
                  <a:rPr lang="en-US" sz="2000" dirty="0"/>
                  <a:t>,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Circulation</a:t>
                </a:r>
                <a:r>
                  <a:rPr lang="en-US" sz="2000" dirty="0" smtClean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: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/>
                  <a:t> such that</a:t>
                </a:r>
              </a:p>
              <a:p>
                <a:r>
                  <a:rPr lang="en-US" sz="2000" dirty="0"/>
                  <a:t>For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𝒅</m:t>
                      </m:r>
                      <m:r>
                        <m:rPr>
                          <m:nor/>
                        </m:rPr>
                        <a:rPr lang="en-US" sz="2000" dirty="0"/>
                        <m:t>(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m:rPr>
                          <m:nor/>
                        </m:rPr>
                        <a:rPr lang="en-US" sz="2000" dirty="0"/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m:rPr>
                        <m:nor/>
                      </m:rPr>
                      <a:rPr lang="en-US" sz="2000" dirty="0"/>
                      <m:t>)&lt;0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implies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a factory</a:t>
                </a:r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m:rPr>
                        <m:nor/>
                      </m:rPr>
                      <a:rPr lang="en-US" sz="2000" dirty="0"/>
                      <m:t>)&gt;0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implies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a village in our example</a:t>
                </a:r>
                <a:r>
                  <a:rPr lang="en-US" sz="2000" b="1" dirty="0"/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 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does there exist a circulation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 smtClean="0"/>
                  <a:t> ?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𝑽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  <m:d>
                            <m:dPr>
                              <m:ctrlP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e>
                          </m:d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&lt;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/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)</m:t>
                          </m:r>
                        </m:e>
                      </m:nary>
                      <m:r>
                        <a:rPr lang="en-US" sz="2000" b="0" i="1" dirty="0" smtClean="0">
                          <a:latin typeface="Cambria Math"/>
                        </a:rPr>
                        <m:t>               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𝑽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  <m:d>
                            <m:d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e>
                          </m:d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&gt;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/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436179"/>
                <a:ext cx="8229600" cy="4525963"/>
              </a:xfrm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" name="Equal 1"/>
          <p:cNvSpPr/>
          <p:nvPr/>
        </p:nvSpPr>
        <p:spPr>
          <a:xfrm>
            <a:off x="4267200" y="5181600"/>
            <a:ext cx="685800" cy="533400"/>
          </a:xfrm>
          <a:prstGeom prst="mathEqual">
            <a:avLst>
              <a:gd name="adj1" fmla="val 23520"/>
              <a:gd name="adj2" fmla="val 1557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105400" y="5867400"/>
            <a:ext cx="1752600" cy="571500"/>
            <a:chOff x="4611624" y="2171700"/>
            <a:chExt cx="1752600" cy="571500"/>
          </a:xfrm>
        </p:grpSpPr>
        <p:sp>
          <p:nvSpPr>
            <p:cNvPr id="3" name="Right Brace 2"/>
            <p:cNvSpPr/>
            <p:nvPr/>
          </p:nvSpPr>
          <p:spPr>
            <a:xfrm rot="5400000">
              <a:off x="5372862" y="1410462"/>
              <a:ext cx="230124" cy="1752600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304310" y="2373868"/>
                  <a:ext cx="410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4310" y="2373868"/>
                  <a:ext cx="41069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911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Line Callout 1 6"/>
          <p:cNvSpPr/>
          <p:nvPr/>
        </p:nvSpPr>
        <p:spPr>
          <a:xfrm>
            <a:off x="2209800" y="6016752"/>
            <a:ext cx="2400300" cy="612648"/>
          </a:xfrm>
          <a:prstGeom prst="borderCallout1">
            <a:avLst>
              <a:gd name="adj1" fmla="val 2166"/>
              <a:gd name="adj2" fmla="val 51191"/>
              <a:gd name="adj3" fmla="val -68263"/>
              <a:gd name="adj4" fmla="val 9923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 absolutely necessary condition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29000" y="2514600"/>
            <a:ext cx="414374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3400" y="4343400"/>
            <a:ext cx="3124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28654" y="4648200"/>
            <a:ext cx="490574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73970" y="3886200"/>
            <a:ext cx="2098776" cy="5181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57600" y="4343400"/>
            <a:ext cx="470408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2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Circulation</a:t>
            </a:r>
            <a:r>
              <a:rPr lang="en-US" sz="3200" b="1" dirty="0" smtClean="0"/>
              <a:t> with demand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436179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), </a:t>
                </a:r>
                <a:r>
                  <a:rPr lang="en-US" sz="2000" dirty="0" smtClean="0"/>
                  <a:t>with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 smtClean="0"/>
                  <a:t>, and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/>
                      </a:rPr>
                      <m:t>𝐑</m:t>
                    </m:r>
                  </m:oMath>
                </a14:m>
                <a:r>
                  <a:rPr lang="en-US" sz="2000" dirty="0"/>
                  <a:t>,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Circulation</a:t>
                </a:r>
                <a:r>
                  <a:rPr lang="en-US" sz="2000" dirty="0" smtClean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: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/>
                  <a:t> such that</a:t>
                </a:r>
              </a:p>
              <a:p>
                <a:r>
                  <a:rPr lang="en-US" sz="2000" dirty="0"/>
                  <a:t>For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𝒅</m:t>
                      </m:r>
                      <m:r>
                        <m:rPr>
                          <m:nor/>
                        </m:rPr>
                        <a:rPr lang="en-US" sz="2000" dirty="0"/>
                        <m:t>(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m:rPr>
                          <m:nor/>
                        </m:rPr>
                        <a:rPr lang="en-US" sz="2000" dirty="0"/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m:rPr>
                        <m:nor/>
                      </m:rPr>
                      <a:rPr lang="en-US" sz="2000" dirty="0"/>
                      <m:t>)</m:t>
                    </m:r>
                    <m:r>
                      <m:rPr>
                        <m:nor/>
                      </m:rPr>
                      <a:rPr lang="en-US" sz="2000" b="0" i="0" dirty="0" smtClean="0"/>
                      <m:t>&lt;0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implies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is a factory</a:t>
                </a:r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m:rPr>
                        <m:nor/>
                      </m:rPr>
                      <a:rPr lang="en-US" sz="2000" dirty="0"/>
                      <m:t>)</m:t>
                    </m:r>
                    <m:r>
                      <m:rPr>
                        <m:nor/>
                      </m:rPr>
                      <a:rPr lang="en-US" sz="2000" b="0" i="0" dirty="0" smtClean="0"/>
                      <m:t>&gt;</m:t>
                    </m:r>
                    <m:r>
                      <m:rPr>
                        <m:nor/>
                      </m:rPr>
                      <a:rPr lang="en-US" sz="2000" dirty="0"/>
                      <m:t>0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implies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a </a:t>
                </a:r>
                <a:r>
                  <a:rPr lang="en-US" sz="2000" dirty="0" smtClean="0"/>
                  <a:t>village in our example</a:t>
                </a:r>
                <a:r>
                  <a:rPr lang="en-US" sz="2000" b="1" dirty="0" smtClean="0"/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 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does there exist a circulation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 smtClean="0"/>
                  <a:t> ?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Reduce this problem to an instance of </a:t>
                </a:r>
                <a:r>
                  <a:rPr lang="en-US" sz="2000" b="1" dirty="0" smtClean="0"/>
                  <a:t>Max-flow</a:t>
                </a:r>
                <a:r>
                  <a:rPr lang="en-US" sz="2000" dirty="0" smtClean="0"/>
                  <a:t> problem.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Hint</a:t>
                </a:r>
                <a:r>
                  <a:rPr lang="en-US" sz="2000" dirty="0" smtClean="0"/>
                  <a:t>: </a:t>
                </a:r>
                <a:r>
                  <a:rPr lang="en-US" sz="2000" b="1" dirty="0" smtClean="0"/>
                  <a:t>the multiple source multiple sink </a:t>
                </a:r>
                <a:r>
                  <a:rPr lang="en-US" sz="2000" dirty="0" smtClean="0"/>
                  <a:t>problem from  the previous class.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436179"/>
                <a:ext cx="8229600" cy="4525963"/>
              </a:xfrm>
              <a:blipFill rotWithShape="1">
                <a:blip r:embed="rId2"/>
                <a:stretch>
                  <a:fillRect l="-741" t="-674" b="-6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2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Circulation</a:t>
            </a:r>
            <a:r>
              <a:rPr lang="en-US" sz="3200" b="1" dirty="0"/>
              <a:t> with </a:t>
            </a:r>
            <a:r>
              <a:rPr lang="en-US" sz="3200" b="1" dirty="0" smtClean="0"/>
              <a:t>demand               </a:t>
            </a:r>
            <a:r>
              <a:rPr lang="en-US" sz="3200" b="1" dirty="0" smtClean="0">
                <a:solidFill>
                  <a:srgbClr val="7030A0"/>
                </a:solidFill>
              </a:rPr>
              <a:t>Max-Flow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</a:t>
            </a:r>
            <a:r>
              <a:rPr lang="en-US" sz="2000" dirty="0" smtClean="0"/>
              <a:t>: How does the corresponding instance of max-flow look like ?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1828800" y="1752600"/>
            <a:ext cx="5029200" cy="37338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432076" y="2286000"/>
            <a:ext cx="1720428" cy="2590800"/>
            <a:chOff x="2432076" y="2286000"/>
            <a:chExt cx="1720428" cy="2590800"/>
          </a:xfrm>
        </p:grpSpPr>
        <p:grpSp>
          <p:nvGrpSpPr>
            <p:cNvPr id="11" name="Group 10"/>
            <p:cNvGrpSpPr/>
            <p:nvPr/>
          </p:nvGrpSpPr>
          <p:grpSpPr>
            <a:xfrm>
              <a:off x="3733800" y="3581400"/>
              <a:ext cx="418704" cy="457200"/>
              <a:chOff x="2203476" y="4191000"/>
              <a:chExt cx="418704" cy="4572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355876" y="41910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911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3510776" y="2286000"/>
              <a:ext cx="375424" cy="445532"/>
              <a:chOff x="1681976" y="3581400"/>
              <a:chExt cx="375424" cy="44553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752600" y="35814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/>
            <p:cNvGrpSpPr/>
            <p:nvPr/>
          </p:nvGrpSpPr>
          <p:grpSpPr>
            <a:xfrm>
              <a:off x="2432076" y="4419600"/>
              <a:ext cx="386644" cy="457200"/>
              <a:chOff x="984276" y="3733800"/>
              <a:chExt cx="386644" cy="4572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43000" y="37338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6" name="Group 75"/>
          <p:cNvGrpSpPr/>
          <p:nvPr/>
        </p:nvGrpSpPr>
        <p:grpSpPr>
          <a:xfrm>
            <a:off x="1066800" y="3124200"/>
            <a:ext cx="352981" cy="609600"/>
            <a:chOff x="1018619" y="3124200"/>
            <a:chExt cx="352981" cy="609600"/>
          </a:xfrm>
        </p:grpSpPr>
        <p:sp>
          <p:nvSpPr>
            <p:cNvPr id="74" name="Oval 73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/>
          <p:cNvGrpSpPr/>
          <p:nvPr/>
        </p:nvGrpSpPr>
        <p:grpSpPr>
          <a:xfrm>
            <a:off x="7190819" y="3276600"/>
            <a:ext cx="352981" cy="685800"/>
            <a:chOff x="1018619" y="3124200"/>
            <a:chExt cx="352981" cy="685800"/>
          </a:xfrm>
        </p:grpSpPr>
        <p:sp>
          <p:nvSpPr>
            <p:cNvPr id="78" name="Oval 77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1371600" y="2362200"/>
            <a:ext cx="2510130" cy="2133600"/>
            <a:chOff x="1376070" y="2362200"/>
            <a:chExt cx="2510130" cy="2133600"/>
          </a:xfrm>
        </p:grpSpPr>
        <p:cxnSp>
          <p:nvCxnSpPr>
            <p:cNvPr id="81" name="Straight Arrow Connector 80"/>
            <p:cNvCxnSpPr>
              <a:stCxn id="74" idx="7"/>
              <a:endCxn id="14" idx="2"/>
            </p:cNvCxnSpPr>
            <p:nvPr/>
          </p:nvCxnSpPr>
          <p:spPr>
            <a:xfrm flipV="1">
              <a:off x="1376070" y="2362200"/>
              <a:ext cx="2205330" cy="8066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4" idx="6"/>
            </p:cNvCxnSpPr>
            <p:nvPr/>
          </p:nvCxnSpPr>
          <p:spPr>
            <a:xfrm>
              <a:off x="1419781" y="3276600"/>
              <a:ext cx="2466419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20" idx="2"/>
            </p:cNvCxnSpPr>
            <p:nvPr/>
          </p:nvCxnSpPr>
          <p:spPr>
            <a:xfrm>
              <a:off x="1376070" y="3396734"/>
              <a:ext cx="1214730" cy="10990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460991" y="2667000"/>
            <a:ext cx="2139278" cy="1817132"/>
            <a:chOff x="1460991" y="2667000"/>
            <a:chExt cx="2139278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1460991" y="4114800"/>
                  <a:ext cx="9012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0991" y="4114800"/>
                  <a:ext cx="901209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810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2225288" y="2667000"/>
                  <a:ext cx="8899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5288" y="2667000"/>
                  <a:ext cx="88998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890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2667000" y="3516868"/>
                  <a:ext cx="9332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3516868"/>
                  <a:ext cx="933269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78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3200400" y="1752600"/>
            <a:ext cx="4267200" cy="3733800"/>
            <a:chOff x="3200400" y="1752600"/>
            <a:chExt cx="4267200" cy="3733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5105400" y="2579132"/>
              <a:ext cx="2183635" cy="1752600"/>
              <a:chOff x="5105400" y="2579132"/>
              <a:chExt cx="2183635" cy="1752600"/>
            </a:xfrm>
          </p:grpSpPr>
          <p:cxnSp>
            <p:nvCxnSpPr>
              <p:cNvPr id="94" name="Straight Arrow Connector 93"/>
              <p:cNvCxnSpPr>
                <a:endCxn id="78" idx="1"/>
              </p:cNvCxnSpPr>
              <p:nvPr/>
            </p:nvCxnSpPr>
            <p:spPr>
              <a:xfrm>
                <a:off x="5105400" y="2579132"/>
                <a:ext cx="2183635" cy="7421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23" idx="6"/>
              </p:cNvCxnSpPr>
              <p:nvPr/>
            </p:nvCxnSpPr>
            <p:spPr>
              <a:xfrm>
                <a:off x="6108912" y="3341132"/>
                <a:ext cx="1136412" cy="132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26" idx="6"/>
              </p:cNvCxnSpPr>
              <p:nvPr/>
            </p:nvCxnSpPr>
            <p:spPr>
              <a:xfrm flipV="1">
                <a:off x="5562600" y="3549134"/>
                <a:ext cx="1682724" cy="78259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200400" y="1752600"/>
              <a:ext cx="4267200" cy="3733800"/>
              <a:chOff x="3200400" y="1752600"/>
              <a:chExt cx="4267200" cy="3733800"/>
            </a:xfrm>
          </p:grpSpPr>
          <p:sp>
            <p:nvSpPr>
              <p:cNvPr id="3" name="Arc 2"/>
              <p:cNvSpPr/>
              <p:nvPr/>
            </p:nvSpPr>
            <p:spPr>
              <a:xfrm>
                <a:off x="3200400" y="1752600"/>
                <a:ext cx="4267200" cy="3733800"/>
              </a:xfrm>
              <a:prstGeom prst="arc">
                <a:avLst>
                  <a:gd name="adj1" fmla="val 21551254"/>
                  <a:gd name="adj2" fmla="val 873826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Arrow Connector 82"/>
              <p:cNvCxnSpPr>
                <a:stCxn id="3" idx="0"/>
              </p:cNvCxnSpPr>
              <p:nvPr/>
            </p:nvCxnSpPr>
            <p:spPr>
              <a:xfrm flipH="1" flipV="1">
                <a:off x="7441435" y="3473637"/>
                <a:ext cx="25885" cy="1156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3379216" y="2502932"/>
            <a:ext cx="2801922" cy="2602468"/>
            <a:chOff x="3379216" y="2502932"/>
            <a:chExt cx="2801922" cy="2602468"/>
          </a:xfrm>
        </p:grpSpPr>
        <p:sp>
          <p:nvSpPr>
            <p:cNvPr id="82" name="Oval 81"/>
            <p:cNvSpPr/>
            <p:nvPr/>
          </p:nvSpPr>
          <p:spPr>
            <a:xfrm>
              <a:off x="3505200" y="46482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379216" y="2502932"/>
              <a:ext cx="2801922" cy="2602468"/>
              <a:chOff x="3379216" y="2502932"/>
              <a:chExt cx="2801922" cy="2602468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4876800" y="2502932"/>
                <a:ext cx="1304338" cy="2221468"/>
                <a:chOff x="4876800" y="2502932"/>
                <a:chExt cx="1304338" cy="2221468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876800" y="2502932"/>
                  <a:ext cx="380232" cy="468868"/>
                  <a:chOff x="6324600" y="3950732"/>
                  <a:chExt cx="380232" cy="468868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>
                    <a:off x="64008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TextBox 7"/>
                      <p:cNvSpPr txBox="1"/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TextBox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 t="-8197" r="-20968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5804112" y="3264932"/>
                  <a:ext cx="377026" cy="468868"/>
                  <a:chOff x="6781800" y="3950732"/>
                  <a:chExt cx="377026" cy="468868"/>
                </a:xfrm>
              </p:grpSpPr>
              <p:sp>
                <p:nvSpPr>
                  <p:cNvPr id="23" name="Oval 22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 t="-8197" r="-2258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5257800" y="4255532"/>
                  <a:ext cx="354584" cy="468868"/>
                  <a:chOff x="6781800" y="3950732"/>
                  <a:chExt cx="354584" cy="468868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/>
                      <p:cNvSpPr txBox="1"/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7" name="TextBox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blipFill rotWithShape="1">
                        <a:blip r:embed="rId16"/>
                        <a:stretch>
                          <a:fillRect t="-8197" r="-22414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4" name="Group 33"/>
          <p:cNvGrpSpPr/>
          <p:nvPr/>
        </p:nvGrpSpPr>
        <p:grpSpPr>
          <a:xfrm>
            <a:off x="5715000" y="2819400"/>
            <a:ext cx="1373897" cy="2667000"/>
            <a:chOff x="5715000" y="2819400"/>
            <a:chExt cx="1373897" cy="2667000"/>
          </a:xfrm>
        </p:grpSpPr>
        <p:grpSp>
          <p:nvGrpSpPr>
            <p:cNvPr id="110" name="Group 109"/>
            <p:cNvGrpSpPr/>
            <p:nvPr/>
          </p:nvGrpSpPr>
          <p:grpSpPr>
            <a:xfrm>
              <a:off x="5715000" y="2819400"/>
              <a:ext cx="1251866" cy="1447800"/>
              <a:chOff x="1295400" y="2731532"/>
              <a:chExt cx="1251866" cy="1447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 t="-8333" r="-1101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3" name="TextBox 1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t="-8197" r="-1052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4" name="TextBox 1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 t="-8197" r="-1016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t="-8197" r="-111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6629400" y="1992868"/>
            <a:ext cx="2428985" cy="369332"/>
            <a:chOff x="6629400" y="1371600"/>
            <a:chExt cx="2428985" cy="369332"/>
          </a:xfrm>
        </p:grpSpPr>
        <p:sp>
          <p:nvSpPr>
            <p:cNvPr id="95" name="Oval 94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81800" y="1371600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 with demand &gt;</a:t>
              </a:r>
              <a:r>
                <a:rPr lang="en-US" dirty="0" smtClean="0">
                  <a:solidFill>
                    <a:srgbClr val="0070C0"/>
                  </a:solidFill>
                </a:rPr>
                <a:t>0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629400" y="1611868"/>
            <a:ext cx="2438400" cy="369332"/>
            <a:chOff x="6629400" y="1307068"/>
            <a:chExt cx="2438400" cy="369332"/>
          </a:xfrm>
        </p:grpSpPr>
        <p:sp>
          <p:nvSpPr>
            <p:cNvPr id="99" name="Oval 98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791215" y="1307068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 with demand &lt;</a:t>
              </a:r>
              <a:r>
                <a:rPr lang="en-US" dirty="0" smtClean="0">
                  <a:solidFill>
                    <a:srgbClr val="0070C0"/>
                  </a:solidFill>
                </a:rPr>
                <a:t>0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This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blipFill rotWithShape="1">
                <a:blip r:embed="rId22"/>
                <a:stretch>
                  <a:fillRect l="-5294" t="-8333" r="-94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Left-Right Arrow 64"/>
          <p:cNvSpPr/>
          <p:nvPr/>
        </p:nvSpPr>
        <p:spPr>
          <a:xfrm>
            <a:off x="5181600" y="381000"/>
            <a:ext cx="1216152" cy="484632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?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6200" y="3124200"/>
                <a:ext cx="9781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This is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124200"/>
                <a:ext cx="978153" cy="369332"/>
              </a:xfrm>
              <a:prstGeom prst="rect">
                <a:avLst/>
              </a:prstGeom>
              <a:blipFill rotWithShape="1">
                <a:blip r:embed="rId23"/>
                <a:stretch>
                  <a:fillRect l="-5625" t="-8333" r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94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2" grpId="0" animBg="1"/>
      <p:bldP spid="2" grpId="0"/>
      <p:bldP spid="65" grpId="0" animBg="1"/>
      <p:bldP spid="66" grpId="0"/>
      <p:bldP spid="6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Circulation</a:t>
            </a:r>
            <a:r>
              <a:rPr lang="en-US" sz="3200" b="1" dirty="0"/>
              <a:t> with demand               </a:t>
            </a:r>
            <a:r>
              <a:rPr lang="en-US" sz="3200" b="1" dirty="0" smtClean="0">
                <a:solidFill>
                  <a:srgbClr val="7030A0"/>
                </a:solidFill>
              </a:rPr>
              <a:t>Max-Flow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the relation between the two instances ?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There is a </a:t>
                </a:r>
                <a:r>
                  <a:rPr lang="en-US" sz="2000" b="1" dirty="0"/>
                  <a:t>circulation</a:t>
                </a:r>
                <a:r>
                  <a:rPr lang="en-US" sz="2000" dirty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u="sng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        if </a:t>
                </a:r>
                <a:r>
                  <a:rPr lang="en-US" sz="2000" dirty="0"/>
                  <a:t>and only if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the </a:t>
                </a:r>
                <a:r>
                  <a:rPr lang="en-US" sz="2000" b="1" dirty="0"/>
                  <a:t>maximum flow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is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 rotWithShape="1">
                <a:blip r:embed="rId2"/>
                <a:stretch>
                  <a:fillRect l="-741" t="-580" b="-6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1828800" y="1752600"/>
            <a:ext cx="5029200" cy="37338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432076" y="2286000"/>
            <a:ext cx="1720428" cy="2590800"/>
            <a:chOff x="2432076" y="2286000"/>
            <a:chExt cx="1720428" cy="2590800"/>
          </a:xfrm>
        </p:grpSpPr>
        <p:grpSp>
          <p:nvGrpSpPr>
            <p:cNvPr id="11" name="Group 10"/>
            <p:cNvGrpSpPr/>
            <p:nvPr/>
          </p:nvGrpSpPr>
          <p:grpSpPr>
            <a:xfrm>
              <a:off x="3733800" y="3581400"/>
              <a:ext cx="418704" cy="457200"/>
              <a:chOff x="2203476" y="4191000"/>
              <a:chExt cx="418704" cy="4572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355876" y="41910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911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3510776" y="2286000"/>
              <a:ext cx="375424" cy="445532"/>
              <a:chOff x="1681976" y="3581400"/>
              <a:chExt cx="375424" cy="44553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752600" y="35814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/>
            <p:cNvGrpSpPr/>
            <p:nvPr/>
          </p:nvGrpSpPr>
          <p:grpSpPr>
            <a:xfrm>
              <a:off x="2432076" y="4419600"/>
              <a:ext cx="386644" cy="457200"/>
              <a:chOff x="984276" y="3733800"/>
              <a:chExt cx="386644" cy="4572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43000" y="37338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6" name="Group 75"/>
          <p:cNvGrpSpPr/>
          <p:nvPr/>
        </p:nvGrpSpPr>
        <p:grpSpPr>
          <a:xfrm>
            <a:off x="1066800" y="3124200"/>
            <a:ext cx="352981" cy="609600"/>
            <a:chOff x="1018619" y="3124200"/>
            <a:chExt cx="352981" cy="609600"/>
          </a:xfrm>
        </p:grpSpPr>
        <p:sp>
          <p:nvSpPr>
            <p:cNvPr id="74" name="Oval 73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/>
          <p:cNvGrpSpPr/>
          <p:nvPr/>
        </p:nvGrpSpPr>
        <p:grpSpPr>
          <a:xfrm>
            <a:off x="7190819" y="3276600"/>
            <a:ext cx="352981" cy="685800"/>
            <a:chOff x="1018619" y="3124200"/>
            <a:chExt cx="352981" cy="685800"/>
          </a:xfrm>
        </p:grpSpPr>
        <p:sp>
          <p:nvSpPr>
            <p:cNvPr id="78" name="Oval 77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1371600" y="2362200"/>
            <a:ext cx="2510130" cy="2133600"/>
            <a:chOff x="1376070" y="2362200"/>
            <a:chExt cx="2510130" cy="2133600"/>
          </a:xfrm>
        </p:grpSpPr>
        <p:cxnSp>
          <p:nvCxnSpPr>
            <p:cNvPr id="81" name="Straight Arrow Connector 80"/>
            <p:cNvCxnSpPr>
              <a:stCxn id="74" idx="7"/>
              <a:endCxn id="14" idx="2"/>
            </p:cNvCxnSpPr>
            <p:nvPr/>
          </p:nvCxnSpPr>
          <p:spPr>
            <a:xfrm flipV="1">
              <a:off x="1376070" y="2362200"/>
              <a:ext cx="2205330" cy="8066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4" idx="6"/>
            </p:cNvCxnSpPr>
            <p:nvPr/>
          </p:nvCxnSpPr>
          <p:spPr>
            <a:xfrm>
              <a:off x="1419781" y="3276600"/>
              <a:ext cx="2466419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20" idx="2"/>
            </p:cNvCxnSpPr>
            <p:nvPr/>
          </p:nvCxnSpPr>
          <p:spPr>
            <a:xfrm>
              <a:off x="1376070" y="3396734"/>
              <a:ext cx="1214730" cy="10990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00400" y="1752600"/>
            <a:ext cx="4267200" cy="3733800"/>
            <a:chOff x="3200400" y="1752600"/>
            <a:chExt cx="4267200" cy="3733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5105400" y="2579132"/>
              <a:ext cx="2183635" cy="1752600"/>
              <a:chOff x="5105400" y="2579132"/>
              <a:chExt cx="2183635" cy="1752600"/>
            </a:xfrm>
          </p:grpSpPr>
          <p:cxnSp>
            <p:nvCxnSpPr>
              <p:cNvPr id="94" name="Straight Arrow Connector 93"/>
              <p:cNvCxnSpPr>
                <a:endCxn id="78" idx="1"/>
              </p:cNvCxnSpPr>
              <p:nvPr/>
            </p:nvCxnSpPr>
            <p:spPr>
              <a:xfrm>
                <a:off x="5105400" y="2579132"/>
                <a:ext cx="2183635" cy="7421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23" idx="6"/>
              </p:cNvCxnSpPr>
              <p:nvPr/>
            </p:nvCxnSpPr>
            <p:spPr>
              <a:xfrm>
                <a:off x="6108912" y="3341132"/>
                <a:ext cx="1136412" cy="132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26" idx="6"/>
              </p:cNvCxnSpPr>
              <p:nvPr/>
            </p:nvCxnSpPr>
            <p:spPr>
              <a:xfrm flipV="1">
                <a:off x="5562600" y="3549134"/>
                <a:ext cx="1682724" cy="78259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200400" y="1752600"/>
              <a:ext cx="4267200" cy="3733800"/>
              <a:chOff x="3200400" y="1752600"/>
              <a:chExt cx="4267200" cy="3733800"/>
            </a:xfrm>
          </p:grpSpPr>
          <p:sp>
            <p:nvSpPr>
              <p:cNvPr id="3" name="Arc 2"/>
              <p:cNvSpPr/>
              <p:nvPr/>
            </p:nvSpPr>
            <p:spPr>
              <a:xfrm>
                <a:off x="3200400" y="1752600"/>
                <a:ext cx="4267200" cy="3733800"/>
              </a:xfrm>
              <a:prstGeom prst="arc">
                <a:avLst>
                  <a:gd name="adj1" fmla="val 21551254"/>
                  <a:gd name="adj2" fmla="val 873826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Arrow Connector 82"/>
              <p:cNvCxnSpPr>
                <a:stCxn id="3" idx="0"/>
              </p:cNvCxnSpPr>
              <p:nvPr/>
            </p:nvCxnSpPr>
            <p:spPr>
              <a:xfrm flipH="1" flipV="1">
                <a:off x="7441435" y="3473637"/>
                <a:ext cx="25885" cy="1156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3379216" y="2502932"/>
            <a:ext cx="2801922" cy="2602468"/>
            <a:chOff x="3379216" y="2502932"/>
            <a:chExt cx="2801922" cy="2602468"/>
          </a:xfrm>
        </p:grpSpPr>
        <p:sp>
          <p:nvSpPr>
            <p:cNvPr id="82" name="Oval 81"/>
            <p:cNvSpPr/>
            <p:nvPr/>
          </p:nvSpPr>
          <p:spPr>
            <a:xfrm>
              <a:off x="3505200" y="46482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379216" y="2502932"/>
              <a:ext cx="2801922" cy="2602468"/>
              <a:chOff x="3379216" y="2502932"/>
              <a:chExt cx="2801922" cy="2602468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4876800" y="2502932"/>
                <a:ext cx="1304338" cy="2221468"/>
                <a:chOff x="4876800" y="2502932"/>
                <a:chExt cx="1304338" cy="2221468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876800" y="2502932"/>
                  <a:ext cx="380232" cy="468868"/>
                  <a:chOff x="6324600" y="3950732"/>
                  <a:chExt cx="380232" cy="468868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>
                    <a:off x="64008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TextBox 7"/>
                      <p:cNvSpPr txBox="1"/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TextBox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 t="-8197" r="-20968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5804112" y="3264932"/>
                  <a:ext cx="377026" cy="468868"/>
                  <a:chOff x="6781800" y="3950732"/>
                  <a:chExt cx="377026" cy="468868"/>
                </a:xfrm>
              </p:grpSpPr>
              <p:sp>
                <p:nvSpPr>
                  <p:cNvPr id="23" name="Oval 22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 t="-8197" r="-2258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5257800" y="4255532"/>
                  <a:ext cx="354584" cy="468868"/>
                  <a:chOff x="6781800" y="3950732"/>
                  <a:chExt cx="354584" cy="468868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/>
                      <p:cNvSpPr txBox="1"/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7" name="TextBox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blipFill rotWithShape="1">
                        <a:blip r:embed="rId16"/>
                        <a:stretch>
                          <a:fillRect t="-8197" r="-22414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5" name="Left-Right Arrow 64"/>
          <p:cNvSpPr/>
          <p:nvPr/>
        </p:nvSpPr>
        <p:spPr>
          <a:xfrm>
            <a:off x="5181600" y="3810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6629400" y="1611868"/>
            <a:ext cx="2438400" cy="369332"/>
            <a:chOff x="6629400" y="1307068"/>
            <a:chExt cx="2438400" cy="369332"/>
          </a:xfrm>
        </p:grpSpPr>
        <p:sp>
          <p:nvSpPr>
            <p:cNvPr id="67" name="Oval 66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91215" y="1307068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 with demand &lt;</a:t>
              </a:r>
              <a:r>
                <a:rPr lang="en-US" dirty="0" smtClean="0">
                  <a:solidFill>
                    <a:srgbClr val="0070C0"/>
                  </a:solidFill>
                </a:rPr>
                <a:t>0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629400" y="1992868"/>
            <a:ext cx="2428985" cy="369332"/>
            <a:chOff x="6629400" y="1371600"/>
            <a:chExt cx="2428985" cy="369332"/>
          </a:xfrm>
        </p:grpSpPr>
        <p:sp>
          <p:nvSpPr>
            <p:cNvPr id="70" name="Oval 69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781800" y="1371600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 with demand &gt;</a:t>
              </a:r>
              <a:r>
                <a:rPr lang="en-US" dirty="0" smtClean="0">
                  <a:solidFill>
                    <a:srgbClr val="0070C0"/>
                  </a:solidFill>
                </a:rPr>
                <a:t>0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This is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5294" t="-8333" r="-94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own Ribbon 15"/>
          <p:cNvSpPr/>
          <p:nvPr/>
        </p:nvSpPr>
        <p:spPr>
          <a:xfrm>
            <a:off x="7245324" y="4724400"/>
            <a:ext cx="1813061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How to prove it 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0" name="Down Ribbon 79"/>
          <p:cNvSpPr/>
          <p:nvPr/>
        </p:nvSpPr>
        <p:spPr>
          <a:xfrm>
            <a:off x="7239000" y="4949952"/>
            <a:ext cx="1813061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Split it into 2 parts.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1460991" y="2667000"/>
            <a:ext cx="2139278" cy="1817132"/>
            <a:chOff x="1460991" y="2667000"/>
            <a:chExt cx="2139278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1460991" y="4114800"/>
                  <a:ext cx="9012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0991" y="4114800"/>
                  <a:ext cx="901209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810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2225288" y="2667000"/>
                  <a:ext cx="8899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5288" y="2667000"/>
                  <a:ext cx="889987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t="-8333" r="-890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2667000" y="3516868"/>
                  <a:ext cx="9332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3516868"/>
                  <a:ext cx="933269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t="-8197" r="-78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5715000" y="2819400"/>
            <a:ext cx="1373897" cy="2667000"/>
            <a:chOff x="5715000" y="2819400"/>
            <a:chExt cx="1373897" cy="2667000"/>
          </a:xfrm>
        </p:grpSpPr>
        <p:grpSp>
          <p:nvGrpSpPr>
            <p:cNvPr id="93" name="Group 92"/>
            <p:cNvGrpSpPr/>
            <p:nvPr/>
          </p:nvGrpSpPr>
          <p:grpSpPr>
            <a:xfrm>
              <a:off x="5715000" y="2819400"/>
              <a:ext cx="1251866" cy="1447800"/>
              <a:chOff x="1295400" y="2731532"/>
              <a:chExt cx="1251866" cy="1447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 t="-8333" r="-1101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7" name="TextBox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 t="-8197" r="-1052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1" name="TextBox 1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t="-8197" r="-1016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197" r="-111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6694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6" grpId="0" animBg="1"/>
      <p:bldP spid="16" grpId="1" animBg="1"/>
      <p:bldP spid="8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Circulation</a:t>
            </a:r>
            <a:r>
              <a:rPr lang="en-US" sz="3200" b="1" dirty="0"/>
              <a:t> with demand               </a:t>
            </a:r>
            <a:r>
              <a:rPr lang="en-US" sz="3200" b="1" dirty="0" smtClean="0">
                <a:solidFill>
                  <a:srgbClr val="7030A0"/>
                </a:solidFill>
              </a:rPr>
              <a:t>Max-Flow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(part 1)</a:t>
                </a:r>
                <a:r>
                  <a:rPr lang="en-US" sz="2000" dirty="0" smtClean="0"/>
                  <a:t>: If there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circulation</a:t>
                </a:r>
                <a:r>
                  <a:rPr lang="en-US" sz="2000" dirty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  then the </a:t>
                </a:r>
                <a:r>
                  <a:rPr lang="en-US" sz="2000" b="1" dirty="0"/>
                  <a:t>maximum flow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is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 rotWithShape="1">
                <a:blip r:embed="rId2"/>
                <a:stretch>
                  <a:fillRect l="-74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1828800" y="1752600"/>
            <a:ext cx="5029200" cy="37338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432076" y="2286000"/>
            <a:ext cx="1720428" cy="2590800"/>
            <a:chOff x="2432076" y="2286000"/>
            <a:chExt cx="1720428" cy="2590800"/>
          </a:xfrm>
        </p:grpSpPr>
        <p:grpSp>
          <p:nvGrpSpPr>
            <p:cNvPr id="11" name="Group 10"/>
            <p:cNvGrpSpPr/>
            <p:nvPr/>
          </p:nvGrpSpPr>
          <p:grpSpPr>
            <a:xfrm>
              <a:off x="3733800" y="3581400"/>
              <a:ext cx="418704" cy="457200"/>
              <a:chOff x="2203476" y="4191000"/>
              <a:chExt cx="418704" cy="4572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355876" y="41910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911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3510776" y="2286000"/>
              <a:ext cx="375424" cy="445532"/>
              <a:chOff x="1681976" y="3581400"/>
              <a:chExt cx="375424" cy="44553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752600" y="35814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/>
            <p:cNvGrpSpPr/>
            <p:nvPr/>
          </p:nvGrpSpPr>
          <p:grpSpPr>
            <a:xfrm>
              <a:off x="2432076" y="4419600"/>
              <a:ext cx="386644" cy="457200"/>
              <a:chOff x="984276" y="3733800"/>
              <a:chExt cx="386644" cy="4572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43000" y="37338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6" name="Group 75"/>
          <p:cNvGrpSpPr/>
          <p:nvPr/>
        </p:nvGrpSpPr>
        <p:grpSpPr>
          <a:xfrm>
            <a:off x="1066800" y="3124200"/>
            <a:ext cx="352981" cy="609600"/>
            <a:chOff x="1018619" y="3124200"/>
            <a:chExt cx="352981" cy="609600"/>
          </a:xfrm>
        </p:grpSpPr>
        <p:sp>
          <p:nvSpPr>
            <p:cNvPr id="74" name="Oval 73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/>
          <p:cNvGrpSpPr/>
          <p:nvPr/>
        </p:nvGrpSpPr>
        <p:grpSpPr>
          <a:xfrm>
            <a:off x="7190819" y="3276600"/>
            <a:ext cx="352981" cy="685800"/>
            <a:chOff x="1018619" y="3124200"/>
            <a:chExt cx="352981" cy="685800"/>
          </a:xfrm>
        </p:grpSpPr>
        <p:sp>
          <p:nvSpPr>
            <p:cNvPr id="78" name="Oval 77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1371600" y="2362200"/>
            <a:ext cx="2510130" cy="2133600"/>
            <a:chOff x="1376070" y="2362200"/>
            <a:chExt cx="2510130" cy="2133600"/>
          </a:xfrm>
        </p:grpSpPr>
        <p:cxnSp>
          <p:nvCxnSpPr>
            <p:cNvPr id="81" name="Straight Arrow Connector 80"/>
            <p:cNvCxnSpPr>
              <a:stCxn id="74" idx="7"/>
              <a:endCxn id="14" idx="2"/>
            </p:cNvCxnSpPr>
            <p:nvPr/>
          </p:nvCxnSpPr>
          <p:spPr>
            <a:xfrm flipV="1">
              <a:off x="1376070" y="2362200"/>
              <a:ext cx="2205330" cy="8066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4" idx="6"/>
            </p:cNvCxnSpPr>
            <p:nvPr/>
          </p:nvCxnSpPr>
          <p:spPr>
            <a:xfrm>
              <a:off x="1419781" y="3276600"/>
              <a:ext cx="2466419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20" idx="2"/>
            </p:cNvCxnSpPr>
            <p:nvPr/>
          </p:nvCxnSpPr>
          <p:spPr>
            <a:xfrm>
              <a:off x="1376070" y="3396734"/>
              <a:ext cx="1214730" cy="10990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00400" y="1752600"/>
            <a:ext cx="4267200" cy="3733800"/>
            <a:chOff x="3200400" y="1752600"/>
            <a:chExt cx="4267200" cy="3733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5105400" y="2579132"/>
              <a:ext cx="2183635" cy="1752600"/>
              <a:chOff x="5105400" y="2579132"/>
              <a:chExt cx="2183635" cy="1752600"/>
            </a:xfrm>
          </p:grpSpPr>
          <p:cxnSp>
            <p:nvCxnSpPr>
              <p:cNvPr id="94" name="Straight Arrow Connector 93"/>
              <p:cNvCxnSpPr>
                <a:endCxn id="78" idx="1"/>
              </p:cNvCxnSpPr>
              <p:nvPr/>
            </p:nvCxnSpPr>
            <p:spPr>
              <a:xfrm>
                <a:off x="5105400" y="2579132"/>
                <a:ext cx="2183635" cy="7421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23" idx="6"/>
              </p:cNvCxnSpPr>
              <p:nvPr/>
            </p:nvCxnSpPr>
            <p:spPr>
              <a:xfrm>
                <a:off x="6108912" y="3341132"/>
                <a:ext cx="1136412" cy="132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26" idx="6"/>
              </p:cNvCxnSpPr>
              <p:nvPr/>
            </p:nvCxnSpPr>
            <p:spPr>
              <a:xfrm flipV="1">
                <a:off x="5562600" y="3549134"/>
                <a:ext cx="1682724" cy="78259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200400" y="1752600"/>
              <a:ext cx="4267200" cy="3733800"/>
              <a:chOff x="3200400" y="1752600"/>
              <a:chExt cx="4267200" cy="3733800"/>
            </a:xfrm>
          </p:grpSpPr>
          <p:sp>
            <p:nvSpPr>
              <p:cNvPr id="3" name="Arc 2"/>
              <p:cNvSpPr/>
              <p:nvPr/>
            </p:nvSpPr>
            <p:spPr>
              <a:xfrm>
                <a:off x="3200400" y="1752600"/>
                <a:ext cx="4267200" cy="3733800"/>
              </a:xfrm>
              <a:prstGeom prst="arc">
                <a:avLst>
                  <a:gd name="adj1" fmla="val 21551254"/>
                  <a:gd name="adj2" fmla="val 873826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Arrow Connector 82"/>
              <p:cNvCxnSpPr>
                <a:stCxn id="3" idx="0"/>
              </p:cNvCxnSpPr>
              <p:nvPr/>
            </p:nvCxnSpPr>
            <p:spPr>
              <a:xfrm flipH="1" flipV="1">
                <a:off x="7441435" y="3473637"/>
                <a:ext cx="25885" cy="1156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3379216" y="2502932"/>
            <a:ext cx="2801922" cy="2602468"/>
            <a:chOff x="3379216" y="2502932"/>
            <a:chExt cx="2801922" cy="2602468"/>
          </a:xfrm>
        </p:grpSpPr>
        <p:sp>
          <p:nvSpPr>
            <p:cNvPr id="82" name="Oval 81"/>
            <p:cNvSpPr/>
            <p:nvPr/>
          </p:nvSpPr>
          <p:spPr>
            <a:xfrm>
              <a:off x="3505200" y="46482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379216" y="2502932"/>
              <a:ext cx="2801922" cy="2602468"/>
              <a:chOff x="3379216" y="2502932"/>
              <a:chExt cx="2801922" cy="2602468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4876800" y="2502932"/>
                <a:ext cx="1304338" cy="2221468"/>
                <a:chOff x="4876800" y="2502932"/>
                <a:chExt cx="1304338" cy="2221468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876800" y="2502932"/>
                  <a:ext cx="380232" cy="468868"/>
                  <a:chOff x="6324600" y="3950732"/>
                  <a:chExt cx="380232" cy="468868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>
                    <a:off x="64008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TextBox 7"/>
                      <p:cNvSpPr txBox="1"/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TextBox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 t="-8197" r="-20968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5804112" y="3264932"/>
                  <a:ext cx="377026" cy="468868"/>
                  <a:chOff x="6781800" y="3950732"/>
                  <a:chExt cx="377026" cy="468868"/>
                </a:xfrm>
              </p:grpSpPr>
              <p:sp>
                <p:nvSpPr>
                  <p:cNvPr id="23" name="Oval 22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 t="-8197" r="-2258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5257800" y="4255532"/>
                  <a:ext cx="354584" cy="468868"/>
                  <a:chOff x="6781800" y="3950732"/>
                  <a:chExt cx="354584" cy="468868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/>
                      <p:cNvSpPr txBox="1"/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7" name="TextBox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blipFill rotWithShape="1">
                        <a:blip r:embed="rId16"/>
                        <a:stretch>
                          <a:fillRect t="-8197" r="-22414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5" name="Left-Right Arrow 64"/>
          <p:cNvSpPr/>
          <p:nvPr/>
        </p:nvSpPr>
        <p:spPr>
          <a:xfrm>
            <a:off x="5181600" y="3810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6629400" y="1611868"/>
            <a:ext cx="2438400" cy="369332"/>
            <a:chOff x="6629400" y="1307068"/>
            <a:chExt cx="2438400" cy="369332"/>
          </a:xfrm>
        </p:grpSpPr>
        <p:sp>
          <p:nvSpPr>
            <p:cNvPr id="67" name="Oval 66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91215" y="1307068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 with demand &lt;</a:t>
              </a:r>
              <a:r>
                <a:rPr lang="en-US" dirty="0" smtClean="0">
                  <a:solidFill>
                    <a:srgbClr val="0070C0"/>
                  </a:solidFill>
                </a:rPr>
                <a:t>0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629400" y="1992868"/>
            <a:ext cx="2428985" cy="369332"/>
            <a:chOff x="6629400" y="1371600"/>
            <a:chExt cx="2428985" cy="369332"/>
          </a:xfrm>
        </p:grpSpPr>
        <p:sp>
          <p:nvSpPr>
            <p:cNvPr id="70" name="Oval 69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781800" y="1371600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 with demand &gt;</a:t>
              </a:r>
              <a:r>
                <a:rPr lang="en-US" dirty="0" smtClean="0">
                  <a:solidFill>
                    <a:srgbClr val="0070C0"/>
                  </a:solidFill>
                </a:rPr>
                <a:t>0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This is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5294" t="-8333" r="-94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/>
          <p:cNvGrpSpPr/>
          <p:nvPr/>
        </p:nvGrpSpPr>
        <p:grpSpPr>
          <a:xfrm>
            <a:off x="5715000" y="2819400"/>
            <a:ext cx="1373897" cy="2667000"/>
            <a:chOff x="5715000" y="2819400"/>
            <a:chExt cx="1373897" cy="2667000"/>
          </a:xfrm>
        </p:grpSpPr>
        <p:grpSp>
          <p:nvGrpSpPr>
            <p:cNvPr id="80" name="Group 79"/>
            <p:cNvGrpSpPr/>
            <p:nvPr/>
          </p:nvGrpSpPr>
          <p:grpSpPr>
            <a:xfrm>
              <a:off x="5715000" y="2819400"/>
              <a:ext cx="1251866" cy="1447800"/>
              <a:chOff x="1295400" y="2731532"/>
              <a:chExt cx="1251866" cy="1447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t="-8333" r="-1101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 t="-8197" r="-1052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 t="-8197" r="-1016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t="-8197" r="-111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1460991" y="2667000"/>
            <a:ext cx="2139278" cy="1817132"/>
            <a:chOff x="1460991" y="2667000"/>
            <a:chExt cx="2139278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1460991" y="4114800"/>
                  <a:ext cx="9012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0991" y="4114800"/>
                  <a:ext cx="901209" cy="36933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t="-8197" r="-810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225288" y="2667000"/>
                  <a:ext cx="8899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5288" y="2667000"/>
                  <a:ext cx="889987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t="-8333" r="-890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2667000" y="3516868"/>
                  <a:ext cx="9332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3516868"/>
                  <a:ext cx="933269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197" r="-78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8" name="Straight Arrow Connector 97"/>
          <p:cNvCxnSpPr/>
          <p:nvPr/>
        </p:nvCxnSpPr>
        <p:spPr>
          <a:xfrm flipV="1">
            <a:off x="1371600" y="2362200"/>
            <a:ext cx="2205330" cy="806637"/>
          </a:xfrm>
          <a:prstGeom prst="straightConnector1">
            <a:avLst/>
          </a:prstGeom>
          <a:ln w="762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3472123" y="2177534"/>
            <a:ext cx="370954" cy="3693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rot="2594944">
            <a:off x="-889345" y="1922314"/>
            <a:ext cx="2674907" cy="2864361"/>
          </a:xfrm>
          <a:prstGeom prst="arc">
            <a:avLst/>
          </a:prstGeom>
          <a:ln w="381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iped Right Arrow 16"/>
          <p:cNvSpPr/>
          <p:nvPr/>
        </p:nvSpPr>
        <p:spPr>
          <a:xfrm>
            <a:off x="3886200" y="2138124"/>
            <a:ext cx="609600" cy="477798"/>
          </a:xfrm>
          <a:prstGeom prst="stripedRightArrow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843723" y="2381012"/>
            <a:ext cx="370954" cy="3693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Striped Right Arrow 100"/>
          <p:cNvSpPr/>
          <p:nvPr/>
        </p:nvSpPr>
        <p:spPr>
          <a:xfrm>
            <a:off x="5257800" y="2286000"/>
            <a:ext cx="609600" cy="477798"/>
          </a:xfrm>
          <a:prstGeom prst="stripedRightArrow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endCxn id="78" idx="1"/>
          </p:cNvCxnSpPr>
          <p:nvPr/>
        </p:nvCxnSpPr>
        <p:spPr>
          <a:xfrm>
            <a:off x="5257032" y="2624787"/>
            <a:ext cx="2032003" cy="696450"/>
          </a:xfrm>
          <a:prstGeom prst="straightConnector1">
            <a:avLst/>
          </a:prstGeom>
          <a:ln w="762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Down Ribbon 91"/>
          <p:cNvSpPr/>
          <p:nvPr/>
        </p:nvSpPr>
        <p:spPr>
          <a:xfrm>
            <a:off x="5486400" y="4114800"/>
            <a:ext cx="3771900" cy="13607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 the proof on your own and then verify with the proof given in the following slides.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24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xit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xit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  <p:bldP spid="16" grpId="0" animBg="1"/>
      <p:bldP spid="17" grpId="0" animBg="1"/>
      <p:bldP spid="17" grpId="1" animBg="1"/>
      <p:bldP spid="17" grpId="2" animBg="1"/>
      <p:bldP spid="17" grpId="3" animBg="1"/>
      <p:bldP spid="99" grpId="0" animBg="1"/>
      <p:bldP spid="101" grpId="0" animBg="1"/>
      <p:bldP spid="101" grpId="1" animBg="1"/>
      <p:bldP spid="101" grpId="2" animBg="1"/>
      <p:bldP spid="101" grpId="3" animBg="1"/>
      <p:bldP spid="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Application # 2 </a:t>
            </a:r>
            <a:r>
              <a:rPr lang="en-US" sz="3200" dirty="0" smtClean="0"/>
              <a:t>of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smtClean="0">
                <a:solidFill>
                  <a:srgbClr val="006C31"/>
                </a:solidFill>
              </a:rPr>
              <a:t>Max-Flow</a:t>
            </a:r>
            <a:endParaRPr lang="en-US" sz="3200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Bipartite</a:t>
            </a:r>
            <a:r>
              <a:rPr lang="en-US" sz="3200" b="1" dirty="0">
                <a:solidFill>
                  <a:srgbClr val="7030A0"/>
                </a:solidFill>
              </a:rPr>
              <a:t> Matching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1547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533400"/>
                <a:ext cx="8915400" cy="5592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(part 1)</a:t>
                </a:r>
                <a:r>
                  <a:rPr lang="en-US" sz="2000" dirty="0"/>
                  <a:t>: If there is a </a:t>
                </a:r>
                <a:r>
                  <a:rPr lang="en-US" sz="2000" b="1" dirty="0"/>
                  <a:t>circulation</a:t>
                </a:r>
                <a:r>
                  <a:rPr lang="en-US" sz="2000" dirty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then the </a:t>
                </a:r>
                <a:r>
                  <a:rPr lang="en-US" sz="2000" b="1" dirty="0"/>
                  <a:t>maximum flow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is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 be a circulation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We shall now construct a </a:t>
                </a:r>
                <a:r>
                  <a:rPr lang="en-US" sz="2000" b="1" dirty="0" smtClean="0"/>
                  <a:t>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with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for each edge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For each 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For each 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Verify (as an exercise) that conservation is satisfied at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(excluding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Notice that capacity constraints are anyway satisfied.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value(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) =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∀ 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with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p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∀ 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dirty="0">
                            <a:latin typeface="Cambria Math"/>
                          </a:rPr>
                          <m:t>with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  <m:d>
                          <m:dPr>
                            <m:ctrlP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  <m:sup/>
                      <m:e>
                        <m:r>
                          <a:rPr lang="en-US" sz="2000" b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dirty="0">
                            <a:sym typeface="Wingdings" pitchFamily="2" charset="2"/>
                          </a:rPr>
                          <m:t> </m:t>
                        </m:r>
                      </m:e>
                    </m:nary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=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Also observe that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 smtClean="0"/>
                  <a:t>on each edge from the source is equal to its capacity.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 smtClean="0"/>
                  <a:t>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 smtClean="0"/>
                  <a:t>is indeed a maximum flow.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This completes the proof of part 1 of the theorem.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533400"/>
                <a:ext cx="8915400" cy="5592763"/>
              </a:xfrm>
              <a:blipFill rotWithShape="1">
                <a:blip r:embed="rId2"/>
                <a:stretch>
                  <a:fillRect l="-684" t="-545" b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86000" y="2057400"/>
            <a:ext cx="4953000" cy="1143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Circulation</a:t>
            </a:r>
            <a:r>
              <a:rPr lang="en-US" sz="3200" b="1" dirty="0"/>
              <a:t> with demand               </a:t>
            </a:r>
            <a:r>
              <a:rPr lang="en-US" sz="3200" b="1" dirty="0" smtClean="0">
                <a:solidFill>
                  <a:srgbClr val="7030A0"/>
                </a:solidFill>
              </a:rPr>
              <a:t>Max-Flow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(part 2)</a:t>
                </a:r>
                <a:r>
                  <a:rPr lang="en-US" sz="2000" dirty="0" smtClean="0"/>
                  <a:t>: If </a:t>
                </a:r>
                <a:r>
                  <a:rPr lang="en-US" sz="2000" dirty="0"/>
                  <a:t>the </a:t>
                </a:r>
                <a:r>
                  <a:rPr lang="en-US" sz="2000" b="1" dirty="0"/>
                  <a:t>maximum flow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is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  then </a:t>
                </a:r>
                <a:r>
                  <a:rPr lang="en-US" sz="2000" dirty="0"/>
                  <a:t>there is a </a:t>
                </a:r>
                <a:r>
                  <a:rPr lang="en-US" sz="2000" b="1" dirty="0"/>
                  <a:t>circulation</a:t>
                </a:r>
                <a:r>
                  <a:rPr lang="en-US" sz="2000" dirty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 rotWithShape="1">
                <a:blip r:embed="rId2"/>
                <a:stretch>
                  <a:fillRect l="-74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1828800" y="1752600"/>
            <a:ext cx="5029200" cy="37338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432076" y="2286000"/>
            <a:ext cx="1720428" cy="2590800"/>
            <a:chOff x="2432076" y="2286000"/>
            <a:chExt cx="1720428" cy="2590800"/>
          </a:xfrm>
        </p:grpSpPr>
        <p:grpSp>
          <p:nvGrpSpPr>
            <p:cNvPr id="11" name="Group 10"/>
            <p:cNvGrpSpPr/>
            <p:nvPr/>
          </p:nvGrpSpPr>
          <p:grpSpPr>
            <a:xfrm>
              <a:off x="3733800" y="3581400"/>
              <a:ext cx="418704" cy="457200"/>
              <a:chOff x="2203476" y="4191000"/>
              <a:chExt cx="418704" cy="4572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355876" y="41910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911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3510776" y="2286000"/>
              <a:ext cx="375424" cy="445532"/>
              <a:chOff x="1681976" y="3581400"/>
              <a:chExt cx="375424" cy="44553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752600" y="35814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/>
            <p:cNvGrpSpPr/>
            <p:nvPr/>
          </p:nvGrpSpPr>
          <p:grpSpPr>
            <a:xfrm>
              <a:off x="2432076" y="4419600"/>
              <a:ext cx="386644" cy="457200"/>
              <a:chOff x="984276" y="3733800"/>
              <a:chExt cx="386644" cy="4572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43000" y="37338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6" name="Group 75"/>
          <p:cNvGrpSpPr/>
          <p:nvPr/>
        </p:nvGrpSpPr>
        <p:grpSpPr>
          <a:xfrm>
            <a:off x="1066800" y="3124200"/>
            <a:ext cx="352981" cy="609600"/>
            <a:chOff x="1018619" y="3124200"/>
            <a:chExt cx="352981" cy="609600"/>
          </a:xfrm>
        </p:grpSpPr>
        <p:sp>
          <p:nvSpPr>
            <p:cNvPr id="74" name="Oval 73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/>
          <p:cNvGrpSpPr/>
          <p:nvPr/>
        </p:nvGrpSpPr>
        <p:grpSpPr>
          <a:xfrm>
            <a:off x="7190819" y="3276600"/>
            <a:ext cx="352981" cy="685800"/>
            <a:chOff x="1018619" y="3124200"/>
            <a:chExt cx="352981" cy="685800"/>
          </a:xfrm>
        </p:grpSpPr>
        <p:sp>
          <p:nvSpPr>
            <p:cNvPr id="78" name="Oval 77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1" name="Straight Arrow Connector 80"/>
          <p:cNvCxnSpPr>
            <a:stCxn id="74" idx="7"/>
            <a:endCxn id="14" idx="2"/>
          </p:cNvCxnSpPr>
          <p:nvPr/>
        </p:nvCxnSpPr>
        <p:spPr>
          <a:xfrm flipV="1">
            <a:off x="1371600" y="2362200"/>
            <a:ext cx="2205330" cy="8066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4" idx="6"/>
          </p:cNvCxnSpPr>
          <p:nvPr/>
        </p:nvCxnSpPr>
        <p:spPr>
          <a:xfrm>
            <a:off x="1415311" y="3276600"/>
            <a:ext cx="2466419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20" idx="2"/>
          </p:cNvCxnSpPr>
          <p:nvPr/>
        </p:nvCxnSpPr>
        <p:spPr>
          <a:xfrm>
            <a:off x="1371600" y="3396734"/>
            <a:ext cx="1214730" cy="109906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200400" y="1752600"/>
            <a:ext cx="4267200" cy="3733800"/>
            <a:chOff x="3200400" y="1752600"/>
            <a:chExt cx="4267200" cy="3733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5105400" y="2579132"/>
              <a:ext cx="2183635" cy="1752600"/>
              <a:chOff x="5105400" y="2579132"/>
              <a:chExt cx="2183635" cy="1752600"/>
            </a:xfrm>
          </p:grpSpPr>
          <p:cxnSp>
            <p:nvCxnSpPr>
              <p:cNvPr id="94" name="Straight Arrow Connector 93"/>
              <p:cNvCxnSpPr>
                <a:endCxn id="78" idx="1"/>
              </p:cNvCxnSpPr>
              <p:nvPr/>
            </p:nvCxnSpPr>
            <p:spPr>
              <a:xfrm>
                <a:off x="5105400" y="2579132"/>
                <a:ext cx="2183635" cy="7421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23" idx="6"/>
              </p:cNvCxnSpPr>
              <p:nvPr/>
            </p:nvCxnSpPr>
            <p:spPr>
              <a:xfrm>
                <a:off x="6108912" y="3341132"/>
                <a:ext cx="1136412" cy="132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26" idx="6"/>
              </p:cNvCxnSpPr>
              <p:nvPr/>
            </p:nvCxnSpPr>
            <p:spPr>
              <a:xfrm flipV="1">
                <a:off x="5562600" y="3549134"/>
                <a:ext cx="1682724" cy="78259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200400" y="1752600"/>
              <a:ext cx="4267200" cy="3733800"/>
              <a:chOff x="3200400" y="1752600"/>
              <a:chExt cx="4267200" cy="3733800"/>
            </a:xfrm>
          </p:grpSpPr>
          <p:sp>
            <p:nvSpPr>
              <p:cNvPr id="3" name="Arc 2"/>
              <p:cNvSpPr/>
              <p:nvPr/>
            </p:nvSpPr>
            <p:spPr>
              <a:xfrm>
                <a:off x="3200400" y="1752600"/>
                <a:ext cx="4267200" cy="3733800"/>
              </a:xfrm>
              <a:prstGeom prst="arc">
                <a:avLst>
                  <a:gd name="adj1" fmla="val 21551254"/>
                  <a:gd name="adj2" fmla="val 873826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Arrow Connector 82"/>
              <p:cNvCxnSpPr>
                <a:stCxn id="3" idx="0"/>
              </p:cNvCxnSpPr>
              <p:nvPr/>
            </p:nvCxnSpPr>
            <p:spPr>
              <a:xfrm flipH="1" flipV="1">
                <a:off x="7441435" y="3473637"/>
                <a:ext cx="25885" cy="1156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3379216" y="2502932"/>
            <a:ext cx="2801922" cy="2602468"/>
            <a:chOff x="3379216" y="2502932"/>
            <a:chExt cx="2801922" cy="2602468"/>
          </a:xfrm>
        </p:grpSpPr>
        <p:sp>
          <p:nvSpPr>
            <p:cNvPr id="82" name="Oval 81"/>
            <p:cNvSpPr/>
            <p:nvPr/>
          </p:nvSpPr>
          <p:spPr>
            <a:xfrm>
              <a:off x="3505200" y="46482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379216" y="2502932"/>
              <a:ext cx="2801922" cy="2602468"/>
              <a:chOff x="3379216" y="2502932"/>
              <a:chExt cx="2801922" cy="2602468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4876800" y="2502932"/>
                <a:ext cx="1304338" cy="2221468"/>
                <a:chOff x="4876800" y="2502932"/>
                <a:chExt cx="1304338" cy="2221468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876800" y="2502932"/>
                  <a:ext cx="380232" cy="468868"/>
                  <a:chOff x="6324600" y="3950732"/>
                  <a:chExt cx="380232" cy="468868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>
                    <a:off x="64008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TextBox 7"/>
                      <p:cNvSpPr txBox="1"/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TextBox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 t="-8197" r="-20968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5804112" y="3264932"/>
                  <a:ext cx="377026" cy="468868"/>
                  <a:chOff x="6781800" y="3950732"/>
                  <a:chExt cx="377026" cy="468868"/>
                </a:xfrm>
              </p:grpSpPr>
              <p:sp>
                <p:nvSpPr>
                  <p:cNvPr id="23" name="Oval 22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 t="-8197" r="-2258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5257800" y="4255532"/>
                  <a:ext cx="354584" cy="468868"/>
                  <a:chOff x="6781800" y="3950732"/>
                  <a:chExt cx="354584" cy="468868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/>
                      <p:cNvSpPr txBox="1"/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7" name="TextBox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blipFill rotWithShape="1">
                        <a:blip r:embed="rId16"/>
                        <a:stretch>
                          <a:fillRect t="-8197" r="-22414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5" name="Left-Right Arrow 64"/>
          <p:cNvSpPr/>
          <p:nvPr/>
        </p:nvSpPr>
        <p:spPr>
          <a:xfrm>
            <a:off x="5181600" y="3810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6629400" y="1611868"/>
            <a:ext cx="2438400" cy="369332"/>
            <a:chOff x="6629400" y="1307068"/>
            <a:chExt cx="2438400" cy="369332"/>
          </a:xfrm>
        </p:grpSpPr>
        <p:sp>
          <p:nvSpPr>
            <p:cNvPr id="67" name="Oval 66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91215" y="1307068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 with demand &lt;</a:t>
              </a:r>
              <a:r>
                <a:rPr lang="en-US" dirty="0" smtClean="0">
                  <a:solidFill>
                    <a:srgbClr val="0070C0"/>
                  </a:solidFill>
                </a:rPr>
                <a:t>0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629400" y="1992868"/>
            <a:ext cx="2428985" cy="369332"/>
            <a:chOff x="6629400" y="1371600"/>
            <a:chExt cx="2428985" cy="369332"/>
          </a:xfrm>
        </p:grpSpPr>
        <p:sp>
          <p:nvSpPr>
            <p:cNvPr id="70" name="Oval 69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781800" y="1371600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 with demand &gt;</a:t>
              </a:r>
              <a:r>
                <a:rPr lang="en-US" dirty="0" smtClean="0">
                  <a:solidFill>
                    <a:srgbClr val="0070C0"/>
                  </a:solidFill>
                </a:rPr>
                <a:t>0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This is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5294" t="-8333" r="-94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460991" y="4114800"/>
                <a:ext cx="901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991" y="4114800"/>
                <a:ext cx="901209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81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2225288" y="2667000"/>
                <a:ext cx="889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288" y="2667000"/>
                <a:ext cx="889987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890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2667000" y="3516868"/>
                <a:ext cx="9332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𝒘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516868"/>
                <a:ext cx="933269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197" r="-78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5715000" y="2819400"/>
            <a:ext cx="1373897" cy="2667000"/>
            <a:chOff x="5715000" y="2819400"/>
            <a:chExt cx="1373897" cy="2667000"/>
          </a:xfrm>
        </p:grpSpPr>
        <p:grpSp>
          <p:nvGrpSpPr>
            <p:cNvPr id="88" name="Group 87"/>
            <p:cNvGrpSpPr/>
            <p:nvPr/>
          </p:nvGrpSpPr>
          <p:grpSpPr>
            <a:xfrm>
              <a:off x="5715000" y="2819400"/>
              <a:ext cx="1251866" cy="1447800"/>
              <a:chOff x="1295400" y="2731532"/>
              <a:chExt cx="1251866" cy="1447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 t="-8333" r="-1101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5" name="TextBox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 t="-8197" r="-1052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t="-8197" r="-1016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197" r="-111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2" name="Straight Arrow Connector 91"/>
          <p:cNvCxnSpPr/>
          <p:nvPr/>
        </p:nvCxnSpPr>
        <p:spPr>
          <a:xfrm flipV="1">
            <a:off x="1371600" y="2362200"/>
            <a:ext cx="2205330" cy="806637"/>
          </a:xfrm>
          <a:prstGeom prst="straightConnector1">
            <a:avLst/>
          </a:prstGeom>
          <a:ln w="762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3472123" y="2177534"/>
            <a:ext cx="370954" cy="3693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Striped Right Arrow 98"/>
          <p:cNvSpPr/>
          <p:nvPr/>
        </p:nvSpPr>
        <p:spPr>
          <a:xfrm>
            <a:off x="3886200" y="2138124"/>
            <a:ext cx="609600" cy="477798"/>
          </a:xfrm>
          <a:prstGeom prst="stripedRightArrow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4367813" y="2133600"/>
                <a:ext cx="889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813" y="2133600"/>
                <a:ext cx="889987" cy="369332"/>
              </a:xfrm>
              <a:prstGeom prst="rect">
                <a:avLst/>
              </a:prstGeom>
              <a:blipFill rotWithShape="1">
                <a:blip r:embed="rId26"/>
                <a:stretch>
                  <a:fillRect t="-8197" r="-82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36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xit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xit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5" grpId="0"/>
      <p:bldP spid="98" grpId="0" animBg="1"/>
      <p:bldP spid="99" grpId="0" animBg="1"/>
      <p:bldP spid="99" grpId="1" animBg="1"/>
      <p:bldP spid="99" grpId="2" animBg="1"/>
      <p:bldP spid="99" grpId="3" animBg="1"/>
      <p:bldP spid="10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(part 2)</a:t>
                </a:r>
                <a:r>
                  <a:rPr lang="en-US" sz="2000" dirty="0"/>
                  <a:t>: If the </a:t>
                </a:r>
                <a:r>
                  <a:rPr lang="en-US" sz="2000" b="1" dirty="0"/>
                  <a:t>maximum flow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is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then there is a </a:t>
                </a:r>
                <a:r>
                  <a:rPr lang="en-US" sz="2000" b="1" dirty="0"/>
                  <a:t>circulation</a:t>
                </a:r>
                <a:r>
                  <a:rPr lang="en-US" sz="2000" dirty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 smtClean="0"/>
                  <a:t>be a (maximum)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 smtClean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We shall now construct a </a:t>
                </a:r>
                <a:r>
                  <a:rPr lang="en-US" sz="2000" b="1" dirty="0"/>
                  <a:t>circulation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 as follows.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each edge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    -----(1)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Consider any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d>
                      <m:d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is an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with capacity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It follows from the construction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that </a:t>
                </a: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 smtClean="0"/>
                  <a:t>is a flow of value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t</a:t>
                </a:r>
                <a:r>
                  <a:rPr lang="en-US" sz="2000" dirty="0" smtClean="0"/>
                  <a:t>hen each </a:t>
                </a:r>
                <a:r>
                  <a:rPr lang="en-US" sz="2000" dirty="0"/>
                  <a:t>edge leaving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or entering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</a:t>
                </a:r>
                <a:r>
                  <a:rPr lang="en-US" sz="2000" dirty="0" smtClean="0"/>
                  <a:t>saturated (flow = capacity).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)=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Since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 smtClean="0"/>
                  <a:t>is conserved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,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It follows from Equation (1)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           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dirty="0" smtClean="0"/>
                  <a:t>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In a similar manner analyze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, and conclude that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  <a:blipFill rotWithShape="1">
                <a:blip r:embed="rId2"/>
                <a:stretch>
                  <a:fillRect l="-741" t="-524" b="-7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057400" y="1752600"/>
            <a:ext cx="50292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1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Applications </a:t>
            </a:r>
            <a:r>
              <a:rPr lang="en-US" sz="2800" dirty="0" smtClean="0"/>
              <a:t>of max-flow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Maximum no. of </a:t>
                </a:r>
                <a:r>
                  <a:rPr lang="en-US" sz="2800" b="1" dirty="0" smtClean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paths from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800" b="1" dirty="0" smtClean="0">
                    <a:solidFill>
                      <a:srgbClr val="006C31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to</a:t>
                </a:r>
                <a:r>
                  <a:rPr lang="en-US" sz="2800" b="1" dirty="0" smtClean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800" b="1" dirty="0" smtClean="0">
                    <a:solidFill>
                      <a:srgbClr val="006C3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3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/>
                  <a:t>: Two paths are said to be edge-disjoint  if they </a:t>
                </a:r>
                <a:r>
                  <a:rPr lang="en-US" sz="2000" b="1" u="sng" dirty="0" smtClean="0"/>
                  <a:t>do not share</a:t>
                </a:r>
                <a:r>
                  <a:rPr lang="en-US" sz="2000" dirty="0" smtClean="0"/>
                  <a:t> any edge.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Problem</a:t>
                </a:r>
                <a:r>
                  <a:rPr lang="en-US" sz="2000" dirty="0" smtClean="0"/>
                  <a:t>: Given a 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and two vertices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compute the </a:t>
                </a:r>
                <a:r>
                  <a:rPr lang="en-US" sz="2000" b="1" u="sng" dirty="0" smtClean="0"/>
                  <a:t>maximum number</a:t>
                </a:r>
                <a:r>
                  <a:rPr lang="en-US" sz="2000" dirty="0" smtClean="0"/>
                  <a:t> of edge disjoint paths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3"/>
                <a:stretch>
                  <a:fillRect l="-7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5000" y="3124200"/>
            <a:ext cx="3124200" cy="325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2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87630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Intuition</a:t>
                </a:r>
                <a:r>
                  <a:rPr lang="en-US" sz="1800" dirty="0" smtClean="0"/>
                  <a:t>: </a:t>
                </a:r>
                <a:r>
                  <a:rPr lang="en-US" sz="1800" dirty="0"/>
                  <a:t>View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as a flow network, and compute </a:t>
                </a:r>
                <a:r>
                  <a:rPr lang="en-US" sz="1800" b="1" dirty="0"/>
                  <a:t>max-flow</a:t>
                </a:r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What will be capacities of edges ?</a:t>
                </a:r>
              </a:p>
              <a:p>
                <a:pPr marL="0" indent="0">
                  <a:buNone/>
                </a:pPr>
                <a:r>
                  <a:rPr lang="en-US" sz="1800" dirty="0"/>
                  <a:t>Answer: unit capacity</a:t>
                </a:r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What relationship exists between the two instances ?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  <a:sym typeface="Wingdings" pitchFamily="2" charset="2"/>
                  </a:rPr>
                  <a:t>A natural guess/intuition</a:t>
                </a:r>
                <a:r>
                  <a:rPr lang="en-US" sz="1800" dirty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maximum </a:t>
                </a:r>
                <a:r>
                  <a:rPr lang="en-US" sz="1800" dirty="0"/>
                  <a:t>no.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-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paths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 = max-flow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</a:t>
                </a:r>
                <a:r>
                  <a:rPr lang="en-US" sz="1800" dirty="0" smtClean="0"/>
                  <a:t>the corresponding flow network. </a:t>
                </a:r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8763000" cy="5486400"/>
              </a:xfrm>
              <a:blipFill rotWithShape="1">
                <a:blip r:embed="rId3"/>
                <a:stretch>
                  <a:fillRect l="-765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9" name="Group 78"/>
          <p:cNvGrpSpPr/>
          <p:nvPr/>
        </p:nvGrpSpPr>
        <p:grpSpPr>
          <a:xfrm>
            <a:off x="1626063" y="2937814"/>
            <a:ext cx="5330455" cy="1024586"/>
            <a:chOff x="1626063" y="2937814"/>
            <a:chExt cx="5330455" cy="1024586"/>
          </a:xfrm>
        </p:grpSpPr>
        <p:grpSp>
          <p:nvGrpSpPr>
            <p:cNvPr id="38" name="Group 37"/>
            <p:cNvGrpSpPr/>
            <p:nvPr/>
          </p:nvGrpSpPr>
          <p:grpSpPr>
            <a:xfrm>
              <a:off x="2743200" y="3537466"/>
              <a:ext cx="1905000" cy="424934"/>
              <a:chOff x="3429000" y="4343400"/>
              <a:chExt cx="1905000" cy="424934"/>
            </a:xfrm>
          </p:grpSpPr>
          <p:cxnSp>
            <p:nvCxnSpPr>
              <p:cNvPr id="39" name="Straight Arrow Connector 38"/>
              <p:cNvCxnSpPr>
                <a:endCxn id="41" idx="2"/>
              </p:cNvCxnSpPr>
              <p:nvPr/>
            </p:nvCxnSpPr>
            <p:spPr>
              <a:xfrm>
                <a:off x="3581400" y="4419600"/>
                <a:ext cx="1600200" cy="2725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181600" y="4615934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>
              <a:off x="1626063" y="2937814"/>
              <a:ext cx="1117137" cy="6758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4648200" y="2937814"/>
              <a:ext cx="2308318" cy="9483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1648381" y="2819400"/>
            <a:ext cx="5285819" cy="152400"/>
            <a:chOff x="1648381" y="2819400"/>
            <a:chExt cx="5285819" cy="15240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648381" y="2883932"/>
              <a:ext cx="10186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2667000" y="2819400"/>
              <a:ext cx="1524000" cy="152400"/>
              <a:chOff x="3429000" y="4343400"/>
              <a:chExt cx="1524000" cy="152400"/>
            </a:xfrm>
          </p:grpSpPr>
          <p:cxnSp>
            <p:nvCxnSpPr>
              <p:cNvPr id="48" name="Straight Arrow Connector 47"/>
              <p:cNvCxnSpPr>
                <a:endCxn id="50" idx="2"/>
              </p:cNvCxnSpPr>
              <p:nvPr/>
            </p:nvCxnSpPr>
            <p:spPr>
              <a:xfrm>
                <a:off x="3581400" y="4419600"/>
                <a:ext cx="1219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800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191000" y="2819400"/>
              <a:ext cx="1371600" cy="152400"/>
              <a:chOff x="3581400" y="4343400"/>
              <a:chExt cx="1371600" cy="152400"/>
            </a:xfrm>
          </p:grpSpPr>
          <p:cxnSp>
            <p:nvCxnSpPr>
              <p:cNvPr id="55" name="Straight Arrow Connector 54"/>
              <p:cNvCxnSpPr>
                <a:endCxn id="57" idx="2"/>
              </p:cNvCxnSpPr>
              <p:nvPr/>
            </p:nvCxnSpPr>
            <p:spPr>
              <a:xfrm>
                <a:off x="3581400" y="4419600"/>
                <a:ext cx="1219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4800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1" name="Straight Arrow Connector 70"/>
            <p:cNvCxnSpPr/>
            <p:nvPr/>
          </p:nvCxnSpPr>
          <p:spPr>
            <a:xfrm flipV="1">
              <a:off x="5562600" y="2883932"/>
              <a:ext cx="1371600" cy="116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1648381" y="2057400"/>
            <a:ext cx="5308137" cy="805934"/>
            <a:chOff x="1648381" y="2057400"/>
            <a:chExt cx="5308137" cy="805934"/>
          </a:xfrm>
        </p:grpSpPr>
        <p:grpSp>
          <p:nvGrpSpPr>
            <p:cNvPr id="26" name="Group 25"/>
            <p:cNvGrpSpPr/>
            <p:nvPr/>
          </p:nvGrpSpPr>
          <p:grpSpPr>
            <a:xfrm>
              <a:off x="2667000" y="2057400"/>
              <a:ext cx="1524000" cy="457200"/>
              <a:chOff x="3429000" y="4038600"/>
              <a:chExt cx="1524000" cy="457200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3581400" y="4114800"/>
                <a:ext cx="1199206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800600" y="4038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" name="Straight Arrow Connector 33"/>
            <p:cNvCxnSpPr/>
            <p:nvPr/>
          </p:nvCxnSpPr>
          <p:spPr>
            <a:xfrm flipV="1">
              <a:off x="1648381" y="2492282"/>
              <a:ext cx="1040937" cy="3710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4191000" y="2133600"/>
              <a:ext cx="12415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5540282" y="2057400"/>
              <a:ext cx="784318" cy="708118"/>
              <a:chOff x="3559082" y="3581400"/>
              <a:chExt cx="784318" cy="708118"/>
            </a:xfrm>
          </p:grpSpPr>
          <p:cxnSp>
            <p:nvCxnSpPr>
              <p:cNvPr id="67" name="Straight Arrow Connector 66"/>
              <p:cNvCxnSpPr>
                <a:stCxn id="57" idx="7"/>
                <a:endCxn id="68" idx="3"/>
              </p:cNvCxnSpPr>
              <p:nvPr/>
            </p:nvCxnSpPr>
            <p:spPr>
              <a:xfrm flipV="1">
                <a:off x="3559082" y="3711482"/>
                <a:ext cx="654236" cy="5780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/>
              <p:cNvSpPr/>
              <p:nvPr/>
            </p:nvSpPr>
            <p:spPr>
              <a:xfrm>
                <a:off x="41910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4" name="Straight Arrow Connector 73"/>
            <p:cNvCxnSpPr/>
            <p:nvPr/>
          </p:nvCxnSpPr>
          <p:spPr>
            <a:xfrm>
              <a:off x="6302282" y="2187482"/>
              <a:ext cx="654236" cy="6425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394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/>
                  <a:t>: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maximum </a:t>
                </a:r>
                <a:r>
                  <a:rPr lang="en-US" sz="1800" dirty="0"/>
                  <a:t>no.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-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paths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 =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max-flow </a:t>
                </a:r>
                <a:r>
                  <a:rPr lang="en-US" sz="1800" dirty="0"/>
                  <a:t>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</a:t>
                </a:r>
                <a:r>
                  <a:rPr lang="en-US" sz="1800" dirty="0" smtClean="0"/>
                  <a:t>the corresponding </a:t>
                </a:r>
                <a:r>
                  <a:rPr lang="en-US" sz="1800" dirty="0"/>
                  <a:t>flow </a:t>
                </a:r>
                <a:r>
                  <a:rPr lang="en-US" sz="1800" dirty="0" smtClean="0"/>
                  <a:t>network. </a:t>
                </a:r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  <a:blipFill rotWithShape="1">
                <a:blip r:embed="rId3"/>
                <a:stretch>
                  <a:fillRect l="-741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9" name="Group 78"/>
          <p:cNvGrpSpPr/>
          <p:nvPr/>
        </p:nvGrpSpPr>
        <p:grpSpPr>
          <a:xfrm>
            <a:off x="1626063" y="2937814"/>
            <a:ext cx="5330455" cy="1024586"/>
            <a:chOff x="1626063" y="2937814"/>
            <a:chExt cx="5330455" cy="1024586"/>
          </a:xfrm>
        </p:grpSpPr>
        <p:grpSp>
          <p:nvGrpSpPr>
            <p:cNvPr id="38" name="Group 37"/>
            <p:cNvGrpSpPr/>
            <p:nvPr/>
          </p:nvGrpSpPr>
          <p:grpSpPr>
            <a:xfrm>
              <a:off x="2743200" y="3537466"/>
              <a:ext cx="1905000" cy="424934"/>
              <a:chOff x="3429000" y="4343400"/>
              <a:chExt cx="1905000" cy="424934"/>
            </a:xfrm>
          </p:grpSpPr>
          <p:cxnSp>
            <p:nvCxnSpPr>
              <p:cNvPr id="39" name="Straight Arrow Connector 38"/>
              <p:cNvCxnSpPr>
                <a:endCxn id="41" idx="2"/>
              </p:cNvCxnSpPr>
              <p:nvPr/>
            </p:nvCxnSpPr>
            <p:spPr>
              <a:xfrm>
                <a:off x="3581400" y="4419600"/>
                <a:ext cx="1600200" cy="2725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181600" y="4615934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>
              <a:off x="1626063" y="2937814"/>
              <a:ext cx="1117137" cy="6758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4648200" y="2937814"/>
              <a:ext cx="2308318" cy="9483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1648381" y="2819400"/>
            <a:ext cx="5285819" cy="152400"/>
            <a:chOff x="1648381" y="2819400"/>
            <a:chExt cx="5285819" cy="15240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648381" y="2883932"/>
              <a:ext cx="10186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2667000" y="2819400"/>
              <a:ext cx="1524000" cy="152400"/>
              <a:chOff x="3429000" y="4343400"/>
              <a:chExt cx="1524000" cy="152400"/>
            </a:xfrm>
          </p:grpSpPr>
          <p:cxnSp>
            <p:nvCxnSpPr>
              <p:cNvPr id="48" name="Straight Arrow Connector 47"/>
              <p:cNvCxnSpPr>
                <a:endCxn id="50" idx="2"/>
              </p:cNvCxnSpPr>
              <p:nvPr/>
            </p:nvCxnSpPr>
            <p:spPr>
              <a:xfrm>
                <a:off x="3581400" y="4419600"/>
                <a:ext cx="1219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800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191000" y="2819400"/>
              <a:ext cx="1371600" cy="152400"/>
              <a:chOff x="3581400" y="4343400"/>
              <a:chExt cx="1371600" cy="152400"/>
            </a:xfrm>
          </p:grpSpPr>
          <p:cxnSp>
            <p:nvCxnSpPr>
              <p:cNvPr id="55" name="Straight Arrow Connector 54"/>
              <p:cNvCxnSpPr>
                <a:endCxn id="57" idx="2"/>
              </p:cNvCxnSpPr>
              <p:nvPr/>
            </p:nvCxnSpPr>
            <p:spPr>
              <a:xfrm>
                <a:off x="3581400" y="4419600"/>
                <a:ext cx="1219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4800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1" name="Straight Arrow Connector 70"/>
            <p:cNvCxnSpPr/>
            <p:nvPr/>
          </p:nvCxnSpPr>
          <p:spPr>
            <a:xfrm flipV="1">
              <a:off x="5562600" y="2883932"/>
              <a:ext cx="1371600" cy="116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1648381" y="2057400"/>
            <a:ext cx="5308137" cy="805934"/>
            <a:chOff x="1648381" y="2057400"/>
            <a:chExt cx="5308137" cy="805934"/>
          </a:xfrm>
        </p:grpSpPr>
        <p:grpSp>
          <p:nvGrpSpPr>
            <p:cNvPr id="26" name="Group 25"/>
            <p:cNvGrpSpPr/>
            <p:nvPr/>
          </p:nvGrpSpPr>
          <p:grpSpPr>
            <a:xfrm>
              <a:off x="2667000" y="2057400"/>
              <a:ext cx="1524000" cy="457200"/>
              <a:chOff x="3429000" y="4038600"/>
              <a:chExt cx="1524000" cy="457200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3581400" y="4114800"/>
                <a:ext cx="1199206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800600" y="4038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" name="Straight Arrow Connector 33"/>
            <p:cNvCxnSpPr/>
            <p:nvPr/>
          </p:nvCxnSpPr>
          <p:spPr>
            <a:xfrm flipV="1">
              <a:off x="1648381" y="2492282"/>
              <a:ext cx="1040937" cy="3710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4191000" y="2133600"/>
              <a:ext cx="12415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5540282" y="2057400"/>
              <a:ext cx="784318" cy="708118"/>
              <a:chOff x="3559082" y="3581400"/>
              <a:chExt cx="784318" cy="708118"/>
            </a:xfrm>
          </p:grpSpPr>
          <p:cxnSp>
            <p:nvCxnSpPr>
              <p:cNvPr id="67" name="Straight Arrow Connector 66"/>
              <p:cNvCxnSpPr>
                <a:stCxn id="57" idx="7"/>
                <a:endCxn id="68" idx="3"/>
              </p:cNvCxnSpPr>
              <p:nvPr/>
            </p:nvCxnSpPr>
            <p:spPr>
              <a:xfrm flipV="1">
                <a:off x="3559082" y="3711482"/>
                <a:ext cx="654236" cy="5780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/>
              <p:cNvSpPr/>
              <p:nvPr/>
            </p:nvSpPr>
            <p:spPr>
              <a:xfrm>
                <a:off x="41910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4" name="Straight Arrow Connector 73"/>
            <p:cNvCxnSpPr/>
            <p:nvPr/>
          </p:nvCxnSpPr>
          <p:spPr>
            <a:xfrm>
              <a:off x="6302282" y="2187482"/>
              <a:ext cx="654236" cy="6425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71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/>
                  <a:t>: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There are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smtClean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                                       if and only if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 there is a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corresponding flow network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  <a:blipFill rotWithShape="1">
                <a:blip r:embed="rId3"/>
                <a:stretch>
                  <a:fillRect l="-741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9" name="Group 78"/>
          <p:cNvGrpSpPr/>
          <p:nvPr/>
        </p:nvGrpSpPr>
        <p:grpSpPr>
          <a:xfrm>
            <a:off x="1626063" y="2937814"/>
            <a:ext cx="5330455" cy="1024586"/>
            <a:chOff x="1626063" y="2937814"/>
            <a:chExt cx="5330455" cy="1024586"/>
          </a:xfrm>
        </p:grpSpPr>
        <p:grpSp>
          <p:nvGrpSpPr>
            <p:cNvPr id="38" name="Group 37"/>
            <p:cNvGrpSpPr/>
            <p:nvPr/>
          </p:nvGrpSpPr>
          <p:grpSpPr>
            <a:xfrm>
              <a:off x="2743200" y="3537466"/>
              <a:ext cx="1905000" cy="424934"/>
              <a:chOff x="3429000" y="4343400"/>
              <a:chExt cx="1905000" cy="424934"/>
            </a:xfrm>
          </p:grpSpPr>
          <p:cxnSp>
            <p:nvCxnSpPr>
              <p:cNvPr id="39" name="Straight Arrow Connector 38"/>
              <p:cNvCxnSpPr>
                <a:endCxn id="41" idx="2"/>
              </p:cNvCxnSpPr>
              <p:nvPr/>
            </p:nvCxnSpPr>
            <p:spPr>
              <a:xfrm>
                <a:off x="3581400" y="4419600"/>
                <a:ext cx="1600200" cy="2725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181600" y="4615934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>
              <a:off x="1626063" y="2937814"/>
              <a:ext cx="1117137" cy="6758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4648200" y="2937814"/>
              <a:ext cx="2308318" cy="9483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1648381" y="2819400"/>
            <a:ext cx="5285819" cy="152400"/>
            <a:chOff x="1648381" y="2819400"/>
            <a:chExt cx="5285819" cy="15240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648381" y="2883932"/>
              <a:ext cx="10186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2667000" y="2819400"/>
              <a:ext cx="1524000" cy="152400"/>
              <a:chOff x="3429000" y="4343400"/>
              <a:chExt cx="1524000" cy="152400"/>
            </a:xfrm>
          </p:grpSpPr>
          <p:cxnSp>
            <p:nvCxnSpPr>
              <p:cNvPr id="48" name="Straight Arrow Connector 47"/>
              <p:cNvCxnSpPr>
                <a:endCxn id="50" idx="2"/>
              </p:cNvCxnSpPr>
              <p:nvPr/>
            </p:nvCxnSpPr>
            <p:spPr>
              <a:xfrm>
                <a:off x="3581400" y="4419600"/>
                <a:ext cx="1219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800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191000" y="2819400"/>
              <a:ext cx="1371600" cy="152400"/>
              <a:chOff x="3581400" y="4343400"/>
              <a:chExt cx="1371600" cy="152400"/>
            </a:xfrm>
          </p:grpSpPr>
          <p:cxnSp>
            <p:nvCxnSpPr>
              <p:cNvPr id="55" name="Straight Arrow Connector 54"/>
              <p:cNvCxnSpPr>
                <a:endCxn id="57" idx="2"/>
              </p:cNvCxnSpPr>
              <p:nvPr/>
            </p:nvCxnSpPr>
            <p:spPr>
              <a:xfrm>
                <a:off x="3581400" y="4419600"/>
                <a:ext cx="1219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4800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1" name="Straight Arrow Connector 70"/>
            <p:cNvCxnSpPr/>
            <p:nvPr/>
          </p:nvCxnSpPr>
          <p:spPr>
            <a:xfrm flipV="1">
              <a:off x="5562600" y="2883932"/>
              <a:ext cx="1371600" cy="116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1648381" y="2057400"/>
            <a:ext cx="5308137" cy="805934"/>
            <a:chOff x="1648381" y="2057400"/>
            <a:chExt cx="5308137" cy="805934"/>
          </a:xfrm>
        </p:grpSpPr>
        <p:grpSp>
          <p:nvGrpSpPr>
            <p:cNvPr id="26" name="Group 25"/>
            <p:cNvGrpSpPr/>
            <p:nvPr/>
          </p:nvGrpSpPr>
          <p:grpSpPr>
            <a:xfrm>
              <a:off x="2667000" y="2057400"/>
              <a:ext cx="1524000" cy="457200"/>
              <a:chOff x="3429000" y="4038600"/>
              <a:chExt cx="1524000" cy="457200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3581400" y="4114800"/>
                <a:ext cx="1199206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800600" y="4038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" name="Straight Arrow Connector 33"/>
            <p:cNvCxnSpPr/>
            <p:nvPr/>
          </p:nvCxnSpPr>
          <p:spPr>
            <a:xfrm flipV="1">
              <a:off x="1648381" y="2492282"/>
              <a:ext cx="1040937" cy="3710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4191000" y="2133600"/>
              <a:ext cx="12415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5540282" y="2057400"/>
              <a:ext cx="784318" cy="708118"/>
              <a:chOff x="3559082" y="3581400"/>
              <a:chExt cx="784318" cy="708118"/>
            </a:xfrm>
          </p:grpSpPr>
          <p:cxnSp>
            <p:nvCxnSpPr>
              <p:cNvPr id="67" name="Straight Arrow Connector 66"/>
              <p:cNvCxnSpPr>
                <a:stCxn id="57" idx="7"/>
                <a:endCxn id="68" idx="3"/>
              </p:cNvCxnSpPr>
              <p:nvPr/>
            </p:nvCxnSpPr>
            <p:spPr>
              <a:xfrm flipV="1">
                <a:off x="3559082" y="3711482"/>
                <a:ext cx="654236" cy="5780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/>
              <p:cNvSpPr/>
              <p:nvPr/>
            </p:nvSpPr>
            <p:spPr>
              <a:xfrm>
                <a:off x="41910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4" name="Straight Arrow Connector 73"/>
            <p:cNvCxnSpPr/>
            <p:nvPr/>
          </p:nvCxnSpPr>
          <p:spPr>
            <a:xfrm>
              <a:off x="6302282" y="2187482"/>
              <a:ext cx="654236" cy="6425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847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610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 smtClean="0"/>
                  <a:t> (part 1) If there are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smtClean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then  there is a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</a:t>
                </a:r>
                <a:r>
                  <a:rPr lang="en-US" sz="1800" dirty="0" smtClean="0"/>
                  <a:t>the corresponding </a:t>
                </a:r>
                <a:r>
                  <a:rPr lang="en-US" sz="1800" dirty="0"/>
                  <a:t>flow </a:t>
                </a:r>
                <a:r>
                  <a:rPr lang="en-US" sz="1800" dirty="0" smtClean="0"/>
                  <a:t>network.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Proof</a:t>
                </a:r>
                <a:r>
                  <a:rPr lang="en-US" sz="1800" dirty="0" smtClean="0"/>
                  <a:t>: </a:t>
                </a:r>
              </a:p>
              <a:p>
                <a:r>
                  <a:rPr lang="en-US" sz="1800" dirty="0" smtClean="0"/>
                  <a:t>Consider any given set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r>
                  <a:rPr lang="en-US" sz="1800" dirty="0" smtClean="0"/>
                  <a:t>Send flow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 unit along each path.</a:t>
                </a:r>
              </a:p>
              <a:p>
                <a:r>
                  <a:rPr lang="en-US" sz="1800" b="1" dirty="0" smtClean="0"/>
                  <a:t>Capacity</a:t>
                </a:r>
                <a:r>
                  <a:rPr lang="en-US" sz="1800" dirty="0" smtClean="0"/>
                  <a:t> as well as </a:t>
                </a:r>
                <a:r>
                  <a:rPr lang="en-US" sz="1800" b="1" dirty="0" smtClean="0"/>
                  <a:t>conservation</a:t>
                </a:r>
                <a:r>
                  <a:rPr lang="en-US" sz="1800" dirty="0" smtClean="0"/>
                  <a:t> constraints are satisfied (give </a:t>
                </a:r>
                <a:r>
                  <a:rPr lang="en-US" sz="1800" u="sng" dirty="0" smtClean="0"/>
                  <a:t>appropriate</a:t>
                </a:r>
                <a:r>
                  <a:rPr lang="en-US" sz="1800" dirty="0" smtClean="0"/>
                  <a:t> arguments).</a:t>
                </a:r>
              </a:p>
              <a:p>
                <a:r>
                  <a:rPr lang="en-US" sz="1800" dirty="0" smtClean="0"/>
                  <a:t>Value of flow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610600" cy="5486400"/>
              </a:xfrm>
              <a:blipFill rotWithShape="1">
                <a:blip r:embed="rId3"/>
                <a:stretch>
                  <a:fillRect l="-708" t="-556" r="-1132" b="-16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" name="Group 1"/>
          <p:cNvGrpSpPr/>
          <p:nvPr/>
        </p:nvGrpSpPr>
        <p:grpSpPr>
          <a:xfrm>
            <a:off x="1626063" y="2057400"/>
            <a:ext cx="5330455" cy="1905000"/>
            <a:chOff x="1626063" y="2057400"/>
            <a:chExt cx="5330455" cy="1905000"/>
          </a:xfrm>
        </p:grpSpPr>
        <p:grpSp>
          <p:nvGrpSpPr>
            <p:cNvPr id="79" name="Group 78"/>
            <p:cNvGrpSpPr/>
            <p:nvPr/>
          </p:nvGrpSpPr>
          <p:grpSpPr>
            <a:xfrm>
              <a:off x="1626063" y="2937814"/>
              <a:ext cx="5330455" cy="1024586"/>
              <a:chOff x="1626063" y="2937814"/>
              <a:chExt cx="5330455" cy="1024586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2743200" y="3537466"/>
                <a:ext cx="1905000" cy="424934"/>
                <a:chOff x="3429000" y="4343400"/>
                <a:chExt cx="1905000" cy="424934"/>
              </a:xfrm>
            </p:grpSpPr>
            <p:cxnSp>
              <p:nvCxnSpPr>
                <p:cNvPr id="39" name="Straight Arrow Connector 38"/>
                <p:cNvCxnSpPr>
                  <a:endCxn id="41" idx="2"/>
                </p:cNvCxnSpPr>
                <p:nvPr/>
              </p:nvCxnSpPr>
              <p:spPr>
                <a:xfrm>
                  <a:off x="3581400" y="4419600"/>
                  <a:ext cx="1600200" cy="27253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Oval 39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81600" y="4615934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2" name="Straight Arrow Connector 41"/>
              <p:cNvCxnSpPr/>
              <p:nvPr/>
            </p:nvCxnSpPr>
            <p:spPr>
              <a:xfrm>
                <a:off x="1626063" y="2937814"/>
                <a:ext cx="1117137" cy="6758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4648200" y="2937814"/>
                <a:ext cx="2308318" cy="9483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1648381" y="2819400"/>
              <a:ext cx="5285819" cy="152400"/>
              <a:chOff x="1648381" y="2819400"/>
              <a:chExt cx="5285819" cy="152400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1648381" y="2883932"/>
                <a:ext cx="101861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>
              <a:xfrm>
                <a:off x="2667000" y="2819400"/>
                <a:ext cx="1524000" cy="152400"/>
                <a:chOff x="3429000" y="4343400"/>
                <a:chExt cx="1524000" cy="152400"/>
              </a:xfrm>
            </p:grpSpPr>
            <p:cxnSp>
              <p:nvCxnSpPr>
                <p:cNvPr id="48" name="Straight Arrow Connector 47"/>
                <p:cNvCxnSpPr>
                  <a:endCxn id="50" idx="2"/>
                </p:cNvCxnSpPr>
                <p:nvPr/>
              </p:nvCxnSpPr>
              <p:spPr>
                <a:xfrm>
                  <a:off x="3581400" y="4419600"/>
                  <a:ext cx="1219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Oval 48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4800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4191000" y="2819400"/>
                <a:ext cx="1371600" cy="152400"/>
                <a:chOff x="3581400" y="4343400"/>
                <a:chExt cx="1371600" cy="152400"/>
              </a:xfrm>
            </p:grpSpPr>
            <p:cxnSp>
              <p:nvCxnSpPr>
                <p:cNvPr id="55" name="Straight Arrow Connector 54"/>
                <p:cNvCxnSpPr>
                  <a:endCxn id="57" idx="2"/>
                </p:cNvCxnSpPr>
                <p:nvPr/>
              </p:nvCxnSpPr>
              <p:spPr>
                <a:xfrm>
                  <a:off x="3581400" y="4419600"/>
                  <a:ext cx="1219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Oval 56"/>
                <p:cNvSpPr/>
                <p:nvPr/>
              </p:nvSpPr>
              <p:spPr>
                <a:xfrm>
                  <a:off x="4800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1" name="Straight Arrow Connector 70"/>
              <p:cNvCxnSpPr/>
              <p:nvPr/>
            </p:nvCxnSpPr>
            <p:spPr>
              <a:xfrm flipV="1">
                <a:off x="5562600" y="2883932"/>
                <a:ext cx="1371600" cy="1166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1648381" y="2057400"/>
              <a:ext cx="5308137" cy="805934"/>
              <a:chOff x="1648381" y="2057400"/>
              <a:chExt cx="5308137" cy="805934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2667000" y="2057400"/>
                <a:ext cx="1524000" cy="457200"/>
                <a:chOff x="3429000" y="4038600"/>
                <a:chExt cx="1524000" cy="457200"/>
              </a:xfrm>
            </p:grpSpPr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3581400" y="4114800"/>
                  <a:ext cx="1199206" cy="3048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Oval 28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4800600" y="4038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4" name="Straight Arrow Connector 33"/>
              <p:cNvCxnSpPr/>
              <p:nvPr/>
            </p:nvCxnSpPr>
            <p:spPr>
              <a:xfrm flipV="1">
                <a:off x="1648381" y="2492282"/>
                <a:ext cx="1040937" cy="3710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>
                <a:off x="4191000" y="2133600"/>
                <a:ext cx="1241518" cy="7081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 65"/>
              <p:cNvGrpSpPr/>
              <p:nvPr/>
            </p:nvGrpSpPr>
            <p:grpSpPr>
              <a:xfrm>
                <a:off x="5540282" y="2057400"/>
                <a:ext cx="784318" cy="708118"/>
                <a:chOff x="3559082" y="3581400"/>
                <a:chExt cx="784318" cy="708118"/>
              </a:xfrm>
            </p:grpSpPr>
            <p:cxnSp>
              <p:nvCxnSpPr>
                <p:cNvPr id="67" name="Straight Arrow Connector 66"/>
                <p:cNvCxnSpPr>
                  <a:stCxn id="57" idx="7"/>
                  <a:endCxn id="68" idx="3"/>
                </p:cNvCxnSpPr>
                <p:nvPr/>
              </p:nvCxnSpPr>
              <p:spPr>
                <a:xfrm flipV="1">
                  <a:off x="3559082" y="3711482"/>
                  <a:ext cx="654236" cy="5780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Oval 67"/>
                <p:cNvSpPr/>
                <p:nvPr/>
              </p:nvSpPr>
              <p:spPr>
                <a:xfrm>
                  <a:off x="4191000" y="3581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4" name="Straight Arrow Connector 73"/>
              <p:cNvCxnSpPr/>
              <p:nvPr/>
            </p:nvCxnSpPr>
            <p:spPr>
              <a:xfrm>
                <a:off x="6302282" y="2187482"/>
                <a:ext cx="654236" cy="64256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/>
          <p:cNvGrpSpPr/>
          <p:nvPr/>
        </p:nvGrpSpPr>
        <p:grpSpPr>
          <a:xfrm>
            <a:off x="1600200" y="2133600"/>
            <a:ext cx="5330455" cy="1752600"/>
            <a:chOff x="1447800" y="-152400"/>
            <a:chExt cx="5330455" cy="1752600"/>
          </a:xfrm>
        </p:grpSpPr>
        <p:grpSp>
          <p:nvGrpSpPr>
            <p:cNvPr id="44" name="Group 43"/>
            <p:cNvGrpSpPr/>
            <p:nvPr/>
          </p:nvGrpSpPr>
          <p:grpSpPr>
            <a:xfrm>
              <a:off x="1447800" y="651814"/>
              <a:ext cx="5330455" cy="948386"/>
              <a:chOff x="1447800" y="651814"/>
              <a:chExt cx="5330455" cy="948386"/>
            </a:xfrm>
          </p:grpSpPr>
          <p:cxnSp>
            <p:nvCxnSpPr>
              <p:cNvPr id="87" name="Straight Arrow Connector 86"/>
              <p:cNvCxnSpPr/>
              <p:nvPr/>
            </p:nvCxnSpPr>
            <p:spPr>
              <a:xfrm>
                <a:off x="2717337" y="1327666"/>
                <a:ext cx="1600200" cy="272534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>
                <a:off x="1447800" y="651814"/>
                <a:ext cx="1117137" cy="675852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V="1">
                <a:off x="4469937" y="651814"/>
                <a:ext cx="2308318" cy="948386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1470118" y="597932"/>
              <a:ext cx="5285819" cy="11668"/>
              <a:chOff x="1470118" y="597932"/>
              <a:chExt cx="5285819" cy="11668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>
                <a:off x="1470118" y="597932"/>
                <a:ext cx="1018619" cy="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>
                <a:off x="2641137" y="609600"/>
                <a:ext cx="1219200" cy="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4012737" y="609600"/>
                <a:ext cx="1219200" cy="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5384337" y="597932"/>
                <a:ext cx="1371600" cy="11668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1470118" y="-152400"/>
              <a:ext cx="5308137" cy="729734"/>
              <a:chOff x="1470118" y="-152400"/>
              <a:chExt cx="5308137" cy="729734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2641137" y="-152400"/>
                <a:ext cx="1199206" cy="30480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1470118" y="206282"/>
                <a:ext cx="1040937" cy="371052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012737" y="-152400"/>
                <a:ext cx="1241518" cy="708118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V="1">
                <a:off x="5362019" y="-98518"/>
                <a:ext cx="654236" cy="578036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6124019" y="-98518"/>
                <a:ext cx="654236" cy="642568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9785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 smtClean="0"/>
                  <a:t> (part 2) If </a:t>
                </a:r>
                <a:r>
                  <a:rPr lang="en-US" sz="1800" dirty="0"/>
                  <a:t>there is a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</a:t>
                </a:r>
                <a:r>
                  <a:rPr lang="en-US" sz="1800" dirty="0" smtClean="0"/>
                  <a:t>the </a:t>
                </a:r>
                <a:r>
                  <a:rPr lang="en-US" sz="1800" dirty="0"/>
                  <a:t>flow network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 then </a:t>
                </a:r>
                <a:r>
                  <a:rPr lang="en-US" sz="1800" dirty="0"/>
                  <a:t>there are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Proof</a:t>
                </a:r>
                <a:r>
                  <a:rPr lang="en-US" sz="1800" dirty="0" smtClean="0"/>
                  <a:t>:    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                                             and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</a:t>
                </a:r>
                <a:r>
                  <a:rPr lang="en-US" sz="1800" dirty="0" smtClean="0">
                    <a:sym typeface="Wingdings" pitchFamily="2" charset="2"/>
                  </a:rPr>
                  <a:t></a:t>
                </a:r>
                <a:r>
                  <a:rPr lang="en-US" sz="1800" dirty="0" smtClean="0"/>
                  <a:t>there exists a flow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 smtClean="0"/>
                  <a:t>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such that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</m:d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or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for all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Aim</a:t>
                </a:r>
                <a:r>
                  <a:rPr lang="en-US" sz="1800" dirty="0" smtClean="0"/>
                  <a:t>: To construct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using edges carrying unit flow.</a:t>
                </a:r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  <a:blipFill rotWithShape="1">
                <a:blip r:embed="rId3"/>
                <a:stretch>
                  <a:fillRect l="-741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4" name="Rounded Rectangle 13"/>
          <p:cNvSpPr/>
          <p:nvPr/>
        </p:nvSpPr>
        <p:spPr>
          <a:xfrm>
            <a:off x="1572181" y="5410200"/>
            <a:ext cx="2268211" cy="381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rgbClr val="7030A0"/>
                </a:solidFill>
              </a:rPr>
              <a:t>Integrality</a:t>
            </a:r>
            <a:r>
              <a:rPr lang="en-US" dirty="0" smtClean="0">
                <a:solidFill>
                  <a:schemeClr val="tx1"/>
                </a:solidFill>
              </a:rPr>
              <a:t> of flow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029200" y="5410200"/>
            <a:ext cx="20574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rgbClr val="7030A0"/>
                </a:solidFill>
              </a:rPr>
              <a:t>Unit edge capacity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68824" y="6172200"/>
            <a:ext cx="3089376" cy="5181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7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Bipartite matching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 Given a bipartite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compute largest subset of edges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such that each vertex has </a:t>
                </a:r>
                <a:r>
                  <a:rPr lang="en-US" sz="2000" b="1" u="sng" dirty="0" smtClean="0"/>
                  <a:t>at most </a:t>
                </a:r>
                <a:r>
                  <a:rPr lang="en-US" sz="2000" dirty="0" smtClean="0"/>
                  <a:t>one edge incident on it.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407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5181600" y="2514600"/>
            <a:ext cx="152400" cy="2286000"/>
            <a:chOff x="5181600" y="2514600"/>
            <a:chExt cx="152400" cy="2286000"/>
          </a:xfrm>
        </p:grpSpPr>
        <p:grpSp>
          <p:nvGrpSpPr>
            <p:cNvPr id="14" name="Group 13"/>
            <p:cNvGrpSpPr/>
            <p:nvPr/>
          </p:nvGrpSpPr>
          <p:grpSpPr>
            <a:xfrm>
              <a:off x="5181600" y="2514600"/>
              <a:ext cx="152400" cy="2286000"/>
              <a:chOff x="3276600" y="2514600"/>
              <a:chExt cx="152400" cy="22860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3276600" y="25146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276600" y="3048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276600" y="36576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276600" y="46482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Oval 20"/>
            <p:cNvSpPr/>
            <p:nvPr/>
          </p:nvSpPr>
          <p:spPr>
            <a:xfrm>
              <a:off x="5181600" y="41910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76600" y="2362200"/>
            <a:ext cx="152400" cy="3048000"/>
            <a:chOff x="3276600" y="2362200"/>
            <a:chExt cx="152400" cy="3048000"/>
          </a:xfrm>
        </p:grpSpPr>
        <p:grpSp>
          <p:nvGrpSpPr>
            <p:cNvPr id="13" name="Group 12"/>
            <p:cNvGrpSpPr/>
            <p:nvPr/>
          </p:nvGrpSpPr>
          <p:grpSpPr>
            <a:xfrm>
              <a:off x="3276600" y="2362200"/>
              <a:ext cx="152400" cy="2514600"/>
              <a:chOff x="3276600" y="2362200"/>
              <a:chExt cx="152400" cy="2514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2766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2766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276600" y="3276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2766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276600" y="4267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276600" y="4724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Oval 21"/>
            <p:cNvSpPr/>
            <p:nvPr/>
          </p:nvSpPr>
          <p:spPr>
            <a:xfrm>
              <a:off x="3276600" y="5257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819400" y="1905000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applicants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38762" y="1916668"/>
            <a:ext cx="57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jobs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3429000" y="2438400"/>
            <a:ext cx="1774918" cy="2895600"/>
            <a:chOff x="3429000" y="2438400"/>
            <a:chExt cx="1774918" cy="2895600"/>
          </a:xfrm>
        </p:grpSpPr>
        <p:grpSp>
          <p:nvGrpSpPr>
            <p:cNvPr id="64" name="Group 63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cxnSp>
            <p:nvCxnSpPr>
              <p:cNvPr id="30" name="Straight Connector 29"/>
              <p:cNvCxnSpPr>
                <a:endCxn id="17" idx="2"/>
              </p:cNvCxnSpPr>
              <p:nvPr/>
            </p:nvCxnSpPr>
            <p:spPr>
              <a:xfrm>
                <a:off x="3429000" y="2895600"/>
                <a:ext cx="1752600" cy="228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" name="Group 62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3429000" y="3733800"/>
                  <a:ext cx="1752600" cy="1600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2" name="Group 61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48" name="Straight Connector 47"/>
                  <p:cNvCxnSpPr>
                    <a:stCxn id="9" idx="6"/>
                    <a:endCxn id="21" idx="2"/>
                  </p:cNvCxnSpPr>
                  <p:nvPr/>
                </p:nvCxnSpPr>
                <p:spPr>
                  <a:xfrm flipV="1">
                    <a:off x="3429000" y="4267200"/>
                    <a:ext cx="1752600" cy="76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26" name="Straight Connector 25"/>
                    <p:cNvCxnSpPr>
                      <a:endCxn id="15" idx="2"/>
                    </p:cNvCxnSpPr>
                    <p:nvPr/>
                  </p:nvCxnSpPr>
                  <p:spPr>
                    <a:xfrm>
                      <a:off x="3429000" y="2438400"/>
                      <a:ext cx="1752600" cy="1524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/>
                    <p:cNvCxnSpPr/>
                    <p:nvPr/>
                  </p:nvCxnSpPr>
                  <p:spPr>
                    <a:xfrm flipV="1">
                      <a:off x="3429000" y="2590800"/>
                      <a:ext cx="1752600" cy="12954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>
                      <a:endCxn id="20" idx="3"/>
                    </p:cNvCxnSpPr>
                    <p:nvPr/>
                  </p:nvCxnSpPr>
                  <p:spPr>
                    <a:xfrm flipV="1">
                      <a:off x="3429000" y="4778282"/>
                      <a:ext cx="1774918" cy="22318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>
                      <a:stCxn id="22" idx="6"/>
                      <a:endCxn id="21" idx="3"/>
                    </p:cNvCxnSpPr>
                    <p:nvPr/>
                  </p:nvCxnSpPr>
                  <p:spPr>
                    <a:xfrm flipV="1">
                      <a:off x="3429000" y="4321082"/>
                      <a:ext cx="1774918" cy="1012918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endCxn id="15" idx="2"/>
                    </p:cNvCxnSpPr>
                    <p:nvPr/>
                  </p:nvCxnSpPr>
                  <p:spPr>
                    <a:xfrm flipV="1">
                      <a:off x="3429000" y="2590800"/>
                      <a:ext cx="1752600" cy="304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/>
                    <p:cNvCxnSpPr>
                      <a:endCxn id="15" idx="2"/>
                    </p:cNvCxnSpPr>
                    <p:nvPr/>
                  </p:nvCxnSpPr>
                  <p:spPr>
                    <a:xfrm flipV="1">
                      <a:off x="3429000" y="2590800"/>
                      <a:ext cx="1752600" cy="1730282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Connector 53"/>
                    <p:cNvCxnSpPr>
                      <a:stCxn id="9" idx="6"/>
                      <a:endCxn id="19" idx="2"/>
                    </p:cNvCxnSpPr>
                    <p:nvPr/>
                  </p:nvCxnSpPr>
                  <p:spPr>
                    <a:xfrm flipV="1">
                      <a:off x="3429000" y="3733800"/>
                      <a:ext cx="1752600" cy="6096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59" name="Straight Connector 58"/>
              <p:cNvCxnSpPr>
                <a:stCxn id="7" idx="6"/>
              </p:cNvCxnSpPr>
              <p:nvPr/>
            </p:nvCxnSpPr>
            <p:spPr>
              <a:xfrm>
                <a:off x="3429000" y="3352800"/>
                <a:ext cx="1752600" cy="914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/>
            <p:cNvCxnSpPr>
              <a:endCxn id="20" idx="2"/>
            </p:cNvCxnSpPr>
            <p:nvPr/>
          </p:nvCxnSpPr>
          <p:spPr>
            <a:xfrm>
              <a:off x="3429000" y="4343400"/>
              <a:ext cx="17526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29000" y="2438400"/>
            <a:ext cx="1752600" cy="2895600"/>
            <a:chOff x="3429000" y="2438400"/>
            <a:chExt cx="1752600" cy="2895600"/>
          </a:xfrm>
        </p:grpSpPr>
        <p:grpSp>
          <p:nvGrpSpPr>
            <p:cNvPr id="49" name="Group 48"/>
            <p:cNvGrpSpPr/>
            <p:nvPr/>
          </p:nvGrpSpPr>
          <p:grpSpPr>
            <a:xfrm>
              <a:off x="3429000" y="2438400"/>
              <a:ext cx="1752600" cy="2286000"/>
              <a:chOff x="3429000" y="2438400"/>
              <a:chExt cx="1752600" cy="228600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571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429000" y="2895600"/>
                <a:ext cx="1752600" cy="228600"/>
              </a:xfrm>
              <a:prstGeom prst="line">
                <a:avLst/>
              </a:prstGeom>
              <a:ln w="571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429000" y="2438400"/>
                <a:ext cx="1752600" cy="152400"/>
              </a:xfrm>
              <a:prstGeom prst="line">
                <a:avLst/>
              </a:prstGeom>
              <a:ln w="571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3429000" y="3352800"/>
                <a:ext cx="1752600" cy="914400"/>
              </a:xfrm>
              <a:prstGeom prst="line">
                <a:avLst/>
              </a:prstGeom>
              <a:ln w="571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flipV="1">
              <a:off x="3429000" y="3733800"/>
              <a:ext cx="1752600" cy="1600200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29000" y="2590800"/>
            <a:ext cx="1774918" cy="2743200"/>
            <a:chOff x="3429000" y="2590800"/>
            <a:chExt cx="1774918" cy="2743200"/>
          </a:xfrm>
        </p:grpSpPr>
        <p:cxnSp>
          <p:nvCxnSpPr>
            <p:cNvPr id="67" name="Straight Connector 66"/>
            <p:cNvCxnSpPr/>
            <p:nvPr/>
          </p:nvCxnSpPr>
          <p:spPr>
            <a:xfrm flipV="1">
              <a:off x="3429000" y="2590800"/>
              <a:ext cx="1752600" cy="304800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429000" y="4321082"/>
              <a:ext cx="1774918" cy="1012918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9" idx="6"/>
            </p:cNvCxnSpPr>
            <p:nvPr/>
          </p:nvCxnSpPr>
          <p:spPr>
            <a:xfrm flipV="1">
              <a:off x="3429000" y="3733800"/>
              <a:ext cx="1752600" cy="609600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914400" y="3593068"/>
            <a:ext cx="188013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Matching of size </a:t>
            </a:r>
            <a:r>
              <a:rPr lang="en-US" b="1" dirty="0" smtClean="0">
                <a:solidFill>
                  <a:srgbClr val="0070C0"/>
                </a:solidFill>
              </a:rPr>
              <a:t>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14400" y="3581400"/>
            <a:ext cx="188013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Matching of size </a:t>
            </a:r>
            <a:r>
              <a:rPr lang="en-US" b="1" dirty="0" smtClean="0">
                <a:solidFill>
                  <a:srgbClr val="0070C0"/>
                </a:solidFill>
              </a:rPr>
              <a:t>5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96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5" grpId="0"/>
      <p:bldP spid="66" grpId="0"/>
      <p:bldP spid="18" grpId="0" animBg="1"/>
      <p:bldP spid="18" grpId="1" animBg="1"/>
      <p:bldP spid="6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 smtClean="0"/>
                  <a:t> (part 2) If </a:t>
                </a:r>
                <a:r>
                  <a:rPr lang="en-US" sz="1800" dirty="0"/>
                  <a:t>there is a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</a:t>
                </a:r>
                <a:r>
                  <a:rPr lang="en-US" sz="1800" dirty="0" smtClean="0"/>
                  <a:t>the </a:t>
                </a:r>
                <a:r>
                  <a:rPr lang="en-US" sz="1800" dirty="0"/>
                  <a:t>flow network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 then </a:t>
                </a:r>
                <a:r>
                  <a:rPr lang="en-US" sz="1800" dirty="0"/>
                  <a:t>there are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Proof</a:t>
                </a:r>
                <a:r>
                  <a:rPr lang="en-US" sz="1800" dirty="0" smtClean="0"/>
                  <a:t>: “Keep following </a:t>
                </a:r>
                <a:r>
                  <a:rPr lang="en-US" sz="1800" u="sng" dirty="0" smtClean="0"/>
                  <a:t>any stream of flow</a:t>
                </a:r>
                <a:r>
                  <a:rPr lang="en-US" sz="1800" dirty="0" smtClean="0"/>
                  <a:t> originating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 and terminating at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 smtClean="0"/>
                  <a:t>”.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                    What if we get caught in a loop </a:t>
                </a:r>
                <a:r>
                  <a:rPr lang="en-US" sz="1800" dirty="0" smtClean="0">
                    <a:sym typeface="Wingdings" pitchFamily="2" charset="2"/>
                  </a:rPr>
                  <a:t></a:t>
                </a:r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                 But is it possible in a flow ?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                                Yes, INDEED.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  <a:blipFill rotWithShape="1">
                <a:blip r:embed="rId3"/>
                <a:stretch>
                  <a:fillRect l="-741" t="-556" b="-4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63" name="Straight Arrow Connector 62"/>
          <p:cNvCxnSpPr>
            <a:stCxn id="109" idx="0"/>
            <a:endCxn id="94" idx="4"/>
          </p:cNvCxnSpPr>
          <p:nvPr/>
        </p:nvCxnSpPr>
        <p:spPr>
          <a:xfrm flipH="1" flipV="1">
            <a:off x="4038600" y="2209800"/>
            <a:ext cx="533400" cy="16002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495800" y="2949482"/>
            <a:ext cx="936718" cy="1012918"/>
            <a:chOff x="4495800" y="2949482"/>
            <a:chExt cx="936718" cy="1012918"/>
          </a:xfrm>
        </p:grpSpPr>
        <p:cxnSp>
          <p:nvCxnSpPr>
            <p:cNvPr id="65" name="Straight Arrow Connector 64"/>
            <p:cNvCxnSpPr>
              <a:stCxn id="100" idx="3"/>
              <a:endCxn id="109" idx="7"/>
            </p:cNvCxnSpPr>
            <p:nvPr/>
          </p:nvCxnSpPr>
          <p:spPr>
            <a:xfrm flipH="1">
              <a:off x="4625882" y="2949482"/>
              <a:ext cx="806636" cy="882836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4495800" y="3810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14800" y="2160541"/>
            <a:ext cx="1447800" cy="811259"/>
            <a:chOff x="4114800" y="2160541"/>
            <a:chExt cx="1447800" cy="811259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4114800" y="2160541"/>
              <a:ext cx="1291855" cy="68117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5410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622518" y="2362200"/>
            <a:ext cx="1196882" cy="501134"/>
            <a:chOff x="1622518" y="2362200"/>
            <a:chExt cx="1196882" cy="501134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1622518" y="2492282"/>
              <a:ext cx="1040937" cy="371052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2667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93537" y="2057400"/>
            <a:ext cx="1321263" cy="381000"/>
            <a:chOff x="2793537" y="2057400"/>
            <a:chExt cx="1321263" cy="381000"/>
          </a:xfrm>
        </p:grpSpPr>
        <p:cxnSp>
          <p:nvCxnSpPr>
            <p:cNvPr id="64" name="Straight Arrow Connector 63"/>
            <p:cNvCxnSpPr/>
            <p:nvPr/>
          </p:nvCxnSpPr>
          <p:spPr>
            <a:xfrm flipV="1">
              <a:off x="2793537" y="2133600"/>
              <a:ext cx="1199206" cy="304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1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 smtClean="0"/>
                  <a:t> (part 2) If </a:t>
                </a:r>
                <a:r>
                  <a:rPr lang="en-US" sz="1800" dirty="0"/>
                  <a:t>there is a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</a:t>
                </a:r>
                <a:r>
                  <a:rPr lang="en-US" sz="1800" dirty="0" smtClean="0"/>
                  <a:t>the </a:t>
                </a:r>
                <a:r>
                  <a:rPr lang="en-US" sz="1800" dirty="0"/>
                  <a:t>flow network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 then </a:t>
                </a:r>
                <a:r>
                  <a:rPr lang="en-US" sz="1800" dirty="0"/>
                  <a:t>there are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  <a:blipFill rotWithShape="1">
                <a:blip r:embed="rId3"/>
                <a:stretch>
                  <a:fillRect l="-741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09" name="Oval 108"/>
          <p:cNvSpPr/>
          <p:nvPr/>
        </p:nvSpPr>
        <p:spPr>
          <a:xfrm>
            <a:off x="4495800" y="38100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038600" y="2160541"/>
            <a:ext cx="1393918" cy="1671777"/>
            <a:chOff x="4038600" y="2160541"/>
            <a:chExt cx="1393918" cy="1671777"/>
          </a:xfrm>
        </p:grpSpPr>
        <p:cxnSp>
          <p:nvCxnSpPr>
            <p:cNvPr id="63" name="Straight Arrow Connector 62"/>
            <p:cNvCxnSpPr>
              <a:stCxn id="109" idx="0"/>
              <a:endCxn id="94" idx="4"/>
            </p:cNvCxnSpPr>
            <p:nvPr/>
          </p:nvCxnSpPr>
          <p:spPr>
            <a:xfrm flipH="1" flipV="1">
              <a:off x="4038600" y="2209800"/>
              <a:ext cx="533400" cy="16002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100" idx="3"/>
              <a:endCxn id="109" idx="7"/>
            </p:cNvCxnSpPr>
            <p:nvPr/>
          </p:nvCxnSpPr>
          <p:spPr>
            <a:xfrm flipH="1">
              <a:off x="4625882" y="2949482"/>
              <a:ext cx="806636" cy="882836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4114800" y="2160541"/>
              <a:ext cx="1291855" cy="68117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Oval 99"/>
          <p:cNvSpPr/>
          <p:nvPr/>
        </p:nvSpPr>
        <p:spPr>
          <a:xfrm>
            <a:off x="5410200" y="2819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622518" y="2362200"/>
            <a:ext cx="1196882" cy="501134"/>
            <a:chOff x="1622518" y="2362200"/>
            <a:chExt cx="1196882" cy="501134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1622518" y="2492282"/>
              <a:ext cx="1040937" cy="371052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2667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93537" y="2057400"/>
            <a:ext cx="1321263" cy="381000"/>
            <a:chOff x="2793537" y="2057400"/>
            <a:chExt cx="1321263" cy="381000"/>
          </a:xfrm>
        </p:grpSpPr>
        <p:cxnSp>
          <p:nvCxnSpPr>
            <p:cNvPr id="64" name="Straight Arrow Connector 63"/>
            <p:cNvCxnSpPr/>
            <p:nvPr/>
          </p:nvCxnSpPr>
          <p:spPr>
            <a:xfrm flipV="1">
              <a:off x="2793537" y="2133600"/>
              <a:ext cx="1199206" cy="304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2869737" y="3613666"/>
            <a:ext cx="1600200" cy="272534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600200" y="2937814"/>
            <a:ext cx="1117137" cy="67585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648200" y="2883932"/>
            <a:ext cx="2260137" cy="100226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191000" y="2133600"/>
            <a:ext cx="1977655" cy="5388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276419" y="2187482"/>
            <a:ext cx="654236" cy="64256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743200" y="3537466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172200" y="2057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54796" y="5791200"/>
            <a:ext cx="5244193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Using the last animation as a hint,</a:t>
            </a:r>
          </a:p>
          <a:p>
            <a:pPr algn="ctr"/>
            <a:r>
              <a:rPr lang="en-US" dirty="0"/>
              <a:t>m</a:t>
            </a:r>
            <a:r>
              <a:rPr lang="en-US" dirty="0" smtClean="0"/>
              <a:t>ake sincere attempts to prove this part of Theorem. </a:t>
            </a:r>
          </a:p>
          <a:p>
            <a:pPr algn="ctr"/>
            <a:r>
              <a:rPr lang="en-US" dirty="0" smtClean="0"/>
              <a:t>It is given on the following slide.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8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 (part 2) If there is a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the flow network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then there are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“</a:t>
                </a:r>
                <a:r>
                  <a:rPr lang="en-US" sz="2000" dirty="0"/>
                  <a:t>Keep following </a:t>
                </a:r>
                <a:r>
                  <a:rPr lang="en-US" sz="2000" u="sng" dirty="0"/>
                  <a:t>any stream of flow</a:t>
                </a:r>
                <a:r>
                  <a:rPr lang="en-US" sz="2000" dirty="0"/>
                  <a:t> originating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and terminating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”.</a:t>
                </a:r>
              </a:p>
              <a:p>
                <a:r>
                  <a:rPr lang="en-US" sz="2000" dirty="0" smtClean="0"/>
                  <a:t>If we reach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, we get a path</a:t>
                </a:r>
              </a:p>
              <a:p>
                <a:pPr lvl="1"/>
                <a:r>
                  <a:rPr lang="en-US" sz="1600" dirty="0" smtClean="0"/>
                  <a:t>Reduce the flow on all edges of the path to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600" dirty="0" smtClean="0"/>
                  <a:t>.</a:t>
                </a:r>
              </a:p>
              <a:p>
                <a:pPr lvl="1"/>
                <a:r>
                  <a:rPr lang="en-US" sz="1600" dirty="0" smtClean="0"/>
                  <a:t>The flow from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600" dirty="0"/>
                  <a:t> to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/>
                  <a:t>reduces to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dirty="0" smtClean="0"/>
              </a:p>
              <a:p>
                <a:r>
                  <a:rPr lang="en-US" sz="2000" dirty="0" smtClean="0"/>
                  <a:t>If we get into a loop</a:t>
                </a:r>
              </a:p>
              <a:p>
                <a:pPr lvl="1"/>
                <a:r>
                  <a:rPr lang="en-US" sz="1600" dirty="0" smtClean="0"/>
                  <a:t>Reduce the flow on all  edges of the loop </a:t>
                </a:r>
                <a:r>
                  <a:rPr lang="en-US" sz="1600" dirty="0"/>
                  <a:t>to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600" dirty="0" smtClean="0"/>
                  <a:t>.</a:t>
                </a:r>
              </a:p>
              <a:p>
                <a:pPr lvl="1"/>
                <a:r>
                  <a:rPr lang="en-US" sz="1600" dirty="0" smtClean="0"/>
                  <a:t>The flow </a:t>
                </a:r>
                <a:r>
                  <a:rPr lang="en-US" sz="1600" dirty="0"/>
                  <a:t>from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600" dirty="0"/>
                  <a:t> to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/>
                  <a:t>is still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600" dirty="0" smtClean="0"/>
                  <a:t>. </a:t>
                </a:r>
                <a:endParaRPr lang="en-US" sz="1600" dirty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Based on the two cases, give a proof by </a:t>
                </a:r>
                <a:r>
                  <a:rPr lang="en-US" sz="1800" b="1" dirty="0" smtClean="0"/>
                  <a:t>induction</a:t>
                </a:r>
                <a:r>
                  <a:rPr lang="en-US" sz="1800" dirty="0" smtClean="0"/>
                  <a:t>.</a:t>
                </a:r>
                <a:r>
                  <a:rPr lang="en-US" sz="1800" dirty="0"/>
                  <a:t> </a:t>
                </a:r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3"/>
                <a:stretch>
                  <a:fillRect l="-741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53200" y="4953000"/>
                <a:ext cx="181459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No. of edges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953000"/>
                <a:ext cx="1814599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333" t="-6452" r="-4333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553200" y="5410200"/>
                <a:ext cx="37863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5410200"/>
                <a:ext cx="37863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0938" t="-6452" r="-25000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553200" y="5906869"/>
                <a:ext cx="1867499" cy="6463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No. of edges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carrying unit flow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5906869"/>
                <a:ext cx="1867499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2273" t="-3704" r="-4545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loud Callout 5"/>
          <p:cNvSpPr/>
          <p:nvPr/>
        </p:nvSpPr>
        <p:spPr>
          <a:xfrm>
            <a:off x="5867400" y="3352800"/>
            <a:ext cx="3048000" cy="841248"/>
          </a:xfrm>
          <a:prstGeom prst="cloudCallout">
            <a:avLst>
              <a:gd name="adj1" fmla="val -31944"/>
              <a:gd name="adj2" fmla="val 9732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will you induct on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76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8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971800"/>
            <a:ext cx="8229600" cy="1143000"/>
          </a:xfrm>
        </p:spPr>
        <p:txBody>
          <a:bodyPr/>
          <a:lstStyle/>
          <a:p>
            <a:r>
              <a:rPr lang="en-US" sz="3600" b="1" dirty="0" smtClean="0"/>
              <a:t>An </a:t>
            </a:r>
            <a:r>
              <a:rPr lang="en-US" sz="3600" b="1" dirty="0" smtClean="0">
                <a:solidFill>
                  <a:srgbClr val="7030A0"/>
                </a:solidFill>
              </a:rPr>
              <a:t>inspirational</a:t>
            </a:r>
            <a:r>
              <a:rPr lang="en-US" sz="3600" b="1" dirty="0" smtClean="0"/>
              <a:t> problem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2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Diagonal-Unit</a:t>
            </a:r>
            <a:r>
              <a:rPr lang="en-US" sz="3600" b="1" dirty="0" smtClean="0"/>
              <a:t> matrix</a:t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04800" y="5684520"/>
            <a:ext cx="8727440" cy="609600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1800" dirty="0" smtClean="0">
                <a:solidFill>
                  <a:srgbClr val="FF0000"/>
                </a:solidFill>
              </a:rPr>
              <a:t>Problem</a:t>
            </a:r>
            <a:r>
              <a:rPr lang="en-US" sz="1800" b="0" dirty="0" smtClean="0"/>
              <a:t>: Design an efficient algorithm to determine if we can transform a given </a:t>
            </a:r>
            <a:r>
              <a:rPr lang="en-US" sz="1800" dirty="0" smtClean="0"/>
              <a:t>Boolean matrix</a:t>
            </a:r>
            <a:r>
              <a:rPr lang="en-US" sz="1800" b="0" dirty="0" smtClean="0"/>
              <a:t> to a Diagonal-unit matrix using </a:t>
            </a:r>
            <a:r>
              <a:rPr lang="en-US" sz="1800" b="0" i="1" dirty="0" smtClean="0"/>
              <a:t>any</a:t>
            </a:r>
            <a:r>
              <a:rPr lang="en-US" sz="1800" b="0" dirty="0" smtClean="0"/>
              <a:t> sequence of swaps of rows or columns.</a:t>
            </a:r>
            <a:endParaRPr lang="en-US" sz="1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727601465"/>
                  </p:ext>
                </p:extLst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727601465"/>
                  </p:ext>
                </p:extLst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943" r="-200893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100000" r="-298230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100000" r="-99115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201887" r="-29823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201887" b="-100000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301887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Content Placeholder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69008278"/>
                  </p:ext>
                </p:extLst>
              </p:nvPr>
            </p:nvGraphicFramePr>
            <p:xfrm>
              <a:off x="55626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Content Placeholder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69008278"/>
                  </p:ext>
                </p:extLst>
              </p:nvPr>
            </p:nvGraphicFramePr>
            <p:xfrm>
              <a:off x="55626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885"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00000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2679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1786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2679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1786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00000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1786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00000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2679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Right Arrow 1"/>
          <p:cNvSpPr/>
          <p:nvPr/>
        </p:nvSpPr>
        <p:spPr>
          <a:xfrm>
            <a:off x="4592320" y="3706368"/>
            <a:ext cx="817880" cy="713232"/>
          </a:xfrm>
          <a:prstGeom prst="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3" name="Curved Down Arrow 2"/>
          <p:cNvSpPr/>
          <p:nvPr/>
        </p:nvSpPr>
        <p:spPr>
          <a:xfrm>
            <a:off x="1905000" y="2057400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Up Arrow 6"/>
          <p:cNvSpPr/>
          <p:nvPr/>
        </p:nvSpPr>
        <p:spPr>
          <a:xfrm flipH="1">
            <a:off x="1662421" y="5410200"/>
            <a:ext cx="1385579" cy="7620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Right Arrow 19"/>
          <p:cNvSpPr/>
          <p:nvPr/>
        </p:nvSpPr>
        <p:spPr>
          <a:xfrm>
            <a:off x="304800" y="3810000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Left Arrow 20"/>
          <p:cNvSpPr/>
          <p:nvPr/>
        </p:nvSpPr>
        <p:spPr>
          <a:xfrm flipV="1">
            <a:off x="3810000" y="3810000"/>
            <a:ext cx="731520" cy="1295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Right Arrow 23"/>
          <p:cNvSpPr/>
          <p:nvPr/>
        </p:nvSpPr>
        <p:spPr>
          <a:xfrm>
            <a:off x="335280" y="3200400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Left Arrow 24"/>
          <p:cNvSpPr/>
          <p:nvPr/>
        </p:nvSpPr>
        <p:spPr>
          <a:xfrm flipV="1">
            <a:off x="3840480" y="3124200"/>
            <a:ext cx="731520" cy="1295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65203" y="1383268"/>
                <a:ext cx="7357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 Boolean matrix is a </a:t>
                </a:r>
                <a:r>
                  <a:rPr lang="en-US" b="1" dirty="0" smtClean="0"/>
                  <a:t>Diagonal-Unit</a:t>
                </a:r>
                <a:r>
                  <a:rPr lang="en-US" dirty="0" smtClean="0"/>
                  <a:t> matrix if all entries on its diagonal are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203" y="1383268"/>
                <a:ext cx="735772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746" t="-8197" r="-4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036320" y="1008856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Definition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62400" y="2057400"/>
            <a:ext cx="214135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Row-swap</a:t>
            </a:r>
            <a:r>
              <a:rPr lang="en-US" dirty="0" smtClean="0"/>
              <a:t> operation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46929" y="2052320"/>
            <a:ext cx="245682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Column-swap</a:t>
            </a:r>
            <a:r>
              <a:rPr lang="en-US" dirty="0" smtClean="0"/>
              <a:t> operation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67400" y="2439908"/>
            <a:ext cx="23235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Diagonal-Unit</a:t>
            </a:r>
            <a:r>
              <a:rPr lang="en-US" dirty="0"/>
              <a:t> matrix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363" y="2428240"/>
            <a:ext cx="272427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 </a:t>
            </a:r>
            <a:r>
              <a:rPr lang="en-US" dirty="0"/>
              <a:t>a </a:t>
            </a:r>
            <a:r>
              <a:rPr lang="en-US" b="1" dirty="0"/>
              <a:t>Diagonal-Unit</a:t>
            </a:r>
            <a:r>
              <a:rPr lang="en-US" dirty="0"/>
              <a:t> </a:t>
            </a:r>
            <a:r>
              <a:rPr lang="en-US" dirty="0" smtClean="0"/>
              <a:t>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91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 animBg="1"/>
      <p:bldP spid="2" grpId="0" animBg="1"/>
      <p:bldP spid="3" grpId="0" animBg="1"/>
      <p:bldP spid="3" grpId="1" animBg="1"/>
      <p:bldP spid="7" grpId="0" animBg="1"/>
      <p:bldP spid="7" grpId="1" animBg="1"/>
      <p:bldP spid="20" grpId="0" animBg="1"/>
      <p:bldP spid="20" grpId="1" animBg="1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12" grpId="0"/>
      <p:bldP spid="13" grpId="0"/>
      <p:bldP spid="14" grpId="0" animBg="1"/>
      <p:bldP spid="14" grpId="1" animBg="1"/>
      <p:bldP spid="22" grpId="0" animBg="1"/>
      <p:bldP spid="22" grpId="1" animBg="1"/>
      <p:bldP spid="15" grpId="0" animBg="1"/>
      <p:bldP spid="15" grpId="1" animBg="1"/>
      <p:bldP spid="23" grpId="0" animBg="1"/>
      <p:bldP spid="2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Bipartite matching               Maximum Flow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applicants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jobs</a:t>
              </a:r>
              <a:endParaRPr lang="en-US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endCxn id="20" idx="3"/>
                      </p:cNvCxnSpPr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492282"/>
            <a:ext cx="1217427" cy="2841718"/>
            <a:chOff x="2081491" y="2492282"/>
            <a:chExt cx="1217427" cy="2841718"/>
          </a:xfrm>
        </p:grpSpPr>
        <p:cxnSp>
          <p:nvCxnSpPr>
            <p:cNvPr id="100" name="Straight Arrow Connector 99"/>
            <p:cNvCxnSpPr>
              <a:stCxn id="97" idx="7"/>
              <a:endCxn id="5" idx="3"/>
            </p:cNvCxnSpPr>
            <p:nvPr/>
          </p:nvCxnSpPr>
          <p:spPr>
            <a:xfrm flipV="1">
              <a:off x="2111282" y="2492282"/>
              <a:ext cx="11876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  <a:endCxn id="9" idx="1"/>
            </p:cNvCxnSpPr>
            <p:nvPr/>
          </p:nvCxnSpPr>
          <p:spPr>
            <a:xfrm>
              <a:off x="2081491" y="3581400"/>
              <a:ext cx="12174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  <a:endCxn id="22" idx="2"/>
            </p:cNvCxnSpPr>
            <p:nvPr/>
          </p:nvCxnSpPr>
          <p:spPr>
            <a:xfrm>
              <a:off x="2081491" y="3581400"/>
              <a:ext cx="11951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Left-Right Arrow 135"/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886200" y="2466201"/>
            <a:ext cx="533400" cy="2791599"/>
            <a:chOff x="3886200" y="2237601"/>
            <a:chExt cx="533400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886200" y="2237601"/>
              <a:ext cx="533400" cy="2791599"/>
              <a:chOff x="3886200" y="2237601"/>
              <a:chExt cx="533400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loud Callout 9"/>
          <p:cNvSpPr/>
          <p:nvPr/>
        </p:nvSpPr>
        <p:spPr>
          <a:xfrm>
            <a:off x="5181600" y="5271701"/>
            <a:ext cx="3736848" cy="1205299"/>
          </a:xfrm>
          <a:prstGeom prst="cloudCallout">
            <a:avLst>
              <a:gd name="adj1" fmla="val -20833"/>
              <a:gd name="adj2" fmla="val 8134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does the </a:t>
            </a:r>
            <a:r>
              <a:rPr lang="en-US" u="sng" dirty="0">
                <a:solidFill>
                  <a:schemeClr val="tx1"/>
                </a:solidFill>
              </a:rPr>
              <a:t>max-flow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instance look </a:t>
            </a:r>
            <a:r>
              <a:rPr lang="en-US" dirty="0">
                <a:solidFill>
                  <a:schemeClr val="tx1"/>
                </a:solidFill>
              </a:rPr>
              <a:t>like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86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36" grpId="0" animBg="1"/>
      <p:bldP spid="170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Bipartite matching               Maximum Flow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There is a </a:t>
                </a:r>
                <a:r>
                  <a:rPr lang="en-US" sz="2000" dirty="0" smtClean="0"/>
                  <a:t>                   matching </a:t>
                </a:r>
                <a:r>
                  <a:rPr lang="en-US" sz="2000" dirty="0"/>
                  <a:t>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if and only if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there is a </a:t>
                </a:r>
                <a:r>
                  <a:rPr lang="en-US" sz="2000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applicants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jobs</a:t>
              </a:r>
              <a:endParaRPr lang="en-US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endCxn id="20" idx="3"/>
                      </p:cNvCxnSpPr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492282"/>
            <a:ext cx="1217427" cy="2841718"/>
            <a:chOff x="2081491" y="2492282"/>
            <a:chExt cx="1217427" cy="2841718"/>
          </a:xfrm>
        </p:grpSpPr>
        <p:cxnSp>
          <p:nvCxnSpPr>
            <p:cNvPr id="100" name="Straight Arrow Connector 99"/>
            <p:cNvCxnSpPr>
              <a:stCxn id="97" idx="7"/>
              <a:endCxn id="5" idx="3"/>
            </p:cNvCxnSpPr>
            <p:nvPr/>
          </p:nvCxnSpPr>
          <p:spPr>
            <a:xfrm flipV="1">
              <a:off x="2111282" y="2492282"/>
              <a:ext cx="11876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  <a:endCxn id="9" idx="1"/>
            </p:cNvCxnSpPr>
            <p:nvPr/>
          </p:nvCxnSpPr>
          <p:spPr>
            <a:xfrm>
              <a:off x="2081491" y="3581400"/>
              <a:ext cx="12174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  <a:endCxn id="22" idx="2"/>
            </p:cNvCxnSpPr>
            <p:nvPr/>
          </p:nvCxnSpPr>
          <p:spPr>
            <a:xfrm>
              <a:off x="2081491" y="3581400"/>
              <a:ext cx="11951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Left-Right Arrow 135"/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886200" y="2466201"/>
            <a:ext cx="533400" cy="2791599"/>
            <a:chOff x="3886200" y="2237601"/>
            <a:chExt cx="533400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886200" y="2237601"/>
              <a:ext cx="533400" cy="2791599"/>
              <a:chOff x="3886200" y="2237601"/>
              <a:chExt cx="533400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loud Callout 11"/>
          <p:cNvSpPr/>
          <p:nvPr/>
        </p:nvSpPr>
        <p:spPr>
          <a:xfrm>
            <a:off x="6019800" y="4038600"/>
            <a:ext cx="3124200" cy="1279266"/>
          </a:xfrm>
          <a:prstGeom prst="cloudCallout">
            <a:avLst>
              <a:gd name="adj1" fmla="val -14396"/>
              <a:gd name="adj2" fmla="val 8471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</a:t>
            </a:r>
            <a:r>
              <a:rPr lang="en-US" dirty="0">
                <a:solidFill>
                  <a:schemeClr val="tx1"/>
                </a:solidFill>
              </a:rPr>
              <a:t>is the relation between the two instances ?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13493" y="5904468"/>
            <a:ext cx="11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maximum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667000" y="6273800"/>
            <a:ext cx="11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maximum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Down Ribbon 106"/>
              <p:cNvSpPr/>
              <p:nvPr/>
            </p:nvSpPr>
            <p:spPr>
              <a:xfrm>
                <a:off x="5334000" y="1600200"/>
                <a:ext cx="3657600" cy="1066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Convince yourself that this theorem would directly imply that </a:t>
                </a:r>
              </a:p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</a:rPr>
                  <a:t>maxflow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 = max matching in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Down Ribbon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600200"/>
                <a:ext cx="3657600" cy="1066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307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12" grpId="1" animBg="1"/>
      <p:bldP spid="16" grpId="0"/>
      <p:bldP spid="16" grpId="1"/>
      <p:bldP spid="110" grpId="0"/>
      <p:bldP spid="110" grpId="1"/>
      <p:bldP spid="107" grpId="0" animBg="1"/>
      <p:bldP spid="10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Bipartite matching               Maximum Flow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(part 1)</a:t>
                </a:r>
                <a:r>
                  <a:rPr lang="en-US" sz="2000" dirty="0" smtClean="0"/>
                  <a:t>: If there </a:t>
                </a:r>
                <a:r>
                  <a:rPr lang="en-US" sz="2000" dirty="0"/>
                  <a:t>is a 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then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  <a:r>
                  <a:rPr lang="en-US" sz="2000" dirty="0" smtClean="0"/>
                  <a:t>               there </a:t>
                </a:r>
                <a:r>
                  <a:rPr lang="en-US" sz="2000" dirty="0"/>
                  <a:t>is 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applicants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jobs</a:t>
              </a:r>
              <a:endParaRPr lang="en-US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endCxn id="20" idx="3"/>
                      </p:cNvCxnSpPr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492282"/>
            <a:ext cx="1217427" cy="2841718"/>
            <a:chOff x="2081491" y="2492282"/>
            <a:chExt cx="1217427" cy="2841718"/>
          </a:xfrm>
        </p:grpSpPr>
        <p:cxnSp>
          <p:nvCxnSpPr>
            <p:cNvPr id="100" name="Straight Arrow Connector 99"/>
            <p:cNvCxnSpPr>
              <a:stCxn id="97" idx="7"/>
              <a:endCxn id="5" idx="3"/>
            </p:cNvCxnSpPr>
            <p:nvPr/>
          </p:nvCxnSpPr>
          <p:spPr>
            <a:xfrm flipV="1">
              <a:off x="2111282" y="2492282"/>
              <a:ext cx="11876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  <a:endCxn id="9" idx="1"/>
            </p:cNvCxnSpPr>
            <p:nvPr/>
          </p:nvCxnSpPr>
          <p:spPr>
            <a:xfrm>
              <a:off x="2081491" y="3581400"/>
              <a:ext cx="12174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  <a:endCxn id="22" idx="2"/>
            </p:cNvCxnSpPr>
            <p:nvPr/>
          </p:nvCxnSpPr>
          <p:spPr>
            <a:xfrm>
              <a:off x="2081491" y="3581400"/>
              <a:ext cx="11951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Left-Right Arrow 135"/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886200" y="2466201"/>
            <a:ext cx="533400" cy="2791599"/>
            <a:chOff x="3886200" y="2237601"/>
            <a:chExt cx="533400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886200" y="2237601"/>
              <a:ext cx="533400" cy="2791599"/>
              <a:chOff x="3886200" y="2237601"/>
              <a:chExt cx="533400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2438400" y="5791200"/>
            <a:ext cx="414374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0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Bipartite matching               Maximum Flow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(part 1)</a:t>
                </a:r>
                <a:r>
                  <a:rPr lang="en-US" sz="2000" dirty="0" smtClean="0"/>
                  <a:t>: If there </a:t>
                </a:r>
                <a:r>
                  <a:rPr lang="en-US" sz="2000" dirty="0"/>
                  <a:t>is a 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then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  <a:r>
                  <a:rPr lang="en-US" sz="2000" dirty="0" smtClean="0"/>
                  <a:t>               there </a:t>
                </a:r>
                <a:r>
                  <a:rPr lang="en-US" sz="2000" dirty="0"/>
                  <a:t>is 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applicants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jobs</a:t>
              </a:r>
              <a:endParaRPr lang="en-US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57150">
                    <a:solidFill>
                      <a:srgbClr val="006C3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57150">
                      <a:solidFill>
                        <a:srgbClr val="006C3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57150">
                        <a:solidFill>
                          <a:srgbClr val="006C3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endCxn id="20" idx="3"/>
                      </p:cNvCxnSpPr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492282"/>
            <a:ext cx="1217427" cy="2841718"/>
            <a:chOff x="2081491" y="2492282"/>
            <a:chExt cx="1217427" cy="2841718"/>
          </a:xfrm>
        </p:grpSpPr>
        <p:cxnSp>
          <p:nvCxnSpPr>
            <p:cNvPr id="100" name="Straight Arrow Connector 99"/>
            <p:cNvCxnSpPr>
              <a:stCxn id="97" idx="7"/>
              <a:endCxn id="5" idx="3"/>
            </p:cNvCxnSpPr>
            <p:nvPr/>
          </p:nvCxnSpPr>
          <p:spPr>
            <a:xfrm flipV="1">
              <a:off x="2111282" y="2492282"/>
              <a:ext cx="11876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  <a:endCxn id="9" idx="1"/>
            </p:cNvCxnSpPr>
            <p:nvPr/>
          </p:nvCxnSpPr>
          <p:spPr>
            <a:xfrm>
              <a:off x="2081491" y="3581400"/>
              <a:ext cx="12174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  <a:endCxn id="22" idx="2"/>
            </p:cNvCxnSpPr>
            <p:nvPr/>
          </p:nvCxnSpPr>
          <p:spPr>
            <a:xfrm>
              <a:off x="2081491" y="3581400"/>
              <a:ext cx="11951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Left-Right Arrow 135"/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886200" y="2466201"/>
            <a:ext cx="533400" cy="2791599"/>
            <a:chOff x="3886200" y="2237601"/>
            <a:chExt cx="533400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886200" y="2237601"/>
              <a:ext cx="533400" cy="2791599"/>
              <a:chOff x="3886200" y="2237601"/>
              <a:chExt cx="533400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loud Callout 103"/>
              <p:cNvSpPr/>
              <p:nvPr/>
            </p:nvSpPr>
            <p:spPr>
              <a:xfrm>
                <a:off x="5203918" y="1219200"/>
                <a:ext cx="4016282" cy="1317366"/>
              </a:xfrm>
              <a:prstGeom prst="cloudCallout">
                <a:avLst>
                  <a:gd name="adj1" fmla="val -14396"/>
                  <a:gd name="adj2" fmla="val 8471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Given an instance of matching of size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how will you construct a flow of </a:t>
                </a:r>
                <a:r>
                  <a:rPr lang="en-US" dirty="0">
                    <a:solidFill>
                      <a:schemeClr val="tx1"/>
                    </a:solidFill>
                  </a:rPr>
                  <a:t>value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?</a:t>
                </a:r>
                <a:r>
                  <a:rPr lang="en-US" dirty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Cloud Callout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918" y="1219200"/>
                <a:ext cx="4016282" cy="1317366"/>
              </a:xfrm>
              <a:prstGeom prst="cloudCallout">
                <a:avLst>
                  <a:gd name="adj1" fmla="val -14396"/>
                  <a:gd name="adj2" fmla="val 84715"/>
                </a:avLst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49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Bipartite matching               Maximum Flow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(part 1)</a:t>
                </a:r>
                <a:r>
                  <a:rPr lang="en-US" sz="2000" dirty="0" smtClean="0"/>
                  <a:t>: If there </a:t>
                </a:r>
                <a:r>
                  <a:rPr lang="en-US" sz="2000" dirty="0"/>
                  <a:t>is a 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then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  <a:r>
                  <a:rPr lang="en-US" sz="2000" dirty="0" smtClean="0"/>
                  <a:t>               there </a:t>
                </a:r>
                <a:r>
                  <a:rPr lang="en-US" sz="2000" dirty="0"/>
                  <a:t>is 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applicants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jobs</a:t>
              </a:r>
              <a:endParaRPr lang="en-US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57150">
                    <a:solidFill>
                      <a:srgbClr val="006C3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57150">
                      <a:solidFill>
                        <a:srgbClr val="006C3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57150">
                        <a:solidFill>
                          <a:srgbClr val="006C3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endCxn id="20" idx="3"/>
                      </p:cNvCxnSpPr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949482"/>
            <a:ext cx="1217427" cy="1851118"/>
            <a:chOff x="2081491" y="2949482"/>
            <a:chExt cx="1217427" cy="1851118"/>
          </a:xfrm>
        </p:grpSpPr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Left-Right Arrow 135"/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886200" y="2466201"/>
            <a:ext cx="533400" cy="2791599"/>
            <a:chOff x="3886200" y="2237601"/>
            <a:chExt cx="533400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886200" y="2237601"/>
              <a:ext cx="533400" cy="2791599"/>
              <a:chOff x="3886200" y="2237601"/>
              <a:chExt cx="533400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/>
          <p:cNvCxnSpPr/>
          <p:nvPr/>
        </p:nvCxnSpPr>
        <p:spPr>
          <a:xfrm flipV="1">
            <a:off x="2111282" y="2492282"/>
            <a:ext cx="1187636" cy="9590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2081491" y="3581400"/>
            <a:ext cx="1217427" cy="708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2081491" y="3581400"/>
            <a:ext cx="1195109" cy="1752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334000" y="2590800"/>
            <a:ext cx="1012918" cy="1676400"/>
            <a:chOff x="6988082" y="2743200"/>
            <a:chExt cx="1012918" cy="1676400"/>
          </a:xfrm>
        </p:grpSpPr>
        <p:cxnSp>
          <p:nvCxnSpPr>
            <p:cNvPr id="113" name="Straight Arrow Connector 112"/>
            <p:cNvCxnSpPr/>
            <p:nvPr/>
          </p:nvCxnSpPr>
          <p:spPr>
            <a:xfrm>
              <a:off x="6988082" y="2743200"/>
              <a:ext cx="990600" cy="914400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6988082" y="3711482"/>
              <a:ext cx="1012918" cy="174718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V="1">
              <a:off x="6988082" y="3711482"/>
              <a:ext cx="1012918" cy="708118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057400" y="2492282"/>
            <a:ext cx="1217427" cy="2841718"/>
            <a:chOff x="838200" y="2492282"/>
            <a:chExt cx="1217427" cy="2841718"/>
          </a:xfrm>
        </p:grpSpPr>
        <p:cxnSp>
          <p:nvCxnSpPr>
            <p:cNvPr id="104" name="Straight Arrow Connector 103"/>
            <p:cNvCxnSpPr/>
            <p:nvPr/>
          </p:nvCxnSpPr>
          <p:spPr>
            <a:xfrm flipV="1">
              <a:off x="867991" y="2492282"/>
              <a:ext cx="1187636" cy="959036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838200" y="3581400"/>
              <a:ext cx="1217427" cy="708118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838200" y="3581400"/>
              <a:ext cx="1195109" cy="1752600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400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(part 1)</a:t>
                </a:r>
                <a:r>
                  <a:rPr lang="en-US" sz="2000" dirty="0"/>
                  <a:t>: If there is a 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there is 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2000" dirty="0" smtClean="0"/>
                  <a:t> be a matching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We shall construct a flow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 of value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For each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2000" dirty="0" smtClean="0"/>
                  <a:t>,  where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is an </a:t>
                </a:r>
                <a:r>
                  <a:rPr lang="en-US" sz="2000" b="1" dirty="0" smtClean="0"/>
                  <a:t>applicant</a:t>
                </a:r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 is a </a:t>
                </a:r>
                <a:r>
                  <a:rPr lang="en-US" sz="2000" b="1" dirty="0" smtClean="0"/>
                  <a:t>job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anose="05000000000000000000" pitchFamily="2" charset="2"/>
                  </a:rPr>
                  <a:t>          assign flow of value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1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to the following edges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>
                    <a:sym typeface="Wingdings" panose="05000000000000000000" pitchFamily="2" charset="2"/>
                  </a:rPr>
                  <a:t>: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),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),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 </a:t>
                </a:r>
                <a:endParaRPr lang="en-US" sz="200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anose="05000000000000000000" pitchFamily="2" charset="2"/>
                  </a:rPr>
                  <a:t>          That is,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 smtClean="0">
                    <a:solidFill>
                      <a:srgbClr val="006C31"/>
                    </a:solidFill>
                    <a:sym typeface="Wingdings" pitchFamily="2" charset="2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 smtClean="0">
                    <a:sym typeface="Wingdings" pitchFamily="2" charset="2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    For all remaining </a:t>
                </a:r>
                <a:r>
                  <a:rPr lang="en-US" sz="2000" dirty="0" smtClean="0"/>
                  <a:t> edges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assign flow of value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It is easy to verify (</a:t>
                </a:r>
                <a:r>
                  <a:rPr lang="en-US" sz="2000" u="sng" dirty="0" smtClean="0"/>
                  <a:t>do it as an exercise</a:t>
                </a:r>
                <a:r>
                  <a:rPr lang="en-US" sz="2000" dirty="0" smtClean="0"/>
                  <a:t>) that conservation constraint as well capacity constraints are satisfied by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Since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𝑴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, it follows from the above construction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that among all edges that leave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 there are exactly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 edges that carry flow of value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 smtClean="0"/>
                  <a:t>. Hence value(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)=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This completes the proof of part 1 of the theore</a:t>
                </a:r>
                <a:r>
                  <a:rPr lang="en-US" sz="2000" dirty="0"/>
                  <a:t>m</a:t>
                </a:r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  <a:blipFill rotWithShape="1">
                <a:blip r:embed="rId2"/>
                <a:stretch>
                  <a:fillRect l="-741" t="-577" r="-889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85800" y="2743200"/>
            <a:ext cx="7391400" cy="1447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8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14916</TotalTime>
  <Words>2945</Words>
  <Application>Microsoft Office PowerPoint</Application>
  <PresentationFormat>On-screen Show (4:3)</PresentationFormat>
  <Paragraphs>807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Design and Analysis of Algorithms (CS345/CS345A)  </vt:lpstr>
      <vt:lpstr>Application # 2 of Max-Flow</vt:lpstr>
      <vt:lpstr>Bipartite matching</vt:lpstr>
      <vt:lpstr>Bipartite matching               Maximum Flow</vt:lpstr>
      <vt:lpstr>Bipartite matching               Maximum Flow</vt:lpstr>
      <vt:lpstr>Bipartite matching               Maximum Flow</vt:lpstr>
      <vt:lpstr>Bipartite matching               Maximum Flow</vt:lpstr>
      <vt:lpstr>Bipartite matching               Maximum Flow</vt:lpstr>
      <vt:lpstr>PowerPoint Presentation</vt:lpstr>
      <vt:lpstr>Bipartite matching               Maximum Flow</vt:lpstr>
      <vt:lpstr>PowerPoint Presentation</vt:lpstr>
      <vt:lpstr>Generalization of max-flow Problem</vt:lpstr>
      <vt:lpstr>PowerPoint Presentation</vt:lpstr>
      <vt:lpstr>PowerPoint Presentation</vt:lpstr>
      <vt:lpstr>Circulation with demand</vt:lpstr>
      <vt:lpstr>Circulation with demand</vt:lpstr>
      <vt:lpstr>Circulation with demand               Max-Flow </vt:lpstr>
      <vt:lpstr>Circulation with demand               Max-Flow </vt:lpstr>
      <vt:lpstr>Circulation with demand               Max-Flow </vt:lpstr>
      <vt:lpstr>PowerPoint Presentation</vt:lpstr>
      <vt:lpstr>Circulation with demand               Max-Flow </vt:lpstr>
      <vt:lpstr>PowerPoint Presentation</vt:lpstr>
      <vt:lpstr>Applications of max-flow</vt:lpstr>
      <vt:lpstr>Maximum no. of Edge Disjoint paths from s to t  </vt:lpstr>
      <vt:lpstr>Maximum no. of Edge Disjoint paths from s to t  </vt:lpstr>
      <vt:lpstr>Maximum no. of Edge Disjoint paths from s to t  </vt:lpstr>
      <vt:lpstr>Maximum no. of Edge Disjoint paths from s to t  </vt:lpstr>
      <vt:lpstr>Maximum no. of Edge Disjoint paths from s to t  </vt:lpstr>
      <vt:lpstr>Maximum no. of Edge Disjoint paths from s to t  </vt:lpstr>
      <vt:lpstr>Maximum no. of Edge Disjoint paths from s to t  </vt:lpstr>
      <vt:lpstr>Maximum no. of Edge Disjoint paths from s to t  </vt:lpstr>
      <vt:lpstr>Maximum no. of Edge Disjoint paths from s to t  </vt:lpstr>
      <vt:lpstr>An inspirational problem</vt:lpstr>
      <vt:lpstr>Diagonal-Unit matrix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1431</cp:revision>
  <dcterms:created xsi:type="dcterms:W3CDTF">2011-12-03T04:13:03Z</dcterms:created>
  <dcterms:modified xsi:type="dcterms:W3CDTF">2017-10-13T11:43:22Z</dcterms:modified>
</cp:coreProperties>
</file>