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380" r:id="rId2"/>
    <p:sldId id="383" r:id="rId3"/>
    <p:sldId id="425" r:id="rId4"/>
    <p:sldId id="456" r:id="rId5"/>
    <p:sldId id="477" r:id="rId6"/>
    <p:sldId id="449" r:id="rId7"/>
    <p:sldId id="466" r:id="rId8"/>
    <p:sldId id="479" r:id="rId9"/>
    <p:sldId id="471" r:id="rId10"/>
    <p:sldId id="441" r:id="rId11"/>
    <p:sldId id="460" r:id="rId12"/>
    <p:sldId id="450" r:id="rId13"/>
    <p:sldId id="455" r:id="rId14"/>
    <p:sldId id="442" r:id="rId15"/>
    <p:sldId id="485" r:id="rId16"/>
    <p:sldId id="468" r:id="rId17"/>
    <p:sldId id="445" r:id="rId18"/>
    <p:sldId id="461" r:id="rId19"/>
    <p:sldId id="462" r:id="rId20"/>
    <p:sldId id="463" r:id="rId21"/>
    <p:sldId id="464" r:id="rId22"/>
    <p:sldId id="446" r:id="rId23"/>
    <p:sldId id="447" r:id="rId24"/>
    <p:sldId id="488" r:id="rId25"/>
    <p:sldId id="470" r:id="rId26"/>
    <p:sldId id="489" r:id="rId27"/>
    <p:sldId id="490" r:id="rId28"/>
    <p:sldId id="4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2496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6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14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Depth First Search in Directed Graph -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Study</a:t>
            </a:r>
            <a:r>
              <a:rPr lang="en-US" sz="4000" b="1" dirty="0" smtClean="0">
                <a:solidFill>
                  <a:srgbClr val="7030A0"/>
                </a:solidFill>
              </a:rPr>
              <a:t> Finish time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does not appear to be any order </a:t>
            </a:r>
            <a:r>
              <a:rPr lang="en-US" sz="2000" dirty="0" smtClean="0">
                <a:sym typeface="Wingdings" panose="05000000000000000000" pitchFamily="2" charset="2"/>
              </a:rPr>
              <a:t>.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     w      k      j    v    r    p    q    u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03706" y="1295400"/>
            <a:ext cx="2592494" cy="2667000"/>
            <a:chOff x="5103706" y="1295400"/>
            <a:chExt cx="2592494" cy="2667000"/>
          </a:xfrm>
        </p:grpSpPr>
        <p:grpSp>
          <p:nvGrpSpPr>
            <p:cNvPr id="58" name="Group 57"/>
            <p:cNvGrpSpPr/>
            <p:nvPr/>
          </p:nvGrpSpPr>
          <p:grpSpPr>
            <a:xfrm>
              <a:off x="5341436" y="1371600"/>
              <a:ext cx="2278564" cy="2438400"/>
              <a:chOff x="1683836" y="4191000"/>
              <a:chExt cx="2278564" cy="2438400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7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236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655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43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22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283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078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7" name="Straight Arrow Connector 66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2295295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2"/>
                <a:endCxn id="62" idx="0"/>
              </p:cNvCxnSpPr>
              <p:nvPr/>
            </p:nvCxnSpPr>
            <p:spPr>
              <a:xfrm flipH="1">
                <a:off x="1990495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2"/>
                <a:endCxn id="63" idx="0"/>
              </p:cNvCxnSpPr>
              <p:nvPr/>
            </p:nvCxnSpPr>
            <p:spPr>
              <a:xfrm>
                <a:off x="2295295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1" idx="2"/>
                <a:endCxn id="64" idx="0"/>
              </p:cNvCxnSpPr>
              <p:nvPr/>
            </p:nvCxnSpPr>
            <p:spPr>
              <a:xfrm>
                <a:off x="3499714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1" idx="1"/>
              </p:cNvCxnSpPr>
              <p:nvPr/>
            </p:nvCxnSpPr>
            <p:spPr>
              <a:xfrm>
                <a:off x="2598236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1761895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3" idx="2"/>
                <a:endCxn id="74" idx="0"/>
              </p:cNvCxnSpPr>
              <p:nvPr/>
            </p:nvCxnSpPr>
            <p:spPr>
              <a:xfrm>
                <a:off x="2761281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919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5" name="Straight Arrow Connector 74"/>
              <p:cNvCxnSpPr>
                <a:stCxn id="64" idx="1"/>
                <a:endCxn id="66" idx="3"/>
              </p:cNvCxnSpPr>
              <p:nvPr/>
            </p:nvCxnSpPr>
            <p:spPr>
              <a:xfrm flipH="1">
                <a:off x="3363195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941906" y="129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03706" y="3581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2906" y="3593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85598" y="28341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73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89706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sz="2400" b="1" dirty="0" smtClean="0">
                <a:solidFill>
                  <a:srgbClr val="0070C0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[]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78" grpId="0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for an </a:t>
            </a:r>
            <a:r>
              <a:rPr lang="en-US" sz="3200" b="1" dirty="0" smtClean="0">
                <a:solidFill>
                  <a:srgbClr val="7030A0"/>
                </a:solidFill>
              </a:rPr>
              <a:t>order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Finish time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2672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F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 might be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roots of each SCC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 smtClean="0"/>
                    <a:t> </a:t>
                  </a:r>
                  <a:r>
                    <a:rPr lang="en-US" sz="2400" b="1" dirty="0" smtClean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914400" y="2133600"/>
            <a:ext cx="609519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52400" y="1371600"/>
            <a:ext cx="1943988" cy="612648"/>
          </a:xfrm>
          <a:prstGeom prst="wedgeEllipseCallout">
            <a:avLst>
              <a:gd name="adj1" fmla="val 10310"/>
              <a:gd name="adj2" fmla="val 75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looks too complex  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80999" y="4645967"/>
            <a:ext cx="2299031" cy="776667"/>
          </a:xfrm>
          <a:prstGeom prst="wedgeEllipseCallout">
            <a:avLst>
              <a:gd name="adj1" fmla="val -70223"/>
              <a:gd name="adj2" fmla="val 697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Have some perseverance, buddy 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109" grpId="0" animBg="1"/>
      <p:bldP spid="111" grpId="0" animBg="1"/>
      <p:bldP spid="112" grpId="0" animBg="1"/>
      <p:bldP spid="113" grpId="0" animBg="1"/>
      <p:bldP spid="3" grpId="0" animBg="1"/>
      <p:bldP spid="3" grpId="1" animBg="1"/>
      <p:bldP spid="4" grpId="0" animBg="1"/>
      <p:bldP spid="4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DFS on Directed Graph:</a:t>
            </a:r>
            <a:br>
              <a:rPr lang="en-US" sz="36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analyzing the finish time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belong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to </a:t>
                </a:r>
                <a:r>
                  <a:rPr lang="en-US" sz="2000" b="1" u="sng" dirty="0" smtClean="0"/>
                  <a:t>same</a:t>
                </a:r>
                <a:r>
                  <a:rPr lang="en-US" sz="2000" dirty="0" smtClean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then it is </a:t>
                </a:r>
                <a:r>
                  <a:rPr lang="en-US" sz="2000" i="1" u="sng" dirty="0" smtClean="0">
                    <a:solidFill>
                      <a:srgbClr val="002060"/>
                    </a:solidFill>
                  </a:rPr>
                  <a:t>possible</a:t>
                </a:r>
                <a:r>
                  <a:rPr lang="en-US" sz="2000" dirty="0" smtClean="0"/>
                  <a:t> that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No order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53376" y="3733800"/>
            <a:ext cx="2209868" cy="990600"/>
            <a:chOff x="1453376" y="3733800"/>
            <a:chExt cx="2209868" cy="9906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648" y="38230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029" y="431872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453376" y="3733800"/>
              <a:ext cx="2209868" cy="990600"/>
              <a:chOff x="3200383" y="3124200"/>
              <a:chExt cx="2209868" cy="990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838202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94624" y="2895600"/>
            <a:ext cx="2196790" cy="1775573"/>
            <a:chOff x="1594624" y="2895600"/>
            <a:chExt cx="2196790" cy="177557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89" y="290117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297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872" y="450085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146" y="371571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24" y="451877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624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80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" name="Curved Connector 3"/>
          <p:cNvCxnSpPr>
            <a:stCxn id="10" idx="0"/>
            <a:endCxn id="48" idx="2"/>
          </p:cNvCxnSpPr>
          <p:nvPr/>
        </p:nvCxnSpPr>
        <p:spPr>
          <a:xfrm rot="5400000" flipH="1" flipV="1">
            <a:off x="1467843" y="4015361"/>
            <a:ext cx="450606" cy="15611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1656677" y="3082612"/>
            <a:ext cx="743914" cy="52229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1" idx="3"/>
            <a:endCxn id="42" idx="1"/>
          </p:cNvCxnSpPr>
          <p:nvPr/>
        </p:nvCxnSpPr>
        <p:spPr>
          <a:xfrm>
            <a:off x="2445897" y="2971800"/>
            <a:ext cx="827092" cy="55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</p:cNvCxnSpPr>
          <p:nvPr/>
        </p:nvCxnSpPr>
        <p:spPr>
          <a:xfrm flipH="1">
            <a:off x="3272989" y="3429000"/>
            <a:ext cx="362308" cy="3940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2" idx="3"/>
          </p:cNvCxnSpPr>
          <p:nvPr/>
        </p:nvCxnSpPr>
        <p:spPr>
          <a:xfrm>
            <a:off x="3429106" y="2977376"/>
            <a:ext cx="284251" cy="36638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build="p"/>
      <p:bldP spid="34" grpId="0" uiExpand="1" build="p"/>
      <p:bldP spid="32" grpId="0" animBg="1"/>
      <p:bldP spid="32" grpId="1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DFS on Directed Graph:</a:t>
            </a:r>
            <a:br>
              <a:rPr lang="en-US" sz="4000" b="1" dirty="0"/>
            </a:br>
            <a:r>
              <a:rPr lang="en-US" sz="3100" b="1" dirty="0">
                <a:solidFill>
                  <a:srgbClr val="7030A0"/>
                </a:solidFill>
              </a:rPr>
              <a:t>analyzing the finish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 smtClean="0"/>
                  <a:t>different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Since there is no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will remain unvisited even after </a:t>
                </a:r>
                <a:r>
                  <a:rPr lang="en-US" sz="1800" b="1" dirty="0" smtClean="0">
                    <a:sym typeface="Wingdings" pitchFamily="2" charset="2"/>
                  </a:rPr>
                  <a:t>DFS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Hence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</a:t>
                </a:r>
                <a:r>
                  <a:rPr lang="en-US" sz="18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will be a </a:t>
                </a:r>
                <a:r>
                  <a:rPr lang="en-US" sz="1800" b="1" dirty="0" smtClean="0"/>
                  <a:t>descendent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 in the </a:t>
                </a:r>
                <a:r>
                  <a:rPr lang="en-US" sz="1800" b="1" dirty="0" smtClean="0"/>
                  <a:t>DFS</a:t>
                </a:r>
                <a:r>
                  <a:rPr lang="en-US" sz="1800" dirty="0" smtClean="0"/>
                  <a:t> tree.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38230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29" y="43187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3376" y="37338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64366" y="2895600"/>
            <a:ext cx="1226634" cy="1538868"/>
            <a:chOff x="2964366" y="2895600"/>
            <a:chExt cx="1226634" cy="1538868"/>
          </a:xfrm>
        </p:grpSpPr>
        <p:sp>
          <p:nvSpPr>
            <p:cNvPr id="39" name="Freeform 38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38200" y="3099522"/>
            <a:ext cx="1280084" cy="1929678"/>
            <a:chOff x="838200" y="3099522"/>
            <a:chExt cx="1280084" cy="1929678"/>
          </a:xfrm>
        </p:grpSpPr>
        <p:sp>
          <p:nvSpPr>
            <p:cNvPr id="41" name="Freeform 40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90600" y="3480522"/>
              <a:ext cx="994317" cy="1447800"/>
              <a:chOff x="990600" y="3480522"/>
              <a:chExt cx="994317" cy="1447800"/>
            </a:xfrm>
          </p:grpSpPr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805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any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relation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uiExpand="1" build="p"/>
      <p:bldP spid="38" grpId="0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Lemma3</a:t>
                </a:r>
                <a:r>
                  <a:rPr lang="en-US" sz="2000" dirty="0" smtClean="0"/>
                  <a:t>: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is an edge and,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&amp;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belong to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different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SCCs</a:t>
                </a:r>
                <a:r>
                  <a:rPr lang="en-US" sz="2000" dirty="0" smtClean="0"/>
                  <a:t>, then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ym typeface="Wingdings" pitchFamily="2" charset="2"/>
                  </a:rPr>
                  <a:t>root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dirty="0" smtClean="0">
                    <a:sym typeface="Wingdings" pitchFamily="2" charset="2"/>
                  </a:rPr>
                  <a:t>        ?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b="1" dirty="0" smtClean="0">
                    <a:sym typeface="Wingdings" pitchFamily="2" charset="2"/>
                  </a:rPr>
                  <a:t>: </a:t>
                </a:r>
                <a:r>
                  <a:rPr lang="en-US" sz="2000" dirty="0" smtClean="0">
                    <a:sym typeface="Wingdings" pitchFamily="2" charset="2"/>
                  </a:rPr>
                  <a:t>Give a short proof based on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dirty="0" smtClean="0">
                    <a:sym typeface="Wingdings" pitchFamily="2" charset="2"/>
                  </a:rPr>
                  <a:t>. It is just there …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714" t="-580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9" y="49283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23" idx="1"/>
            <a:endCxn id="24" idx="3"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282176" y="43434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793166" y="3505200"/>
            <a:ext cx="1226634" cy="1538868"/>
            <a:chOff x="2964366" y="2895600"/>
            <a:chExt cx="1226634" cy="1538868"/>
          </a:xfrm>
        </p:grpSpPr>
        <p:sp>
          <p:nvSpPr>
            <p:cNvPr id="31" name="Freeform 30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2667000" y="3709122"/>
            <a:ext cx="1280084" cy="1929678"/>
            <a:chOff x="838200" y="3099522"/>
            <a:chExt cx="1280084" cy="1929678"/>
          </a:xfrm>
        </p:grpSpPr>
        <p:sp>
          <p:nvSpPr>
            <p:cNvPr id="37" name="Freeform 36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0600" y="3429000"/>
              <a:ext cx="994317" cy="1499322"/>
              <a:chOff x="990600" y="3429000"/>
              <a:chExt cx="994317" cy="1499322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29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1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6031468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350464" y="2604739"/>
            <a:ext cx="533400" cy="533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811" y="3200400"/>
            <a:ext cx="271670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Finally we discovered an order</a:t>
            </a:r>
          </a:p>
          <a:p>
            <a:r>
              <a:rPr lang="en-US" sz="1600" dirty="0" smtClean="0"/>
              <a:t> among the </a:t>
            </a:r>
            <a:r>
              <a:rPr lang="en-US" sz="1600" b="1" dirty="0" smtClean="0"/>
              <a:t>finish</a:t>
            </a:r>
            <a:r>
              <a:rPr lang="en-US" sz="1600" dirty="0" smtClean="0"/>
              <a:t> times </a:t>
            </a:r>
          </a:p>
          <a:p>
            <a:r>
              <a:rPr lang="en-US" sz="1600" dirty="0" smtClean="0"/>
              <a:t>of the roots of </a:t>
            </a:r>
            <a:r>
              <a:rPr lang="en-US" sz="1600" b="1" dirty="0" smtClean="0">
                <a:solidFill>
                  <a:srgbClr val="7030A0"/>
                </a:solidFill>
              </a:rPr>
              <a:t>SCC</a:t>
            </a:r>
            <a:r>
              <a:rPr lang="en-US" sz="1600" dirty="0" smtClean="0"/>
              <a:t>s.</a:t>
            </a:r>
          </a:p>
        </p:txBody>
      </p:sp>
      <p:sp>
        <p:nvSpPr>
          <p:cNvPr id="43" name="Oval 42"/>
          <p:cNvSpPr/>
          <p:nvPr/>
        </p:nvSpPr>
        <p:spPr>
          <a:xfrm>
            <a:off x="5566398" y="4419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05200" y="4038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64330" y="1524000"/>
            <a:ext cx="369846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62799" y="1524000"/>
            <a:ext cx="1763776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62" grpId="0"/>
      <p:bldP spid="4" grpId="0" animBg="1"/>
      <p:bldP spid="5" grpId="0" animBg="1"/>
      <p:bldP spid="5" grpId="1" animBg="1"/>
      <p:bldP spid="6" grpId="0" animBg="1"/>
      <p:bldP spid="6" grpId="1" animBg="1"/>
      <p:bldP spid="43" grpId="0" animBg="1"/>
      <p:bldP spid="44" grpId="0" animBg="1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for an </a:t>
            </a:r>
            <a:r>
              <a:rPr lang="en-US" sz="3200" b="1" dirty="0" smtClean="0">
                <a:solidFill>
                  <a:srgbClr val="7030A0"/>
                </a:solidFill>
              </a:rPr>
              <a:t>order </a:t>
            </a:r>
            <a:r>
              <a:rPr lang="en-US" sz="3200" b="1" dirty="0" smtClean="0"/>
              <a:t>using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Finish time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343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Increasing order of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84" name="Explosion 1 83"/>
          <p:cNvSpPr/>
          <p:nvPr/>
        </p:nvSpPr>
        <p:spPr>
          <a:xfrm>
            <a:off x="7242717" y="5791200"/>
            <a:ext cx="1825083" cy="914400"/>
          </a:xfrm>
          <a:prstGeom prst="irregularSeal1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NEVER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/>
          <p:cNvCxnSpPr>
            <a:stCxn id="39" idx="0"/>
            <a:endCxn id="44" idx="1"/>
          </p:cNvCxnSpPr>
          <p:nvPr/>
        </p:nvCxnSpPr>
        <p:spPr>
          <a:xfrm rot="16200000" flipH="1">
            <a:off x="2703872" y="3237829"/>
            <a:ext cx="22318" cy="709461"/>
          </a:xfrm>
          <a:prstGeom prst="curvedConnector3">
            <a:avLst>
              <a:gd name="adj1" fmla="val -10242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2590800" y="3124200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1828800" y="5283820"/>
            <a:ext cx="5105400" cy="119318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there be an edge from some vertex of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some vertex of  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84" grpId="0" animBg="1"/>
      <p:bldP spid="25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447800"/>
            <a:ext cx="6477000" cy="1371600"/>
          </a:xfrm>
          <a:prstGeom prst="cloudCallout">
            <a:avLst>
              <a:gd name="adj1" fmla="val 22381"/>
              <a:gd name="adj2" fmla="val 820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can we infer for the vertex with max finish time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won’t be any edge from some vertex outside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into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does </a:t>
                </a:r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ook  in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6" name="Oval 35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Time to use the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!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dea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Get ready.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44" name="Freeform 43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89141" y="1143000"/>
            <a:ext cx="2131742" cy="1740932"/>
            <a:chOff x="4189141" y="1143000"/>
            <a:chExt cx="2131742" cy="174093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362092" y="2468680"/>
              <a:ext cx="613226" cy="350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1"/>
            </p:cNvCxnSpPr>
            <p:nvPr/>
          </p:nvCxnSpPr>
          <p:spPr>
            <a:xfrm flipH="1" flipV="1">
              <a:off x="4362092" y="1295400"/>
              <a:ext cx="537026" cy="348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410200" y="203283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62600" y="160020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</p:cNvCxnSpPr>
            <p:nvPr/>
          </p:nvCxnSpPr>
          <p:spPr>
            <a:xfrm flipH="1" flipV="1">
              <a:off x="4189141" y="2032830"/>
              <a:ext cx="840059" cy="353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2"/>
            </p:cNvCxnSpPr>
            <p:nvPr/>
          </p:nvCxnSpPr>
          <p:spPr>
            <a:xfrm flipV="1">
              <a:off x="5410200" y="1143000"/>
              <a:ext cx="152400" cy="825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32518" y="2471310"/>
              <a:ext cx="511082" cy="412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SCC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0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33" grpId="0" animBg="1"/>
      <p:bldP spid="35" grpId="0"/>
      <p:bldP spid="54" grpId="0" animBg="1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SCC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Can you see an algorithm for computing SCCs now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It is just here …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ight Arrow 28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3" name="Oval 32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59" name="Freeform 58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SCC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267200" y="1066800"/>
            <a:ext cx="2206084" cy="2149602"/>
            <a:chOff x="4267200" y="1066800"/>
            <a:chExt cx="2206084" cy="214960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562600" y="1546338"/>
              <a:ext cx="609681" cy="358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486400" y="1698738"/>
              <a:ext cx="838282" cy="6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1" idx="5"/>
            </p:cNvCxnSpPr>
            <p:nvPr/>
          </p:nvCxnSpPr>
          <p:spPr>
            <a:xfrm flipH="1" flipV="1">
              <a:off x="5464082" y="2471310"/>
              <a:ext cx="1009202" cy="227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486400" y="1066800"/>
              <a:ext cx="304842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4" idx="1"/>
            </p:cNvCxnSpPr>
            <p:nvPr/>
          </p:nvCxnSpPr>
          <p:spPr>
            <a:xfrm>
              <a:off x="4379480" y="1219200"/>
              <a:ext cx="573520" cy="413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3" idx="3"/>
            </p:cNvCxnSpPr>
            <p:nvPr/>
          </p:nvCxnSpPr>
          <p:spPr>
            <a:xfrm flipV="1">
              <a:off x="4726258" y="2495880"/>
              <a:ext cx="249060" cy="720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3" idx="2"/>
            </p:cNvCxnSpPr>
            <p:nvPr/>
          </p:nvCxnSpPr>
          <p:spPr>
            <a:xfrm flipV="1">
              <a:off x="4267200" y="2450685"/>
              <a:ext cx="685800" cy="557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set of vertices reachable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won’t be any edge from any vertex in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to any vertex outside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  <p:bldP spid="5" grpId="0" animBg="1"/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should we compute SCCs 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 smtClean="0"/>
                    <a:t> </a:t>
                  </a:r>
                  <a:r>
                    <a:rPr lang="en-US" sz="2400" b="1" dirty="0" smtClean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2957148" cy="565404"/>
            <a:chOff x="4586652" y="2971800"/>
            <a:chExt cx="29571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0" y="3581400"/>
            <a:ext cx="3733800" cy="152400"/>
            <a:chOff x="4114800" y="3581400"/>
            <a:chExt cx="3733800" cy="1524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4114800" y="3581400"/>
              <a:ext cx="3733800" cy="152400"/>
              <a:chOff x="4114800" y="3581400"/>
              <a:chExt cx="3733800" cy="152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114800" y="3581400"/>
                <a:ext cx="3733800" cy="152400"/>
                <a:chOff x="1905000" y="3276600"/>
                <a:chExt cx="3733800" cy="1524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8768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1905000" y="3276600"/>
                  <a:ext cx="3733800" cy="152400"/>
                  <a:chOff x="1905000" y="3276600"/>
                  <a:chExt cx="3733800" cy="1524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5490198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48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905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6175998" y="35814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696200" y="3581400"/>
              <a:ext cx="152400" cy="1449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63402" y="3810000"/>
            <a:ext cx="3429082" cy="1371600"/>
            <a:chOff x="4263402" y="3810000"/>
            <a:chExt cx="3429082" cy="137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263402" y="3810000"/>
              <a:ext cx="537198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953000" y="3810000"/>
              <a:ext cx="3048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032836" y="3810000"/>
              <a:ext cx="1135647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81600" y="3810000"/>
              <a:ext cx="19050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572000" y="4719935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6C31"/>
                  </a:solidFill>
                </a:rPr>
                <a:t>C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ight Arrow 124"/>
          <p:cNvSpPr/>
          <p:nvPr/>
        </p:nvSpPr>
        <p:spPr>
          <a:xfrm rot="5400000">
            <a:off x="7497024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2" grpId="0" animBg="1"/>
      <p:bldP spid="4" grpId="0" animBg="1"/>
      <p:bldP spid="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- III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Computing</a:t>
            </a:r>
            <a:r>
              <a:rPr lang="en-US" sz="2800" b="1" dirty="0" smtClean="0">
                <a:solidFill>
                  <a:srgbClr val="7030A0"/>
                </a:solidFill>
              </a:rPr>
              <a:t> Strongly connected components </a:t>
            </a:r>
            <a:r>
              <a:rPr lang="en-US" sz="2800" b="1" dirty="0" smtClean="0">
                <a:solidFill>
                  <a:schemeClr val="tx1"/>
                </a:solidFill>
              </a:rPr>
              <a:t>of a directed graph.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38862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3434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8283" y="3581400"/>
            <a:ext cx="6785517" cy="159834"/>
            <a:chOff x="758283" y="3581400"/>
            <a:chExt cx="6785517" cy="15983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0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8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19" y="35888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 flipV="1">
            <a:off x="836342" y="3810000"/>
            <a:ext cx="6555058" cy="1752600"/>
            <a:chOff x="836342" y="1828800"/>
            <a:chExt cx="6555058" cy="1676400"/>
          </a:xfrm>
        </p:grpSpPr>
        <p:grpSp>
          <p:nvGrpSpPr>
            <p:cNvPr id="63" name="Group 62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10800000"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dirty="0" smtClean="0"/>
                  <a:t>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5400000">
            <a:off x="7192224" y="3185628"/>
            <a:ext cx="489204" cy="2139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23" grpId="0"/>
      <p:bldP spid="123" grpId="1"/>
      <p:bldP spid="75" grpId="0" animBg="1"/>
      <p:bldP spid="121" grpId="0" animBg="1"/>
      <p:bldP spid="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 smtClean="0">
                <a:solidFill>
                  <a:srgbClr val="0070C0"/>
                </a:solidFill>
              </a:rPr>
              <a:t>computing </a:t>
            </a:r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/>
          <p:cNvSpPr/>
          <p:nvPr/>
        </p:nvSpPr>
        <p:spPr>
          <a:xfrm rot="5400000">
            <a:off x="4449024" y="3153624"/>
            <a:ext cx="489204" cy="2139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57" name="Oval 5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601977" y="3810000"/>
            <a:ext cx="4038681" cy="1066800"/>
            <a:chOff x="1601977" y="3810000"/>
            <a:chExt cx="4038681" cy="1066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601977" y="3810000"/>
              <a:ext cx="988823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743200" y="3876814"/>
              <a:ext cx="381000" cy="62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23036" y="3810000"/>
              <a:ext cx="985066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971800" y="3810000"/>
              <a:ext cx="2668858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62200" y="4415135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SCC</a:t>
              </a:r>
              <a:r>
                <a:rPr lang="en-US" dirty="0" smtClean="0"/>
                <a:t> 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3048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3" t="-6349" r="-241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 rot="5400000">
            <a:off x="5424972" y="3109428"/>
            <a:ext cx="489204" cy="213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3" grpId="1"/>
      <p:bldP spid="93" grpId="0" animBg="1"/>
      <p:bldP spid="92" grpId="0" animBg="1"/>
      <p:bldP spid="112" grpId="0" animBg="1"/>
      <p:bldP spid="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for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computing</a:t>
            </a:r>
            <a:r>
              <a:rPr lang="en-US" sz="3200" b="1" dirty="0" smtClean="0">
                <a:solidFill>
                  <a:srgbClr val="7030A0"/>
                </a:solidFill>
              </a:rPr>
              <a:t> SCC</a:t>
            </a:r>
            <a:r>
              <a:rPr lang="en-US" sz="3200" b="1" dirty="0" smtClean="0"/>
              <a:t>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Execute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 smtClean="0"/>
                  <a:t> in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and compute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Finish time </a:t>
                </a:r>
                <a:r>
                  <a:rPr lang="en-US" sz="1800" dirty="0" smtClean="0">
                    <a:sym typeface="Wingdings" pitchFamily="2" charset="2"/>
                  </a:rPr>
                  <a:t>of all vertices;</a:t>
                </a:r>
                <a:r>
                  <a:rPr lang="en-US" sz="1800" b="1" dirty="0" smtClean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stores the vertices in </a:t>
                </a:r>
                <a:r>
                  <a:rPr lang="en-US" sz="1800" b="1" dirty="0" smtClean="0"/>
                  <a:t>decreasing order </a:t>
                </a:r>
                <a:r>
                  <a:rPr lang="en-US" sz="1800" dirty="0" smtClean="0"/>
                  <a:t>of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Finish time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denote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after reversing edge directions;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                             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If (not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  Execute </a:t>
                </a:r>
                <a:r>
                  <a:rPr lang="en-US" sz="1800" b="1" dirty="0" smtClean="0"/>
                  <a:t>BFS/DFS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Let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 smtClean="0"/>
                  <a:t> be the set of vertices reachable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For (each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 smtClean="0"/>
                  <a:t>){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{       </a:t>
                </a:r>
                <a:r>
                  <a:rPr lang="en-US" sz="1800" i="1" dirty="0" smtClean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 true;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</a:t>
                </a:r>
                <a:r>
                  <a:rPr lang="en-US" sz="1800" i="1" dirty="0" smtClean="0">
                    <a:solidFill>
                      <a:srgbClr val="7030A0"/>
                    </a:solidFill>
                    <a:sym typeface="Wingdings" pitchFamily="2" charset="2"/>
                  </a:rPr>
                  <a:t>SCC-</a:t>
                </a:r>
                <a:r>
                  <a:rPr lang="en-US" sz="1800" i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num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</a:t>
                </a:r>
                <a:r>
                  <a:rPr lang="en-US" sz="1800" u="sng" dirty="0" smtClean="0"/>
                  <a:t>remove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along with all its edges}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}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++;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} 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  <a:blipFill rotWithShape="1">
                <a:blip r:embed="rId2"/>
                <a:stretch>
                  <a:fillRect l="-593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63" t="-8333" r="-72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0070" y="2209800"/>
            <a:ext cx="10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b="1" dirty="0">
                <a:sym typeface="Wingdings" pitchFamily="2" charset="2"/>
              </a:rPr>
              <a:t>false </a:t>
            </a:r>
            <a:r>
              <a:rPr lang="en-US" dirty="0" smtClean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We can compute SCCs of a directed graph in </a:t>
                </a:r>
                <a:r>
                  <a:rPr lang="en-US" sz="20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i="1" dirty="0" smtClean="0"/>
              </a:p>
              <a:p>
                <a:pPr marL="0" indent="0">
                  <a:buNone/>
                </a:pPr>
                <a:r>
                  <a:rPr lang="en-US" sz="1800" i="1" dirty="0" smtClean="0"/>
                  <a:t>This algorithm we discussed was designed by </a:t>
                </a:r>
                <a:r>
                  <a:rPr lang="en-US" sz="1800" b="1" i="1" dirty="0" smtClean="0"/>
                  <a:t>S. </a:t>
                </a:r>
                <a:r>
                  <a:rPr lang="en-US" sz="1800" b="1" i="1" dirty="0" err="1" smtClean="0"/>
                  <a:t>Rao</a:t>
                </a:r>
                <a:r>
                  <a:rPr lang="en-US" sz="1800" b="1" i="1" dirty="0" smtClean="0"/>
                  <a:t> </a:t>
                </a:r>
                <a:r>
                  <a:rPr lang="en-US" sz="1800" b="1" i="1" dirty="0" err="1" smtClean="0"/>
                  <a:t>Kosaraju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in 1978.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It is the simplest as well as the optimal algorithm for this problem till date. However, there also exist two more algorithms for this problem. They make a single DFS traversal but are slightly more difficult. </a:t>
                </a:r>
              </a:p>
              <a:p>
                <a:r>
                  <a:rPr lang="en-US" sz="1800" dirty="0" smtClean="0"/>
                  <a:t>One such algorithm make use of a </a:t>
                </a:r>
                <a:r>
                  <a:rPr lang="en-US" sz="1800" u="sng" dirty="0" smtClean="0"/>
                  <a:t>stack</a:t>
                </a:r>
                <a:r>
                  <a:rPr lang="en-US" sz="1800" dirty="0" smtClean="0"/>
                  <a:t> and the </a:t>
                </a:r>
                <a:r>
                  <a:rPr lang="en-US" sz="1800" u="sng" dirty="0" smtClean="0"/>
                  <a:t>classification of edges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This algorithm is similar in spirit to the “algorithm for </a:t>
                </a:r>
                <a:r>
                  <a:rPr lang="en-US" sz="1800" dirty="0" err="1" smtClean="0"/>
                  <a:t>biconnected</a:t>
                </a:r>
                <a:r>
                  <a:rPr lang="en-US" sz="1800" dirty="0" smtClean="0"/>
                  <a:t> components” which we did in </a:t>
                </a:r>
                <a:r>
                  <a:rPr lang="en-US" sz="1800" b="1" dirty="0" smtClean="0"/>
                  <a:t>CS210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It will be really fun to re-invent this algorithm.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Note</a:t>
                </a:r>
                <a:r>
                  <a:rPr lang="en-US" sz="18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exercise is only for highly motivated students.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will never be asked in the exams </a:t>
                </a:r>
                <a:r>
                  <a:rPr lang="en-US" sz="1800" dirty="0" smtClean="0">
                    <a:sym typeface="Wingdings" pitchFamily="2" charset="2"/>
                  </a:rPr>
                  <a:t>. So ponder over it peacefully.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741" t="-57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9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We can compute SCCs of a directed graph in </a:t>
                </a:r>
                <a:r>
                  <a:rPr lang="en-US" sz="20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i="1" dirty="0" smtClean="0"/>
              </a:p>
              <a:p>
                <a:pPr marL="0" indent="0">
                  <a:buNone/>
                </a:pPr>
                <a:r>
                  <a:rPr lang="en-US" sz="1800" i="1" dirty="0" smtClean="0"/>
                  <a:t>This algorithm we discussed was designed by </a:t>
                </a:r>
                <a:r>
                  <a:rPr lang="en-US" sz="1800" b="1" i="1" dirty="0" smtClean="0"/>
                  <a:t>S. </a:t>
                </a:r>
                <a:r>
                  <a:rPr lang="en-US" sz="1800" b="1" i="1" dirty="0" err="1" smtClean="0"/>
                  <a:t>Rao</a:t>
                </a:r>
                <a:r>
                  <a:rPr lang="en-US" sz="1800" b="1" i="1" dirty="0" smtClean="0"/>
                  <a:t> </a:t>
                </a:r>
                <a:r>
                  <a:rPr lang="en-US" sz="1800" b="1" i="1" dirty="0" err="1" smtClean="0"/>
                  <a:t>Kosaraju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in 1978.</a:t>
                </a:r>
                <a:r>
                  <a:rPr lang="en-US" sz="1800" i="1" dirty="0"/>
                  <a:t> </a:t>
                </a:r>
                <a:r>
                  <a:rPr lang="en-US" sz="1800" i="1" dirty="0" smtClean="0"/>
                  <a:t>It is the simplest as well as the optimal algorithm for this problem till date. However, there also exist two more algorithms for this problem. They make a single DFS traversal but are slightly more difficult. </a:t>
                </a:r>
              </a:p>
              <a:p>
                <a:r>
                  <a:rPr lang="en-US" sz="1800" dirty="0" smtClean="0"/>
                  <a:t>One such algorithm make use of a </a:t>
                </a:r>
                <a:r>
                  <a:rPr lang="en-US" sz="1800" u="sng" dirty="0" smtClean="0"/>
                  <a:t>stack</a:t>
                </a:r>
                <a:r>
                  <a:rPr lang="en-US" sz="1800" dirty="0" smtClean="0"/>
                  <a:t> and the </a:t>
                </a:r>
                <a:r>
                  <a:rPr lang="en-US" sz="1800" u="sng" dirty="0" smtClean="0"/>
                  <a:t>classification of edges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This algorithm is similar in spirit to the “algorithm for </a:t>
                </a:r>
                <a:r>
                  <a:rPr lang="en-US" sz="1800" dirty="0" err="1" smtClean="0"/>
                  <a:t>biconnected</a:t>
                </a:r>
                <a:r>
                  <a:rPr lang="en-US" sz="1800" dirty="0" smtClean="0"/>
                  <a:t> components” which we did in </a:t>
                </a:r>
                <a:r>
                  <a:rPr lang="en-US" sz="1800" b="1" dirty="0" smtClean="0"/>
                  <a:t>CS210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It will be really fun to re-invent this algorithm.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Note</a:t>
                </a:r>
                <a:r>
                  <a:rPr lang="en-US" sz="18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exercise is only for highly motivated students.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will never be asked in the exams </a:t>
                </a:r>
                <a:r>
                  <a:rPr lang="en-US" sz="1800" dirty="0" smtClean="0">
                    <a:sym typeface="Wingdings" pitchFamily="2" charset="2"/>
                  </a:rPr>
                  <a:t>. So ponder over it peacefully.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741" t="-57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S. </a:t>
            </a:r>
            <a:r>
              <a:rPr lang="en-US" sz="2400" b="1" i="1" dirty="0" err="1">
                <a:solidFill>
                  <a:srgbClr val="7030A0"/>
                </a:solidFill>
              </a:rPr>
              <a:t>Rao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Kosaraju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is an </a:t>
            </a:r>
            <a:r>
              <a:rPr lang="en-US" sz="2400" b="1" i="1" u="sng" dirty="0">
                <a:solidFill>
                  <a:srgbClr val="7030A0"/>
                </a:solidFill>
              </a:rPr>
              <a:t>alumnus of IIT </a:t>
            </a:r>
            <a:r>
              <a:rPr lang="en-US" sz="2400" b="1" i="1" u="sng" dirty="0" err="1">
                <a:solidFill>
                  <a:srgbClr val="7030A0"/>
                </a:solidFill>
              </a:rPr>
              <a:t>Kharagpur</a:t>
            </a:r>
            <a:r>
              <a:rPr lang="en-US" sz="2400" i="1" dirty="0">
                <a:solidFill>
                  <a:srgbClr val="7030A0"/>
                </a:solidFill>
              </a:rPr>
              <a:t>,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and </a:t>
            </a:r>
            <a:r>
              <a:rPr lang="en-US" sz="2400" i="1" dirty="0">
                <a:solidFill>
                  <a:srgbClr val="7030A0"/>
                </a:solidFill>
              </a:rPr>
              <a:t>currently at John Hopkins university.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i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I </a:t>
            </a:r>
            <a:r>
              <a:rPr lang="en-US" sz="2400" i="1" dirty="0">
                <a:solidFill>
                  <a:srgbClr val="7030A0"/>
                </a:solidFill>
              </a:rPr>
              <a:t>am sure there will at least a few students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among </a:t>
            </a:r>
            <a:r>
              <a:rPr lang="en-US" sz="2400" i="1" dirty="0">
                <a:solidFill>
                  <a:srgbClr val="7030A0"/>
                </a:solidFill>
              </a:rPr>
              <a:t>you who will do some equally fundamental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work </a:t>
            </a:r>
            <a:r>
              <a:rPr lang="en-US" sz="2400" i="1" dirty="0">
                <a:solidFill>
                  <a:srgbClr val="7030A0"/>
                </a:solidFill>
              </a:rPr>
              <a:t>in algorithms in the years to come … And I 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shall </a:t>
            </a:r>
            <a:r>
              <a:rPr lang="en-US" sz="2400" i="1" dirty="0">
                <a:solidFill>
                  <a:srgbClr val="7030A0"/>
                </a:solidFill>
              </a:rPr>
              <a:t>be very happy  to teach that here in IITK.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				Best </a:t>
            </a:r>
            <a:r>
              <a:rPr lang="en-US" sz="2400" i="1" dirty="0" smtClean="0">
                <a:solidFill>
                  <a:srgbClr val="7030A0"/>
                </a:solidFill>
              </a:rPr>
              <a:t>wishes </a:t>
            </a:r>
            <a:r>
              <a:rPr lang="en-US" sz="2400" i="1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24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 smtClean="0"/>
                  <a:t>of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8" idx="1"/>
            <a:endCxn id="142" idx="0"/>
          </p:cNvCxnSpPr>
          <p:nvPr/>
        </p:nvCxnSpPr>
        <p:spPr>
          <a:xfrm flipH="1">
            <a:off x="6809277" y="958335"/>
            <a:ext cx="560876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8" idx="3"/>
            <a:endCxn id="163" idx="0"/>
          </p:cNvCxnSpPr>
          <p:nvPr/>
        </p:nvCxnSpPr>
        <p:spPr>
          <a:xfrm>
            <a:off x="7772400" y="958335"/>
            <a:ext cx="582124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8" idx="1"/>
          </p:cNvCxnSpPr>
          <p:nvPr/>
        </p:nvCxnSpPr>
        <p:spPr>
          <a:xfrm rot="10800000" flipV="1">
            <a:off x="6705601" y="958335"/>
            <a:ext cx="664553" cy="1011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2" idx="2"/>
            <a:endCxn id="164" idx="0"/>
          </p:cNvCxnSpPr>
          <p:nvPr/>
        </p:nvCxnSpPr>
        <p:spPr>
          <a:xfrm flipH="1">
            <a:off x="6373324" y="2362200"/>
            <a:ext cx="435953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2" idx="2"/>
            <a:endCxn id="165" idx="0"/>
          </p:cNvCxnSpPr>
          <p:nvPr/>
        </p:nvCxnSpPr>
        <p:spPr>
          <a:xfrm>
            <a:off x="6809277" y="2362200"/>
            <a:ext cx="381000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2" idx="3"/>
            <a:endCxn id="163" idx="1"/>
          </p:cNvCxnSpPr>
          <p:nvPr/>
        </p:nvCxnSpPr>
        <p:spPr>
          <a:xfrm>
            <a:off x="7010400" y="216586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9" idx="2"/>
            <a:endCxn id="201" idx="0"/>
          </p:cNvCxnSpPr>
          <p:nvPr/>
        </p:nvCxnSpPr>
        <p:spPr>
          <a:xfrm flipH="1">
            <a:off x="6961677" y="4736069"/>
            <a:ext cx="707047" cy="814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724400" y="1154669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4648200" y="4648200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70153" y="685800"/>
            <a:ext cx="1068673" cy="468869"/>
            <a:chOff x="7370153" y="685800"/>
            <a:chExt cx="1068673" cy="468869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153" y="7620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7848600" y="685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x,y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53400" y="1969531"/>
            <a:ext cx="1092333" cy="392669"/>
            <a:chOff x="8153400" y="1969531"/>
            <a:chExt cx="1092333" cy="392669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8477574" y="19812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p,q,r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62600" y="1916668"/>
            <a:ext cx="1447800" cy="445532"/>
            <a:chOff x="5562600" y="1916668"/>
            <a:chExt cx="1447800" cy="445532"/>
          </a:xfrm>
        </p:grpSpPr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53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5562600" y="1916668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u,v,w,j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89153" y="3112531"/>
            <a:ext cx="759179" cy="392669"/>
            <a:chOff x="6989153" y="3112531"/>
            <a:chExt cx="759179" cy="392669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53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7315200" y="31242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{k}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1200" y="3112531"/>
            <a:ext cx="783247" cy="392669"/>
            <a:chOff x="5791200" y="3112531"/>
            <a:chExt cx="783247" cy="392669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5791200" y="31242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{t}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67600" y="4343400"/>
            <a:ext cx="1218113" cy="392669"/>
            <a:chOff x="7467600" y="4343400"/>
            <a:chExt cx="1218113" cy="392669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7899920" y="43550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err="1" smtClean="0"/>
                <a:t>b,c,d</a:t>
              </a:r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5920" y="5550931"/>
            <a:ext cx="786880" cy="392669"/>
            <a:chOff x="6375920" y="5550931"/>
            <a:chExt cx="786880" cy="392669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553" y="55509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375920" y="557426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{h}</a:t>
              </a:r>
              <a:endParaRPr lang="en-US" dirty="0"/>
            </a:p>
          </p:txBody>
        </p:sp>
      </p:grpSp>
      <p:cxnSp>
        <p:nvCxnSpPr>
          <p:cNvPr id="212" name="Straight Arrow Connector 211"/>
          <p:cNvCxnSpPr>
            <a:stCxn id="27" idx="1"/>
          </p:cNvCxnSpPr>
          <p:nvPr/>
        </p:nvCxnSpPr>
        <p:spPr>
          <a:xfrm flipH="1">
            <a:off x="1905001" y="5681547"/>
            <a:ext cx="838199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99" idx="2"/>
          </p:cNvCxnSpPr>
          <p:nvPr/>
        </p:nvCxnSpPr>
        <p:spPr>
          <a:xfrm rot="5400000">
            <a:off x="6874459" y="4768334"/>
            <a:ext cx="826530" cy="762000"/>
          </a:xfrm>
          <a:prstGeom prst="curvedConnector3">
            <a:avLst>
              <a:gd name="adj1" fmla="val -2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2" idx="2"/>
          </p:cNvCxnSpPr>
          <p:nvPr/>
        </p:nvCxnSpPr>
        <p:spPr>
          <a:xfrm rot="5400000">
            <a:off x="6120363" y="2511486"/>
            <a:ext cx="838200" cy="539629"/>
          </a:xfrm>
          <a:prstGeom prst="curvedConnector3">
            <a:avLst>
              <a:gd name="adj1" fmla="val -188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667000" y="565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6368534" y="5942756"/>
            <a:ext cx="2546866" cy="762844"/>
            <a:chOff x="6368534" y="5942756"/>
            <a:chExt cx="2546866" cy="762844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1045" y="4860245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SCC</a:t>
                  </a:r>
                  <a:r>
                    <a:rPr lang="en-US" dirty="0" smtClean="0"/>
                    <a:t> graph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62" t="-8197" r="-53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958334" y="5943600"/>
            <a:ext cx="2546866" cy="750332"/>
            <a:chOff x="958334" y="5943600"/>
            <a:chExt cx="254686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ight Brace 217"/>
            <p:cNvSpPr/>
            <p:nvPr/>
          </p:nvSpPr>
          <p:spPr>
            <a:xfrm rot="5400000">
              <a:off x="2040845" y="4861089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1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2" grpId="0" animBg="1"/>
      <p:bldP spid="116" grpId="0" animBg="1"/>
      <p:bldP spid="151" grpId="0" animBg="1"/>
      <p:bldP spid="159" grpId="0" animBg="1"/>
      <p:bldP spid="54" grpId="0" animBg="1"/>
      <p:bldP spid="2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SCC</a:t>
            </a:r>
            <a:r>
              <a:rPr lang="en-US" sz="3200" b="1" dirty="0" smtClean="0"/>
              <a:t> graph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For a given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r>
                  <a:rPr lang="en-US" sz="2000" dirty="0" smtClean="0"/>
                  <a:t>Transform each SCC into a single vertex</a:t>
                </a:r>
              </a:p>
              <a:p>
                <a:r>
                  <a:rPr lang="en-US" sz="2000" dirty="0" smtClean="0"/>
                  <a:t>Remove multiple edges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is the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is a directed acyclic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Application 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we wish to compute a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s.t.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takes </a:t>
                </a:r>
                <a:r>
                  <a:rPr lang="en-US" sz="2000" b="1" u="sng" dirty="0" smtClean="0"/>
                  <a:t>same</a:t>
                </a:r>
                <a:r>
                  <a:rPr lang="en-US" sz="2000" dirty="0" smtClean="0"/>
                  <a:t> value on all vertices of a SCC.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it suffices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on SCC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1219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28187" y="1169949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11090" y="2591729"/>
            <a:ext cx="183691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algorithm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blipFill rotWithShape="1">
                <a:blip r:embed="rId4"/>
                <a:stretch>
                  <a:fillRect l="-1887" t="-2752" r="-3774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0" grpId="0" animBg="1"/>
      <p:bldP spid="71" grpId="0" animBg="1"/>
      <p:bldP spid="80" grpId="0" animBg="1"/>
      <p:bldP spid="2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Computing</a:t>
            </a:r>
            <a:r>
              <a:rPr lang="en-US" sz="3600" b="1" dirty="0" smtClean="0">
                <a:solidFill>
                  <a:srgbClr val="7030A0"/>
                </a:solidFill>
              </a:rPr>
              <a:t> SCC</a:t>
            </a:r>
            <a:r>
              <a:rPr lang="en-US" sz="3600" b="1" dirty="0" smtClean="0"/>
              <a:t>s efficiently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time algorithm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 </a:t>
            </a:r>
            <a:r>
              <a:rPr lang="en-US" sz="3600" b="1" u="sng" dirty="0" smtClean="0"/>
              <a:t>simple</a:t>
            </a:r>
            <a:r>
              <a:rPr lang="en-US" sz="3600" b="1" dirty="0" smtClean="0"/>
              <a:t> yet </a:t>
            </a:r>
            <a:r>
              <a:rPr lang="en-US" sz="3600" b="1" u="sng" dirty="0" smtClean="0"/>
              <a:t>powerful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idea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   : the given directed graph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: </a:t>
                </a:r>
                <a:r>
                  <a:rPr lang="en-US" sz="2400" dirty="0"/>
                  <a:t>the graph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after reversing edge directions;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Let us see where and how you will apply this idea today </a:t>
                </a:r>
                <a:r>
                  <a:rPr lang="en-US" sz="2400" dirty="0" smtClean="0">
                    <a:sym typeface="Wingdings" pitchFamily="2" charset="2"/>
                  </a:rPr>
                  <a:t>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970" b="-7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are SCCs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related to SCCs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66800" y="20574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82" t="-6452" r="-765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86" t="-6349" r="-65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 9"/>
          <p:cNvSpPr/>
          <p:nvPr/>
        </p:nvSpPr>
        <p:spPr>
          <a:xfrm>
            <a:off x="3810000" y="3604632"/>
            <a:ext cx="914400" cy="5681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8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1</a:t>
            </a:r>
            <a:r>
              <a:rPr lang="en-US" sz="2000" dirty="0" smtClean="0"/>
              <a:t>: 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will appear in </a:t>
            </a:r>
            <a:r>
              <a:rPr lang="en-US" sz="2000" u="sng" dirty="0" smtClean="0"/>
              <a:t>exactly one tree</a:t>
            </a:r>
            <a:r>
              <a:rPr lang="en-US" sz="2000" dirty="0" smtClean="0"/>
              <a:t> in the </a:t>
            </a:r>
            <a:r>
              <a:rPr lang="en-US" sz="2000" u="sng" dirty="0" smtClean="0"/>
              <a:t>forest </a:t>
            </a:r>
            <a:r>
              <a:rPr lang="en-US" sz="2000" u="sng" dirty="0"/>
              <a:t>of DFS </a:t>
            </a:r>
            <a:r>
              <a:rPr lang="en-US" sz="2000" u="sng" dirty="0" smtClean="0"/>
              <a:t>trees</a:t>
            </a:r>
            <a:r>
              <a:rPr lang="en-US" sz="2000" dirty="0" smtClean="0"/>
              <a:t> </a:t>
            </a:r>
            <a:r>
              <a:rPr lang="en-US" sz="2000" dirty="0"/>
              <a:t>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05560" y="5943600"/>
            <a:ext cx="47015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4800" y="408620"/>
            <a:ext cx="1219200" cy="3553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Lemma 2</a:t>
            </a:r>
            <a:r>
              <a:rPr lang="en-US" sz="2000" dirty="0" smtClean="0"/>
              <a:t>: 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appears </a:t>
            </a:r>
            <a:r>
              <a:rPr lang="en-US" sz="2000" u="sng" dirty="0" smtClean="0"/>
              <a:t>intact</a:t>
            </a:r>
            <a:r>
              <a:rPr lang="en-US" sz="2000" dirty="0" smtClean="0"/>
              <a:t> within its DFS tree also </a:t>
            </a:r>
            <a:r>
              <a:rPr lang="en-US" sz="2000" dirty="0"/>
              <a:t>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7020" y="152400"/>
            <a:ext cx="2726980" cy="5649951"/>
            <a:chOff x="6417020" y="152400"/>
            <a:chExt cx="2726980" cy="5649951"/>
          </a:xfrm>
        </p:grpSpPr>
        <p:sp>
          <p:nvSpPr>
            <p:cNvPr id="113" name="Freeform 112"/>
            <p:cNvSpPr/>
            <p:nvPr/>
          </p:nvSpPr>
          <p:spPr>
            <a:xfrm>
              <a:off x="6858000" y="152400"/>
              <a:ext cx="959005" cy="1092819"/>
            </a:xfrm>
            <a:custGeom>
              <a:avLst/>
              <a:gdLst>
                <a:gd name="connsiteX0" fmla="*/ 44605 w 959005"/>
                <a:gd name="connsiteY0" fmla="*/ 44605 h 1092819"/>
                <a:gd name="connsiteX1" fmla="*/ 0 w 959005"/>
                <a:gd name="connsiteY1" fmla="*/ 312234 h 1092819"/>
                <a:gd name="connsiteX2" fmla="*/ 546410 w 959005"/>
                <a:gd name="connsiteY2" fmla="*/ 1092819 h 1092819"/>
                <a:gd name="connsiteX3" fmla="*/ 959005 w 959005"/>
                <a:gd name="connsiteY3" fmla="*/ 1092819 h 1092819"/>
                <a:gd name="connsiteX4" fmla="*/ 869795 w 959005"/>
                <a:gd name="connsiteY4" fmla="*/ 546410 h 1092819"/>
                <a:gd name="connsiteX5" fmla="*/ 256478 w 959005"/>
                <a:gd name="connsiteY5" fmla="*/ 0 h 1092819"/>
                <a:gd name="connsiteX6" fmla="*/ 44605 w 959005"/>
                <a:gd name="connsiteY6" fmla="*/ 44605 h 109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005" h="1092819">
                  <a:moveTo>
                    <a:pt x="44605" y="44605"/>
                  </a:moveTo>
                  <a:lnTo>
                    <a:pt x="0" y="312234"/>
                  </a:lnTo>
                  <a:lnTo>
                    <a:pt x="546410" y="1092819"/>
                  </a:lnTo>
                  <a:lnTo>
                    <a:pt x="959005" y="1092819"/>
                  </a:lnTo>
                  <a:lnTo>
                    <a:pt x="869795" y="546410"/>
                  </a:lnTo>
                  <a:lnTo>
                    <a:pt x="256478" y="0"/>
                  </a:lnTo>
                  <a:lnTo>
                    <a:pt x="44605" y="4460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560020" y="35052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417020" y="3581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553200" y="4419600"/>
              <a:ext cx="1438507" cy="1382751"/>
            </a:xfrm>
            <a:custGeom>
              <a:avLst/>
              <a:gdLst>
                <a:gd name="connsiteX0" fmla="*/ 22303 w 1438507"/>
                <a:gd name="connsiteY0" fmla="*/ 33454 h 1382751"/>
                <a:gd name="connsiteX1" fmla="*/ 0 w 1438507"/>
                <a:gd name="connsiteY1" fmla="*/ 234176 h 1382751"/>
                <a:gd name="connsiteX2" fmla="*/ 936703 w 1438507"/>
                <a:gd name="connsiteY2" fmla="*/ 1293542 h 1382751"/>
                <a:gd name="connsiteX3" fmla="*/ 1226634 w 1438507"/>
                <a:gd name="connsiteY3" fmla="*/ 1382751 h 1382751"/>
                <a:gd name="connsiteX4" fmla="*/ 1438507 w 1438507"/>
                <a:gd name="connsiteY4" fmla="*/ 1260088 h 1382751"/>
                <a:gd name="connsiteX5" fmla="*/ 1427356 w 1438507"/>
                <a:gd name="connsiteY5" fmla="*/ 0 h 1382751"/>
                <a:gd name="connsiteX6" fmla="*/ 22303 w 1438507"/>
                <a:gd name="connsiteY6" fmla="*/ 33454 h 13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507" h="1382751">
                  <a:moveTo>
                    <a:pt x="22303" y="33454"/>
                  </a:moveTo>
                  <a:lnTo>
                    <a:pt x="0" y="234176"/>
                  </a:lnTo>
                  <a:lnTo>
                    <a:pt x="936703" y="1293542"/>
                  </a:lnTo>
                  <a:lnTo>
                    <a:pt x="1226634" y="1382751"/>
                  </a:lnTo>
                  <a:lnTo>
                    <a:pt x="1438507" y="1260088"/>
                  </a:lnTo>
                  <a:lnTo>
                    <a:pt x="1427356" y="0"/>
                  </a:lnTo>
                  <a:lnTo>
                    <a:pt x="22303" y="33454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917366" y="1813932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010400" y="2971800"/>
            <a:ext cx="6146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96" idx="3"/>
          </p:cNvCxnSpPr>
          <p:nvPr/>
        </p:nvCxnSpPr>
        <p:spPr>
          <a:xfrm flipH="1">
            <a:off x="6776732" y="3015734"/>
            <a:ext cx="917774" cy="7180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72000" y="545068"/>
            <a:ext cx="441262" cy="3112532"/>
            <a:chOff x="4572000" y="545068"/>
            <a:chExt cx="441262" cy="3112532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429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7" name="Straight Arrow Connector 166"/>
            <p:cNvCxnSpPr>
              <a:stCxn id="164" idx="2"/>
            </p:cNvCxnSpPr>
            <p:nvPr/>
          </p:nvCxnSpPr>
          <p:spPr>
            <a:xfrm>
              <a:off x="4650059" y="8382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648200" y="1447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648200" y="2209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648200" y="28194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4668948" y="545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24400" y="1916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724400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18" name="Curved Connector 17"/>
          <p:cNvCxnSpPr>
            <a:stCxn id="177" idx="3"/>
            <a:endCxn id="201" idx="3"/>
          </p:cNvCxnSpPr>
          <p:nvPr/>
        </p:nvCxnSpPr>
        <p:spPr>
          <a:xfrm>
            <a:off x="4953000" y="729734"/>
            <a:ext cx="47438" cy="2743200"/>
          </a:xfrm>
          <a:prstGeom prst="curvedConnector3">
            <a:avLst>
              <a:gd name="adj1" fmla="val 192178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/>
          <p:nvPr/>
        </p:nvCxnSpPr>
        <p:spPr>
          <a:xfrm rot="5400000">
            <a:off x="4286069" y="2787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rot="5400000">
            <a:off x="4286069" y="1390469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600200" y="6096000"/>
            <a:ext cx="167268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276600" y="6099717"/>
            <a:ext cx="33061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/>
      <p:bldP spid="204" grpId="0" animBg="1"/>
      <p:bldP spid="2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Proof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FF0000"/>
                </a:solidFill>
              </a:rPr>
              <a:t>Lemma 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Lemma </a:t>
            </a:r>
            <a:r>
              <a:rPr lang="en-US" sz="3200" b="1" dirty="0" smtClean="0">
                <a:solidFill>
                  <a:srgbClr val="FF0000"/>
                </a:solidFill>
              </a:rPr>
              <a:t>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The proof uses the following fact  (sketched in the animation on the previous slide):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belong to the same SCC in a graph.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any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in the graph.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each vertex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also belongs the same SCC as that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Using the above fact, complete the proof of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1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/>
                  <a:t>.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2"/>
                <a:stretch>
                  <a:fillRect l="-75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2286000"/>
            <a:ext cx="8229600" cy="12192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         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Notation </a:t>
            </a:r>
            <a:r>
              <a:rPr lang="en-US" sz="2000" dirty="0" smtClean="0"/>
              <a:t>(</a:t>
            </a:r>
            <a:r>
              <a:rPr lang="en-US" sz="2000" b="1" dirty="0" smtClean="0"/>
              <a:t>root</a:t>
            </a:r>
            <a:r>
              <a:rPr lang="en-US" sz="2000" dirty="0" smtClean="0"/>
              <a:t> </a:t>
            </a:r>
            <a:r>
              <a:rPr lang="en-US" sz="2000" dirty="0"/>
              <a:t>of </a:t>
            </a:r>
            <a:r>
              <a:rPr lang="en-US" sz="2000" dirty="0" smtClean="0"/>
              <a:t>an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>
                <a:sym typeface="Wingdings" pitchFamily="2" charset="2"/>
              </a:rPr>
              <a:t>):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vertex of the </a:t>
            </a:r>
            <a:r>
              <a:rPr lang="en-US" sz="2000" b="1" dirty="0" smtClean="0">
                <a:solidFill>
                  <a:srgbClr val="7030A0"/>
                </a:solidFill>
              </a:rPr>
              <a:t>SCC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which is visited first during the </a:t>
            </a:r>
            <a:r>
              <a:rPr lang="en-US" sz="2000" b="1" dirty="0" smtClean="0"/>
              <a:t>DFS</a:t>
            </a:r>
            <a:endParaRPr lang="en-US" sz="2000" b="1" dirty="0"/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0" y="4267201"/>
            <a:ext cx="5562600" cy="1535150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 smtClean="0">
                <a:solidFill>
                  <a:schemeClr val="tx1"/>
                </a:solidFill>
              </a:rPr>
              <a:t>SCC</a:t>
            </a:r>
            <a:r>
              <a:rPr lang="en-US" sz="1600" dirty="0" smtClean="0">
                <a:solidFill>
                  <a:schemeClr val="tx1"/>
                </a:solidFill>
              </a:rPr>
              <a:t>s in the </a:t>
            </a:r>
            <a:r>
              <a:rPr lang="en-US" sz="1600" b="1" dirty="0" smtClean="0">
                <a:solidFill>
                  <a:schemeClr val="tx1"/>
                </a:solidFill>
              </a:rPr>
              <a:t>DFS</a:t>
            </a:r>
            <a:r>
              <a:rPr lang="en-US" sz="1600" dirty="0" smtClean="0">
                <a:solidFill>
                  <a:schemeClr val="tx1"/>
                </a:solidFill>
              </a:rPr>
              <a:t> forest, we feel motivated to design an efficient algorithm based on </a:t>
            </a:r>
            <a:r>
              <a:rPr lang="en-US" sz="1600" b="1" dirty="0" smtClean="0">
                <a:solidFill>
                  <a:schemeClr val="tx1"/>
                </a:solidFill>
              </a:rPr>
              <a:t>DFS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But how should we start with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Down Ribbon 74"/>
          <p:cNvSpPr/>
          <p:nvPr/>
        </p:nvSpPr>
        <p:spPr>
          <a:xfrm>
            <a:off x="800100" y="1018220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70" grpId="0" animBg="1"/>
      <p:bldP spid="71" grpId="0" animBg="1"/>
      <p:bldP spid="72" grpId="0" animBg="1"/>
      <p:bldP spid="67" grpId="0" animBg="1"/>
      <p:bldP spid="68" grpId="0" animBg="1"/>
      <p:bldP spid="73" grpId="0" animBg="1"/>
      <p:bldP spid="74" grpId="0" animBg="1"/>
      <p:bldP spid="74" grpId="1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5841</TotalTime>
  <Words>1739</Words>
  <Application>Microsoft Office PowerPoint</Application>
  <PresentationFormat>On-screen Show (4:3)</PresentationFormat>
  <Paragraphs>424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Design and Analysis of Algorithms (CS345/CS345A)  </vt:lpstr>
      <vt:lpstr>Application - III</vt:lpstr>
      <vt:lpstr>Strongly connected components </vt:lpstr>
      <vt:lpstr>Computing SCCs efficiently</vt:lpstr>
      <vt:lpstr>A simple yet powerful idea</vt:lpstr>
      <vt:lpstr>PowerPoint Presentation</vt:lpstr>
      <vt:lpstr>PowerPoint Presentation</vt:lpstr>
      <vt:lpstr>Proof of Lemma 1 and Lemma 2 </vt:lpstr>
      <vt:lpstr>           </vt:lpstr>
      <vt:lpstr>Study Finish time</vt:lpstr>
      <vt:lpstr>Searching for an order using Finish time</vt:lpstr>
      <vt:lpstr>DFS on Directed Graph: analyzing the finish time</vt:lpstr>
      <vt:lpstr>DFS on Directed Graph: analyzing the finish time</vt:lpstr>
      <vt:lpstr>DFS on Directed Graph: analyzing the finish time</vt:lpstr>
      <vt:lpstr>Searching for an order using Finish time</vt:lpstr>
      <vt:lpstr>Searching for an order using Finish time</vt:lpstr>
      <vt:lpstr>PowerPoint Presentation</vt:lpstr>
      <vt:lpstr>Algorithm for computing SCCs</vt:lpstr>
      <vt:lpstr>Algorithm for computing SCCs</vt:lpstr>
      <vt:lpstr>Algorithm for computing SCCs</vt:lpstr>
      <vt:lpstr>Algorithm for computing SCCs</vt:lpstr>
      <vt:lpstr>Algorithm for computing SCCs</vt:lpstr>
      <vt:lpstr>Conclusion</vt:lpstr>
      <vt:lpstr>Conclusion</vt:lpstr>
      <vt:lpstr>PowerPoint Presentation</vt:lpstr>
      <vt:lpstr>SCC graph of G</vt:lpstr>
      <vt:lpstr>SCC graph</vt:lpstr>
      <vt:lpstr>SCC graph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450</cp:revision>
  <dcterms:created xsi:type="dcterms:W3CDTF">2011-12-03T04:13:03Z</dcterms:created>
  <dcterms:modified xsi:type="dcterms:W3CDTF">2017-09-05T06:03:04Z</dcterms:modified>
</cp:coreProperties>
</file>