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491" r:id="rId3"/>
    <p:sldId id="594" r:id="rId4"/>
    <p:sldId id="515" r:id="rId5"/>
    <p:sldId id="549" r:id="rId6"/>
    <p:sldId id="598" r:id="rId7"/>
    <p:sldId id="599" r:id="rId8"/>
    <p:sldId id="626" r:id="rId9"/>
    <p:sldId id="625" r:id="rId10"/>
    <p:sldId id="627" r:id="rId11"/>
    <p:sldId id="601" r:id="rId12"/>
    <p:sldId id="596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3" r:id="rId24"/>
    <p:sldId id="614" r:id="rId25"/>
    <p:sldId id="615" r:id="rId26"/>
    <p:sldId id="616" r:id="rId27"/>
    <p:sldId id="617" r:id="rId28"/>
    <p:sldId id="618" r:id="rId29"/>
    <p:sldId id="6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2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.png"/><Relationship Id="rId30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43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2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18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    Shortest Paths </a:t>
            </a:r>
            <a:r>
              <a:rPr lang="en-US" sz="2400" b="1" dirty="0" smtClean="0">
                <a:solidFill>
                  <a:schemeClr val="tx1"/>
                </a:solidFill>
              </a:rPr>
              <a:t>in Directed Graphs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4872335"/>
            <a:ext cx="3066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smtClean="0">
                <a:solidFill>
                  <a:srgbClr val="0070C0"/>
                </a:solidFill>
              </a:rPr>
              <a:t>Negative </a:t>
            </a:r>
            <a:r>
              <a:rPr lang="en-US" sz="2400" b="1" dirty="0" smtClean="0"/>
              <a:t>Weights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we do not know which one of these 2 cases occurs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</a:t>
                </a:r>
                <a:r>
                  <a:rPr lang="en-US" dirty="0" smtClean="0"/>
                  <a:t>   ,                      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   </a:t>
                </a:r>
                <a:r>
                  <a:rPr lang="en-US" dirty="0" smtClean="0"/>
                  <a:t>             )</a:t>
                </a:r>
                <a:endParaRPr lang="en-US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4" t="-8333" r="-1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BellMAN</a:t>
            </a:r>
            <a:r>
              <a:rPr lang="en-US" sz="3600" dirty="0" smtClean="0">
                <a:solidFill>
                  <a:srgbClr val="0070C0"/>
                </a:solidFill>
              </a:rPr>
              <a:t>-Ford Algorithm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 shortest </a:t>
            </a:r>
            <a:r>
              <a:rPr lang="en-US" sz="2400" b="1" dirty="0">
                <a:solidFill>
                  <a:schemeClr val="tx1"/>
                </a:solidFill>
              </a:rPr>
              <a:t>paths in a graph </a:t>
            </a:r>
            <a:r>
              <a:rPr lang="en-US" sz="2400" b="1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no negative cycle, then we can compute shortest </a:t>
                </a:r>
                <a:r>
                  <a:rPr lang="en-US" sz="2000" dirty="0"/>
                  <a:t>paths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</a:t>
                </a:r>
                <a:r>
                  <a:rPr lang="en-US" sz="2000" b="1" dirty="0" smtClean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suffice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Getting insight into the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/>
              <a:t>Bellman-Ford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895600"/>
            <a:chOff x="5791200" y="2057400"/>
            <a:chExt cx="457200" cy="2895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6" grpId="0"/>
      <p:bldP spid="67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Key Observations </a:t>
            </a:r>
            <a:r>
              <a:rPr lang="en-US" sz="3600" dirty="0" smtClean="0"/>
              <a:t>on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Bellman-Ford algorithm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</a:t>
            </a:r>
            <a:r>
              <a:rPr lang="en-US" sz="3600" b="1" dirty="0" smtClean="0">
                <a:solidFill>
                  <a:srgbClr val="7030A0"/>
                </a:solidFill>
              </a:rPr>
              <a:t>2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negative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</a:rPr>
              <a:t>Optimal </a:t>
            </a:r>
            <a:r>
              <a:rPr lang="en-US" sz="1600" b="1" dirty="0" err="1" smtClean="0">
                <a:solidFill>
                  <a:srgbClr val="006C31"/>
                </a:solidFill>
              </a:rPr>
              <a:t>Subpath</a:t>
            </a:r>
            <a:r>
              <a:rPr lang="en-US" sz="1600" b="1" dirty="0" smtClean="0">
                <a:solidFill>
                  <a:srgbClr val="006C3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property holds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86000" y="5224046"/>
                <a:ext cx="4360681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with </a:t>
                </a:r>
                <a:r>
                  <a:rPr lang="en-US" sz="1600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edges  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24046"/>
                <a:ext cx="4360681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99" t="-5357" r="-8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/>
                  <a:t>  </a:t>
                </a:r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47" t="-5357" r="-16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470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</a:t>
            </a:r>
            <a:r>
              <a:rPr lang="en-US" sz="3600" b="1" dirty="0" smtClean="0">
                <a:solidFill>
                  <a:srgbClr val="7030A0"/>
                </a:solidFill>
              </a:rPr>
              <a:t>3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r>
                  <a:rPr lang="en-US" sz="2000" dirty="0" smtClean="0"/>
                  <a:t>Suppose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dirty="0" smtClean="0"/>
                  <a:t>if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iteration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stores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smtClean="0"/>
                  <a:t>a finite </a:t>
                </a:r>
                <a:r>
                  <a:rPr lang="en-US" sz="2000" u="sng" dirty="0" smtClean="0"/>
                  <a:t>value,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relation</a:t>
                </a:r>
                <a:r>
                  <a:rPr lang="en-US" sz="2000" dirty="0" smtClean="0"/>
                  <a:t>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?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876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086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467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</a:t>
                </a:r>
                <a:r>
                  <a:rPr lang="en-US" sz="1600" dirty="0" smtClean="0"/>
                  <a:t>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has been </a:t>
                </a:r>
                <a:r>
                  <a:rPr lang="en-US" sz="1600" b="1" i="1" dirty="0" smtClean="0"/>
                  <a:t>reached </a:t>
                </a:r>
                <a:r>
                  <a:rPr lang="en-US" sz="1600" dirty="0" smtClean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say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 smtClean="0"/>
                  <a:t>th</a:t>
                </a:r>
                <a:r>
                  <a:rPr lang="en-US" sz="1600" dirty="0" smtClean="0"/>
                  <a:t> iteration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what will happen to labels of its vertices in future?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Answer: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will change in each subsequent  iteration.</a:t>
                </a: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Proof: </a:t>
                </a:r>
                <a:r>
                  <a:rPr lang="en-US" sz="1600" b="1" dirty="0" smtClean="0">
                    <a:latin typeface="Cambria Math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 smtClean="0">
                    <a:latin typeface="Cambria Math"/>
                  </a:rPr>
                  <a:t>th</a:t>
                </a:r>
                <a:r>
                  <a:rPr lang="en-US" sz="1600" b="1" dirty="0" smtClean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It </a:t>
                </a:r>
                <a:r>
                  <a:rPr lang="en-US" sz="1600" b="1" dirty="0" smtClean="0">
                    <a:latin typeface="Cambria Math"/>
                  </a:rPr>
                  <a:t>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If  </a:t>
                </a:r>
                <a:r>
                  <a:rPr lang="en-US" sz="1600" b="1" dirty="0">
                    <a:latin typeface="Cambria Math"/>
                  </a:rPr>
                  <a:t>no label </a:t>
                </a:r>
                <a:r>
                  <a:rPr lang="en-US" sz="1600" b="1" dirty="0" smtClean="0">
                    <a:latin typeface="Cambria Math"/>
                  </a:rPr>
                  <a:t>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 smtClean="0">
                    <a:latin typeface="Cambria Math"/>
                  </a:rPr>
                  <a:t>th</a:t>
                </a:r>
                <a:r>
                  <a:rPr lang="en-US" sz="1600" b="1" dirty="0" smtClean="0">
                    <a:latin typeface="Cambria Math"/>
                  </a:rPr>
                  <a:t> iteration then </a:t>
                </a: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 smtClean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 smtClean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</a:t>
                </a: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A </a:t>
                </a:r>
                <a:r>
                  <a:rPr lang="en-US" sz="1600" dirty="0" smtClean="0"/>
                  <a:t>contradiction !!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 rotWithShape="1">
                <a:blip r:embed="rId2"/>
                <a:stretch>
                  <a:fillRect l="-1038" t="-367" b="-19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/>
                  <a:t>a </a:t>
                </a:r>
                <a:r>
                  <a:rPr lang="en-US" dirty="0"/>
                  <a:t>negative </a:t>
                </a:r>
                <a:r>
                  <a:rPr lang="en-US" dirty="0" smtClean="0"/>
                  <a:t>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6" grpId="0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cycle 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Run </a:t>
                </a:r>
                <a:r>
                  <a:rPr lang="en-US" sz="2000" b="1" u="sng" dirty="0" smtClean="0"/>
                  <a:t>one more </a:t>
                </a:r>
                <a:r>
                  <a:rPr lang="en-US" sz="2000" dirty="0" smtClean="0"/>
                  <a:t>iteration of the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</a:t>
                </a:r>
                <a:r>
                  <a:rPr lang="en-US" sz="2000" dirty="0" smtClean="0">
                    <a:sym typeface="Wingdings" pitchFamily="2" charset="2"/>
                  </a:rPr>
                  <a:t>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declare “there is </a:t>
                </a:r>
                <a:r>
                  <a:rPr lang="en-US" sz="2000" u="sng" dirty="0" smtClean="0"/>
                  <a:t>a negative cycle</a:t>
                </a:r>
                <a:r>
                  <a:rPr lang="en-US" sz="2000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the distance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”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Shortest paths </a:t>
            </a:r>
            <a:r>
              <a:rPr lang="en-US" sz="3200" b="1" dirty="0" smtClean="0"/>
              <a:t>in presence of </a:t>
            </a:r>
            <a:r>
              <a:rPr lang="en-US" sz="3200" b="1" dirty="0" smtClean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 polynomial time algorithm till </a:t>
                </a:r>
                <a:r>
                  <a:rPr lang="en-US" sz="2000" dirty="0" smtClean="0"/>
                  <a:t>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 firm belief : no such algorithm </a:t>
                </a:r>
                <a:r>
                  <a:rPr lang="en-US" sz="2000" b="1" dirty="0" smtClean="0"/>
                  <a:t>can ever be </a:t>
                </a:r>
                <a:r>
                  <a:rPr lang="en-US" sz="2000" dirty="0" smtClean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Last class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are no negative </a:t>
                </a:r>
                <a:r>
                  <a:rPr lang="en-US" sz="2000" dirty="0" smtClean="0"/>
                  <a:t>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property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shortest paths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in a graph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Exploiting</a:t>
            </a:r>
            <a:r>
              <a:rPr lang="en-US" sz="3200" b="1" dirty="0" smtClean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edges,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brilliant </a:t>
            </a:r>
            <a:r>
              <a:rPr lang="en-US" sz="3200" b="1" dirty="0" smtClean="0">
                <a:solidFill>
                  <a:srgbClr val="0070C0"/>
                </a:solidFill>
              </a:rPr>
              <a:t>idea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Bellman 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among exponential number of paths?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004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752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Aim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Can you spot them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019800" y="644324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443246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6293823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40151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6032301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370023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55626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22432" y="55626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32" y="5562600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56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6292333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contradiction!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blipFill rotWithShape="1">
                <a:blip r:embed="rId21"/>
                <a:stretch>
                  <a:fillRect t="-2551" r="-2073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 smtClean="0"/>
                  <a:t>Here we assume that</a:t>
                </a:r>
                <a:endParaRPr lang="en-US" sz="1600" b="0" i="0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r>
                  <a:rPr lang="en-US" sz="1600" dirty="0" smtClean="0"/>
                  <a:t>But  it is indeed true. Otherwise there </a:t>
                </a:r>
              </a:p>
              <a:p>
                <a:r>
                  <a:rPr lang="en-US" sz="1600" dirty="0" smtClean="0"/>
                  <a:t>must be a negative cycle. The proof is </a:t>
                </a:r>
              </a:p>
              <a:p>
                <a:r>
                  <a:rPr lang="en-US" sz="1600" dirty="0" smtClean="0"/>
                  <a:t>identical to the proof given in the </a:t>
                </a:r>
              </a:p>
              <a:p>
                <a:r>
                  <a:rPr lang="en-US" sz="1600" dirty="0" smtClean="0"/>
                  <a:t>previous class. Do it as a </a:t>
                </a:r>
                <a:r>
                  <a:rPr lang="en-US" sz="16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 smtClean="0"/>
                  <a:t>. 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009388" y="5886728"/>
            <a:ext cx="2143511" cy="223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89024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>
            <a:off x="4075957" y="4304558"/>
            <a:ext cx="230086" cy="4267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727502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65224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65532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5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87534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19600" y="1600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all in-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neighbours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blipFill rotWithShape="1">
                <a:blip r:embed="rId22"/>
                <a:stretch>
                  <a:fillRect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6172200" y="5303224"/>
            <a:ext cx="1752600" cy="1371600"/>
            <a:chOff x="6144825" y="1350948"/>
            <a:chExt cx="1752600" cy="13716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6297225" y="218914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144825" y="1350948"/>
              <a:ext cx="1752600" cy="1371600"/>
              <a:chOff x="6172200" y="4114800"/>
              <a:chExt cx="1752600" cy="13716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400800" y="4114800"/>
                <a:ext cx="1524000" cy="1371600"/>
                <a:chOff x="6400800" y="1905000"/>
                <a:chExt cx="1524000" cy="1371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6447909" y="1995845"/>
                  <a:ext cx="1400691" cy="1204555"/>
                  <a:chOff x="6447909" y="1995845"/>
                  <a:chExt cx="1400691" cy="1204555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6447909" y="2804756"/>
                    <a:ext cx="638691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flipH="1" flipV="1">
                    <a:off x="7162800" y="2804756"/>
                    <a:ext cx="457200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7162800" y="2362200"/>
                    <a:ext cx="685800" cy="33408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6781800" y="1995845"/>
                    <a:ext cx="304800" cy="67115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Oval 91"/>
                <p:cNvSpPr/>
                <p:nvPr/>
              </p:nvSpPr>
              <p:spPr>
                <a:xfrm>
                  <a:off x="6705600" y="1905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772400" y="2286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6200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4008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6172200" y="4862155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6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15479</TotalTime>
  <Words>2082</Words>
  <Application>Microsoft Office PowerPoint</Application>
  <PresentationFormat>On-screen Show (4:3)</PresentationFormat>
  <Paragraphs>557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Problem Definition</vt:lpstr>
      <vt:lpstr>Last class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 </vt:lpstr>
      <vt:lpstr>Observations 3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1404</cp:revision>
  <dcterms:created xsi:type="dcterms:W3CDTF">2011-12-03T04:13:03Z</dcterms:created>
  <dcterms:modified xsi:type="dcterms:W3CDTF">2017-09-11T06:11:42Z</dcterms:modified>
</cp:coreProperties>
</file>