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20" r:id="rId19"/>
    <p:sldId id="321" r:id="rId20"/>
    <p:sldId id="322" r:id="rId21"/>
    <p:sldId id="323" r:id="rId22"/>
    <p:sldId id="334" r:id="rId23"/>
    <p:sldId id="335" r:id="rId24"/>
    <p:sldId id="336" r:id="rId25"/>
    <p:sldId id="337" r:id="rId26"/>
    <p:sldId id="338" r:id="rId27"/>
    <p:sldId id="339" r:id="rId28"/>
    <p:sldId id="324" r:id="rId29"/>
    <p:sldId id="325" r:id="rId30"/>
    <p:sldId id="326" r:id="rId31"/>
    <p:sldId id="333" r:id="rId32"/>
    <p:sldId id="273" r:id="rId33"/>
    <p:sldId id="274" r:id="rId34"/>
    <p:sldId id="275" r:id="rId35"/>
    <p:sldId id="276" r:id="rId36"/>
    <p:sldId id="277" r:id="rId37"/>
    <p:sldId id="278" r:id="rId38"/>
    <p:sldId id="279" r:id="rId39"/>
    <p:sldId id="280" r:id="rId40"/>
    <p:sldId id="281" r:id="rId41"/>
    <p:sldId id="282" r:id="rId42"/>
    <p:sldId id="297" r:id="rId43"/>
    <p:sldId id="298" r:id="rId44"/>
    <p:sldId id="299" r:id="rId45"/>
    <p:sldId id="300" r:id="rId46"/>
    <p:sldId id="301" r:id="rId47"/>
    <p:sldId id="302" r:id="rId48"/>
    <p:sldId id="303"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30E0BD-6CFD-4C28-9376-3800AFB53041}" type="datetimeFigureOut">
              <a:rPr lang="en-US" smtClean="0"/>
              <a:t>10/25/2017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CDCD007-6122-455D-AC7B-B824FD9B1AE4}" type="slidenum">
              <a:rPr lang="en-US" smtClean="0"/>
              <a:t>‹#›</a:t>
            </a:fld>
            <a:endParaRPr lang="en-US"/>
          </a:p>
        </p:txBody>
      </p:sp>
    </p:spTree>
    <p:extLst>
      <p:ext uri="{BB962C8B-B14F-4D97-AF65-F5344CB8AC3E}">
        <p14:creationId xmlns:p14="http://schemas.microsoft.com/office/powerpoint/2010/main" val="255960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Virtual or logical memory consists of the address space that every process sees</a:t>
            </a:r>
          </a:p>
          <a:p>
            <a:pPr lvl="1"/>
            <a:r>
              <a:rPr lang="en-US" dirty="0" smtClean="0"/>
              <a:t>This is the process’s view of the memory and every process sees exactly the same address space</a:t>
            </a:r>
          </a:p>
          <a:p>
            <a:pPr lvl="1"/>
            <a:r>
              <a:rPr lang="en-US" dirty="0" smtClean="0"/>
              <a:t>The size of this address space is determined by the instruction set architecture of the processor</a:t>
            </a:r>
          </a:p>
          <a:p>
            <a:pPr lvl="2"/>
            <a:r>
              <a:rPr lang="en-US" dirty="0" err="1" smtClean="0"/>
              <a:t>Datapath</a:t>
            </a:r>
            <a:r>
              <a:rPr lang="en-US" dirty="0" smtClean="0"/>
              <a:t> width</a:t>
            </a:r>
          </a:p>
          <a:p>
            <a:pPr lvl="1"/>
            <a:r>
              <a:rPr lang="en-US" dirty="0" smtClean="0"/>
              <a:t>In a 32-bit architecture, every process gets 4 GB virtual address space</a:t>
            </a:r>
          </a:p>
          <a:p>
            <a:pPr lvl="2"/>
            <a:r>
              <a:rPr lang="en-US" dirty="0" smtClean="0"/>
              <a:t>Some of it is usually reserved for kernel use and the rest is given to the process</a:t>
            </a:r>
          </a:p>
          <a:p>
            <a:pPr lvl="2"/>
            <a:r>
              <a:rPr lang="en-US" dirty="0"/>
              <a:t>T</a:t>
            </a:r>
            <a:r>
              <a:rPr lang="en-US" dirty="0" smtClean="0"/>
              <a:t>ext, global constants, heap, and stack</a:t>
            </a:r>
          </a:p>
        </p:txBody>
      </p:sp>
    </p:spTree>
    <p:extLst>
      <p:ext uri="{BB962C8B-B14F-4D97-AF65-F5344CB8AC3E}">
        <p14:creationId xmlns:p14="http://schemas.microsoft.com/office/powerpoint/2010/main" val="2388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Paged virtual memory</a:t>
            </a:r>
          </a:p>
          <a:p>
            <a:pPr lvl="1"/>
            <a:r>
              <a:rPr lang="en-US" dirty="0" smtClean="0"/>
              <a:t>The process address space is divided into small units called pages</a:t>
            </a:r>
          </a:p>
          <a:p>
            <a:pPr lvl="1"/>
            <a:r>
              <a:rPr lang="en-US" dirty="0" smtClean="0"/>
              <a:t>To get rid of external fragmentation, the physical memory is also divided into equal-sized units called page frames</a:t>
            </a:r>
          </a:p>
          <a:p>
            <a:pPr lvl="1"/>
            <a:r>
              <a:rPr lang="en-US" dirty="0" smtClean="0"/>
              <a:t>A virtual page is loaded into a page frame selected at run-time only when the virtual page is needed</a:t>
            </a:r>
          </a:p>
          <a:p>
            <a:pPr lvl="2"/>
            <a:r>
              <a:rPr lang="en-US" dirty="0" smtClean="0"/>
              <a:t>This is called demand paging</a:t>
            </a:r>
          </a:p>
          <a:p>
            <a:pPr lvl="1"/>
            <a:r>
              <a:rPr lang="en-US" dirty="0" smtClean="0"/>
              <a:t>The CPU generates virtual addresses while executing</a:t>
            </a:r>
          </a:p>
          <a:p>
            <a:pPr lvl="1"/>
            <a:r>
              <a:rPr lang="en-US" dirty="0" smtClean="0"/>
              <a:t>Even though the virtual pages of a process are contiguous, physical pages need not be</a:t>
            </a:r>
          </a:p>
          <a:p>
            <a:pPr lvl="2"/>
            <a:r>
              <a:rPr lang="en-US" dirty="0"/>
              <a:t>A</a:t>
            </a:r>
            <a:r>
              <a:rPr lang="en-US" dirty="0" smtClean="0"/>
              <a:t> virtual to physical page number translation is needed</a:t>
            </a:r>
          </a:p>
        </p:txBody>
      </p:sp>
    </p:spTree>
    <p:extLst>
      <p:ext uri="{BB962C8B-B14F-4D97-AF65-F5344CB8AC3E}">
        <p14:creationId xmlns:p14="http://schemas.microsoft.com/office/powerpoint/2010/main" val="263159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Virtual to physical address translation</a:t>
            </a:r>
          </a:p>
          <a:p>
            <a:pPr lvl="1"/>
            <a:r>
              <a:rPr lang="en-US" dirty="0" smtClean="0"/>
              <a:t>Every virtual address is divided into two parts: virtual page number and page offset</a:t>
            </a:r>
          </a:p>
          <a:p>
            <a:pPr lvl="1"/>
            <a:r>
              <a:rPr lang="en-US" dirty="0" smtClean="0"/>
              <a:t>The page offset remains unchanged in the translation</a:t>
            </a:r>
          </a:p>
          <a:p>
            <a:pPr lvl="1"/>
            <a:r>
              <a:rPr lang="en-US" dirty="0" smtClean="0"/>
              <a:t>The virtual page number is translated to a physical page frame number</a:t>
            </a:r>
          </a:p>
          <a:p>
            <a:pPr lvl="1"/>
            <a:r>
              <a:rPr lang="en-US" dirty="0" smtClean="0"/>
              <a:t>The translation is maintained in a per-process page table</a:t>
            </a:r>
          </a:p>
          <a:p>
            <a:pPr lvl="1"/>
            <a:r>
              <a:rPr lang="en-US" dirty="0" smtClean="0"/>
              <a:t>The first step in this translation is to access the page table</a:t>
            </a:r>
          </a:p>
          <a:p>
            <a:pPr lvl="2"/>
            <a:r>
              <a:rPr lang="en-US" dirty="0" smtClean="0"/>
              <a:t>Every process has a page table base register (PTBR) loaded by the loader; it is a part of the process context and stores the starting physical address of the page table</a:t>
            </a:r>
          </a:p>
          <a:p>
            <a:pPr lvl="2"/>
            <a:r>
              <a:rPr lang="en-US" dirty="0" smtClean="0"/>
              <a:t>Necessary offsets are added to the PTBR</a:t>
            </a:r>
          </a:p>
        </p:txBody>
      </p:sp>
    </p:spTree>
    <p:extLst>
      <p:ext uri="{BB962C8B-B14F-4D97-AF65-F5344CB8AC3E}">
        <p14:creationId xmlns:p14="http://schemas.microsoft.com/office/powerpoint/2010/main" val="38545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table entry and page faults</a:t>
            </a:r>
          </a:p>
          <a:p>
            <a:pPr lvl="1"/>
            <a:r>
              <a:rPr lang="en-US" dirty="0" smtClean="0"/>
              <a:t>A page table entry (PTE) contains several pieces of information</a:t>
            </a:r>
          </a:p>
          <a:p>
            <a:pPr lvl="2"/>
            <a:r>
              <a:rPr lang="en-US" dirty="0" smtClean="0"/>
              <a:t>A valid bit, a dirty bit, a shared bit, several permission bit (read, write, execute), and the much needed translation</a:t>
            </a:r>
          </a:p>
          <a:p>
            <a:pPr lvl="2"/>
            <a:r>
              <a:rPr lang="en-US" dirty="0" smtClean="0"/>
              <a:t>The valid bit indicates if the translation is valid and if not, the result is a page fault signifying that the page is not present in memory</a:t>
            </a:r>
          </a:p>
          <a:p>
            <a:pPr lvl="1"/>
            <a:r>
              <a:rPr lang="en-US" dirty="0" smtClean="0"/>
              <a:t>A page fault is handled by raising a </a:t>
            </a:r>
            <a:r>
              <a:rPr lang="en-US" dirty="0" err="1" smtClean="0"/>
              <a:t>restartable</a:t>
            </a:r>
            <a:r>
              <a:rPr lang="en-US" dirty="0" smtClean="0"/>
              <a:t> exception and the page fault handler of the OS handles the exception</a:t>
            </a:r>
          </a:p>
          <a:p>
            <a:pPr lvl="2"/>
            <a:r>
              <a:rPr lang="en-US" dirty="0" smtClean="0"/>
              <a:t>After handling the exception, the process undergoing the page fault will restart from the same instruction that suffered from a page fault</a:t>
            </a:r>
          </a:p>
        </p:txBody>
      </p:sp>
    </p:spTree>
    <p:extLst>
      <p:ext uri="{BB962C8B-B14F-4D97-AF65-F5344CB8AC3E}">
        <p14:creationId xmlns:p14="http://schemas.microsoft.com/office/powerpoint/2010/main" val="161453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Page fault handling</a:t>
            </a:r>
          </a:p>
          <a:p>
            <a:pPr lvl="1"/>
            <a:r>
              <a:rPr lang="en-US" dirty="0" smtClean="0"/>
              <a:t>Save context</a:t>
            </a:r>
          </a:p>
          <a:p>
            <a:pPr lvl="1"/>
            <a:r>
              <a:rPr lang="en-US" dirty="0" smtClean="0"/>
              <a:t>Locate the needed page in the next level of storage</a:t>
            </a:r>
          </a:p>
          <a:p>
            <a:pPr lvl="1"/>
            <a:r>
              <a:rPr lang="en-US" dirty="0" smtClean="0"/>
              <a:t>Find or create a free physical page frame to accommodate the newly brought in page</a:t>
            </a:r>
          </a:p>
          <a:p>
            <a:pPr lvl="1"/>
            <a:r>
              <a:rPr lang="en-US" dirty="0" smtClean="0"/>
              <a:t>Start a copy operation via DMA and invoke the process scheduler to pick a new process to run</a:t>
            </a:r>
          </a:p>
          <a:p>
            <a:pPr lvl="1"/>
            <a:r>
              <a:rPr lang="en-US" dirty="0" smtClean="0"/>
              <a:t>On DMA completion, make appropriate changes in the page table</a:t>
            </a:r>
          </a:p>
          <a:p>
            <a:pPr lvl="1"/>
            <a:r>
              <a:rPr lang="en-US" dirty="0" smtClean="0"/>
              <a:t>Start a DMA operation to write the replaced page to the next level of storage, if the dirty bit is set</a:t>
            </a:r>
          </a:p>
        </p:txBody>
      </p:sp>
    </p:spTree>
    <p:extLst>
      <p:ext uri="{BB962C8B-B14F-4D97-AF65-F5344CB8AC3E}">
        <p14:creationId xmlns:p14="http://schemas.microsoft.com/office/powerpoint/2010/main" val="40365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fault handling</a:t>
            </a:r>
          </a:p>
          <a:p>
            <a:pPr lvl="1"/>
            <a:r>
              <a:rPr lang="en-US" dirty="0" smtClean="0"/>
              <a:t>Since the next level of storage is disk, the swap-in and swap-out operations are slow</a:t>
            </a:r>
          </a:p>
          <a:p>
            <a:pPr lvl="1"/>
            <a:r>
              <a:rPr lang="en-US" dirty="0" smtClean="0"/>
              <a:t>A part of the disk is maintained as a swap partition</a:t>
            </a:r>
          </a:p>
          <a:p>
            <a:pPr lvl="2"/>
            <a:r>
              <a:rPr lang="en-US" dirty="0" smtClean="0"/>
              <a:t>This partition is maintained using lower-overhead techniques so that reading from and writing to this partition is fast</a:t>
            </a:r>
          </a:p>
          <a:p>
            <a:pPr lvl="1"/>
            <a:r>
              <a:rPr lang="en-US" dirty="0" smtClean="0"/>
              <a:t>A page replaced from memory is kept in the swap partition until it has to be evicted (due to finite swap space) and moved to its original location in the file system</a:t>
            </a:r>
          </a:p>
          <a:p>
            <a:pPr lvl="2"/>
            <a:r>
              <a:rPr lang="en-US" dirty="0" smtClean="0"/>
              <a:t>The swap partition is a fast victim cache for the memory</a:t>
            </a:r>
            <a:endParaRPr lang="en-US" dirty="0"/>
          </a:p>
          <a:p>
            <a:pPr lvl="2"/>
            <a:r>
              <a:rPr lang="en-US" dirty="0" smtClean="0"/>
              <a:t>The page replacement algorithm plays an important role; its goal is to minimize the number of page faults</a:t>
            </a:r>
          </a:p>
        </p:txBody>
      </p:sp>
    </p:spTree>
    <p:extLst>
      <p:ext uri="{BB962C8B-B14F-4D97-AF65-F5344CB8AC3E}">
        <p14:creationId xmlns:p14="http://schemas.microsoft.com/office/powerpoint/2010/main" val="130340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Virtual to physical address translation</a:t>
            </a:r>
          </a:p>
          <a:p>
            <a:pPr lvl="1"/>
            <a:r>
              <a:rPr lang="en-US" dirty="0" smtClean="0"/>
              <a:t>Once the physical page frame number is available, it is appended in front of the page offset to get the physical address, which can now be used to access the data item</a:t>
            </a:r>
          </a:p>
          <a:p>
            <a:pPr lvl="1"/>
            <a:r>
              <a:rPr lang="en-US" dirty="0" smtClean="0"/>
              <a:t>Two memory accesses to get a data item: one to get the translation and another to get the data</a:t>
            </a:r>
          </a:p>
          <a:p>
            <a:pPr lvl="1"/>
            <a:r>
              <a:rPr lang="en-US" dirty="0" smtClean="0"/>
              <a:t>Translation-related memory accesses can be reduced in number by caching a subset of the translations used recently inside the processor</a:t>
            </a:r>
          </a:p>
          <a:p>
            <a:pPr lvl="2"/>
            <a:r>
              <a:rPr lang="en-US" dirty="0" smtClean="0"/>
              <a:t>This cache is called translation look-aside buffer (TLB), one for instruction and one for data</a:t>
            </a:r>
          </a:p>
          <a:p>
            <a:pPr lvl="2"/>
            <a:r>
              <a:rPr lang="en-US" dirty="0" smtClean="0"/>
              <a:t>A TLB entry contains a tag (derived from the virtual page number), a PTE, and a process id (aka address space id)</a:t>
            </a:r>
            <a:endParaRPr lang="en-US" dirty="0"/>
          </a:p>
          <a:p>
            <a:pPr lvl="2"/>
            <a:r>
              <a:rPr lang="en-US" dirty="0" smtClean="0"/>
              <a:t>A TLB miss leads to a page table access</a:t>
            </a:r>
          </a:p>
        </p:txBody>
      </p:sp>
    </p:spTree>
    <p:extLst>
      <p:ext uri="{BB962C8B-B14F-4D97-AF65-F5344CB8AC3E}">
        <p14:creationId xmlns:p14="http://schemas.microsoft.com/office/powerpoint/2010/main" val="44692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Demand paging poses a performance problem with fork()</a:t>
            </a:r>
          </a:p>
          <a:p>
            <a:pPr lvl="1"/>
            <a:r>
              <a:rPr lang="en-US" dirty="0" smtClean="0"/>
              <a:t>Before starting the child, all pages of the parent need to copied into child’s physical page frames leading to a large number of page faults</a:t>
            </a:r>
          </a:p>
          <a:p>
            <a:pPr lvl="1"/>
            <a:r>
              <a:rPr lang="en-US" dirty="0" smtClean="0"/>
              <a:t>Usually, a copy-on-write policy is followed</a:t>
            </a:r>
          </a:p>
          <a:p>
            <a:pPr lvl="2"/>
            <a:r>
              <a:rPr lang="en-US" dirty="0" smtClean="0"/>
              <a:t>Unless the child or the parent writes to a page after fork(), it is not copied</a:t>
            </a:r>
          </a:p>
          <a:p>
            <a:pPr lvl="1"/>
            <a:r>
              <a:rPr lang="en-US" dirty="0" smtClean="0"/>
              <a:t>This read-only pages are shared between parent and child</a:t>
            </a:r>
          </a:p>
          <a:p>
            <a:pPr lvl="1"/>
            <a:r>
              <a:rPr lang="en-US" dirty="0" smtClean="0"/>
              <a:t>On a fork() call, the parent’s page table is copied into the child’s; in both page tables the data pages are set to read-only permission and code pages are set to execute-only permission</a:t>
            </a:r>
          </a:p>
        </p:txBody>
      </p:sp>
    </p:spTree>
    <p:extLst>
      <p:ext uri="{BB962C8B-B14F-4D97-AF65-F5344CB8AC3E}">
        <p14:creationId xmlns:p14="http://schemas.microsoft.com/office/powerpoint/2010/main" val="162112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page replacement algorithm is an online algorithm</a:t>
            </a:r>
          </a:p>
          <a:p>
            <a:pPr lvl="1"/>
            <a:r>
              <a:rPr lang="en-US" dirty="0" smtClean="0"/>
              <a:t> Takes a sequence of accesses in the form (VA, </a:t>
            </a:r>
            <a:r>
              <a:rPr lang="en-US" dirty="0" err="1" smtClean="0"/>
              <a:t>pid</a:t>
            </a:r>
            <a:r>
              <a:rPr lang="en-US" dirty="0" smtClean="0"/>
              <a:t>) and returns (fault, PPFN) or (no fault, PPFN)</a:t>
            </a:r>
          </a:p>
          <a:p>
            <a:pPr lvl="2"/>
            <a:r>
              <a:rPr lang="en-US" dirty="0" smtClean="0"/>
              <a:t>Invoked on all accesses, but replaces a page only on a page fault provided all physical page frames are occupied; otherwise there is no need for page replacement</a:t>
            </a:r>
          </a:p>
          <a:p>
            <a:pPr lvl="2"/>
            <a:r>
              <a:rPr lang="en-US" dirty="0" smtClean="0"/>
              <a:t>In the case of a replacement, selects one of the physical page frames and assigns it to the current access (VA, </a:t>
            </a:r>
            <a:r>
              <a:rPr lang="en-US" dirty="0" err="1" smtClean="0"/>
              <a:t>pid</a:t>
            </a:r>
            <a:r>
              <a:rPr lang="en-US" dirty="0" smtClean="0"/>
              <a:t>) that has suffered from a page fault</a:t>
            </a:r>
          </a:p>
          <a:p>
            <a:pPr lvl="2"/>
            <a:r>
              <a:rPr lang="en-US" dirty="0" smtClean="0"/>
              <a:t>The goal of a page replacement algorithm is to minimize the number of page faults</a:t>
            </a:r>
          </a:p>
          <a:p>
            <a:pPr lvl="2"/>
            <a:r>
              <a:rPr lang="en-US" dirty="0" smtClean="0"/>
              <a:t>The biggest challenge in these algorithms is that the full input sequence is not known at any point in time as the future accesses are unknown</a:t>
            </a:r>
            <a:endParaRPr lang="en-US" dirty="0"/>
          </a:p>
        </p:txBody>
      </p:sp>
    </p:spTree>
    <p:extLst>
      <p:ext uri="{BB962C8B-B14F-4D97-AF65-F5344CB8AC3E}">
        <p14:creationId xmlns:p14="http://schemas.microsoft.com/office/powerpoint/2010/main" val="353235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We will transform the input sequence before applying the algorithm</a:t>
            </a:r>
          </a:p>
          <a:p>
            <a:pPr lvl="1"/>
            <a:r>
              <a:rPr lang="en-US" dirty="0" smtClean="0"/>
              <a:t>The actual virtual addresses will be transformed to the corresponding virtual page numbers and the sequence of virtual page numbers forms the input to the algorithm</a:t>
            </a:r>
          </a:p>
          <a:p>
            <a:pPr lvl="2"/>
            <a:r>
              <a:rPr lang="en-US" dirty="0" smtClean="0"/>
              <a:t>Consider a page size of 100 bytes and the virtual address sequence (100, 432, 101, 612, 102, 103, 104, 101, 611, 102, 103, 104, 101, 610, 102, 103, 104, 101, 609, 102, 105), which will be transformed to (1, 4, 1, 6, 1, 1, 1, 1, 6, 1, 1, 1, 1, 6, 1, 1, 1, 1, 6, 1, 1) and we will deal with this transformed sequence only</a:t>
            </a:r>
            <a:endParaRPr lang="en-US" dirty="0"/>
          </a:p>
        </p:txBody>
      </p:sp>
    </p:spTree>
    <p:extLst>
      <p:ext uri="{BB962C8B-B14F-4D97-AF65-F5344CB8AC3E}">
        <p14:creationId xmlns:p14="http://schemas.microsoft.com/office/powerpoint/2010/main" val="227640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Basics</a:t>
            </a:r>
          </a:p>
          <a:p>
            <a:r>
              <a:rPr lang="en-US" dirty="0" smtClean="0"/>
              <a:t>Memory allocation</a:t>
            </a:r>
          </a:p>
          <a:p>
            <a:r>
              <a:rPr lang="en-US" dirty="0" smtClean="0"/>
              <a:t>Virtual memory and demand paging</a:t>
            </a:r>
          </a:p>
          <a:p>
            <a:r>
              <a:rPr lang="en-US" dirty="0" smtClean="0"/>
              <a:t>Page replacement </a:t>
            </a:r>
            <a:r>
              <a:rPr lang="en-US" dirty="0" smtClean="0"/>
              <a:t>algorithms</a:t>
            </a:r>
          </a:p>
          <a:p>
            <a:r>
              <a:rPr lang="en-US" dirty="0" smtClean="0"/>
              <a:t>Design </a:t>
            </a:r>
            <a:r>
              <a:rPr lang="en-US" smtClean="0"/>
              <a:t>of Page Table</a:t>
            </a:r>
            <a:endParaRPr lang="en-US" dirty="0" smtClean="0"/>
          </a:p>
          <a:p>
            <a:r>
              <a:rPr lang="en-US" dirty="0" smtClean="0"/>
              <a:t>Frame allocation policies</a:t>
            </a:r>
          </a:p>
          <a:p>
            <a:r>
              <a:rPr lang="en-US" dirty="0" smtClean="0"/>
              <a:t>Page faults and thrashing</a:t>
            </a:r>
          </a:p>
          <a:p>
            <a:r>
              <a:rPr lang="en-US" dirty="0" smtClean="0"/>
              <a:t>Segmentation</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143000"/>
            <a:ext cx="8686800" cy="5715000"/>
          </a:xfrm>
        </p:spPr>
        <p:txBody>
          <a:bodyPr>
            <a:normAutofit lnSpcReduction="10000"/>
          </a:bodyPr>
          <a:lstStyle/>
          <a:p>
            <a:r>
              <a:rPr lang="en-US" dirty="0" smtClean="0"/>
              <a:t>The most popular deterministic replacement algorithms include FIFO, LRU, LFU, and a large number of approximations of LRU</a:t>
            </a:r>
          </a:p>
          <a:p>
            <a:pPr lvl="1"/>
            <a:r>
              <a:rPr lang="en-US" dirty="0" smtClean="0"/>
              <a:t>The FIFO policy replaces the oldest page provided all physical page frames are occupied</a:t>
            </a:r>
          </a:p>
          <a:p>
            <a:pPr lvl="2"/>
            <a:r>
              <a:rPr lang="en-US" dirty="0" smtClean="0"/>
              <a:t>Consider a memory with three physical page frames and the access sequence (7, 0, 1, 2, 0, 3, 0, 4, 2, 3, 0, 3, 2, 1, 2, 0, 1, 7, 0, 1); this sequence experiences fifteen page faults with FIFO replacement</a:t>
            </a:r>
          </a:p>
          <a:p>
            <a:pPr lvl="2"/>
            <a:r>
              <a:rPr lang="en-US" dirty="0" smtClean="0"/>
              <a:t>It may not be always true that having more page frames reduces the number of page faults with FIFO replacement</a:t>
            </a:r>
          </a:p>
          <a:p>
            <a:pPr lvl="2"/>
            <a:r>
              <a:rPr lang="en-US" dirty="0" smtClean="0"/>
              <a:t>Consider the sequence (1, 2, 3, 4, 1, 2, 5, 1, 2, 3, 4, 5) and compare the number of faults with three and four page frames when using FIFO replacement</a:t>
            </a:r>
            <a:endParaRPr lang="en-US" dirty="0"/>
          </a:p>
        </p:txBody>
      </p:sp>
    </p:spTree>
    <p:extLst>
      <p:ext uri="{BB962C8B-B14F-4D97-AF65-F5344CB8AC3E}">
        <p14:creationId xmlns:p14="http://schemas.microsoft.com/office/powerpoint/2010/main" val="374058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The LRU replacement algorithm replaces the least recently used page</a:t>
            </a:r>
          </a:p>
          <a:p>
            <a:pPr lvl="1"/>
            <a:r>
              <a:rPr lang="en-US" dirty="0" smtClean="0"/>
              <a:t>Needs to maintain the order of accesses to the pages</a:t>
            </a:r>
          </a:p>
          <a:p>
            <a:pPr lvl="1"/>
            <a:r>
              <a:rPr lang="en-US" dirty="0" smtClean="0"/>
              <a:t>Every page access needs to update this order</a:t>
            </a:r>
          </a:p>
          <a:p>
            <a:pPr lvl="1"/>
            <a:r>
              <a:rPr lang="en-US" dirty="0" smtClean="0"/>
              <a:t>The sequence on which FIFO has fifteen page faults, LRU has twelve page faults</a:t>
            </a:r>
          </a:p>
          <a:p>
            <a:pPr lvl="1"/>
            <a:r>
              <a:rPr lang="en-US" dirty="0" smtClean="0"/>
              <a:t>The motivation for LRU policy comes from the optimal algorithm</a:t>
            </a:r>
          </a:p>
          <a:p>
            <a:pPr lvl="2"/>
            <a:r>
              <a:rPr lang="en-US" dirty="0" smtClean="0"/>
              <a:t>An algorithm that replaces the page with the furthest access in the future is provably optimal (due to Laszlo </a:t>
            </a:r>
            <a:r>
              <a:rPr lang="en-US" dirty="0" err="1" smtClean="0"/>
              <a:t>Belady</a:t>
            </a:r>
            <a:r>
              <a:rPr lang="en-US" dirty="0" smtClean="0"/>
              <a:t>, 1966); also known as the longest forward distance (LFD) replacement algorithm</a:t>
            </a:r>
          </a:p>
          <a:p>
            <a:pPr lvl="2"/>
            <a:r>
              <a:rPr lang="en-US" dirty="0" smtClean="0"/>
              <a:t>This algorithm cannot be implemented due to dependence on future</a:t>
            </a:r>
          </a:p>
          <a:p>
            <a:pPr lvl="2"/>
            <a:r>
              <a:rPr lang="en-US" dirty="0" smtClean="0"/>
              <a:t>LRU is a crude approximation of the optimal algorithm </a:t>
            </a:r>
            <a:endParaRPr lang="en-US" dirty="0"/>
          </a:p>
        </p:txBody>
      </p:sp>
    </p:spTree>
    <p:extLst>
      <p:ext uri="{BB962C8B-B14F-4D97-AF65-F5344CB8AC3E}">
        <p14:creationId xmlns:p14="http://schemas.microsoft.com/office/powerpoint/2010/main" val="104656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ways of implementing LRU: counter-based and list-based (usually known as stack-based)</a:t>
            </a:r>
          </a:p>
          <a:p>
            <a:pPr lvl="1"/>
            <a:r>
              <a:rPr lang="en-US" dirty="0" smtClean="0"/>
              <a:t>A counter-based implementation attaches a time-of-access field with each page frame</a:t>
            </a:r>
          </a:p>
          <a:p>
            <a:pPr lvl="2"/>
            <a:r>
              <a:rPr lang="en-US" dirty="0" smtClean="0"/>
              <a:t>On each access, this field is updated with the current hardware clock tick; the page with the smallest tick is replaced</a:t>
            </a:r>
          </a:p>
          <a:p>
            <a:pPr lvl="2"/>
            <a:r>
              <a:rPr lang="en-US" dirty="0" smtClean="0"/>
              <a:t>Three drawbacks: the size of this field must be equal to the size of the hardware clock register, handling wrap-around is difficult, replacement requires a find-min operation</a:t>
            </a:r>
          </a:p>
          <a:p>
            <a:pPr lvl="1"/>
            <a:r>
              <a:rPr lang="en-US" dirty="0" smtClean="0"/>
              <a:t>Possible to maintain relative time instead of absolute time</a:t>
            </a:r>
          </a:p>
          <a:p>
            <a:pPr lvl="2"/>
            <a:r>
              <a:rPr lang="en-US" dirty="0" smtClean="0"/>
              <a:t>On an access to a page frame, its time field is reset to zero and all others’ time fields are incremented by one; the page with the largest count is replaced</a:t>
            </a:r>
            <a:endParaRPr lang="en-US" dirty="0"/>
          </a:p>
        </p:txBody>
      </p:sp>
    </p:spTree>
    <p:extLst>
      <p:ext uri="{BB962C8B-B14F-4D97-AF65-F5344CB8AC3E}">
        <p14:creationId xmlns:p14="http://schemas.microsoft.com/office/powerpoint/2010/main" val="15051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List-based implementation</a:t>
            </a:r>
          </a:p>
          <a:p>
            <a:pPr lvl="1"/>
            <a:r>
              <a:rPr lang="en-US" dirty="0" smtClean="0"/>
              <a:t>Maintains a doubly-linked list of page frame ids</a:t>
            </a:r>
          </a:p>
          <a:p>
            <a:pPr lvl="1"/>
            <a:r>
              <a:rPr lang="en-US" dirty="0" smtClean="0"/>
              <a:t>The head of the list is the MRU frame and the tail is the LRU frame</a:t>
            </a:r>
          </a:p>
          <a:p>
            <a:pPr lvl="1"/>
            <a:r>
              <a:rPr lang="en-US" dirty="0" smtClean="0"/>
              <a:t>On each access, the accessed frame is delinked and made the head of the list</a:t>
            </a:r>
          </a:p>
          <a:p>
            <a:pPr lvl="2"/>
            <a:r>
              <a:rPr lang="en-US" dirty="0" smtClean="0"/>
              <a:t>Requires O(1) pointer operations</a:t>
            </a:r>
          </a:p>
          <a:p>
            <a:pPr lvl="1"/>
            <a:r>
              <a:rPr lang="en-US" dirty="0" smtClean="0"/>
              <a:t>Does not suffer from the drawbacks of the counter-based implementations</a:t>
            </a:r>
          </a:p>
          <a:p>
            <a:pPr lvl="1"/>
            <a:r>
              <a:rPr lang="en-US" dirty="0" smtClean="0"/>
              <a:t>Still requires O(</a:t>
            </a:r>
            <a:r>
              <a:rPr lang="en-US" dirty="0" err="1" smtClean="0"/>
              <a:t>nlog</a:t>
            </a:r>
            <a:r>
              <a:rPr lang="en-US" dirty="0" smtClean="0"/>
              <a:t> n) space to store the </a:t>
            </a:r>
            <a:r>
              <a:rPr lang="en-US" dirty="0" err="1" smtClean="0"/>
              <a:t>recency</a:t>
            </a:r>
            <a:r>
              <a:rPr lang="en-US" dirty="0" smtClean="0"/>
              <a:t> list for n physical page frames</a:t>
            </a:r>
          </a:p>
          <a:p>
            <a:pPr lvl="1"/>
            <a:r>
              <a:rPr lang="en-US" dirty="0" smtClean="0"/>
              <a:t>In reality, some approximation of LRU is implemented that needs only O(n) space</a:t>
            </a:r>
          </a:p>
          <a:p>
            <a:pPr lvl="2"/>
            <a:r>
              <a:rPr lang="en-US" dirty="0" smtClean="0"/>
              <a:t>We will discuss four such approximate schemes</a:t>
            </a:r>
            <a:endParaRPr lang="en-US" dirty="0"/>
          </a:p>
        </p:txBody>
      </p:sp>
    </p:spTree>
    <p:extLst>
      <p:ext uri="{BB962C8B-B14F-4D97-AF65-F5344CB8AC3E}">
        <p14:creationId xmlns:p14="http://schemas.microsoft.com/office/powerpoint/2010/main" val="2901536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 bit algorithm</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For each page frame, there is a reference bit and a k-bit register</a:t>
            </a:r>
          </a:p>
          <a:p>
            <a:pPr lvl="1"/>
            <a:r>
              <a:rPr lang="en-US" dirty="0"/>
              <a:t>k</a:t>
            </a:r>
            <a:r>
              <a:rPr lang="en-US" dirty="0" smtClean="0"/>
              <a:t> is usually a small constant</a:t>
            </a:r>
          </a:p>
          <a:p>
            <a:pPr lvl="1"/>
            <a:r>
              <a:rPr lang="en-US" dirty="0" smtClean="0"/>
              <a:t>The reference bit is set on each access to the frame</a:t>
            </a:r>
          </a:p>
          <a:p>
            <a:pPr lvl="1"/>
            <a:r>
              <a:rPr lang="en-US" dirty="0" smtClean="0"/>
              <a:t>Periodically, all the registers are shifted to right by one bit and the reference bits are copied to the most significant position of the register; at this time all the reference bits are cleared</a:t>
            </a:r>
          </a:p>
          <a:p>
            <a:pPr lvl="1"/>
            <a:r>
              <a:rPr lang="en-US" dirty="0" smtClean="0"/>
              <a:t>The page frame with the smallest register value is replaced; requires a find-min operation, which is O(n)</a:t>
            </a:r>
          </a:p>
          <a:p>
            <a:pPr lvl="1"/>
            <a:r>
              <a:rPr lang="en-US" dirty="0" smtClean="0"/>
              <a:t>The register value of a frame is the history of accesses to the page frame during the last k periods</a:t>
            </a:r>
            <a:endParaRPr lang="en-US" dirty="0"/>
          </a:p>
        </p:txBody>
      </p:sp>
    </p:spTree>
    <p:extLst>
      <p:ext uri="{BB962C8B-B14F-4D97-AF65-F5344CB8AC3E}">
        <p14:creationId xmlns:p14="http://schemas.microsoft.com/office/powerpoint/2010/main" val="304875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Second chance algorithm</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a:t>W</a:t>
            </a:r>
            <a:r>
              <a:rPr lang="en-US" dirty="0" smtClean="0"/>
              <a:t>e have just the reference bit per page frame</a:t>
            </a:r>
          </a:p>
          <a:p>
            <a:r>
              <a:rPr lang="en-US" dirty="0" smtClean="0"/>
              <a:t>The idea is to replace the page in the FIFO order that has its reference bit reset</a:t>
            </a:r>
          </a:p>
          <a:p>
            <a:pPr lvl="1"/>
            <a:r>
              <a:rPr lang="en-US" dirty="0" smtClean="0"/>
              <a:t>If at the time of replacement, the oldest page has its reference bit set, it is skipped but its reference bit is reset i.e., it is given a second chance to get accessed</a:t>
            </a:r>
          </a:p>
          <a:p>
            <a:pPr lvl="1"/>
            <a:r>
              <a:rPr lang="en-US" dirty="0" smtClean="0"/>
              <a:t>LRU-CLOCK is one of the simplest implementations</a:t>
            </a:r>
          </a:p>
          <a:p>
            <a:pPr lvl="2"/>
            <a:r>
              <a:rPr lang="en-US" dirty="0" smtClean="0"/>
              <a:t>The page frames are organized in a circular FIFO queue with a pointer pointing to the next replacement candidate (this is like a clock hand)</a:t>
            </a:r>
          </a:p>
          <a:p>
            <a:pPr lvl="2"/>
            <a:r>
              <a:rPr lang="en-US" dirty="0" smtClean="0"/>
              <a:t>If the replacement candidate has its reference bit set, the reference bit is reset, the pointer is moved to the next entry, and the process continues until a replacement candidate is found; its reference bit is set and the pointer is moved to the next frame</a:t>
            </a:r>
          </a:p>
        </p:txBody>
      </p:sp>
    </p:spTree>
    <p:extLst>
      <p:ext uri="{BB962C8B-B14F-4D97-AF65-F5344CB8AC3E}">
        <p14:creationId xmlns:p14="http://schemas.microsoft.com/office/powerpoint/2010/main" val="137440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Enhanced second chance algorithm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Suppose we categorize each page into the following four classes in increasing order of priority</a:t>
            </a:r>
          </a:p>
          <a:p>
            <a:pPr lvl="1"/>
            <a:r>
              <a:rPr lang="en-US" dirty="0" smtClean="0"/>
              <a:t>(reference bit reset, dirty bit reset), (reference bit reset, dirty bit set), (reference bit set, dirty bit reset), (reference bit set, dirty bit set)</a:t>
            </a:r>
          </a:p>
          <a:p>
            <a:r>
              <a:rPr lang="en-US" dirty="0" smtClean="0"/>
              <a:t>The pages are replaced from the two lowest priority classes</a:t>
            </a:r>
          </a:p>
          <a:p>
            <a:pPr lvl="1"/>
            <a:r>
              <a:rPr lang="en-US" dirty="0" smtClean="0"/>
              <a:t>The oldest page in the lowest non-empty priority class is replaced (only the lowest two classes are considered); why is the dirty bit important?</a:t>
            </a:r>
          </a:p>
          <a:p>
            <a:pPr lvl="1"/>
            <a:r>
              <a:rPr lang="en-US" dirty="0" smtClean="0"/>
              <a:t>If both the lowest priority classes are empty, the LRU-CLOCK algorithm is run on the other two priority classes to populate the two lowest priority classes</a:t>
            </a:r>
          </a:p>
        </p:txBody>
      </p:sp>
    </p:spTree>
    <p:extLst>
      <p:ext uri="{BB962C8B-B14F-4D97-AF65-F5344CB8AC3E}">
        <p14:creationId xmlns:p14="http://schemas.microsoft.com/office/powerpoint/2010/main" val="659587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An O(log n) time algorithm requiring O(n) space for n page frames</a:t>
            </a:r>
          </a:p>
          <a:p>
            <a:pPr lvl="1"/>
            <a:r>
              <a:rPr lang="en-US" dirty="0" smtClean="0"/>
              <a:t>Arrange the page frames logically at the leaves of a binary tree</a:t>
            </a:r>
          </a:p>
          <a:p>
            <a:pPr lvl="1"/>
            <a:r>
              <a:rPr lang="en-US" dirty="0" smtClean="0"/>
              <a:t>Each internal node of the tree has a bit indicating which way to go from that node</a:t>
            </a:r>
          </a:p>
          <a:p>
            <a:pPr lvl="1"/>
            <a:r>
              <a:rPr lang="en-US" dirty="0" smtClean="0"/>
              <a:t>On each access (including new allocations), a traversal is made from the accessed frame to the root changing the bits of the internal nodes encountered on the way to point in the other direction</a:t>
            </a:r>
          </a:p>
          <a:p>
            <a:pPr lvl="1"/>
            <a:r>
              <a:rPr lang="en-US" dirty="0" smtClean="0"/>
              <a:t>A replacement candidate is found by starting a traversal from the root until a leaf is reached</a:t>
            </a:r>
          </a:p>
          <a:p>
            <a:pPr lvl="2"/>
            <a:r>
              <a:rPr lang="en-US" dirty="0" smtClean="0"/>
              <a:t>The leaf is the replacement candidate</a:t>
            </a:r>
            <a:endParaRPr lang="en-US" dirty="0"/>
          </a:p>
        </p:txBody>
      </p:sp>
    </p:spTree>
    <p:extLst>
      <p:ext uri="{BB962C8B-B14F-4D97-AF65-F5344CB8AC3E}">
        <p14:creationId xmlns:p14="http://schemas.microsoft.com/office/powerpoint/2010/main" val="2365425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447800"/>
            <a:ext cx="8686800" cy="5410200"/>
          </a:xfrm>
        </p:spPr>
        <p:txBody>
          <a:bodyPr/>
          <a:lstStyle/>
          <a:p>
            <a:r>
              <a:rPr lang="en-US" dirty="0" smtClean="0"/>
              <a:t>Stack property</a:t>
            </a:r>
          </a:p>
          <a:p>
            <a:pPr lvl="1"/>
            <a:r>
              <a:rPr lang="en-US" dirty="0" smtClean="0"/>
              <a:t>For both LRU and optimal algorithms, increasing the number of page frames never increases the number of page faults</a:t>
            </a:r>
          </a:p>
          <a:p>
            <a:pPr lvl="2"/>
            <a:r>
              <a:rPr lang="en-US" dirty="0" smtClean="0"/>
              <a:t>Both these policies have the stack property which says that the set of pages accommodated in n page frames is a subset of the pages accommodated in n+1 page frames</a:t>
            </a:r>
          </a:p>
          <a:p>
            <a:pPr lvl="1"/>
            <a:r>
              <a:rPr lang="en-US" dirty="0" smtClean="0"/>
              <a:t>FIFO algorithm does not have the stack property</a:t>
            </a:r>
          </a:p>
          <a:p>
            <a:pPr lvl="2"/>
            <a:r>
              <a:rPr lang="en-US" dirty="0" smtClean="0"/>
              <a:t>It suffers from </a:t>
            </a:r>
            <a:r>
              <a:rPr lang="en-US" dirty="0" err="1" smtClean="0"/>
              <a:t>Belady’s</a:t>
            </a:r>
            <a:r>
              <a:rPr lang="en-US" dirty="0" smtClean="0"/>
              <a:t> anomaly, which is a situation where increasing the number of page frames leads to an increase in the number of page faults</a:t>
            </a:r>
            <a:endParaRPr lang="en-US" dirty="0"/>
          </a:p>
        </p:txBody>
      </p:sp>
    </p:spTree>
    <p:extLst>
      <p:ext uri="{BB962C8B-B14F-4D97-AF65-F5344CB8AC3E}">
        <p14:creationId xmlns:p14="http://schemas.microsoft.com/office/powerpoint/2010/main" val="3434237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LFU replacement algorithm</a:t>
            </a:r>
          </a:p>
          <a:p>
            <a:pPr lvl="1"/>
            <a:r>
              <a:rPr lang="en-US" dirty="0" smtClean="0"/>
              <a:t>Replaces the page that is least popular</a:t>
            </a:r>
          </a:p>
          <a:p>
            <a:pPr lvl="1"/>
            <a:r>
              <a:rPr lang="en-US" dirty="0" smtClean="0"/>
              <a:t>Satisfies stack property</a:t>
            </a:r>
          </a:p>
          <a:p>
            <a:pPr lvl="1"/>
            <a:r>
              <a:rPr lang="en-US" dirty="0" smtClean="0"/>
              <a:t>Couple of serious drawbacks</a:t>
            </a:r>
          </a:p>
          <a:p>
            <a:pPr lvl="2"/>
            <a:r>
              <a:rPr lang="en-US" dirty="0" smtClean="0"/>
              <a:t>Newly brought in pages can get replaced early because their access counters may have lower values than the older pages; can easily degenerate to a LIFO algorithm</a:t>
            </a:r>
          </a:p>
          <a:p>
            <a:pPr lvl="2"/>
            <a:r>
              <a:rPr lang="en-US" dirty="0" smtClean="0"/>
              <a:t>A page that was accessed very frequently at some point may never get replaced even though it is not accessed for a long time</a:t>
            </a:r>
          </a:p>
          <a:p>
            <a:pPr lvl="1"/>
            <a:r>
              <a:rPr lang="en-US" dirty="0" smtClean="0"/>
              <a:t>Need to combine LFU with an aging mechanism</a:t>
            </a:r>
          </a:p>
          <a:p>
            <a:pPr lvl="2"/>
            <a:r>
              <a:rPr lang="en-US" dirty="0" smtClean="0"/>
              <a:t>For example, could halve all the access counters periodically</a:t>
            </a:r>
            <a:endParaRPr lang="en-US" dirty="0"/>
          </a:p>
        </p:txBody>
      </p:sp>
    </p:spTree>
    <p:extLst>
      <p:ext uri="{BB962C8B-B14F-4D97-AF65-F5344CB8AC3E}">
        <p14:creationId xmlns:p14="http://schemas.microsoft.com/office/powerpoint/2010/main" val="314551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memory management</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Basic requirement of memory management is two-fold: correctness and security</a:t>
            </a:r>
          </a:p>
          <a:p>
            <a:pPr lvl="1"/>
            <a:r>
              <a:rPr lang="en-US" dirty="0" smtClean="0"/>
              <a:t>A process should read from or write to a piece of data if and only if the piece of data belongs to that process</a:t>
            </a:r>
          </a:p>
          <a:p>
            <a:pPr lvl="1"/>
            <a:r>
              <a:rPr lang="en-US" dirty="0" smtClean="0"/>
              <a:t>Every piece of data has an address and the address can be determined at three different points: compilation, loading, and execution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The replacement algorithms need not be deterministic</a:t>
            </a:r>
          </a:p>
          <a:p>
            <a:pPr lvl="1"/>
            <a:r>
              <a:rPr lang="en-US" dirty="0" smtClean="0"/>
              <a:t>Randomized algorithms also exist</a:t>
            </a:r>
          </a:p>
          <a:p>
            <a:pPr lvl="1"/>
            <a:r>
              <a:rPr lang="en-US" dirty="0" smtClean="0"/>
              <a:t>In the simplest form, one could just pick a page uniformly at random for replacement</a:t>
            </a:r>
          </a:p>
          <a:p>
            <a:pPr lvl="1"/>
            <a:r>
              <a:rPr lang="en-US" dirty="0" smtClean="0"/>
              <a:t>A slightly improved algorithm would maintain a bit with each page frame and set the bit to one on each access to the frame; if all bits are set to one, all but the most recently accessed page reset their bits; the page to </a:t>
            </a:r>
            <a:r>
              <a:rPr lang="en-US" smtClean="0"/>
              <a:t>be replaced is </a:t>
            </a:r>
            <a:r>
              <a:rPr lang="en-US" dirty="0" smtClean="0"/>
              <a:t>selected uniformly at random such that its bit is reset</a:t>
            </a:r>
          </a:p>
          <a:p>
            <a:pPr lvl="2"/>
            <a:r>
              <a:rPr lang="en-US" dirty="0" smtClean="0"/>
              <a:t>Often known as NRU-random or random with mark</a:t>
            </a:r>
            <a:endParaRPr lang="en-US" dirty="0"/>
          </a:p>
        </p:txBody>
      </p:sp>
    </p:spTree>
    <p:extLst>
      <p:ext uri="{BB962C8B-B14F-4D97-AF65-F5344CB8AC3E}">
        <p14:creationId xmlns:p14="http://schemas.microsoft.com/office/powerpoint/2010/main" val="181263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frame caches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When replacing a dirty page, the replaced page must be written to the disk before the new page can be filled in</a:t>
            </a:r>
          </a:p>
          <a:p>
            <a:pPr lvl="1"/>
            <a:r>
              <a:rPr lang="en-US" dirty="0" smtClean="0"/>
              <a:t>To reduce the critical path, a few frames are always kept in reserve so that a newly brought page can be filled into one of these without delay</a:t>
            </a:r>
          </a:p>
          <a:p>
            <a:pPr lvl="1"/>
            <a:r>
              <a:rPr lang="en-US" dirty="0" smtClean="0"/>
              <a:t>When the dirty page is completely flushed out, the frame holding this page can be returned to the reserve pool (also known as the reserve frame cache)</a:t>
            </a:r>
          </a:p>
          <a:p>
            <a:pPr lvl="1"/>
            <a:r>
              <a:rPr lang="en-US" dirty="0" smtClean="0"/>
              <a:t>The implication is that page replacement should be invoked as soon as the memory is full beyond a threshold</a:t>
            </a:r>
          </a:p>
          <a:p>
            <a:pPr lvl="1"/>
            <a:r>
              <a:rPr lang="en-US" dirty="0" smtClean="0"/>
              <a:t>Recently replaced pages are usually kept in a page frame cache before dropping them</a:t>
            </a:r>
            <a:endParaRPr lang="en-US" dirty="0"/>
          </a:p>
        </p:txBody>
      </p:sp>
    </p:spTree>
    <p:extLst>
      <p:ext uri="{BB962C8B-B14F-4D97-AF65-F5344CB8AC3E}">
        <p14:creationId xmlns:p14="http://schemas.microsoft.com/office/powerpoint/2010/main" val="380080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Organization of page table</a:t>
            </a:r>
          </a:p>
          <a:p>
            <a:pPr lvl="1"/>
            <a:r>
              <a:rPr lang="en-US" dirty="0" smtClean="0"/>
              <a:t>The page table access algorithm implicitly assumes that the page table is stored in a contiguous portion of physical memory</a:t>
            </a:r>
          </a:p>
          <a:p>
            <a:pPr lvl="2"/>
            <a:r>
              <a:rPr lang="en-US" dirty="0" smtClean="0"/>
              <a:t>Let’s see if it is practical by computing how large the page table is</a:t>
            </a:r>
          </a:p>
          <a:p>
            <a:pPr lvl="2"/>
            <a:r>
              <a:rPr lang="en-US" dirty="0" smtClean="0"/>
              <a:t>Notice that all translations resident in the page table are not needed simultaneously with high probability</a:t>
            </a:r>
          </a:p>
          <a:p>
            <a:pPr lvl="2"/>
            <a:r>
              <a:rPr lang="en-US" dirty="0" smtClean="0"/>
              <a:t>Assume that the page size is 2</a:t>
            </a:r>
            <a:r>
              <a:rPr lang="en-US" baseline="30000" dirty="0" smtClean="0"/>
              <a:t>p</a:t>
            </a:r>
            <a:r>
              <a:rPr lang="en-US" dirty="0" smtClean="0"/>
              <a:t> bytes, the virtual address space is 2</a:t>
            </a:r>
            <a:r>
              <a:rPr lang="en-US" baseline="30000" dirty="0" smtClean="0"/>
              <a:t>v</a:t>
            </a:r>
            <a:r>
              <a:rPr lang="en-US" dirty="0" smtClean="0"/>
              <a:t> bytes, and the PTE size is 2</a:t>
            </a:r>
            <a:r>
              <a:rPr lang="en-US" baseline="30000" dirty="0" smtClean="0"/>
              <a:t>t</a:t>
            </a:r>
            <a:r>
              <a:rPr lang="en-US" dirty="0" smtClean="0"/>
              <a:t> bytes; this leads to a page table size of 2</a:t>
            </a:r>
            <a:r>
              <a:rPr lang="en-US" baseline="30000" dirty="0" smtClean="0"/>
              <a:t>v-p+t </a:t>
            </a:r>
            <a:r>
              <a:rPr lang="en-US" dirty="0" smtClean="0"/>
              <a:t>bytes which is 8 MB for v=32, p=12, and t=3; this is just for one process</a:t>
            </a:r>
          </a:p>
          <a:p>
            <a:pPr lvl="1"/>
            <a:r>
              <a:rPr lang="en-US" dirty="0" smtClean="0"/>
              <a:t>To conserve memory, page tables are also paged just like the processes</a:t>
            </a:r>
          </a:p>
          <a:p>
            <a:pPr lvl="2"/>
            <a:r>
              <a:rPr lang="en-US" dirty="0" smtClean="0"/>
              <a:t>Called hierarchical paging and affects how a PTE </a:t>
            </a:r>
            <a:r>
              <a:rPr lang="en-US" smtClean="0"/>
              <a:t>is located</a:t>
            </a:r>
            <a:endParaRPr lang="en-US" dirty="0"/>
          </a:p>
          <a:p>
            <a:pPr lvl="2"/>
            <a:endParaRPr lang="en-US" dirty="0" smtClean="0"/>
          </a:p>
        </p:txBody>
      </p:sp>
    </p:spTree>
    <p:extLst>
      <p:ext uri="{BB962C8B-B14F-4D97-AF65-F5344CB8AC3E}">
        <p14:creationId xmlns:p14="http://schemas.microsoft.com/office/powerpoint/2010/main" val="361575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Hierarchical page table</a:t>
            </a:r>
          </a:p>
          <a:p>
            <a:pPr lvl="1"/>
            <a:r>
              <a:rPr lang="en-US" dirty="0" smtClean="0"/>
              <a:t>Suppose we have a virtual page with number N in the range [0, 2</a:t>
            </a:r>
            <a:r>
              <a:rPr lang="en-US" baseline="30000" dirty="0" smtClean="0"/>
              <a:t>v-p</a:t>
            </a:r>
            <a:r>
              <a:rPr lang="en-US" dirty="0" smtClean="0"/>
              <a:t>)</a:t>
            </a:r>
          </a:p>
          <a:p>
            <a:pPr lvl="1"/>
            <a:r>
              <a:rPr lang="en-US" dirty="0" smtClean="0"/>
              <a:t>The address space of the page table is [0, 2</a:t>
            </a:r>
            <a:r>
              <a:rPr lang="en-US" baseline="30000" dirty="0" smtClean="0"/>
              <a:t>v-p+t</a:t>
            </a:r>
            <a:r>
              <a:rPr lang="en-US" dirty="0" smtClean="0"/>
              <a:t>) if we assume that the page table starts at address zero</a:t>
            </a:r>
          </a:p>
          <a:p>
            <a:pPr lvl="2"/>
            <a:r>
              <a:rPr lang="en-US" dirty="0" smtClean="0"/>
              <a:t>We will page this space</a:t>
            </a:r>
          </a:p>
          <a:p>
            <a:pPr lvl="2"/>
            <a:r>
              <a:rPr lang="en-US" dirty="0" smtClean="0"/>
              <a:t>The PTE for the virtual page N is located at address 2</a:t>
            </a:r>
            <a:r>
              <a:rPr lang="en-US" baseline="30000" dirty="0" smtClean="0"/>
              <a:t>t</a:t>
            </a:r>
            <a:r>
              <a:rPr lang="en-US" dirty="0" smtClean="0"/>
              <a:t>N; we will view this as the logical address of the PTE</a:t>
            </a:r>
          </a:p>
          <a:p>
            <a:pPr lvl="2"/>
            <a:r>
              <a:rPr lang="en-US" dirty="0" smtClean="0"/>
              <a:t>Once the page table is paged, this logical address will get located in some physical page frame</a:t>
            </a:r>
          </a:p>
          <a:p>
            <a:pPr lvl="2"/>
            <a:r>
              <a:rPr lang="en-US" dirty="0" smtClean="0"/>
              <a:t>Let us apply the same mechanism for translating virtual addresses to physical addresses and see how the logical PTE address gets translated to the paged physical memory</a:t>
            </a:r>
          </a:p>
        </p:txBody>
      </p:sp>
    </p:spTree>
    <p:extLst>
      <p:ext uri="{BB962C8B-B14F-4D97-AF65-F5344CB8AC3E}">
        <p14:creationId xmlns:p14="http://schemas.microsoft.com/office/powerpoint/2010/main" val="2770727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The first step is to remove the page offset from the logical PTE address to get the PTE’s virtual page number and this is 2</a:t>
            </a:r>
            <a:r>
              <a:rPr lang="en-US" baseline="30000" dirty="0" smtClean="0"/>
              <a:t>t-p</a:t>
            </a:r>
            <a:r>
              <a:rPr lang="en-US" dirty="0" smtClean="0"/>
              <a:t>N</a:t>
            </a:r>
          </a:p>
          <a:p>
            <a:pPr lvl="1"/>
            <a:r>
              <a:rPr lang="en-US" dirty="0" smtClean="0"/>
              <a:t>This virtual page number must be translated to a physical page frame number which will tell us where the page of the page table containing this PTE is located in physical memory</a:t>
            </a:r>
          </a:p>
          <a:p>
            <a:pPr lvl="1"/>
            <a:r>
              <a:rPr lang="en-US" dirty="0" smtClean="0"/>
              <a:t>To do this, we use a page table with number of entries equal to 2</a:t>
            </a:r>
            <a:r>
              <a:rPr lang="en-US" baseline="30000" dirty="0" smtClean="0"/>
              <a:t>v-2p+t</a:t>
            </a:r>
          </a:p>
          <a:p>
            <a:pPr lvl="2"/>
            <a:r>
              <a:rPr lang="en-US" dirty="0" smtClean="0"/>
              <a:t>Let us call it the L1 page table, which must be contiguous in physical memory</a:t>
            </a:r>
          </a:p>
          <a:p>
            <a:pPr lvl="1"/>
            <a:r>
              <a:rPr lang="en-US" dirty="0" smtClean="0"/>
              <a:t>Let us assume that each entry of the L1 page table is of size 2</a:t>
            </a:r>
            <a:r>
              <a:rPr lang="en-US" baseline="30000" dirty="0" smtClean="0"/>
              <a:t>t</a:t>
            </a:r>
            <a:r>
              <a:rPr lang="en-US" dirty="0" smtClean="0"/>
              <a:t> bytes so that the total size in bytes is 2</a:t>
            </a:r>
            <a:r>
              <a:rPr lang="en-US" baseline="30000" dirty="0" smtClean="0"/>
              <a:t>v-2p+2t</a:t>
            </a:r>
          </a:p>
        </p:txBody>
      </p:sp>
    </p:spTree>
    <p:extLst>
      <p:ext uri="{BB962C8B-B14F-4D97-AF65-F5344CB8AC3E}">
        <p14:creationId xmlns:p14="http://schemas.microsoft.com/office/powerpoint/2010/main" val="3158657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endParaRPr lang="en-US" baseline="30000" dirty="0"/>
          </a:p>
          <a:p>
            <a:pPr lvl="1"/>
            <a:r>
              <a:rPr lang="en-US" dirty="0" smtClean="0"/>
              <a:t>For the PTE we are looking for, the L1 page table will be looked up at offset 2</a:t>
            </a:r>
            <a:r>
              <a:rPr lang="en-US" baseline="30000" dirty="0" smtClean="0"/>
              <a:t>2t-p</a:t>
            </a:r>
            <a:r>
              <a:rPr lang="en-US" dirty="0" smtClean="0"/>
              <a:t>N from the start of the L1 page table</a:t>
            </a:r>
          </a:p>
          <a:p>
            <a:pPr lvl="1"/>
            <a:r>
              <a:rPr lang="en-US" dirty="0" smtClean="0"/>
              <a:t>Let us suppose that this L1 page table entry provides the physical page frame f</a:t>
            </a:r>
          </a:p>
          <a:p>
            <a:pPr lvl="2"/>
            <a:r>
              <a:rPr lang="en-US" dirty="0" smtClean="0"/>
              <a:t>This is the physical page frame of the main page table (we can call it the L2 page table) where the PTE is located</a:t>
            </a:r>
          </a:p>
          <a:p>
            <a:pPr lvl="1"/>
            <a:r>
              <a:rPr lang="en-US" dirty="0" smtClean="0"/>
              <a:t>We append the last p bits of 2</a:t>
            </a:r>
            <a:r>
              <a:rPr lang="en-US" baseline="30000" dirty="0" smtClean="0"/>
              <a:t>t</a:t>
            </a:r>
            <a:r>
              <a:rPr lang="en-US" dirty="0" smtClean="0"/>
              <a:t>N after f to get the actual physical address where the PTE can be found</a:t>
            </a:r>
          </a:p>
          <a:p>
            <a:pPr lvl="1"/>
            <a:r>
              <a:rPr lang="en-US" dirty="0" smtClean="0"/>
              <a:t>In summary, for each process, we need to keep the entire L1 page table in memory occupying a contiguous space of 2</a:t>
            </a:r>
            <a:r>
              <a:rPr lang="en-US" baseline="30000" dirty="0" smtClean="0"/>
              <a:t>v-2p+2t</a:t>
            </a:r>
            <a:r>
              <a:rPr lang="en-US" dirty="0" smtClean="0"/>
              <a:t> bytes and on demand bring in the pages of the L2 page table</a:t>
            </a:r>
          </a:p>
        </p:txBody>
      </p:sp>
    </p:spTree>
    <p:extLst>
      <p:ext uri="{BB962C8B-B14F-4D97-AF65-F5344CB8AC3E}">
        <p14:creationId xmlns:p14="http://schemas.microsoft.com/office/powerpoint/2010/main" val="103898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In a fully paged physical memory, it is a little inconvenient to allocate a contiguous space the size of which exceeds the size of a page</a:t>
            </a:r>
          </a:p>
          <a:p>
            <a:pPr lvl="2"/>
            <a:r>
              <a:rPr lang="en-US" dirty="0" smtClean="0"/>
              <a:t>May need moving data to create a big enough hole</a:t>
            </a:r>
          </a:p>
          <a:p>
            <a:pPr lvl="1"/>
            <a:r>
              <a:rPr lang="en-US" dirty="0" smtClean="0"/>
              <a:t>Ideally, we want our L1 page table to be at most a page in size</a:t>
            </a:r>
          </a:p>
          <a:p>
            <a:pPr lvl="1"/>
            <a:r>
              <a:rPr lang="en-US" dirty="0" smtClean="0"/>
              <a:t>The only way to achieve this is to introduce more levels in the hierarchy of page tables</a:t>
            </a:r>
          </a:p>
          <a:p>
            <a:pPr lvl="2"/>
            <a:r>
              <a:rPr lang="en-US" dirty="0" smtClean="0"/>
              <a:t>Page the L1 page table</a:t>
            </a:r>
          </a:p>
          <a:p>
            <a:pPr lvl="1"/>
            <a:r>
              <a:rPr lang="en-US" dirty="0" smtClean="0"/>
              <a:t>Notice that each new level reduces the L1 page table size by a factor of 2</a:t>
            </a:r>
            <a:r>
              <a:rPr lang="en-US" baseline="30000" dirty="0" smtClean="0"/>
              <a:t>p-t</a:t>
            </a:r>
          </a:p>
          <a:p>
            <a:pPr lvl="2"/>
            <a:r>
              <a:rPr lang="en-US" dirty="0" smtClean="0"/>
              <a:t>The penalty comes in terms of the time taken in a translation if we miss the TLB</a:t>
            </a:r>
          </a:p>
        </p:txBody>
      </p:sp>
    </p:spTree>
    <p:extLst>
      <p:ext uri="{BB962C8B-B14F-4D97-AF65-F5344CB8AC3E}">
        <p14:creationId xmlns:p14="http://schemas.microsoft.com/office/powerpoint/2010/main" val="2947565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In an n-level page table hierarchy, the total size of the L1 page table is 2</a:t>
            </a:r>
            <a:r>
              <a:rPr lang="en-US" baseline="30000" dirty="0" smtClean="0"/>
              <a:t>v-np+nt</a:t>
            </a:r>
            <a:r>
              <a:rPr lang="en-US" dirty="0" smtClean="0"/>
              <a:t> bytes</a:t>
            </a:r>
          </a:p>
          <a:p>
            <a:pPr lvl="1"/>
            <a:r>
              <a:rPr lang="en-US" dirty="0" smtClean="0"/>
              <a:t>We need to find the smallest +</a:t>
            </a:r>
            <a:r>
              <a:rPr lang="en-US" dirty="0" err="1" smtClean="0"/>
              <a:t>ve</a:t>
            </a:r>
            <a:r>
              <a:rPr lang="en-US" dirty="0" smtClean="0"/>
              <a:t> integer n such that 2</a:t>
            </a:r>
            <a:r>
              <a:rPr lang="en-US" baseline="30000" dirty="0" smtClean="0"/>
              <a:t>v-np+nt</a:t>
            </a:r>
            <a:r>
              <a:rPr lang="en-US" dirty="0" smtClean="0"/>
              <a:t> ≤ 2</a:t>
            </a:r>
            <a:r>
              <a:rPr lang="en-US" baseline="30000" dirty="0" smtClean="0"/>
              <a:t>p </a:t>
            </a:r>
            <a:r>
              <a:rPr lang="en-US" dirty="0" smtClean="0"/>
              <a:t>or v-(n+1)</a:t>
            </a:r>
            <a:r>
              <a:rPr lang="en-US" dirty="0" err="1" smtClean="0"/>
              <a:t>p+nt</a:t>
            </a:r>
            <a:r>
              <a:rPr lang="en-US" dirty="0" smtClean="0"/>
              <a:t> ≤ 0 i.e., n ≥ (v-p)/(p-t)</a:t>
            </a:r>
            <a:endParaRPr lang="en-US" baseline="30000" dirty="0"/>
          </a:p>
          <a:p>
            <a:pPr lvl="2"/>
            <a:r>
              <a:rPr lang="en-US" dirty="0" smtClean="0"/>
              <a:t>For v=32, p=12, and t=3, we have 20-9n ≤ 0 i.e., n is at least 3 meaning that in this case we need a three-level page table hierarchy with L1, L2, and L3 tables; the L1 table is of size 32 bytes (four entries), which fits in a page; the L2 and L3 tables are paged, the pages are brought in as needed, and can also be swapped out; the total size of the L2 page table is four physical page frames i.e., 16 KB (2048 entries); the size of the L3 page table is 2048 page frames i.e., 8 MB (2</a:t>
            </a:r>
            <a:r>
              <a:rPr lang="en-US" baseline="30000" dirty="0" smtClean="0"/>
              <a:t>20</a:t>
            </a:r>
            <a:r>
              <a:rPr lang="en-US" dirty="0" smtClean="0"/>
              <a:t> entries, as required)</a:t>
            </a:r>
          </a:p>
          <a:p>
            <a:pPr lvl="2"/>
            <a:r>
              <a:rPr lang="en-US" dirty="0" smtClean="0"/>
              <a:t>Notice that the total size of all the page tables has increased from 8 MB to 8 MB + 16 KB + 32 bytes</a:t>
            </a:r>
          </a:p>
        </p:txBody>
      </p:sp>
    </p:spTree>
    <p:extLst>
      <p:ext uri="{BB962C8B-B14F-4D97-AF65-F5344CB8AC3E}">
        <p14:creationId xmlns:p14="http://schemas.microsoft.com/office/powerpoint/2010/main" val="187620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Starting from the virtual address how do we get the final PTE in an n-level hierarchy?</a:t>
            </a:r>
          </a:p>
          <a:p>
            <a:pPr lvl="2"/>
            <a:r>
              <a:rPr lang="en-US" dirty="0" smtClean="0"/>
              <a:t>Derive the virtual page number by shifting the address to the right by p bit positions</a:t>
            </a:r>
          </a:p>
          <a:p>
            <a:pPr lvl="2"/>
            <a:r>
              <a:rPr lang="en-US" dirty="0" smtClean="0"/>
              <a:t>Shift the virtual page number to the right by (n-1)(p-t) bit positions and the residual portion is the index into the L1 page table</a:t>
            </a:r>
          </a:p>
          <a:p>
            <a:pPr lvl="2"/>
            <a:r>
              <a:rPr lang="en-US" dirty="0" smtClean="0"/>
              <a:t>Shift the L1 page table index to the left by t bits to get the byte offset which needs to be added to the starting address of the L1 page table to get the address of the L1 PTE</a:t>
            </a:r>
          </a:p>
          <a:p>
            <a:pPr lvl="2"/>
            <a:r>
              <a:rPr lang="en-US" dirty="0" smtClean="0"/>
              <a:t>The L1 PTE provides the physical page frame number of the L2 PTE; the actual L2 PTE address is calculated by first shifting the next p-t bits of the virtual address to the left by t bit positions and adding this to the starting address of the page containing the L2 PTE and the lookups continue</a:t>
            </a:r>
          </a:p>
        </p:txBody>
      </p:sp>
    </p:spTree>
    <p:extLst>
      <p:ext uri="{BB962C8B-B14F-4D97-AF65-F5344CB8AC3E}">
        <p14:creationId xmlns:p14="http://schemas.microsoft.com/office/powerpoint/2010/main" val="1076986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Lower bound on page table size</a:t>
            </a:r>
          </a:p>
          <a:p>
            <a:pPr lvl="1"/>
            <a:r>
              <a:rPr lang="en-US" dirty="0" smtClean="0"/>
              <a:t>If the physical memory size is 2</a:t>
            </a:r>
            <a:r>
              <a:rPr lang="en-US" baseline="30000" dirty="0" smtClean="0"/>
              <a:t>m</a:t>
            </a:r>
            <a:r>
              <a:rPr lang="en-US" dirty="0" smtClean="0"/>
              <a:t> bytes, we only need to maintain the translation for 2</a:t>
            </a:r>
            <a:r>
              <a:rPr lang="en-US" baseline="30000" dirty="0" smtClean="0"/>
              <a:t>m-p</a:t>
            </a:r>
            <a:r>
              <a:rPr lang="en-US" dirty="0" smtClean="0"/>
              <a:t> pages leading to a page table size lower bound of 2</a:t>
            </a:r>
            <a:r>
              <a:rPr lang="en-US" baseline="30000" dirty="0" smtClean="0"/>
              <a:t>m-p+t</a:t>
            </a:r>
            <a:r>
              <a:rPr lang="en-US" dirty="0" smtClean="0"/>
              <a:t> bytes</a:t>
            </a:r>
          </a:p>
          <a:p>
            <a:pPr lvl="1"/>
            <a:r>
              <a:rPr lang="en-US" dirty="0" smtClean="0"/>
              <a:t>However, the traditional way of maintaining translation requires page tables for each process and the aggregate storage of these can far exceed the lower bound</a:t>
            </a:r>
          </a:p>
          <a:p>
            <a:pPr lvl="1"/>
            <a:r>
              <a:rPr lang="en-US" dirty="0" smtClean="0"/>
              <a:t>Why can’t we maintain translations of only the 2</a:t>
            </a:r>
            <a:r>
              <a:rPr lang="en-US" baseline="30000" dirty="0" smtClean="0"/>
              <a:t>m-p</a:t>
            </a:r>
            <a:r>
              <a:rPr lang="en-US" dirty="0" smtClean="0"/>
              <a:t> resident pages?</a:t>
            </a:r>
          </a:p>
        </p:txBody>
      </p:sp>
    </p:spTree>
    <p:extLst>
      <p:ext uri="{BB962C8B-B14F-4D97-AF65-F5344CB8AC3E}">
        <p14:creationId xmlns:p14="http://schemas.microsoft.com/office/powerpoint/2010/main" val="373699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binding</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If the compiler knows exactly where a data will be placed in memory, it can generate absolute addresses</a:t>
            </a:r>
          </a:p>
          <a:p>
            <a:pPr lvl="1"/>
            <a:r>
              <a:rPr lang="en-US" dirty="0" smtClean="0"/>
              <a:t>Reduces flexibility in memory allocation</a:t>
            </a:r>
          </a:p>
          <a:p>
            <a:pPr lvl="1"/>
            <a:r>
              <a:rPr lang="en-US" dirty="0" smtClean="0"/>
              <a:t>How to bind addresses for dynamically allocated data?</a:t>
            </a:r>
          </a:p>
          <a:p>
            <a:pPr lvl="1"/>
            <a:r>
              <a:rPr lang="en-US" dirty="0" smtClean="0"/>
              <a:t>How to handle a process size of which exceeds the size of the available memory?</a:t>
            </a:r>
          </a:p>
          <a:p>
            <a:pPr lvl="1"/>
            <a:r>
              <a:rPr lang="en-US" dirty="0" smtClean="0"/>
              <a:t>How to handle multiple processes?</a:t>
            </a:r>
            <a:endParaRPr lang="en-US" dirty="0"/>
          </a:p>
        </p:txBody>
      </p:sp>
    </p:spTree>
    <p:extLst>
      <p:ext uri="{BB962C8B-B14F-4D97-AF65-F5344CB8AC3E}">
        <p14:creationId xmlns:p14="http://schemas.microsoft.com/office/powerpoint/2010/main" val="259566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Lower bound on page table size</a:t>
            </a:r>
          </a:p>
          <a:p>
            <a:pPr lvl="1"/>
            <a:r>
              <a:rPr lang="en-US" dirty="0" smtClean="0"/>
              <a:t>One possible implementation that achieves this bound is known as the inverted page table</a:t>
            </a:r>
          </a:p>
          <a:p>
            <a:pPr lvl="1"/>
            <a:r>
              <a:rPr lang="en-US" dirty="0" smtClean="0"/>
              <a:t>The page table has exactly 2</a:t>
            </a:r>
            <a:r>
              <a:rPr lang="en-US" baseline="30000" dirty="0" smtClean="0"/>
              <a:t>m-p</a:t>
            </a:r>
            <a:r>
              <a:rPr lang="en-US" dirty="0" smtClean="0"/>
              <a:t> entries and each entry stores a pair: (</a:t>
            </a:r>
            <a:r>
              <a:rPr lang="en-US" dirty="0" err="1" smtClean="0"/>
              <a:t>pid</a:t>
            </a:r>
            <a:r>
              <a:rPr lang="en-US" dirty="0" smtClean="0"/>
              <a:t>, virtual page number)</a:t>
            </a:r>
          </a:p>
          <a:p>
            <a:pPr lvl="1"/>
            <a:r>
              <a:rPr lang="en-US" dirty="0" smtClean="0"/>
              <a:t>When a process with </a:t>
            </a:r>
            <a:r>
              <a:rPr lang="en-US" dirty="0" err="1" smtClean="0"/>
              <a:t>pid</a:t>
            </a:r>
            <a:r>
              <a:rPr lang="en-US" dirty="0" smtClean="0"/>
              <a:t> P needs to translate a virtual page number N, it would search the inverted page table looking for the pair (P, N)</a:t>
            </a:r>
          </a:p>
          <a:p>
            <a:pPr lvl="2"/>
            <a:r>
              <a:rPr lang="en-US" dirty="0" smtClean="0"/>
              <a:t>If found, the index of the entry is the desired physical page frame number; otherwise it results in a page fault</a:t>
            </a:r>
          </a:p>
          <a:p>
            <a:pPr lvl="1"/>
            <a:r>
              <a:rPr lang="en-US" dirty="0" smtClean="0"/>
              <a:t>The TLB miss latency can be very large and the worst part is that it grows as more memory is installed</a:t>
            </a:r>
          </a:p>
          <a:p>
            <a:pPr lvl="2"/>
            <a:r>
              <a:rPr lang="en-US" dirty="0" smtClean="0"/>
              <a:t>Could be greatly optimized with a space-bounded hash table i.e., the total number of hash elements is bounded</a:t>
            </a:r>
          </a:p>
        </p:txBody>
      </p:sp>
    </p:spTree>
    <p:extLst>
      <p:ext uri="{BB962C8B-B14F-4D97-AF65-F5344CB8AC3E}">
        <p14:creationId xmlns:p14="http://schemas.microsoft.com/office/powerpoint/2010/main" val="413064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Page replacement and inverted page table</a:t>
            </a:r>
          </a:p>
          <a:p>
            <a:pPr lvl="1"/>
            <a:r>
              <a:rPr lang="en-US" dirty="0" smtClean="0"/>
              <a:t>Inverted page tables are not good for VA to PA translation, but are useful for PA to VA translation</a:t>
            </a:r>
          </a:p>
          <a:p>
            <a:pPr lvl="1"/>
            <a:r>
              <a:rPr lang="en-US" dirty="0" smtClean="0"/>
              <a:t>The inverse translation (PA to VA) is needed at the time of replacing a page</a:t>
            </a:r>
          </a:p>
          <a:p>
            <a:pPr lvl="2"/>
            <a:r>
              <a:rPr lang="en-US" dirty="0" smtClean="0"/>
              <a:t>The PTE of the replaced page needs to be looked up and updated, which requires the VA and the </a:t>
            </a:r>
            <a:r>
              <a:rPr lang="en-US" dirty="0" err="1" smtClean="0"/>
              <a:t>pid</a:t>
            </a:r>
            <a:r>
              <a:rPr lang="en-US" dirty="0" smtClean="0"/>
              <a:t> of the process owning the replaced page</a:t>
            </a:r>
          </a:p>
          <a:p>
            <a:pPr lvl="2"/>
            <a:r>
              <a:rPr lang="en-US" dirty="0" smtClean="0"/>
              <a:t>The VA is also needed to flush the translation from the TLB and may be needed to flush the cache blocks mapping to the page from the processor caches</a:t>
            </a:r>
          </a:p>
          <a:p>
            <a:pPr lvl="1"/>
            <a:r>
              <a:rPr lang="en-US" dirty="0" smtClean="0"/>
              <a:t>The inverse translation can be obtained in O(1) time from an inverted </a:t>
            </a:r>
            <a:r>
              <a:rPr lang="en-US" smtClean="0"/>
              <a:t>page table</a:t>
            </a:r>
            <a:endParaRPr lang="en-US" dirty="0" smtClean="0"/>
          </a:p>
        </p:txBody>
      </p:sp>
    </p:spTree>
    <p:extLst>
      <p:ext uri="{BB962C8B-B14F-4D97-AF65-F5344CB8AC3E}">
        <p14:creationId xmlns:p14="http://schemas.microsoft.com/office/powerpoint/2010/main" val="1570525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Frame allocation policies</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When a process is loaded, the OS must allocate a minimum number of frames to it</a:t>
            </a:r>
          </a:p>
          <a:p>
            <a:pPr lvl="1"/>
            <a:r>
              <a:rPr lang="en-US" dirty="0" smtClean="0"/>
              <a:t>Decided by the instruction set architecture</a:t>
            </a:r>
          </a:p>
          <a:p>
            <a:r>
              <a:rPr lang="en-US" dirty="0" smtClean="0"/>
              <a:t>Is there an upper bound on the number of frames allocated to a process?</a:t>
            </a:r>
          </a:p>
          <a:p>
            <a:pPr lvl="1"/>
            <a:r>
              <a:rPr lang="en-US" dirty="0" smtClean="0"/>
              <a:t>Equal allocation, proportional allocation, priority-based allocation, and hybrid of these</a:t>
            </a:r>
          </a:p>
          <a:p>
            <a:pPr lvl="1"/>
            <a:r>
              <a:rPr lang="en-US" dirty="0" smtClean="0"/>
              <a:t>Should a process execute global replacement or local replacement for pages?</a:t>
            </a:r>
          </a:p>
          <a:p>
            <a:pPr lvl="1"/>
            <a:r>
              <a:rPr lang="en-US" dirty="0" smtClean="0"/>
              <a:t>When a process starts up, it has to do global replacement until it has got its share if the system implements static frame quotas</a:t>
            </a:r>
          </a:p>
          <a:p>
            <a:pPr lvl="1"/>
            <a:r>
              <a:rPr lang="en-US" dirty="0" smtClean="0"/>
              <a:t>Global replacement offers better performance, but an upper bound is needed to avoid </a:t>
            </a:r>
            <a:r>
              <a:rPr lang="en-US" dirty="0" err="1" smtClean="0"/>
              <a:t>DoS</a:t>
            </a:r>
            <a:r>
              <a:rPr lang="en-US" dirty="0" smtClean="0"/>
              <a:t> attacks</a:t>
            </a:r>
            <a:endParaRPr lang="en-US" dirty="0"/>
          </a:p>
        </p:txBody>
      </p:sp>
    </p:spTree>
    <p:extLst>
      <p:ext uri="{BB962C8B-B14F-4D97-AF65-F5344CB8AC3E}">
        <p14:creationId xmlns:p14="http://schemas.microsoft.com/office/powerpoint/2010/main" val="1210777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 process uses a set of pages quite frequently before moving on to another set of pages</a:t>
            </a:r>
          </a:p>
          <a:p>
            <a:pPr lvl="1"/>
            <a:r>
              <a:rPr lang="en-US" dirty="0" smtClean="0"/>
              <a:t>The set of pages accessed over a time window (representing a locale of the program) is called the working set of the process</a:t>
            </a:r>
          </a:p>
          <a:p>
            <a:pPr lvl="2"/>
            <a:r>
              <a:rPr lang="en-US" dirty="0" smtClean="0"/>
              <a:t>The working set keeps changing with time</a:t>
            </a:r>
          </a:p>
          <a:p>
            <a:pPr lvl="1"/>
            <a:r>
              <a:rPr lang="en-US" dirty="0" smtClean="0"/>
              <a:t>A process is said to be thrashing if it is suffering from an excessive volume of page faults</a:t>
            </a:r>
          </a:p>
          <a:p>
            <a:pPr lvl="2"/>
            <a:r>
              <a:rPr lang="en-US" dirty="0" smtClean="0"/>
              <a:t>Happens if the process fails to get enough page frames to accommodate its working set</a:t>
            </a:r>
          </a:p>
          <a:p>
            <a:pPr lvl="1"/>
            <a:r>
              <a:rPr lang="en-US" dirty="0" smtClean="0"/>
              <a:t>In early operating systems, CPU utilization was used as an indicator for increasing or decreasing the degree of multiprogramming</a:t>
            </a:r>
          </a:p>
          <a:p>
            <a:pPr lvl="2"/>
            <a:r>
              <a:rPr lang="en-US" dirty="0" smtClean="0"/>
              <a:t>Can get into a situation where thrashing keeps increasing</a:t>
            </a:r>
            <a:endParaRPr lang="en-US" dirty="0"/>
          </a:p>
        </p:txBody>
      </p:sp>
    </p:spTree>
    <p:extLst>
      <p:ext uri="{BB962C8B-B14F-4D97-AF65-F5344CB8AC3E}">
        <p14:creationId xmlns:p14="http://schemas.microsoft.com/office/powerpoint/2010/main" val="2458525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Thrashing avoidance is a two-step algorithm</a:t>
            </a:r>
          </a:p>
          <a:p>
            <a:pPr lvl="1"/>
            <a:r>
              <a:rPr lang="en-US" dirty="0" smtClean="0"/>
              <a:t>Working set estimation and pre-paging</a:t>
            </a:r>
          </a:p>
          <a:p>
            <a:pPr lvl="1"/>
            <a:r>
              <a:rPr lang="en-US" dirty="0" smtClean="0"/>
              <a:t>Working set estimation involves remembering the list of unique pages accessed over a small window (e.g., the last five thousand references)</a:t>
            </a:r>
          </a:p>
          <a:p>
            <a:pPr lvl="2"/>
            <a:r>
              <a:rPr lang="en-US" dirty="0" smtClean="0"/>
              <a:t>Too small a window fails to capture the full working set</a:t>
            </a:r>
          </a:p>
          <a:p>
            <a:pPr lvl="2"/>
            <a:r>
              <a:rPr lang="en-US" dirty="0" smtClean="0"/>
              <a:t>Too large a window captures multiple working sets</a:t>
            </a:r>
          </a:p>
          <a:p>
            <a:pPr lvl="2"/>
            <a:r>
              <a:rPr lang="en-US" dirty="0" smtClean="0"/>
              <a:t>The list of accessed pages can be generated by periodically collecting the reference bits</a:t>
            </a:r>
          </a:p>
          <a:p>
            <a:pPr lvl="2"/>
            <a:r>
              <a:rPr lang="en-US" dirty="0" smtClean="0"/>
              <a:t>Once working sets of all active processes are collected, determining the optimal degree of multi-programming is equivalent to the bin-packing problem</a:t>
            </a:r>
          </a:p>
          <a:p>
            <a:pPr lvl="2"/>
            <a:r>
              <a:rPr lang="en-US" dirty="0" smtClean="0"/>
              <a:t>The processes that cannot be accommodated are swapped out from memory and suspended until there is a space in memory</a:t>
            </a:r>
            <a:endParaRPr lang="en-US" dirty="0"/>
          </a:p>
        </p:txBody>
      </p:sp>
    </p:spTree>
    <p:extLst>
      <p:ext uri="{BB962C8B-B14F-4D97-AF65-F5344CB8AC3E}">
        <p14:creationId xmlns:p14="http://schemas.microsoft.com/office/powerpoint/2010/main" val="2494985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Pre-paging</a:t>
            </a:r>
          </a:p>
          <a:p>
            <a:pPr lvl="1"/>
            <a:r>
              <a:rPr lang="en-US" dirty="0" smtClean="0"/>
              <a:t>When a new process is swapped in, thrashing may occur until the process has its working set in the memory</a:t>
            </a:r>
          </a:p>
          <a:p>
            <a:pPr lvl="2"/>
            <a:r>
              <a:rPr lang="en-US" dirty="0" smtClean="0"/>
              <a:t>Pre-paging is used to solve this problem</a:t>
            </a:r>
          </a:p>
          <a:p>
            <a:pPr lvl="1"/>
            <a:r>
              <a:rPr lang="en-US" dirty="0" smtClean="0"/>
              <a:t>The working set list of a process is stored along with its context and the OS swaps in these pages before scheduling the process</a:t>
            </a:r>
          </a:p>
          <a:p>
            <a:pPr lvl="2"/>
            <a:r>
              <a:rPr lang="en-US" dirty="0" smtClean="0"/>
              <a:t>This is called pre-paging</a:t>
            </a:r>
          </a:p>
          <a:p>
            <a:pPr lvl="2"/>
            <a:r>
              <a:rPr lang="en-US" dirty="0" smtClean="0"/>
              <a:t>Downside: The working set list may not be accurate and some of the swapped in pages may not be used</a:t>
            </a:r>
          </a:p>
          <a:p>
            <a:pPr lvl="1"/>
            <a:r>
              <a:rPr lang="en-US" dirty="0" smtClean="0"/>
              <a:t>Thrashing can also be controlled by increasing or decreasing the degree of multi-programming depending on the page fault count</a:t>
            </a:r>
          </a:p>
          <a:p>
            <a:pPr lvl="1"/>
            <a:endParaRPr lang="en-US" dirty="0" smtClean="0"/>
          </a:p>
          <a:p>
            <a:pPr lvl="1"/>
            <a:endParaRPr lang="en-US" dirty="0"/>
          </a:p>
        </p:txBody>
      </p:sp>
    </p:spTree>
    <p:extLst>
      <p:ext uri="{BB962C8B-B14F-4D97-AF65-F5344CB8AC3E}">
        <p14:creationId xmlns:p14="http://schemas.microsoft.com/office/powerpoint/2010/main" val="2743849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Even if the OS takes all measures to control thrashing, poor programming can lead to a very high volume of page faults</a:t>
            </a:r>
          </a:p>
          <a:p>
            <a:pPr lvl="1"/>
            <a:r>
              <a:rPr lang="en-US" dirty="0" smtClean="0"/>
              <a:t>Consider the following two ways of initializing a two-dimensional array</a:t>
            </a:r>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a[j][</a:t>
            </a:r>
            <a:r>
              <a:rPr lang="en-US" dirty="0" err="1" smtClean="0"/>
              <a:t>i</a:t>
            </a:r>
            <a:r>
              <a:rPr lang="en-US" dirty="0" smtClean="0"/>
              <a:t>] = 0;</a:t>
            </a:r>
          </a:p>
          <a:p>
            <a:pPr marL="457200" lvl="1" indent="0">
              <a:buNone/>
            </a:pPr>
            <a:endParaRPr lang="en-US" dirty="0"/>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a:t>
            </a:r>
            <a:r>
              <a:rPr lang="en-US" dirty="0" err="1" smtClean="0"/>
              <a:t>i</a:t>
            </a:r>
            <a:r>
              <a:rPr lang="en-US" dirty="0" smtClean="0"/>
              <a:t>][j] = 0;</a:t>
            </a:r>
          </a:p>
          <a:p>
            <a:pPr lvl="1"/>
            <a:r>
              <a:rPr lang="en-US" dirty="0" smtClean="0"/>
              <a:t>This example shows that the OS must switch to a local frame allocation policy for the processes with high fault rates</a:t>
            </a:r>
          </a:p>
          <a:p>
            <a:pPr lvl="2"/>
            <a:r>
              <a:rPr lang="en-US" dirty="0" smtClean="0"/>
              <a:t>Saves the other processes from thrashing</a:t>
            </a:r>
            <a:endParaRPr lang="en-US" dirty="0"/>
          </a:p>
        </p:txBody>
      </p:sp>
    </p:spTree>
    <p:extLst>
      <p:ext uri="{BB962C8B-B14F-4D97-AF65-F5344CB8AC3E}">
        <p14:creationId xmlns:p14="http://schemas.microsoft.com/office/powerpoint/2010/main" val="1683054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Segmentation</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Segmentation is yet another way to decouple the process address space from the physical address space</a:t>
            </a:r>
          </a:p>
          <a:p>
            <a:pPr lvl="1"/>
            <a:r>
              <a:rPr lang="en-US" dirty="0" smtClean="0"/>
              <a:t>The process address space is divided into variable-sized segments reflecting the logical view of the process address space</a:t>
            </a:r>
          </a:p>
          <a:p>
            <a:pPr lvl="2"/>
            <a:r>
              <a:rPr lang="en-US" dirty="0" smtClean="0"/>
              <a:t>Code segment, global data segment, stack segment, heap segment, etc..</a:t>
            </a:r>
          </a:p>
          <a:p>
            <a:pPr lvl="2"/>
            <a:r>
              <a:rPr lang="en-US" dirty="0" smtClean="0"/>
              <a:t>A segment is a contiguous region of virtual or physical memory</a:t>
            </a:r>
          </a:p>
          <a:p>
            <a:pPr lvl="2"/>
            <a:r>
              <a:rPr lang="en-US" dirty="0" smtClean="0"/>
              <a:t>Each logical or virtual address is divided into two parts: segment number and segment offset</a:t>
            </a:r>
          </a:p>
          <a:p>
            <a:pPr lvl="2"/>
            <a:r>
              <a:rPr lang="en-US" dirty="0" smtClean="0"/>
              <a:t>A segment table translates the logical segment number into a segment base address; each entry contains the segment base address and the segment size</a:t>
            </a:r>
            <a:endParaRPr lang="en-US" dirty="0"/>
          </a:p>
        </p:txBody>
      </p:sp>
    </p:spTree>
    <p:extLst>
      <p:ext uri="{BB962C8B-B14F-4D97-AF65-F5344CB8AC3E}">
        <p14:creationId xmlns:p14="http://schemas.microsoft.com/office/powerpoint/2010/main" val="1899685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Virtual segment translation</a:t>
            </a:r>
          </a:p>
          <a:p>
            <a:pPr lvl="1"/>
            <a:r>
              <a:rPr lang="en-US" dirty="0" smtClean="0"/>
              <a:t>Check if the segment </a:t>
            </a:r>
            <a:r>
              <a:rPr lang="en-US" dirty="0" err="1" smtClean="0"/>
              <a:t>offest</a:t>
            </a:r>
            <a:r>
              <a:rPr lang="en-US" dirty="0" smtClean="0"/>
              <a:t> is within the segment size</a:t>
            </a:r>
          </a:p>
          <a:p>
            <a:pPr lvl="2"/>
            <a:r>
              <a:rPr lang="en-US" dirty="0" smtClean="0"/>
              <a:t>Returns segmentation fault</a:t>
            </a:r>
          </a:p>
          <a:p>
            <a:pPr lvl="1"/>
            <a:r>
              <a:rPr lang="en-US" dirty="0" smtClean="0"/>
              <a:t>Add segment offset to the segment base address to generate the physical address</a:t>
            </a:r>
          </a:p>
          <a:p>
            <a:pPr lvl="1"/>
            <a:r>
              <a:rPr lang="en-US" dirty="0" smtClean="0"/>
              <a:t>A segment table base register is used to locate the segment table in physical memory</a:t>
            </a:r>
          </a:p>
          <a:p>
            <a:pPr lvl="1"/>
            <a:r>
              <a:rPr lang="en-US" dirty="0" smtClean="0"/>
              <a:t>The last few accessed segment table entries can be cached inside the processor (just </a:t>
            </a:r>
            <a:r>
              <a:rPr lang="en-US" smtClean="0"/>
              <a:t>like the TLB)</a:t>
            </a:r>
            <a:endParaRPr lang="en-US" dirty="0" smtClean="0"/>
          </a:p>
          <a:p>
            <a:pPr lvl="1"/>
            <a:endParaRPr lang="en-US" dirty="0"/>
          </a:p>
        </p:txBody>
      </p:sp>
    </p:spTree>
    <p:extLst>
      <p:ext uri="{BB962C8B-B14F-4D97-AF65-F5344CB8AC3E}">
        <p14:creationId xmlns:p14="http://schemas.microsoft.com/office/powerpoint/2010/main" val="320417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Usually, the compiler generates relative addresses</a:t>
            </a:r>
          </a:p>
          <a:p>
            <a:pPr lvl="1"/>
            <a:r>
              <a:rPr lang="en-US" dirty="0" smtClean="0"/>
              <a:t>All the addresses are relative to some address such as stack pointer, global pointer, etc.</a:t>
            </a:r>
          </a:p>
          <a:p>
            <a:pPr lvl="1"/>
            <a:r>
              <a:rPr lang="en-US" dirty="0" smtClean="0"/>
              <a:t>Loader carries out the absolute address binding</a:t>
            </a:r>
          </a:p>
          <a:p>
            <a:pPr lvl="1"/>
            <a:r>
              <a:rPr lang="en-US" dirty="0" smtClean="0"/>
              <a:t>Lots of flexibility in memory allocation, but needs an additional level of translation at run-time</a:t>
            </a:r>
          </a:p>
          <a:p>
            <a:pPr lvl="1"/>
            <a:r>
              <a:rPr lang="en-US" dirty="0" smtClean="0"/>
              <a:t>How to handle a process size of which exceeds the available memory size?</a:t>
            </a:r>
          </a:p>
          <a:p>
            <a:r>
              <a:rPr lang="en-US" dirty="0" smtClean="0"/>
              <a:t>Ideally, we want to load parts of the process as and when needed and do address binding at that time</a:t>
            </a:r>
          </a:p>
        </p:txBody>
      </p:sp>
    </p:spTree>
    <p:extLst>
      <p:ext uri="{BB962C8B-B14F-4D97-AF65-F5344CB8AC3E}">
        <p14:creationId xmlns:p14="http://schemas.microsoft.com/office/powerpoint/2010/main" val="15412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A process needs to be allocated sufficient memory when it is loaded</a:t>
            </a:r>
          </a:p>
          <a:p>
            <a:pPr lvl="1"/>
            <a:r>
              <a:rPr lang="en-US" dirty="0" smtClean="0"/>
              <a:t>Search for a hole: first-fit, best-fit, worst-fit</a:t>
            </a:r>
          </a:p>
          <a:p>
            <a:pPr lvl="1"/>
            <a:r>
              <a:rPr lang="en-US" dirty="0" smtClean="0"/>
              <a:t>If no sufficiently large hole is found, some processes must be swapped out to create bigger holes</a:t>
            </a:r>
          </a:p>
          <a:p>
            <a:pPr lvl="1"/>
            <a:r>
              <a:rPr lang="en-US" dirty="0" smtClean="0"/>
              <a:t>Problem: internal and external fragmentation</a:t>
            </a:r>
          </a:p>
          <a:p>
            <a:pPr lvl="2"/>
            <a:r>
              <a:rPr lang="en-US" dirty="0" smtClean="0"/>
              <a:t>External fragmentation: a large number of small holes such that when taken together they could accommodate a process</a:t>
            </a:r>
          </a:p>
          <a:p>
            <a:pPr lvl="2"/>
            <a:r>
              <a:rPr lang="en-US" dirty="0" smtClean="0"/>
              <a:t>Internal fragmentation: The hole allocated to a process is a little too large</a:t>
            </a:r>
          </a:p>
          <a:p>
            <a:pPr lvl="2"/>
            <a:r>
              <a:rPr lang="en-US" dirty="0" smtClean="0"/>
              <a:t>Need to compact memory periodically</a:t>
            </a:r>
            <a:endParaRPr lang="en-US" dirty="0"/>
          </a:p>
        </p:txBody>
      </p:sp>
    </p:spTree>
    <p:extLst>
      <p:ext uri="{BB962C8B-B14F-4D97-AF65-F5344CB8AC3E}">
        <p14:creationId xmlns:p14="http://schemas.microsoft.com/office/powerpoint/2010/main" val="9066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Requires two registers to hold the base address and the limit per process</a:t>
            </a:r>
          </a:p>
          <a:p>
            <a:pPr lvl="1"/>
            <a:r>
              <a:rPr lang="en-US" dirty="0" smtClean="0"/>
              <a:t>Set by the loader at the time of loading a process and can be manipulated only in kernel mode</a:t>
            </a:r>
          </a:p>
          <a:p>
            <a:pPr lvl="1"/>
            <a:r>
              <a:rPr lang="en-US" dirty="0" smtClean="0"/>
              <a:t>The lowest address L in the address space of the process must be translated to the base address B</a:t>
            </a:r>
          </a:p>
          <a:p>
            <a:pPr lvl="1"/>
            <a:r>
              <a:rPr lang="en-US" dirty="0" smtClean="0"/>
              <a:t>The addresses generated from the process address space are called virtual addresses</a:t>
            </a:r>
          </a:p>
          <a:p>
            <a:pPr lvl="2"/>
            <a:r>
              <a:rPr lang="en-US" dirty="0" smtClean="0"/>
              <a:t>The virtual address A corresponds to the physical address A-L+B and this translation is done by the hardware (why not OS?)</a:t>
            </a:r>
          </a:p>
          <a:p>
            <a:pPr lvl="1"/>
            <a:r>
              <a:rPr lang="en-US" dirty="0" smtClean="0"/>
              <a:t>Every access is checked to make sure that it does not exceed the space allocated to a process</a:t>
            </a:r>
          </a:p>
        </p:txBody>
      </p:sp>
    </p:spTree>
    <p:extLst>
      <p:ext uri="{BB962C8B-B14F-4D97-AF65-F5344CB8AC3E}">
        <p14:creationId xmlns:p14="http://schemas.microsoft.com/office/powerpoint/2010/main" val="38757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Memory allocation</a:t>
            </a:r>
            <a:endParaRPr lang="en-US" dirty="0"/>
          </a:p>
        </p:txBody>
      </p:sp>
      <p:sp>
        <p:nvSpPr>
          <p:cNvPr id="3" name="Content Placeholder 2"/>
          <p:cNvSpPr>
            <a:spLocks noGrp="1"/>
          </p:cNvSpPr>
          <p:nvPr>
            <p:ph idx="1"/>
          </p:nvPr>
        </p:nvSpPr>
        <p:spPr>
          <a:xfrm>
            <a:off x="457200" y="990600"/>
            <a:ext cx="8686800" cy="5867400"/>
          </a:xfrm>
        </p:spPr>
        <p:txBody>
          <a:bodyPr/>
          <a:lstStyle/>
          <a:p>
            <a:r>
              <a:rPr lang="en-US" dirty="0" smtClean="0"/>
              <a:t>Dynamic loading</a:t>
            </a:r>
          </a:p>
          <a:p>
            <a:pPr lvl="1"/>
            <a:r>
              <a:rPr lang="en-US" dirty="0" smtClean="0"/>
              <a:t>Necessary to support processes that do not fit in memory</a:t>
            </a:r>
          </a:p>
          <a:p>
            <a:pPr lvl="1"/>
            <a:r>
              <a:rPr lang="en-US" dirty="0" smtClean="0"/>
              <a:t>Also known as demand loading</a:t>
            </a:r>
          </a:p>
          <a:p>
            <a:pPr lvl="1"/>
            <a:r>
              <a:rPr lang="en-US" dirty="0" smtClean="0"/>
              <a:t>One way to support demand loading is to decide on a fixed block size, which would be loaded at a time</a:t>
            </a:r>
          </a:p>
          <a:p>
            <a:pPr lvl="2"/>
            <a:r>
              <a:rPr lang="en-US" dirty="0" smtClean="0"/>
              <a:t>The process is partitioned into these blocks</a:t>
            </a:r>
          </a:p>
          <a:p>
            <a:pPr lvl="2"/>
            <a:r>
              <a:rPr lang="en-US" dirty="0" smtClean="0"/>
              <a:t>When a certain part of the process is needed, the partition containing this part is loaded into memory</a:t>
            </a:r>
          </a:p>
          <a:p>
            <a:pPr lvl="2"/>
            <a:r>
              <a:rPr lang="en-US" dirty="0" smtClean="0"/>
              <a:t>Memory is also partitioned into blocks of the same size so that a partition of a process can fit into one memory partition: external fragmentation disappears completely</a:t>
            </a:r>
          </a:p>
          <a:p>
            <a:pPr lvl="2"/>
            <a:r>
              <a:rPr lang="en-US" dirty="0" smtClean="0"/>
              <a:t>These blocks are known as pages; how to decide the size?</a:t>
            </a:r>
            <a:endParaRPr lang="en-US" dirty="0"/>
          </a:p>
        </p:txBody>
      </p:sp>
    </p:spTree>
    <p:extLst>
      <p:ext uri="{BB962C8B-B14F-4D97-AF65-F5344CB8AC3E}">
        <p14:creationId xmlns:p14="http://schemas.microsoft.com/office/powerpoint/2010/main" val="106574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With a 32-bit address, one can access 4 GB of memory</a:t>
            </a:r>
          </a:p>
          <a:p>
            <a:pPr lvl="1"/>
            <a:r>
              <a:rPr lang="en-US" dirty="0" smtClean="0"/>
              <a:t>A process will never get the complete memory though</a:t>
            </a:r>
          </a:p>
          <a:p>
            <a:pPr lvl="1"/>
            <a:r>
              <a:rPr lang="en-US" dirty="0" smtClean="0"/>
              <a:t>Seems enough for most day-to-day applications</a:t>
            </a:r>
          </a:p>
          <a:p>
            <a:pPr lvl="1"/>
            <a:r>
              <a:rPr lang="en-US" dirty="0" smtClean="0"/>
              <a:t>However, it seems unfair to load the entire application executable at startup</a:t>
            </a:r>
          </a:p>
          <a:p>
            <a:pPr lvl="2"/>
            <a:r>
              <a:rPr lang="en-US" dirty="0" smtClean="0"/>
              <a:t>A process will never require the complete executable at any point in time</a:t>
            </a:r>
          </a:p>
          <a:p>
            <a:pPr lvl="2"/>
            <a:r>
              <a:rPr lang="en-US" dirty="0" smtClean="0"/>
              <a:t>Takes away memory from other processes and hurts the degree of multiprogramming</a:t>
            </a:r>
          </a:p>
          <a:p>
            <a:pPr lvl="1"/>
            <a:r>
              <a:rPr lang="en-US" dirty="0" smtClean="0"/>
              <a:t>Virtual memory is a translation layer in computer systems that helps decouple the logical and physical views of memory</a:t>
            </a:r>
          </a:p>
        </p:txBody>
      </p:sp>
    </p:spTree>
    <p:extLst>
      <p:ext uri="{BB962C8B-B14F-4D97-AF65-F5344CB8AC3E}">
        <p14:creationId xmlns:p14="http://schemas.microsoft.com/office/powerpoint/2010/main" val="35630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2506</TotalTime>
  <Words>5194</Words>
  <Application>Microsoft Office PowerPoint</Application>
  <PresentationFormat>On-screen Show (4:3)</PresentationFormat>
  <Paragraphs>347</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Memory Management</vt:lpstr>
      <vt:lpstr>Agenda</vt:lpstr>
      <vt:lpstr>Basics of memory management</vt:lpstr>
      <vt:lpstr>Address binding</vt:lpstr>
      <vt:lpstr>Address binding</vt:lpstr>
      <vt:lpstr>Memory allocation</vt:lpstr>
      <vt:lpstr>Memory allocation</vt:lpstr>
      <vt:lpstr>Memory allocation</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Page replacement algorithms</vt:lpstr>
      <vt:lpstr>Page replacement algorithms</vt:lpstr>
      <vt:lpstr>Page replacement algorithms</vt:lpstr>
      <vt:lpstr>Page replacement algorithms</vt:lpstr>
      <vt:lpstr>Implementing LRU</vt:lpstr>
      <vt:lpstr>Implementing LRU</vt:lpstr>
      <vt:lpstr>Reference bit algorithm</vt:lpstr>
      <vt:lpstr>Second chance algorithm</vt:lpstr>
      <vt:lpstr>Enhanced second chance algorithm</vt:lpstr>
      <vt:lpstr>Pseudo-LRU</vt:lpstr>
      <vt:lpstr>Page replacement algorithms</vt:lpstr>
      <vt:lpstr>Page replacement algorithms</vt:lpstr>
      <vt:lpstr>Page replacement algorithms</vt:lpstr>
      <vt:lpstr>Page frame caches</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Frame allocation policies</vt:lpstr>
      <vt:lpstr>Page faults and thrashing</vt:lpstr>
      <vt:lpstr>Page faults and thrashing</vt:lpstr>
      <vt:lpstr>Page faults and thrashing</vt:lpstr>
      <vt:lpstr>Page faults and thrashing</vt:lpstr>
      <vt:lpstr>Segmentation</vt:lpstr>
      <vt:lpstr>Segmentation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dc:creator>
  <cp:lastModifiedBy>Chaudhuri, MainakX</cp:lastModifiedBy>
  <cp:revision>188</cp:revision>
  <cp:lastPrinted>2017-10-25T08:42:35Z</cp:lastPrinted>
  <dcterms:created xsi:type="dcterms:W3CDTF">2006-08-16T00:00:00Z</dcterms:created>
  <dcterms:modified xsi:type="dcterms:W3CDTF">2017-10-25T08:43:05Z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4baac1c7-f574-43e4-a58f-27a49cd75aed</vt:lpwstr>
  </property>
</Properties>
</file>