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557" r:id="rId2"/>
    <p:sldId id="560" r:id="rId3"/>
    <p:sldId id="561" r:id="rId4"/>
    <p:sldId id="562" r:id="rId5"/>
    <p:sldId id="563" r:id="rId6"/>
    <p:sldId id="564" r:id="rId7"/>
    <p:sldId id="566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33" r:id="rId17"/>
    <p:sldId id="534" r:id="rId18"/>
    <p:sldId id="535" r:id="rId19"/>
    <p:sldId id="527" r:id="rId20"/>
    <p:sldId id="512" r:id="rId21"/>
    <p:sldId id="513" r:id="rId22"/>
    <p:sldId id="511" r:id="rId23"/>
    <p:sldId id="515" r:id="rId24"/>
    <p:sldId id="516" r:id="rId25"/>
    <p:sldId id="549" r:id="rId26"/>
    <p:sldId id="537" r:id="rId27"/>
    <p:sldId id="538" r:id="rId28"/>
    <p:sldId id="548" r:id="rId29"/>
    <p:sldId id="539" r:id="rId30"/>
    <p:sldId id="540" r:id="rId31"/>
    <p:sldId id="541" r:id="rId32"/>
    <p:sldId id="542" r:id="rId33"/>
    <p:sldId id="543" r:id="rId34"/>
    <p:sldId id="544" r:id="rId35"/>
    <p:sldId id="545" r:id="rId36"/>
    <p:sldId id="550" r:id="rId37"/>
    <p:sldId id="553" r:id="rId38"/>
    <p:sldId id="554" r:id="rId39"/>
    <p:sldId id="547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png"/><Relationship Id="rId7" Type="http://schemas.openxmlformats.org/officeDocument/2006/relationships/image" Target="../media/image70.png"/><Relationship Id="rId12" Type="http://schemas.openxmlformats.org/officeDocument/2006/relationships/image" Target="../media/image12.png"/><Relationship Id="rId17" Type="http://schemas.openxmlformats.org/officeDocument/2006/relationships/image" Target="../media/image170.png"/><Relationship Id="rId2" Type="http://schemas.openxmlformats.org/officeDocument/2006/relationships/image" Target="../media/image20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png"/><Relationship Id="rId12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90.png"/><Relationship Id="rId5" Type="http://schemas.openxmlformats.org/officeDocument/2006/relationships/image" Target="../media/image5.png"/><Relationship Id="rId10" Type="http://schemas.openxmlformats.org/officeDocument/2006/relationships/image" Target="../media/image18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</a:t>
            </a:r>
            <a:r>
              <a:rPr lang="en-US" sz="2700" b="1" dirty="0" smtClean="0">
                <a:solidFill>
                  <a:srgbClr val="7030A0"/>
                </a:solidFill>
              </a:rPr>
              <a:t>CS210A</a:t>
            </a:r>
            <a:r>
              <a:rPr lang="en-US" sz="2700" dirty="0" smtClean="0">
                <a:solidFill>
                  <a:srgbClr val="002060"/>
                </a:solidFill>
              </a:rPr>
              <a:t>)</a:t>
            </a:r>
            <a:br>
              <a:rPr lang="en-US" sz="2700" dirty="0" smtClean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Lecture 10: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Exploring </a:t>
            </a:r>
            <a:r>
              <a:rPr lang="en-US" sz="2000" b="1" dirty="0" smtClean="0">
                <a:solidFill>
                  <a:srgbClr val="0070C0"/>
                </a:solidFill>
              </a:rPr>
              <a:t>nearly balanced </a:t>
            </a:r>
            <a:r>
              <a:rPr lang="en-US" sz="2000" b="1" dirty="0" smtClean="0">
                <a:solidFill>
                  <a:srgbClr val="006C31"/>
                </a:solidFill>
              </a:rPr>
              <a:t>BST</a:t>
            </a:r>
            <a:r>
              <a:rPr lang="en-US" sz="2000" b="1" dirty="0" smtClean="0">
                <a:solidFill>
                  <a:schemeClr val="tx1"/>
                </a:solidFill>
              </a:rPr>
              <a:t> for the directory problem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Stack</a:t>
            </a:r>
            <a:r>
              <a:rPr lang="en-US" sz="2000" b="1" dirty="0" smtClean="0">
                <a:solidFill>
                  <a:schemeClr val="tx1"/>
                </a:solidFill>
              </a:rPr>
              <a:t>: a new data structure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 rot="10800000" flipV="1">
            <a:off x="5486400" y="5693032"/>
            <a:ext cx="2667000" cy="606552"/>
          </a:xfrm>
          <a:prstGeom prst="wedgeRectCallout">
            <a:avLst>
              <a:gd name="adj1" fmla="val -8289"/>
              <a:gd name="adj2" fmla="val -112941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for assignment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Not for exam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44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6C31"/>
                </a:solidFill>
              </a:rPr>
              <a:t>Nearly</a:t>
            </a:r>
            <a:r>
              <a:rPr lang="en-US" sz="3600" b="1" dirty="0" smtClean="0">
                <a:solidFill>
                  <a:srgbClr val="7030A0"/>
                </a:solidFill>
              </a:rPr>
              <a:t> balanced </a:t>
            </a:r>
            <a:r>
              <a:rPr lang="en-US" sz="3600" b="1" dirty="0" smtClean="0"/>
              <a:t>Binary Search Tree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Terminology: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 of a binary tree is the number of nodes present in it.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A binary search tree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en-US" sz="2000" dirty="0" smtClean="0"/>
                  <a:t> is said to be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 balanced </a:t>
                </a:r>
                <a:r>
                  <a:rPr lang="en-US" sz="2000" dirty="0" smtClean="0"/>
                  <a:t>at node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, if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left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and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right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))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size</a:t>
                </a:r>
                <a:r>
                  <a:rPr lang="en-US" sz="2000" dirty="0" smtClean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 smtClean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 binary search tree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T </a:t>
                </a:r>
                <a:r>
                  <a:rPr lang="en-US" sz="2000" dirty="0"/>
                  <a:t>is said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it is </a:t>
                </a:r>
                <a:r>
                  <a:rPr lang="en-US" sz="2000" b="1" u="sng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u="sng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u="sng" dirty="0" smtClean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dirty="0" smtClean="0"/>
                  <a:t>at each node</a:t>
                </a:r>
                <a:r>
                  <a:rPr lang="en-US" sz="2000" dirty="0"/>
                  <a:t>.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6C31"/>
                </a:solidFill>
              </a:rPr>
              <a:t>Nearly</a:t>
            </a:r>
            <a:r>
              <a:rPr lang="en-US" sz="3600" b="1" dirty="0">
                <a:solidFill>
                  <a:srgbClr val="7030A0"/>
                </a:solidFill>
              </a:rPr>
              <a:t> balanced </a:t>
            </a:r>
            <a:r>
              <a:rPr lang="en-US" sz="3600" b="1" dirty="0"/>
              <a:t>Binary Search Tree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Think of ways of using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balanced </a:t>
                </a:r>
                <a:r>
                  <a:rPr lang="en-US" sz="2000" b="1" dirty="0" smtClean="0"/>
                  <a:t>BST </a:t>
                </a:r>
                <a:r>
                  <a:rPr lang="en-US" sz="2000" dirty="0" smtClean="0"/>
                  <a:t>for solving our dictionary problem.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You might find the following </a:t>
                </a:r>
                <a:r>
                  <a:rPr lang="en-US" sz="2000" b="1" dirty="0" smtClean="0"/>
                  <a:t>observations/tools</a:t>
                </a:r>
                <a:r>
                  <a:rPr lang="en-US" sz="2000" dirty="0" smtClean="0"/>
                  <a:t> helpful 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If a node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 smtClean="0"/>
                  <a:t>is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perfectly balanced</a:t>
                </a:r>
                <a:r>
                  <a:rPr lang="en-US" sz="2000" dirty="0" smtClean="0"/>
                  <a:t>, it requires </a:t>
                </a:r>
                <a:r>
                  <a:rPr lang="en-US" sz="2000" b="1" u="sng" dirty="0" smtClean="0"/>
                  <a:t>many insertions</a:t>
                </a:r>
                <a:r>
                  <a:rPr lang="en-US" sz="2000" dirty="0" smtClean="0"/>
                  <a:t> till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 </a:t>
                </a:r>
                <a:r>
                  <a:rPr lang="en-US" sz="2000" dirty="0" smtClean="0"/>
                  <a:t>ceases to remain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nearly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balanced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 smtClean="0"/>
                  <a:t>Any arbitrary </a:t>
                </a:r>
                <a:r>
                  <a:rPr lang="en-US" sz="2000" b="1" dirty="0" smtClean="0"/>
                  <a:t>BST</a:t>
                </a:r>
                <a:r>
                  <a:rPr lang="en-US" sz="2000" dirty="0" smtClean="0"/>
                  <a:t> of 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can be converted into a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perfectly balanced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BST</a:t>
                </a:r>
                <a:r>
                  <a:rPr lang="en-US" sz="2000" dirty="0" smtClean="0"/>
                  <a:t> in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time.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720" t="-674" r="-720" b="-296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70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0070C0"/>
                    </a:solidFill>
                  </a:rPr>
                  <a:t>Solving our dictionary problem</a:t>
                </a:r>
                <a:br>
                  <a:rPr lang="en-US" sz="3200" b="1" dirty="0" smtClean="0">
                    <a:solidFill>
                      <a:srgbClr val="0070C0"/>
                    </a:solidFill>
                  </a:rPr>
                </a:br>
                <a:r>
                  <a:rPr lang="en-US" sz="2400" b="1" dirty="0" smtClean="0"/>
                  <a:t>Preserving 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O(log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)</a:t>
                </a:r>
                <a:r>
                  <a:rPr lang="en-US" sz="2400" b="1" dirty="0" smtClean="0"/>
                  <a:t> height after each operation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Each node </a:t>
            </a:r>
            <a:r>
              <a:rPr lang="en-US" sz="2000" dirty="0" smtClean="0">
                <a:solidFill>
                  <a:srgbClr val="00B0F0"/>
                </a:solidFill>
              </a:rPr>
              <a:t>v </a:t>
            </a:r>
            <a:r>
              <a:rPr lang="en-US" sz="2000" dirty="0" smtClean="0"/>
              <a:t>in </a:t>
            </a:r>
            <a:r>
              <a:rPr lang="en-US" sz="2000" b="1" dirty="0" smtClean="0">
                <a:solidFill>
                  <a:srgbClr val="00B050"/>
                </a:solidFill>
              </a:rPr>
              <a:t>T </a:t>
            </a:r>
            <a:r>
              <a:rPr lang="en-US" sz="2000" dirty="0" smtClean="0"/>
              <a:t>maintains an additional field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   size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) which is the number of nodes in the </a:t>
            </a:r>
            <a:r>
              <a:rPr lang="en-US" sz="2000" b="1" dirty="0" err="1" smtClean="0">
                <a:solidFill>
                  <a:srgbClr val="002060"/>
                </a:solidFill>
              </a:rPr>
              <a:t>subtree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B0F0"/>
                </a:solidFill>
              </a:rPr>
              <a:t>v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Keep </a:t>
            </a:r>
            <a:r>
              <a:rPr lang="en-US" sz="2000" b="1" dirty="0" smtClean="0">
                <a:solidFill>
                  <a:srgbClr val="7030A0"/>
                </a:solidFill>
              </a:rPr>
              <a:t>Search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B0F0"/>
                </a:solidFill>
              </a:rPr>
              <a:t>x</a:t>
            </a:r>
            <a:r>
              <a:rPr lang="en-US" sz="2000" dirty="0" smtClean="0"/>
              <a:t>) operation unchanged.</a:t>
            </a:r>
          </a:p>
          <a:p>
            <a:endParaRPr lang="en-US" sz="2000" dirty="0" smtClean="0"/>
          </a:p>
          <a:p>
            <a:r>
              <a:rPr lang="en-US" sz="2000" dirty="0" smtClean="0"/>
              <a:t>Modify </a:t>
            </a:r>
            <a:r>
              <a:rPr lang="en-US" sz="2000" b="1" dirty="0" smtClean="0">
                <a:solidFill>
                  <a:srgbClr val="7030A0"/>
                </a:solidFill>
              </a:rPr>
              <a:t>Insert</a:t>
            </a:r>
            <a:r>
              <a:rPr lang="en-US" sz="2000" dirty="0" smtClean="0"/>
              <a:t>(</a:t>
            </a:r>
            <a:r>
              <a:rPr lang="en-US" sz="2000" b="1" dirty="0" err="1" smtClean="0">
                <a:solidFill>
                  <a:srgbClr val="00B050"/>
                </a:solidFill>
              </a:rPr>
              <a:t>T</a:t>
            </a:r>
            <a:r>
              <a:rPr lang="en-US" sz="2000" dirty="0" err="1" smtClean="0"/>
              <a:t>,</a:t>
            </a:r>
            <a:r>
              <a:rPr lang="en-US" sz="2000" dirty="0" err="1" smtClean="0">
                <a:solidFill>
                  <a:srgbClr val="00B0F0"/>
                </a:solidFill>
              </a:rPr>
              <a:t>x</a:t>
            </a:r>
            <a:r>
              <a:rPr lang="en-US" sz="2000" dirty="0" smtClean="0"/>
              <a:t>) operation as follows: </a:t>
            </a:r>
          </a:p>
          <a:p>
            <a:pPr lvl="1"/>
            <a:r>
              <a:rPr lang="en-US" sz="1800" dirty="0" smtClean="0"/>
              <a:t>Carry out normal insert and update the </a:t>
            </a:r>
            <a:r>
              <a:rPr lang="en-US" sz="1800" b="1" dirty="0" smtClean="0">
                <a:solidFill>
                  <a:srgbClr val="00B050"/>
                </a:solidFill>
              </a:rPr>
              <a:t>size</a:t>
            </a:r>
            <a:r>
              <a:rPr lang="en-US" sz="1800" dirty="0" smtClean="0"/>
              <a:t> fields of  nodes traversed.</a:t>
            </a:r>
          </a:p>
          <a:p>
            <a:pPr lvl="1"/>
            <a:r>
              <a:rPr lang="en-US" sz="1800" dirty="0" smtClean="0"/>
              <a:t>If BST  </a:t>
            </a:r>
            <a:r>
              <a:rPr lang="en-US" sz="1800" b="1" dirty="0" smtClean="0">
                <a:solidFill>
                  <a:srgbClr val="00B050"/>
                </a:solidFill>
              </a:rPr>
              <a:t>T </a:t>
            </a:r>
            <a:r>
              <a:rPr lang="en-US" sz="1800" dirty="0" smtClean="0"/>
              <a:t>is ceases to be  </a:t>
            </a:r>
            <a:r>
              <a:rPr lang="en-US" sz="1800" b="1" dirty="0" smtClean="0">
                <a:solidFill>
                  <a:srgbClr val="006C31"/>
                </a:solidFill>
              </a:rPr>
              <a:t>nearly</a:t>
            </a:r>
            <a:r>
              <a:rPr lang="en-US" sz="1800" b="1" dirty="0" smtClean="0">
                <a:solidFill>
                  <a:srgbClr val="7030A0"/>
                </a:solidFill>
              </a:rPr>
              <a:t> imbalanced</a:t>
            </a: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 smtClean="0"/>
              <a:t>at any node </a:t>
            </a:r>
            <a:r>
              <a:rPr lang="en-US" sz="1800" b="1" dirty="0" smtClean="0">
                <a:solidFill>
                  <a:srgbClr val="0070C0"/>
                </a:solidFill>
              </a:rPr>
              <a:t>v</a:t>
            </a:r>
            <a:r>
              <a:rPr lang="en-US" sz="1800" dirty="0" smtClean="0"/>
              <a:t>, </a:t>
            </a:r>
          </a:p>
          <a:p>
            <a:pPr marL="457200" lvl="1" indent="0">
              <a:buNone/>
            </a:pPr>
            <a:r>
              <a:rPr lang="en-US" sz="1800" dirty="0" smtClean="0"/>
              <a:t>      transform </a:t>
            </a:r>
            <a:r>
              <a:rPr lang="en-US" sz="1800" b="1" dirty="0" err="1">
                <a:solidFill>
                  <a:srgbClr val="002060"/>
                </a:solidFill>
              </a:rPr>
              <a:t>subtree</a:t>
            </a:r>
            <a:r>
              <a:rPr lang="en-US" sz="1800" b="1" dirty="0"/>
              <a:t>(</a:t>
            </a:r>
            <a:r>
              <a:rPr lang="en-US" sz="1800" b="1" dirty="0">
                <a:solidFill>
                  <a:srgbClr val="00B0F0"/>
                </a:solidFill>
              </a:rPr>
              <a:t>v</a:t>
            </a:r>
            <a:r>
              <a:rPr lang="en-US" sz="1800" b="1" dirty="0" smtClean="0"/>
              <a:t>) </a:t>
            </a:r>
            <a:r>
              <a:rPr lang="en-US" sz="1800" dirty="0" smtClean="0"/>
              <a:t>into</a:t>
            </a:r>
            <a:r>
              <a:rPr lang="en-US" sz="1800" b="1" dirty="0" smtClean="0"/>
              <a:t>  </a:t>
            </a:r>
            <a:r>
              <a:rPr lang="en-US" sz="1800" b="1" dirty="0" smtClean="0">
                <a:solidFill>
                  <a:srgbClr val="7030A0"/>
                </a:solidFill>
              </a:rPr>
              <a:t>perfectly balanced</a:t>
            </a:r>
            <a:r>
              <a:rPr lang="en-US" sz="1800" b="1" dirty="0" smtClean="0"/>
              <a:t> BST</a:t>
            </a:r>
            <a:r>
              <a:rPr lang="en-US" sz="1800" dirty="0" smtClean="0"/>
              <a:t>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“</a:t>
            </a:r>
            <a:r>
              <a:rPr lang="en-US" sz="3600" b="1" dirty="0" smtClean="0">
                <a:solidFill>
                  <a:srgbClr val="7030A0"/>
                </a:solidFill>
              </a:rPr>
              <a:t>Perfectly Balancing</a:t>
            </a:r>
            <a:r>
              <a:rPr lang="en-US" sz="3600" dirty="0" smtClean="0"/>
              <a:t>” </a:t>
            </a:r>
            <a:r>
              <a:rPr lang="en-US" sz="3600" dirty="0" err="1" smtClean="0"/>
              <a:t>subtree</a:t>
            </a:r>
            <a:r>
              <a:rPr lang="en-US" sz="3600" dirty="0" smtClean="0"/>
              <a:t> at a node </a:t>
            </a:r>
            <a:r>
              <a:rPr lang="en-US" sz="3600" b="1" dirty="0" smtClean="0">
                <a:solidFill>
                  <a:srgbClr val="00B0F0"/>
                </a:solidFill>
              </a:rPr>
              <a:t>v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77696" y="2057400"/>
            <a:ext cx="2737104" cy="3962400"/>
            <a:chOff x="1377696" y="2057400"/>
            <a:chExt cx="2737104" cy="3962400"/>
          </a:xfrm>
        </p:grpSpPr>
        <p:sp>
          <p:nvSpPr>
            <p:cNvPr id="5" name="Rectangle 4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1377696" y="3886200"/>
              <a:ext cx="1136904" cy="2133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06496" y="3886200"/>
              <a:ext cx="908304" cy="10668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>
              <a:off x="3124200" y="3124200"/>
              <a:ext cx="536448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301938" y="28194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v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416296" y="1981200"/>
            <a:ext cx="2889504" cy="3429000"/>
            <a:chOff x="1377696" y="2057400"/>
            <a:chExt cx="2889504" cy="3429000"/>
          </a:xfrm>
        </p:grpSpPr>
        <p:sp>
          <p:nvSpPr>
            <p:cNvPr id="26" name="Rectangle 25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8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2895600" y="2057400"/>
              <a:ext cx="685800" cy="76200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ight Arrow 34"/>
          <p:cNvSpPr/>
          <p:nvPr/>
        </p:nvSpPr>
        <p:spPr>
          <a:xfrm>
            <a:off x="4343400" y="33253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&gt;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88" y="5757304"/>
                <a:ext cx="625812" cy="491096"/>
              </a:xfrm>
              <a:prstGeom prst="rect">
                <a:avLst/>
              </a:prstGeom>
              <a:blipFill rotWithShape="1">
                <a:blip r:embed="rId2"/>
                <a:stretch>
                  <a:fillRect l="-7767" r="-15534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5604767" y="5205234"/>
            <a:ext cx="2396233" cy="1292364"/>
            <a:chOff x="5604767" y="5205234"/>
            <a:chExt cx="2396233" cy="1292364"/>
          </a:xfrm>
        </p:grpSpPr>
        <p:sp>
          <p:nvSpPr>
            <p:cNvPr id="11" name="Left-Up Arrow 10"/>
            <p:cNvSpPr/>
            <p:nvPr/>
          </p:nvSpPr>
          <p:spPr>
            <a:xfrm rot="2758934">
              <a:off x="6500634" y="5205234"/>
              <a:ext cx="850392" cy="850392"/>
            </a:xfrm>
            <a:prstGeom prst="leftUpArrow">
              <a:avLst>
                <a:gd name="adj1" fmla="val 16269"/>
                <a:gd name="adj2" fmla="val 17631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04767" y="6128266"/>
              <a:ext cx="2396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Size differs by at most 1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8411" y="6172200"/>
            <a:ext cx="3498789" cy="457200"/>
            <a:chOff x="463610" y="5638800"/>
            <a:chExt cx="3498789" cy="457200"/>
          </a:xfrm>
        </p:grpSpPr>
        <p:sp>
          <p:nvSpPr>
            <p:cNvPr id="34" name="Right Brace 33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Brace 36"/>
          <p:cNvSpPr/>
          <p:nvPr/>
        </p:nvSpPr>
        <p:spPr>
          <a:xfrm rot="5400000">
            <a:off x="1828801" y="5562600"/>
            <a:ext cx="304798" cy="12191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8" name="Group 37"/>
          <p:cNvGrpSpPr/>
          <p:nvPr/>
        </p:nvGrpSpPr>
        <p:grpSpPr>
          <a:xfrm>
            <a:off x="4883211" y="6172200"/>
            <a:ext cx="3498789" cy="457200"/>
            <a:chOff x="463610" y="5638800"/>
            <a:chExt cx="3498789" cy="457200"/>
          </a:xfrm>
        </p:grpSpPr>
        <p:sp>
          <p:nvSpPr>
            <p:cNvPr id="39" name="Right Brace 38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09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47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 animBg="1"/>
      <p:bldP spid="33" grpId="0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can we say about this data structure ?</a:t>
            </a:r>
            <a:br>
              <a:rPr lang="en-US" sz="3200" b="1" dirty="0" smtClean="0"/>
            </a:br>
            <a:endParaRPr lang="en-IN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4582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It is elegant and reasonably simple to implement.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Yes, there will be huge computation for </a:t>
                </a:r>
                <a:r>
                  <a:rPr lang="en-US" sz="2000" i="1" dirty="0" smtClean="0"/>
                  <a:t>some</a:t>
                </a:r>
                <a:r>
                  <a:rPr lang="en-US" sz="2000" dirty="0" smtClean="0"/>
                  <a:t> insertion operations.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But the number of such operations will be rare.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So, at least intuitively, </a:t>
                </a:r>
                <a:r>
                  <a:rPr lang="en-US" sz="2000" dirty="0"/>
                  <a:t>the data structure </a:t>
                </a:r>
                <a:r>
                  <a:rPr lang="en-US" sz="2000" dirty="0" smtClean="0"/>
                  <a:t>appears to be efficient.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Indeed, this data structure achieve the following goals:</a:t>
                </a:r>
              </a:p>
              <a:p>
                <a:r>
                  <a:rPr lang="en-US" sz="2000" dirty="0" smtClean="0"/>
                  <a:t>For any arbitrary sequence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smtClean="0"/>
                  <a:t>operations</a:t>
                </a:r>
                <a:r>
                  <a:rPr lang="en-US" sz="2000" dirty="0" smtClean="0"/>
                  <a:t>, total time will be </a:t>
                </a:r>
                <a:r>
                  <a:rPr lang="en-US" sz="2000" b="1" dirty="0" smtClean="0"/>
                  <a:t>O(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 smtClean="0"/>
                  <a:t>)</a:t>
                </a:r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Worst case search time: </a:t>
                </a:r>
                <a:r>
                  <a:rPr lang="en-US" sz="2000" b="1" dirty="0" smtClean="0"/>
                  <a:t>O(log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You will do programming assignment to verify the validity of the two claims mentioned above experimentally.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What about the theoretical analysis to justify these claims ?</a:t>
                </a: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458200" cy="4983163"/>
              </a:xfrm>
              <a:blipFill rotWithShape="1">
                <a:blip r:embed="rId2"/>
                <a:stretch>
                  <a:fillRect l="-793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3170" y="5269468"/>
            <a:ext cx="429829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Keep thinking till we do it in a </a:t>
            </a:r>
            <a:r>
              <a:rPr lang="en-US" smtClean="0"/>
              <a:t>few weeks </a:t>
            </a:r>
            <a:r>
              <a:rPr lang="en-US" smtClean="0">
                <a:sym typeface="Wingdings" pitchFamily="2" charset="2"/>
              </a:rPr>
              <a:t></a:t>
            </a:r>
            <a:r>
              <a:rPr lang="en-US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547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b="1" dirty="0" smtClean="0"/>
              <a:t>:  a data structure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 few </a:t>
            </a:r>
            <a:r>
              <a:rPr lang="en-US" b="1" dirty="0" smtClean="0">
                <a:solidFill>
                  <a:srgbClr val="0070C0"/>
                </a:solidFill>
              </a:rPr>
              <a:t>motivating </a:t>
            </a:r>
            <a:r>
              <a:rPr lang="en-US" b="1" dirty="0" smtClean="0">
                <a:solidFill>
                  <a:schemeClr val="tx1"/>
                </a:solidFill>
              </a:rPr>
              <a:t>examples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6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Finding path in a </a:t>
            </a:r>
            <a:r>
              <a:rPr lang="en-US" sz="4000" b="1" dirty="0" smtClean="0">
                <a:solidFill>
                  <a:srgbClr val="7030A0"/>
                </a:solidFill>
              </a:rPr>
              <a:t>maze</a:t>
            </a:r>
            <a:endParaRPr lang="en-IN" sz="4000" b="1" dirty="0">
              <a:solidFill>
                <a:srgbClr val="7030A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815306"/>
            <a:ext cx="4095750" cy="4095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1371600"/>
            <a:ext cx="7212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Problem</a:t>
            </a:r>
            <a:r>
              <a:rPr lang="en-US" sz="2000" dirty="0" smtClean="0"/>
              <a:t> : How </a:t>
            </a:r>
            <a:r>
              <a:rPr lang="en-US" sz="2000" dirty="0"/>
              <a:t>to design an algorithm for finding a path in a maze </a:t>
            </a:r>
            <a:r>
              <a:rPr lang="en-US" sz="2000" dirty="0" smtClean="0"/>
              <a:t>?</a:t>
            </a:r>
            <a:endParaRPr lang="en-IN" sz="2000" dirty="0"/>
          </a:p>
        </p:txBody>
      </p:sp>
      <p:sp>
        <p:nvSpPr>
          <p:cNvPr id="7" name="Right Arrow 6"/>
          <p:cNvSpPr/>
          <p:nvPr/>
        </p:nvSpPr>
        <p:spPr>
          <a:xfrm>
            <a:off x="1905000" y="4696968"/>
            <a:ext cx="685800" cy="4084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6553200" y="4876800"/>
            <a:ext cx="685800" cy="4084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2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8-Queens</a:t>
            </a:r>
            <a:r>
              <a:rPr lang="en-US" sz="4000" b="1" dirty="0" smtClean="0">
                <a:solidFill>
                  <a:srgbClr val="002060"/>
                </a:solidFill>
              </a:rPr>
              <a:t> Problem</a:t>
            </a:r>
            <a:endParaRPr lang="en-IN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1" y="2194560"/>
            <a:ext cx="4038600" cy="40538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5500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Problem: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How </a:t>
            </a:r>
            <a:r>
              <a:rPr lang="en-US" sz="2000" dirty="0"/>
              <a:t>to </a:t>
            </a:r>
            <a:r>
              <a:rPr lang="en-US" sz="2000" dirty="0" smtClean="0"/>
              <a:t>place </a:t>
            </a:r>
            <a:r>
              <a:rPr lang="en-US" sz="2000" b="1" dirty="0"/>
              <a:t>8 queens on a chess board </a:t>
            </a:r>
            <a:endParaRPr lang="en-US" sz="2000" dirty="0"/>
          </a:p>
          <a:p>
            <a:r>
              <a:rPr lang="en-US" sz="2000" dirty="0" smtClean="0"/>
              <a:t>so </a:t>
            </a:r>
            <a:r>
              <a:rPr lang="en-US" sz="2000" dirty="0"/>
              <a:t>that </a:t>
            </a:r>
            <a:r>
              <a:rPr lang="en-US" sz="2000" dirty="0" smtClean="0"/>
              <a:t>no </a:t>
            </a:r>
            <a:r>
              <a:rPr lang="en-US" sz="2000" dirty="0"/>
              <a:t>two of them attack each other </a:t>
            </a:r>
            <a:r>
              <a:rPr lang="en-US" sz="2000" dirty="0" smtClean="0"/>
              <a:t>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13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Expression Evaluation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b="1" dirty="0" smtClean="0"/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𝒙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=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∗(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∗(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^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)+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Can you write </a:t>
                </a:r>
                <a:r>
                  <a:rPr lang="en-US" sz="2000" dirty="0"/>
                  <a:t>a program </a:t>
                </a:r>
                <a:r>
                  <a:rPr lang="en-US" sz="2000" dirty="0" smtClean="0"/>
                  <a:t>to evaluate any arithmetic expression ? </a:t>
                </a:r>
                <a:endParaRPr lang="en-US" sz="20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b="1" dirty="0" smtClean="0"/>
              <a:t>:  a data structure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Binary </a:t>
            </a:r>
            <a:r>
              <a:rPr lang="en-US" sz="3600" b="1" dirty="0" smtClean="0">
                <a:solidFill>
                  <a:srgbClr val="0070C0"/>
                </a:solidFill>
              </a:rPr>
              <a:t>Search</a:t>
            </a:r>
            <a:r>
              <a:rPr lang="en-US" sz="3600" b="1" dirty="0" smtClean="0"/>
              <a:t> Tree </a:t>
            </a:r>
            <a:r>
              <a:rPr lang="en-US" sz="3600" b="1" dirty="0" smtClean="0">
                <a:solidFill>
                  <a:srgbClr val="7030A0"/>
                </a:solidFill>
              </a:rPr>
              <a:t>(BST)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Definition:</a:t>
            </a:r>
            <a:r>
              <a:rPr lang="en-US" sz="1600" dirty="0" smtClean="0"/>
              <a:t> A Binary Tree </a:t>
            </a:r>
            <a:r>
              <a:rPr lang="en-US" sz="1600" b="1" dirty="0" smtClean="0">
                <a:solidFill>
                  <a:srgbClr val="00B050"/>
                </a:solidFill>
              </a:rPr>
              <a:t>T</a:t>
            </a:r>
            <a:r>
              <a:rPr lang="en-US" sz="1600" dirty="0" smtClean="0"/>
              <a:t> storing values is said to be </a:t>
            </a:r>
            <a:r>
              <a:rPr lang="en-US" sz="1600" b="1" dirty="0" smtClean="0"/>
              <a:t>Binary Search Tree</a:t>
            </a:r>
          </a:p>
          <a:p>
            <a:pPr marL="0" indent="0">
              <a:buNone/>
            </a:pPr>
            <a:r>
              <a:rPr lang="en-US" sz="1600" b="1" dirty="0" smtClean="0"/>
              <a:t> </a:t>
            </a:r>
            <a:r>
              <a:rPr lang="en-US" sz="1600" dirty="0" smtClean="0"/>
              <a:t>if for each node 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 in </a:t>
            </a:r>
            <a:r>
              <a:rPr lang="en-US" sz="1600" b="1" dirty="0" smtClean="0">
                <a:solidFill>
                  <a:srgbClr val="00B050"/>
                </a:solidFill>
              </a:rPr>
              <a:t>T</a:t>
            </a:r>
          </a:p>
          <a:p>
            <a:r>
              <a:rPr lang="en-US" sz="1600" dirty="0" smtClean="0"/>
              <a:t>If </a:t>
            </a:r>
            <a:r>
              <a:rPr lang="en-US" sz="1600" b="1" dirty="0" smtClean="0"/>
              <a:t>left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) &lt;&gt; NULL, then    …</a:t>
            </a:r>
          </a:p>
          <a:p>
            <a:r>
              <a:rPr lang="en-US" sz="1600" dirty="0" smtClean="0"/>
              <a:t>If </a:t>
            </a:r>
            <a:r>
              <a:rPr lang="en-US" sz="1600" b="1" dirty="0" smtClean="0"/>
              <a:t>right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0070C0"/>
                </a:solidFill>
              </a:rPr>
              <a:t>v</a:t>
            </a:r>
            <a:r>
              <a:rPr lang="en-US" sz="1600" dirty="0" smtClean="0"/>
              <a:t>)&lt;&gt;NULL, then  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head</a:t>
                </a:r>
                <a:endParaRPr lang="en-US" sz="1200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28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67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6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25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1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35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49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53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4</a:t>
                </a:r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C00000"/>
                    </a:solidFill>
                  </a:rPr>
                  <a:t>73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</a:t>
                </a:r>
                <a:r>
                  <a:rPr lang="en-US" sz="1100" b="1" dirty="0" smtClean="0">
                    <a:solidFill>
                      <a:srgbClr val="C00000"/>
                    </a:solidFill>
                  </a:rPr>
                  <a:t>3</a:t>
                </a:r>
                <a:endParaRPr lang="en-US" sz="1100" b="1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880212" y="5723692"/>
            <a:ext cx="4301370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&gt;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dirty="0"/>
              <a:t>(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)).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7231" y="5986046"/>
            <a:ext cx="4416337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b="1" dirty="0"/>
              <a:t>(right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 smtClean="0"/>
              <a:t>)).</a:t>
            </a:r>
            <a:endParaRPr lang="en-US" sz="1600" dirty="0"/>
          </a:p>
        </p:txBody>
      </p:sp>
      <p:sp>
        <p:nvSpPr>
          <p:cNvPr id="16" name="Isosceles Triangle 15"/>
          <p:cNvSpPr/>
          <p:nvPr/>
        </p:nvSpPr>
        <p:spPr>
          <a:xfrm>
            <a:off x="4800600" y="3352800"/>
            <a:ext cx="1764668" cy="1676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/>
          <p:cNvSpPr/>
          <p:nvPr/>
        </p:nvSpPr>
        <p:spPr>
          <a:xfrm>
            <a:off x="6705600" y="3352800"/>
            <a:ext cx="1764668" cy="16764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8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  <p:bldP spid="16" grpId="0" animBg="1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Stack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Data Structure </a:t>
            </a:r>
            <a:r>
              <a:rPr lang="en-US" sz="2400" b="1" u="sng" dirty="0" smtClean="0">
                <a:solidFill>
                  <a:srgbClr val="7030A0"/>
                </a:solidFill>
              </a:rPr>
              <a:t>Stack: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Mathematical Modeling </a:t>
            </a:r>
            <a:r>
              <a:rPr lang="en-US" sz="2000" b="1" dirty="0" smtClean="0"/>
              <a:t>of Stack</a:t>
            </a:r>
          </a:p>
          <a:p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Implementation</a:t>
            </a:r>
            <a:r>
              <a:rPr lang="en-US" sz="2000" b="1" dirty="0" smtClean="0"/>
              <a:t> of Stack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3810000" y="2971800"/>
            <a:ext cx="3124200" cy="86563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will </a:t>
            </a:r>
            <a:r>
              <a:rPr lang="en-US" b="1" dirty="0">
                <a:solidFill>
                  <a:srgbClr val="7030A0"/>
                </a:solidFill>
              </a:rPr>
              <a:t>be left as an </a:t>
            </a:r>
            <a:r>
              <a:rPr lang="en-US" b="1" dirty="0" smtClean="0">
                <a:solidFill>
                  <a:srgbClr val="7030A0"/>
                </a:solidFill>
              </a:rPr>
              <a:t>exercise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9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b="1" dirty="0" smtClean="0"/>
              <a:t>Revisiting</a:t>
            </a:r>
            <a:r>
              <a:rPr lang="en-US" sz="4000" b="1" dirty="0" smtClean="0">
                <a:solidFill>
                  <a:srgbClr val="7030A0"/>
                </a:solidFill>
              </a:rPr>
              <a:t> List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List  is modeled as a sequence of elements.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insert/delete/query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element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                   </a:t>
                </a:r>
                <a:r>
                  <a:rPr lang="en-US" sz="2400" b="1" dirty="0" smtClean="0"/>
                  <a:t>L  </a:t>
                </a:r>
                <a:r>
                  <a:rPr lang="en-US" sz="2400" dirty="0" smtClean="0"/>
                  <a:t>: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smtClean="0">
                    <a:solidFill>
                      <a:srgbClr val="006C31"/>
                    </a:solidFill>
                  </a:rPr>
                  <a:t>…</a:t>
                </a:r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973881" y="3243254"/>
            <a:ext cx="2122119" cy="871546"/>
            <a:chOff x="2438400" y="5378196"/>
            <a:chExt cx="2122119" cy="871546"/>
          </a:xfrm>
        </p:grpSpPr>
        <p:sp>
          <p:nvSpPr>
            <p:cNvPr id="6" name="Up Arrow 5"/>
            <p:cNvSpPr/>
            <p:nvPr/>
          </p:nvSpPr>
          <p:spPr>
            <a:xfrm>
              <a:off x="3276600" y="5378196"/>
              <a:ext cx="152400" cy="4892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 err="1" smtClean="0"/>
                    <a:t>th</a:t>
                  </a:r>
                  <a:r>
                    <a:rPr lang="en-US" dirty="0" smtClean="0"/>
                    <a:t> element of list </a:t>
                  </a:r>
                  <a:r>
                    <a:rPr lang="en-US" b="1" dirty="0" smtClean="0"/>
                    <a:t>L</a:t>
                  </a:r>
                  <a:r>
                    <a:rPr lang="en-US" dirty="0" smtClean="0"/>
                    <a:t> 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5880410"/>
                  <a:ext cx="212211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349" r="-3714" b="-2222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Up Arrow 4"/>
          <p:cNvSpPr/>
          <p:nvPr/>
        </p:nvSpPr>
        <p:spPr>
          <a:xfrm>
            <a:off x="2754681" y="3276600"/>
            <a:ext cx="381000" cy="1143000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0918" y="1936595"/>
            <a:ext cx="377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at any arbitrary position</a:t>
            </a:r>
            <a:r>
              <a:rPr lang="en-US" sz="2000" dirty="0"/>
              <a:t> in the list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Up Ribbon 9"/>
          <p:cNvSpPr/>
          <p:nvPr/>
        </p:nvSpPr>
        <p:spPr>
          <a:xfrm>
            <a:off x="1752600" y="5105400"/>
            <a:ext cx="5791200" cy="9906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What if we </a:t>
            </a:r>
            <a:r>
              <a:rPr lang="en-US" b="1" dirty="0" smtClean="0">
                <a:solidFill>
                  <a:srgbClr val="7030A0"/>
                </a:solidFill>
              </a:rPr>
              <a:t>restrict</a:t>
            </a:r>
            <a:r>
              <a:rPr lang="en-US" b="1" dirty="0" smtClean="0">
                <a:solidFill>
                  <a:schemeClr val="tx1"/>
                </a:solidFill>
              </a:rPr>
              <a:t> all these operations to take place </a:t>
            </a:r>
            <a:r>
              <a:rPr lang="en-US" b="1" u="sng" dirty="0" smtClean="0">
                <a:solidFill>
                  <a:schemeClr val="tx1"/>
                </a:solidFill>
              </a:rPr>
              <a:t>only  at one end </a:t>
            </a:r>
            <a:r>
              <a:rPr lang="en-US" b="1" dirty="0" smtClean="0">
                <a:solidFill>
                  <a:schemeClr val="tx1"/>
                </a:solidFill>
              </a:rPr>
              <a:t>of the list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7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1" animBg="1"/>
      <p:bldP spid="9" grpId="0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</a:rPr>
              <a:t>tack</a:t>
            </a:r>
            <a:r>
              <a:rPr lang="en-US" sz="3600" b="1" dirty="0" smtClean="0"/>
              <a:t>: a new data structure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u="sng" dirty="0" smtClean="0"/>
              <a:t>special kind</a:t>
            </a:r>
            <a:r>
              <a:rPr lang="en-US" sz="2000" dirty="0" smtClean="0"/>
              <a:t> of list </a:t>
            </a:r>
          </a:p>
          <a:p>
            <a:pPr marL="0" indent="0">
              <a:buNone/>
            </a:pPr>
            <a:r>
              <a:rPr lang="en-US" sz="2000" dirty="0" smtClean="0"/>
              <a:t>where all operations (insertion, deletion, query) take place at </a:t>
            </a:r>
            <a:r>
              <a:rPr lang="en-US" sz="2000" u="sng" dirty="0" smtClean="0"/>
              <a:t>one end</a:t>
            </a:r>
            <a:r>
              <a:rPr lang="en-US" sz="2000" dirty="0" smtClean="0"/>
              <a:t> only, </a:t>
            </a:r>
          </a:p>
          <a:p>
            <a:pPr marL="0" indent="0">
              <a:buNone/>
            </a:pPr>
            <a:r>
              <a:rPr lang="en-US" sz="2000" dirty="0" smtClean="0"/>
              <a:t>called the </a:t>
            </a:r>
            <a:r>
              <a:rPr lang="en-US" sz="2000" b="1" dirty="0" smtClean="0">
                <a:solidFill>
                  <a:srgbClr val="C00000"/>
                </a:solidFill>
              </a:rPr>
              <a:t>top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3352800"/>
            <a:ext cx="487248" cy="2133600"/>
            <a:chOff x="3962400" y="3352800"/>
            <a:chExt cx="487248" cy="2133600"/>
          </a:xfrm>
        </p:grpSpPr>
        <p:grpSp>
          <p:nvGrpSpPr>
            <p:cNvPr id="13" name="Group 12"/>
            <p:cNvGrpSpPr/>
            <p:nvPr/>
          </p:nvGrpSpPr>
          <p:grpSpPr>
            <a:xfrm>
              <a:off x="3962400" y="3352800"/>
              <a:ext cx="457200" cy="2133600"/>
              <a:chOff x="3733800" y="2819400"/>
              <a:chExt cx="457200" cy="2133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733800" y="2819400"/>
                <a:ext cx="0" cy="2133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91000" y="2819400"/>
                <a:ext cx="0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62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3962400" y="51054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62400" y="4038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4419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7338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Operations </a:t>
            </a:r>
            <a:r>
              <a:rPr lang="en-US" sz="4000" b="1" dirty="0" smtClean="0"/>
              <a:t>on a Stack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Query Operations</a:t>
                </a:r>
              </a:p>
              <a:p>
                <a:r>
                  <a:rPr lang="en-US" sz="2000" b="1" dirty="0" err="1" smtClean="0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 smtClean="0"/>
                  <a:t>(S)</a:t>
                </a:r>
                <a:r>
                  <a:rPr lang="en-US" sz="2000" dirty="0" smtClean="0"/>
                  <a:t>: </a:t>
                </a:r>
                <a:endParaRPr lang="en-US" sz="2000" dirty="0"/>
              </a:p>
              <a:p>
                <a:r>
                  <a:rPr lang="en-US" sz="2000" b="1" dirty="0" smtClean="0">
                    <a:solidFill>
                      <a:srgbClr val="7030A0"/>
                    </a:solidFill>
                  </a:rPr>
                  <a:t>Top</a:t>
                </a:r>
                <a:r>
                  <a:rPr lang="en-US" sz="2000" b="1" dirty="0" smtClean="0"/>
                  <a:t>(S</a:t>
                </a:r>
                <a:r>
                  <a:rPr lang="en-US" sz="2000" dirty="0" smtClean="0"/>
                  <a:t>):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</a:t>
                </a:r>
                <a:r>
                  <a:rPr lang="en-US" sz="2000" dirty="0"/>
                  <a:t> If </a:t>
                </a:r>
                <a:r>
                  <a:rPr lang="en-US" sz="2000" b="1" dirty="0" smtClean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 smtClean="0"/>
                  <a:t> then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Top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S</a:t>
                </a:r>
                <a:r>
                  <a:rPr lang="en-US" sz="2000" dirty="0" smtClean="0"/>
                  <a:t>) </a:t>
                </a:r>
                <a:r>
                  <a:rPr lang="en-US" sz="2000" dirty="0"/>
                  <a:t>returns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2060"/>
                    </a:solidFill>
                  </a:rPr>
                  <a:t>Update Operations</a:t>
                </a:r>
                <a:endParaRPr lang="en-US" sz="2400" b="1" dirty="0">
                  <a:solidFill>
                    <a:srgbClr val="002060"/>
                  </a:solidFill>
                </a:endParaRPr>
              </a:p>
              <a:p>
                <a:r>
                  <a:rPr lang="en-US" sz="2000" b="1" dirty="0" err="1" smtClean="0">
                    <a:solidFill>
                      <a:srgbClr val="C00000"/>
                    </a:solidFill>
                  </a:rPr>
                  <a:t>CreateEmptyStack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S</a:t>
                </a:r>
                <a:r>
                  <a:rPr lang="en-US" sz="2000" dirty="0" smtClean="0"/>
                  <a:t>): </a:t>
                </a:r>
                <a:endParaRPr lang="en-US" sz="2000" dirty="0"/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Push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x,S</a:t>
                </a:r>
                <a:r>
                  <a:rPr lang="en-US" sz="20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 smtClean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,  then after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Push</a:t>
                </a:r>
                <a:r>
                  <a:rPr lang="en-US" sz="2000" dirty="0" smtClean="0"/>
                  <a:t>(</a:t>
                </a:r>
                <a:r>
                  <a:rPr lang="en-US" sz="2000" b="1" dirty="0" err="1" smtClean="0"/>
                  <a:t>x,S</a:t>
                </a:r>
                <a:r>
                  <a:rPr lang="en-US" sz="2000" dirty="0" smtClean="0"/>
                  <a:t>), stack </a:t>
                </a:r>
                <a:r>
                  <a:rPr lang="en-US" sz="2000" b="1" dirty="0" smtClean="0"/>
                  <a:t>S</a:t>
                </a:r>
                <a:r>
                  <a:rPr lang="en-US" sz="2000" dirty="0" smtClean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                                    ??        </a:t>
                </a:r>
                <a:endParaRPr lang="en-US" sz="2000" dirty="0"/>
              </a:p>
              <a:p>
                <a:r>
                  <a:rPr lang="en-US" sz="2000" b="1" dirty="0" smtClean="0">
                    <a:solidFill>
                      <a:srgbClr val="C00000"/>
                    </a:solidFill>
                  </a:rPr>
                  <a:t>Pop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S</a:t>
                </a:r>
                <a:r>
                  <a:rPr lang="en-US" sz="2000" dirty="0" smtClean="0"/>
                  <a:t>):</a:t>
                </a:r>
                <a:r>
                  <a:rPr lang="en-US" sz="2000" b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      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S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Pop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S</a:t>
                </a:r>
                <a:r>
                  <a:rPr lang="en-US" sz="2000" dirty="0"/>
                  <a:t>), stack </a:t>
                </a:r>
                <a:r>
                  <a:rPr lang="en-US" sz="2000" b="1" dirty="0"/>
                  <a:t>S</a:t>
                </a:r>
                <a:r>
                  <a:rPr lang="en-US" sz="2000" dirty="0"/>
                  <a:t> becomes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                              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050" b="-8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6C31"/>
                            </a:solidFill>
                            <a:latin typeface="Cambria Math"/>
                          </a:rPr>
                          <m:t>𝐱</m:t>
                        </m:r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096000" y="28194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19400"/>
                <a:ext cx="762000" cy="381000"/>
              </a:xfrm>
              <a:prstGeom prst="roundRect">
                <a:avLst/>
              </a:prstGeom>
              <a:blipFill rotWithShape="1">
                <a:blip r:embed="rId5"/>
                <a:stretch>
                  <a:fillRect t="-1969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33600" y="2056882"/>
            <a:ext cx="3165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if </a:t>
            </a:r>
            <a:r>
              <a:rPr lang="en-US" b="1" dirty="0"/>
              <a:t>S</a:t>
            </a:r>
            <a:r>
              <a:rPr lang="en-US" dirty="0"/>
              <a:t> is an empty stack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5223" y="2426214"/>
            <a:ext cx="418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element at the top of the 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3581400"/>
            <a:ext cx="226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empty stack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81200" y="3950732"/>
            <a:ext cx="307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</a:t>
            </a:r>
            <a:r>
              <a:rPr lang="en-US" b="1" dirty="0"/>
              <a:t>x</a:t>
            </a:r>
            <a:r>
              <a:rPr lang="en-US" dirty="0"/>
              <a:t> at the top of the stack </a:t>
            </a:r>
            <a:r>
              <a:rPr lang="en-US" b="1" dirty="0"/>
              <a:t>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55040" y="5103541"/>
            <a:ext cx="381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element from top of the stack </a:t>
            </a:r>
            <a:r>
              <a:rPr lang="en-US" b="1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3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762000" y="3048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 smtClean="0"/>
                  <a:t/>
                </a:r>
                <a:br>
                  <a:rPr lang="en-US" sz="3200" b="1" dirty="0" smtClean="0"/>
                </a:br>
                <a:r>
                  <a:rPr lang="en-US" sz="3200" b="1" dirty="0" smtClean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 smtClean="0"/>
                  <a:t>th</a:t>
                </a:r>
                <a:r>
                  <a:rPr lang="en-US" sz="3200" b="1" dirty="0" smtClean="0"/>
                  <a:t> element from the top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762000" y="304800"/>
                <a:ext cx="8229600" cy="1143000"/>
              </a:xfrm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</p:spPr>
            <p:txBody>
              <a:bodyPr/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000" dirty="0" smtClean="0"/>
                  <a:t>To access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 smtClean="0"/>
                  <a:t> element, we must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pop (hence </a:t>
                </a:r>
                <a:r>
                  <a:rPr lang="en-US" sz="2000" u="sng" dirty="0" smtClean="0"/>
                  <a:t>delete</a:t>
                </a:r>
                <a:r>
                  <a:rPr lang="en-US" sz="2000" dirty="0" smtClean="0"/>
                  <a:t>) </a:t>
                </a:r>
                <a:r>
                  <a:rPr lang="en-US" sz="2000" b="1" u="sng" dirty="0" smtClean="0"/>
                  <a:t>one by one</a:t>
                </a:r>
                <a:r>
                  <a:rPr lang="en-US" sz="2000" dirty="0" smtClean="0"/>
                  <a:t> the top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0" dirty="0" smtClean="0">
                        <a:solidFill>
                          <a:srgbClr val="00B0F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elements from the stack.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  <a:blipFill rotWithShape="1">
                <a:blip r:embed="rId3"/>
                <a:stretch>
                  <a:fillRect l="-74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3962400" y="1905000"/>
            <a:ext cx="467820" cy="3048000"/>
            <a:chOff x="3962400" y="1905000"/>
            <a:chExt cx="467820" cy="3048000"/>
          </a:xfrm>
        </p:grpSpPr>
        <p:grpSp>
          <p:nvGrpSpPr>
            <p:cNvPr id="6" name="Group 5"/>
            <p:cNvGrpSpPr/>
            <p:nvPr/>
          </p:nvGrpSpPr>
          <p:grpSpPr>
            <a:xfrm>
              <a:off x="3962400" y="1905000"/>
              <a:ext cx="438970" cy="3048000"/>
              <a:chOff x="3733800" y="2286000"/>
              <a:chExt cx="457200" cy="26670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3733800" y="2286000"/>
                <a:ext cx="0" cy="26670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191000" y="2286000"/>
                <a:ext cx="0" cy="2667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62400" y="45720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5720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962400" y="3505200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505200"/>
                  <a:ext cx="4404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3962400" y="45720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962400" y="38862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4181885" y="3994666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181885" y="4207133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181885" y="4359533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86200" y="2209800"/>
            <a:ext cx="660052" cy="1295400"/>
            <a:chOff x="3886200" y="2209800"/>
            <a:chExt cx="660052" cy="12954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962400" y="3124200"/>
              <a:ext cx="43897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3886200" y="2209800"/>
              <a:ext cx="660052" cy="1295400"/>
              <a:chOff x="3886200" y="2209800"/>
              <a:chExt cx="660052" cy="12954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962400" y="3505200"/>
                <a:ext cx="43897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962400" y="2590800"/>
                <a:ext cx="43897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3886200" y="2209800"/>
                <a:ext cx="660052" cy="1283732"/>
                <a:chOff x="3886200" y="2209800"/>
                <a:chExt cx="660052" cy="1283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3886200" y="3124200"/>
                      <a:ext cx="6600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6200" y="3124200"/>
                      <a:ext cx="66005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333" r="-1203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962400" y="2209800"/>
                      <a:ext cx="46782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0" y="2209800"/>
                      <a:ext cx="467820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333" r="-1558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Oval 23"/>
                <p:cNvSpPr/>
                <p:nvPr/>
              </p:nvSpPr>
              <p:spPr>
                <a:xfrm>
                  <a:off x="4191000" y="29718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191000" y="28194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1910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5" name="TextBox 4"/>
          <p:cNvSpPr txBox="1"/>
          <p:nvPr/>
        </p:nvSpPr>
        <p:spPr>
          <a:xfrm>
            <a:off x="2362200" y="304800"/>
            <a:ext cx="4865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An Important point </a:t>
            </a:r>
            <a:r>
              <a:rPr lang="en-US" sz="2800" b="1" dirty="0"/>
              <a:t>about </a:t>
            </a:r>
            <a:r>
              <a:rPr lang="en-US" sz="2800" b="1" dirty="0" smtClean="0"/>
              <a:t>stack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289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4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 puzzling </a:t>
            </a:r>
            <a:r>
              <a:rPr lang="en-US" sz="3600" b="1" dirty="0" smtClean="0"/>
              <a:t>question/confusion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Why do we restrict </a:t>
            </a:r>
            <a:r>
              <a:rPr lang="en-US" sz="2400" dirty="0" smtClean="0"/>
              <a:t>the </a:t>
            </a:r>
            <a:r>
              <a:rPr lang="en-US" sz="2400" u="sng" dirty="0" smtClean="0"/>
              <a:t>functionality of a list </a:t>
            </a:r>
            <a:r>
              <a:rPr lang="en-US" sz="2400" dirty="0" smtClean="0"/>
              <a:t>?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7030A0"/>
                </a:solidFill>
              </a:rPr>
              <a:t>What will be the use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of such restriction ?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r>
              <a:rPr lang="en-US" sz="3600" b="1" dirty="0" smtClean="0"/>
              <a:t>How to </a:t>
            </a:r>
            <a:r>
              <a:rPr lang="en-US" sz="3600" b="1" u="sng" dirty="0" smtClean="0">
                <a:solidFill>
                  <a:srgbClr val="0070C0"/>
                </a:solidFill>
              </a:rPr>
              <a:t>evaluate</a:t>
            </a:r>
            <a:r>
              <a:rPr lang="en-US" sz="3600" b="1" dirty="0" smtClean="0"/>
              <a:t> an </a:t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7030A0"/>
                </a:solidFill>
              </a:rPr>
              <a:t>arithmetic expression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Evaluation of an arithmetic expression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dirty="0" smtClean="0"/>
              <a:t>: How </a:t>
            </a:r>
            <a:r>
              <a:rPr lang="en-US" sz="2000" dirty="0"/>
              <a:t>does a computer/calculator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evaluate </a:t>
            </a:r>
            <a:r>
              <a:rPr lang="en-US" sz="2000" dirty="0"/>
              <a:t>an arithmetic expression </a:t>
            </a:r>
            <a:r>
              <a:rPr lang="en-US" sz="2000" dirty="0" smtClean="0"/>
              <a:t>given in </a:t>
            </a:r>
            <a:r>
              <a:rPr lang="en-US" sz="2000" dirty="0"/>
              <a:t>the form of a string of </a:t>
            </a:r>
            <a:r>
              <a:rPr lang="en-US" sz="2000" dirty="0" smtClean="0"/>
              <a:t>symbols 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8 </a:t>
            </a:r>
            <a:r>
              <a:rPr lang="en-US" b="1" dirty="0" smtClean="0"/>
              <a:t>+</a:t>
            </a:r>
            <a:r>
              <a:rPr lang="en-US" dirty="0" smtClean="0"/>
              <a:t> 3 </a:t>
            </a:r>
            <a:r>
              <a:rPr lang="en-US" b="1" dirty="0" smtClean="0"/>
              <a:t>*</a:t>
            </a:r>
            <a:r>
              <a:rPr lang="en-US" dirty="0" smtClean="0"/>
              <a:t> 5 </a:t>
            </a:r>
            <a:r>
              <a:rPr lang="en-US" b="1" dirty="0" smtClean="0"/>
              <a:t>^</a:t>
            </a:r>
            <a:r>
              <a:rPr lang="en-US" dirty="0" smtClean="0"/>
              <a:t> 2 </a:t>
            </a:r>
            <a:r>
              <a:rPr lang="en-US" b="1" dirty="0" smtClean="0"/>
              <a:t>–</a:t>
            </a:r>
            <a:r>
              <a:rPr lang="en-US" dirty="0" smtClean="0"/>
              <a:t> 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Evaluation of an arithmetic expression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a computer/calculator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evaluate </a:t>
            </a:r>
            <a:r>
              <a:rPr lang="en-US" sz="2000" dirty="0"/>
              <a:t>an arithmetic expression </a:t>
            </a:r>
            <a:r>
              <a:rPr lang="en-US" sz="2000" dirty="0" smtClean="0"/>
              <a:t>given in </a:t>
            </a:r>
            <a:r>
              <a:rPr lang="en-US" sz="2000" dirty="0"/>
              <a:t>the form of a string of </a:t>
            </a:r>
            <a:r>
              <a:rPr lang="en-US" sz="2000" dirty="0" smtClean="0"/>
              <a:t>symbols 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8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3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5 </a:t>
            </a:r>
            <a:r>
              <a:rPr lang="en-US" b="1" dirty="0" smtClean="0">
                <a:solidFill>
                  <a:srgbClr val="FF0000"/>
                </a:solidFill>
              </a:rPr>
              <a:t>^</a:t>
            </a:r>
            <a:r>
              <a:rPr lang="en-US" dirty="0" smtClean="0"/>
              <a:t> 2 </a:t>
            </a:r>
            <a:r>
              <a:rPr lang="en-US" b="1" dirty="0" smtClean="0">
                <a:solidFill>
                  <a:srgbClr val="FF0000"/>
                </a:solidFill>
              </a:rPr>
              <a:t>–</a:t>
            </a:r>
            <a:r>
              <a:rPr lang="en-US" dirty="0" smtClean="0"/>
              <a:t> 9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First it splits the string into </a:t>
            </a:r>
            <a:r>
              <a:rPr lang="en-US" sz="2000" b="1" dirty="0" smtClean="0"/>
              <a:t>tokens</a:t>
            </a:r>
            <a:r>
              <a:rPr lang="en-US" sz="2000" dirty="0" smtClean="0"/>
              <a:t> which are operators or operands (numbers). This is not difficult. But how does it evaluate it finally ???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124200" y="3657600"/>
            <a:ext cx="2362200" cy="1359932"/>
            <a:chOff x="3124200" y="3505200"/>
            <a:chExt cx="2362200" cy="13599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1242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3771900" y="3505200"/>
              <a:ext cx="4191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267200" y="3505200"/>
              <a:ext cx="4439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419600" y="3505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5720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33800" y="4495800"/>
              <a:ext cx="107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operands</a:t>
              </a:r>
              <a:endParaRPr lang="en-US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2069068"/>
            <a:ext cx="1752600" cy="1359932"/>
            <a:chOff x="3429000" y="2450068"/>
            <a:chExt cx="1752600" cy="13599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419600" y="2743200"/>
              <a:ext cx="7620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71639" y="2743200"/>
              <a:ext cx="300361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38600" y="2743200"/>
              <a:ext cx="80639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429000" y="2743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33800" y="2450068"/>
              <a:ext cx="110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operators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270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Precedence</a:t>
            </a:r>
            <a:r>
              <a:rPr lang="en-US" sz="3600" b="1" dirty="0" smtClean="0"/>
              <a:t> </a:t>
            </a:r>
            <a:r>
              <a:rPr lang="en-US" sz="3600" b="1" dirty="0"/>
              <a:t>of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Precedence: </a:t>
            </a:r>
            <a:r>
              <a:rPr lang="en-US" sz="2800" dirty="0" smtClean="0"/>
              <a:t> </a:t>
            </a:r>
            <a:r>
              <a:rPr lang="en-US" sz="2400" dirty="0" smtClean="0"/>
              <a:t>“priority” among different operators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r>
              <a:rPr lang="en-US" sz="2000" dirty="0" smtClean="0"/>
              <a:t>Operator</a:t>
            </a:r>
            <a:r>
              <a:rPr lang="en-US" sz="2000" b="1" dirty="0" smtClean="0">
                <a:solidFill>
                  <a:srgbClr val="C00000"/>
                </a:solidFill>
              </a:rPr>
              <a:t> +</a:t>
            </a:r>
            <a:r>
              <a:rPr lang="en-US" sz="2000" dirty="0" smtClean="0"/>
              <a:t> has same precedence as </a:t>
            </a:r>
            <a:r>
              <a:rPr lang="en-US" sz="2000" b="1" dirty="0" smtClean="0">
                <a:solidFill>
                  <a:srgbClr val="C00000"/>
                </a:solidFill>
              </a:rPr>
              <a:t>–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Operator 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 (as well as 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) has higher precedence than </a:t>
            </a:r>
            <a:r>
              <a:rPr lang="en-US" sz="2000" b="1" dirty="0" smtClean="0">
                <a:solidFill>
                  <a:srgbClr val="C00000"/>
                </a:solidFill>
              </a:rPr>
              <a:t>+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Operator 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 has same precedence as 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Operator 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 has higher precedence than </a:t>
            </a:r>
            <a:r>
              <a:rPr lang="en-US" sz="2000" b="1" dirty="0" smtClean="0">
                <a:solidFill>
                  <a:srgbClr val="C00000"/>
                </a:solidFill>
              </a:rPr>
              <a:t>*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A question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 smtClean="0"/>
              <a:t>Time </a:t>
            </a:r>
            <a:r>
              <a:rPr lang="en-US" sz="2400" dirty="0"/>
              <a:t>complexity of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Search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x</a:t>
            </a:r>
            <a:r>
              <a:rPr lang="en-US" sz="2400" dirty="0"/>
              <a:t>)</a:t>
            </a:r>
            <a:r>
              <a:rPr lang="en-US" sz="2400" b="1" dirty="0" smtClean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Insert</a:t>
            </a:r>
            <a:r>
              <a:rPr lang="en-US" sz="2400" dirty="0" smtClean="0"/>
              <a:t>(</a:t>
            </a:r>
            <a:r>
              <a:rPr lang="en-US" sz="2400" b="1" dirty="0" err="1" smtClean="0">
                <a:solidFill>
                  <a:srgbClr val="00B050"/>
                </a:solidFill>
              </a:rPr>
              <a:t>T</a:t>
            </a:r>
            <a:r>
              <a:rPr lang="en-US" sz="2400" dirty="0" err="1" smtClean="0"/>
              <a:t>,</a:t>
            </a:r>
            <a:r>
              <a:rPr lang="en-US" sz="2400" dirty="0" err="1" smtClean="0">
                <a:solidFill>
                  <a:srgbClr val="0070C0"/>
                </a:solidFill>
              </a:rPr>
              <a:t>x</a:t>
            </a:r>
            <a:r>
              <a:rPr lang="en-US" sz="2400" dirty="0"/>
              <a:t>) </a:t>
            </a:r>
            <a:r>
              <a:rPr lang="en-US" sz="2400" dirty="0" smtClean="0"/>
              <a:t>in</a:t>
            </a:r>
            <a:r>
              <a:rPr lang="en-US" sz="2400" b="1" dirty="0" smtClean="0"/>
              <a:t> </a:t>
            </a:r>
            <a:r>
              <a:rPr lang="en-US" sz="2400" dirty="0" smtClean="0"/>
              <a:t>a</a:t>
            </a:r>
            <a:r>
              <a:rPr lang="en-US" sz="2400" b="1" dirty="0" smtClean="0"/>
              <a:t> </a:t>
            </a:r>
            <a:r>
              <a:rPr lang="en-US" sz="2400" dirty="0" smtClean="0"/>
              <a:t>Binary </a:t>
            </a:r>
            <a:r>
              <a:rPr lang="en-US" sz="2400" dirty="0"/>
              <a:t>Search </a:t>
            </a:r>
            <a:r>
              <a:rPr lang="en-US" sz="2400" dirty="0" smtClean="0"/>
              <a:t>Tree 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dirty="0" smtClean="0"/>
              <a:t> = 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??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16444" y="3200400"/>
            <a:ext cx="177035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</a:t>
            </a:r>
            <a:r>
              <a:rPr lang="en-US" sz="2400" b="1" dirty="0" smtClean="0"/>
              <a:t>(Height(</a:t>
            </a:r>
            <a:r>
              <a:rPr lang="en-US" sz="2400" b="1" dirty="0" smtClean="0">
                <a:solidFill>
                  <a:srgbClr val="00B050"/>
                </a:solidFill>
              </a:rPr>
              <a:t>T</a:t>
            </a:r>
            <a:r>
              <a:rPr lang="en-US" sz="2400" b="1" dirty="0" smtClean="0"/>
              <a:t>))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2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Associativity</a:t>
            </a:r>
            <a:r>
              <a:rPr lang="en-US" sz="3600" b="1" dirty="0" smtClean="0"/>
              <a:t> of operators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is 2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^</a:t>
            </a:r>
            <a:r>
              <a:rPr lang="en-US" sz="2000" dirty="0" smtClean="0"/>
              <a:t>2 ?     </a:t>
            </a:r>
          </a:p>
          <a:p>
            <a:pPr marL="0" indent="0">
              <a:buNone/>
            </a:pPr>
            <a:r>
              <a:rPr lang="en-US" sz="2000" dirty="0" smtClean="0"/>
              <a:t>What is 3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4</a:t>
            </a:r>
            <a:r>
              <a:rPr lang="en-US" sz="2000" b="1" dirty="0" smtClean="0">
                <a:solidFill>
                  <a:srgbClr val="C00000"/>
                </a:solidFill>
              </a:rPr>
              <a:t>-</a:t>
            </a:r>
            <a:r>
              <a:rPr lang="en-US" sz="2000" dirty="0" smtClean="0"/>
              <a:t>2 ?</a:t>
            </a:r>
          </a:p>
          <a:p>
            <a:pPr marL="0" indent="0">
              <a:buNone/>
            </a:pPr>
            <a:r>
              <a:rPr lang="en-US" sz="2000" dirty="0" smtClean="0"/>
              <a:t>What is 4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2</a:t>
            </a:r>
            <a:r>
              <a:rPr lang="en-US" sz="2000" b="1" dirty="0" smtClean="0">
                <a:solidFill>
                  <a:srgbClr val="C00000"/>
                </a:solidFill>
              </a:rPr>
              <a:t>/</a:t>
            </a:r>
            <a:r>
              <a:rPr lang="en-US" sz="2000" dirty="0" smtClean="0"/>
              <a:t>2 ?      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Associativity: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                              </a:t>
            </a:r>
            <a:r>
              <a:rPr lang="en-US" sz="2000" dirty="0" smtClean="0"/>
              <a:t>“How to group operators of </a:t>
            </a:r>
            <a:r>
              <a:rPr lang="en-US" sz="2000" u="sng" dirty="0" smtClean="0"/>
              <a:t>same</a:t>
            </a:r>
            <a:r>
              <a:rPr lang="en-US" sz="2000" dirty="0" smtClean="0"/>
              <a:t> type ?”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C00000"/>
                </a:solidFill>
              </a:rPr>
              <a:t>●</a:t>
            </a:r>
            <a:r>
              <a:rPr lang="en-US" sz="2000" dirty="0" smtClean="0"/>
              <a:t> B </a:t>
            </a:r>
            <a:r>
              <a:rPr lang="en-US" sz="2000" dirty="0" smtClean="0">
                <a:solidFill>
                  <a:srgbClr val="C00000"/>
                </a:solidFill>
              </a:rPr>
              <a:t>●</a:t>
            </a:r>
            <a:r>
              <a:rPr lang="en-US" sz="2000" dirty="0" smtClean="0"/>
              <a:t> C = ??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(A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</a:t>
            </a:r>
            <a:r>
              <a:rPr lang="en-US" sz="2000" dirty="0" smtClean="0"/>
              <a:t>B)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</a:t>
            </a:r>
            <a:r>
              <a:rPr lang="en-US" sz="2000" dirty="0" smtClean="0"/>
              <a:t>C        </a:t>
            </a:r>
            <a:r>
              <a:rPr lang="en-US" sz="2000" b="1" dirty="0" smtClean="0"/>
              <a:t>or</a:t>
            </a:r>
            <a:r>
              <a:rPr lang="en-US" sz="2000" dirty="0" smtClean="0"/>
              <a:t>          A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</a:t>
            </a:r>
            <a:r>
              <a:rPr lang="en-US" sz="2000" dirty="0" smtClean="0"/>
              <a:t>(B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 </a:t>
            </a:r>
            <a:r>
              <a:rPr lang="en-US" sz="2000" dirty="0" smtClean="0"/>
              <a:t>C)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362200" y="4953000"/>
            <a:ext cx="1614545" cy="1371600"/>
            <a:chOff x="2362200" y="4876800"/>
            <a:chExt cx="1614545" cy="1371600"/>
          </a:xfrm>
        </p:grpSpPr>
        <p:sp>
          <p:nvSpPr>
            <p:cNvPr id="5" name="Up Arrow 4"/>
            <p:cNvSpPr/>
            <p:nvPr/>
          </p:nvSpPr>
          <p:spPr>
            <a:xfrm>
              <a:off x="2895600" y="48768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5879068"/>
              <a:ext cx="161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Left</a:t>
              </a:r>
              <a:r>
                <a:rPr lang="en-US" dirty="0" smtClean="0"/>
                <a:t> associative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0" y="4953000"/>
            <a:ext cx="1739515" cy="1359932"/>
            <a:chOff x="4648200" y="4800600"/>
            <a:chExt cx="1739515" cy="1359932"/>
          </a:xfrm>
        </p:grpSpPr>
        <p:sp>
          <p:nvSpPr>
            <p:cNvPr id="7" name="TextBox 6"/>
            <p:cNvSpPr txBox="1"/>
            <p:nvPr/>
          </p:nvSpPr>
          <p:spPr>
            <a:xfrm>
              <a:off x="4648200" y="5791200"/>
              <a:ext cx="1739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Right</a:t>
              </a:r>
              <a:r>
                <a:rPr lang="en-US" dirty="0" smtClean="0"/>
                <a:t> associative</a:t>
              </a:r>
              <a:endParaRPr lang="en-US" dirty="0"/>
            </a:p>
          </p:txBody>
        </p:sp>
        <p:sp>
          <p:nvSpPr>
            <p:cNvPr id="8" name="Up Arrow 7"/>
            <p:cNvSpPr/>
            <p:nvPr/>
          </p:nvSpPr>
          <p:spPr>
            <a:xfrm>
              <a:off x="5077968" y="4800600"/>
              <a:ext cx="484632" cy="978408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trivial</a:t>
            </a:r>
            <a:r>
              <a:rPr lang="en-US" sz="3200" b="1" dirty="0"/>
              <a:t> way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to evaluate an arithmetic expression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000" dirty="0" smtClean="0"/>
              <a:t>First perform all </a:t>
            </a:r>
            <a:r>
              <a:rPr lang="en-US" sz="2000" b="1" dirty="0" smtClean="0">
                <a:solidFill>
                  <a:srgbClr val="FF0000"/>
                </a:solidFill>
              </a:rPr>
              <a:t>^ </a:t>
            </a:r>
            <a:r>
              <a:rPr lang="en-US" sz="2000" dirty="0" smtClean="0"/>
              <a:t>operations.</a:t>
            </a:r>
          </a:p>
          <a:p>
            <a:r>
              <a:rPr lang="en-US" sz="2000" dirty="0" smtClean="0"/>
              <a:t>Then perform all </a:t>
            </a:r>
            <a:r>
              <a:rPr lang="en-US" sz="2000" b="1" dirty="0" smtClean="0">
                <a:solidFill>
                  <a:srgbClr val="FF0000"/>
                </a:solidFill>
              </a:rPr>
              <a:t>* </a:t>
            </a:r>
            <a:r>
              <a:rPr lang="en-US" sz="2000" dirty="0"/>
              <a:t>and  </a:t>
            </a:r>
            <a:r>
              <a:rPr lang="en-US" sz="2000" b="1" dirty="0" smtClean="0">
                <a:solidFill>
                  <a:srgbClr val="FF0000"/>
                </a:solidFill>
              </a:rPr>
              <a:t>/ </a:t>
            </a:r>
            <a:r>
              <a:rPr lang="en-US" sz="2000" dirty="0" smtClean="0"/>
              <a:t>operations</a:t>
            </a:r>
            <a:r>
              <a:rPr lang="en-US" sz="2000" dirty="0"/>
              <a:t>.</a:t>
            </a:r>
          </a:p>
          <a:p>
            <a:r>
              <a:rPr lang="en-US" sz="2000" dirty="0"/>
              <a:t>Then </a:t>
            </a:r>
            <a:r>
              <a:rPr lang="en-US" sz="2000" dirty="0" smtClean="0"/>
              <a:t>perform </a:t>
            </a:r>
            <a:r>
              <a:rPr lang="en-US" sz="2000" dirty="0"/>
              <a:t>all </a:t>
            </a:r>
            <a:r>
              <a:rPr lang="en-US" sz="2000" b="1" dirty="0" smtClean="0">
                <a:solidFill>
                  <a:srgbClr val="FF0000"/>
                </a:solidFill>
              </a:rPr>
              <a:t>+ </a:t>
            </a:r>
            <a:r>
              <a:rPr lang="en-US" sz="2000" dirty="0" smtClean="0"/>
              <a:t>and  </a:t>
            </a:r>
            <a:r>
              <a:rPr lang="en-US" sz="2000" b="1" dirty="0" smtClean="0">
                <a:solidFill>
                  <a:srgbClr val="FF0000"/>
                </a:solidFill>
              </a:rPr>
              <a:t>- </a:t>
            </a:r>
            <a:r>
              <a:rPr lang="en-US" sz="2000" dirty="0" smtClean="0"/>
              <a:t>operations.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Disadvantages: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 </a:t>
            </a:r>
            <a:r>
              <a:rPr lang="en-US" sz="2000" dirty="0" smtClean="0">
                <a:solidFill>
                  <a:srgbClr val="7030A0"/>
                </a:solidFill>
              </a:rPr>
              <a:t>ugly and case analysis </a:t>
            </a:r>
            <a:r>
              <a:rPr lang="en-US" sz="2000" dirty="0" smtClean="0"/>
              <a:t>based algorithm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Multiple scans</a:t>
            </a:r>
            <a:r>
              <a:rPr lang="en-US" sz="2000" dirty="0" smtClean="0"/>
              <a:t> of the expression (one for each operator).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What about expressions involving </a:t>
            </a:r>
            <a:r>
              <a:rPr lang="en-US" sz="2000" dirty="0" smtClean="0">
                <a:solidFill>
                  <a:srgbClr val="7030A0"/>
                </a:solidFill>
              </a:rPr>
              <a:t>parentheses</a:t>
            </a:r>
            <a:r>
              <a:rPr lang="en-US" sz="2000" dirty="0" smtClean="0"/>
              <a:t>: </a:t>
            </a:r>
            <a:r>
              <a:rPr lang="en-US" sz="2000" dirty="0" smtClean="0">
                <a:solidFill>
                  <a:srgbClr val="0070C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5</a:t>
            </a:r>
            <a:r>
              <a:rPr lang="en-US" sz="2000" dirty="0" smtClean="0">
                <a:solidFill>
                  <a:srgbClr val="FF0000"/>
                </a:solidFill>
              </a:rPr>
              <a:t>-</a:t>
            </a:r>
            <a:r>
              <a:rPr lang="en-US" sz="2000" dirty="0" smtClean="0">
                <a:solidFill>
                  <a:srgbClr val="0070C0"/>
                </a:solidFill>
              </a:rPr>
              <a:t>6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8</a:t>
            </a:r>
            <a:r>
              <a:rPr lang="en-US" sz="2000" dirty="0" smtClean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0070C0"/>
                </a:solidFill>
              </a:rPr>
              <a:t>9</a:t>
            </a:r>
            <a:r>
              <a:rPr lang="en-US" sz="2000" dirty="0" smtClean="0">
                <a:solidFill>
                  <a:srgbClr val="FF0000"/>
                </a:solidFill>
              </a:rPr>
              <a:t>^</a:t>
            </a:r>
            <a:r>
              <a:rPr lang="en-US" sz="2000" dirty="0" smtClean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 smtClean="0">
                <a:solidFill>
                  <a:srgbClr val="0070C0"/>
                </a:solidFill>
              </a:rPr>
              <a:t>33</a:t>
            </a:r>
            <a:r>
              <a:rPr lang="en-US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What about </a:t>
            </a:r>
            <a:r>
              <a:rPr lang="en-US" sz="2000" dirty="0" smtClean="0">
                <a:solidFill>
                  <a:srgbClr val="7030A0"/>
                </a:solidFill>
              </a:rPr>
              <a:t>associativity</a:t>
            </a:r>
            <a:r>
              <a:rPr lang="en-US" sz="2000" dirty="0" smtClean="0"/>
              <a:t> of the operators: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>
                <a:solidFill>
                  <a:srgbClr val="C00000"/>
                </a:solidFill>
              </a:rPr>
              <a:t>^</a:t>
            </a:r>
            <a:r>
              <a:rPr lang="en-US" sz="1600" dirty="0" smtClean="0">
                <a:solidFill>
                  <a:srgbClr val="0070C0"/>
                </a:solidFill>
              </a:rPr>
              <a:t>3</a:t>
            </a:r>
            <a:r>
              <a:rPr lang="en-US" sz="1600" dirty="0" smtClean="0">
                <a:solidFill>
                  <a:srgbClr val="C00000"/>
                </a:solidFill>
              </a:rPr>
              <a:t>^</a:t>
            </a:r>
            <a:r>
              <a:rPr lang="en-US" sz="16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0070C0"/>
                </a:solidFill>
              </a:rPr>
              <a:t>512</a:t>
            </a:r>
            <a:r>
              <a:rPr lang="en-US" sz="1600" dirty="0" smtClean="0"/>
              <a:t> </a:t>
            </a:r>
            <a:r>
              <a:rPr lang="en-US" sz="1600" b="1" dirty="0" smtClean="0"/>
              <a:t>and</a:t>
            </a:r>
            <a:r>
              <a:rPr lang="en-US" sz="1600" dirty="0" smtClean="0"/>
              <a:t> not </a:t>
            </a:r>
            <a:r>
              <a:rPr lang="en-US" sz="1600" dirty="0" smtClean="0">
                <a:solidFill>
                  <a:srgbClr val="0070C0"/>
                </a:solidFill>
              </a:rPr>
              <a:t>64</a:t>
            </a:r>
          </a:p>
          <a:p>
            <a:pPr lvl="1"/>
            <a:r>
              <a:rPr lang="en-US" sz="1600" dirty="0" smtClean="0">
                <a:solidFill>
                  <a:srgbClr val="0070C0"/>
                </a:solidFill>
              </a:rPr>
              <a:t>16</a:t>
            </a:r>
            <a:r>
              <a:rPr lang="en-US" sz="1600" dirty="0" smtClean="0">
                <a:solidFill>
                  <a:srgbClr val="C00000"/>
                </a:solidFill>
              </a:rPr>
              <a:t>/</a:t>
            </a:r>
            <a:r>
              <a:rPr lang="en-US" sz="1600" dirty="0">
                <a:solidFill>
                  <a:srgbClr val="0070C0"/>
                </a:solidFill>
              </a:rPr>
              <a:t>4</a:t>
            </a:r>
            <a:r>
              <a:rPr lang="en-US" sz="1600" dirty="0" smtClean="0">
                <a:solidFill>
                  <a:srgbClr val="C00000"/>
                </a:solidFill>
              </a:rPr>
              <a:t>/</a:t>
            </a:r>
            <a:r>
              <a:rPr lang="en-US" sz="16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/>
              <a:t> = </a:t>
            </a:r>
            <a:r>
              <a:rPr lang="en-US" sz="1600" dirty="0">
                <a:solidFill>
                  <a:srgbClr val="0070C0"/>
                </a:solidFill>
              </a:rPr>
              <a:t>2</a:t>
            </a:r>
            <a:r>
              <a:rPr lang="en-US" sz="1600" dirty="0" smtClean="0"/>
              <a:t> </a:t>
            </a:r>
            <a:r>
              <a:rPr lang="en-US" sz="1600" b="1" dirty="0" smtClean="0"/>
              <a:t>and</a:t>
            </a:r>
            <a:r>
              <a:rPr lang="en-US" sz="1600" dirty="0" smtClean="0"/>
              <a:t> not </a:t>
            </a:r>
            <a:r>
              <a:rPr lang="en-US" sz="1600" dirty="0" smtClean="0">
                <a:solidFill>
                  <a:srgbClr val="0070C0"/>
                </a:solidFill>
              </a:rPr>
              <a:t>8</a:t>
            </a:r>
            <a:r>
              <a:rPr lang="en-US" sz="1600" dirty="0" smtClean="0"/>
              <a:t>. 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8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118" y="1752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0314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2407" y="1752600"/>
            <a:ext cx="4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43318" y="1828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19600" y="176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^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51314" y="175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76800" y="17526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-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28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Overview </a:t>
            </a:r>
            <a:r>
              <a:rPr lang="en-US" sz="4000" b="1" dirty="0" smtClean="0"/>
              <a:t>of our solution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Focusing on a </a:t>
            </a:r>
            <a:r>
              <a:rPr lang="en-US" sz="2400" b="1" dirty="0" smtClean="0">
                <a:solidFill>
                  <a:srgbClr val="7030A0"/>
                </a:solidFill>
              </a:rPr>
              <a:t>simpler version </a:t>
            </a:r>
            <a:r>
              <a:rPr lang="en-US" sz="2400" b="1" dirty="0" smtClean="0"/>
              <a:t>of the problem: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Expressions </a:t>
            </a:r>
            <a:r>
              <a:rPr lang="en-US" sz="2000" dirty="0" smtClean="0">
                <a:solidFill>
                  <a:srgbClr val="7030A0"/>
                </a:solidFill>
              </a:rPr>
              <a:t>without parentheses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Every operator is </a:t>
            </a:r>
            <a:r>
              <a:rPr lang="en-US" sz="2000" dirty="0" smtClean="0">
                <a:solidFill>
                  <a:srgbClr val="7030A0"/>
                </a:solidFill>
              </a:rPr>
              <a:t>left associative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Solving</a:t>
            </a:r>
            <a:r>
              <a:rPr lang="en-US" sz="2400" b="1" dirty="0" smtClean="0"/>
              <a:t> the simpler version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Transforming</a:t>
            </a:r>
            <a:r>
              <a:rPr lang="en-US" sz="2400" b="1" dirty="0" smtClean="0"/>
              <a:t> the solution of simpler version to generic</a:t>
            </a: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Step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Focusing on a </a:t>
            </a:r>
            <a:r>
              <a:rPr lang="en-US" b="1" dirty="0">
                <a:solidFill>
                  <a:srgbClr val="7030A0"/>
                </a:solidFill>
              </a:rPr>
              <a:t>simpler version </a:t>
            </a:r>
            <a:r>
              <a:rPr lang="en-US" b="1" dirty="0">
                <a:solidFill>
                  <a:schemeClr val="tx1"/>
                </a:solidFill>
              </a:rPr>
              <a:t>of the </a:t>
            </a:r>
            <a:r>
              <a:rPr lang="en-US" b="1" dirty="0" smtClean="0">
                <a:solidFill>
                  <a:schemeClr val="tx1"/>
                </a:solidFill>
              </a:rPr>
              <a:t>problem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Incorporating precedence</a:t>
            </a:r>
            <a:r>
              <a:rPr lang="en-US" sz="3200" b="1" dirty="0" smtClean="0"/>
              <a:t> </a:t>
            </a:r>
            <a:r>
              <a:rPr lang="en-US" sz="3200" b="1" dirty="0"/>
              <a:t>of </a:t>
            </a:r>
            <a:r>
              <a:rPr lang="en-US" sz="3200" b="1" dirty="0" smtClean="0"/>
              <a:t>operators</a:t>
            </a:r>
            <a:br>
              <a:rPr lang="en-US" sz="3200" b="1" dirty="0" smtClean="0"/>
            </a:b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72098"/>
              </p:ext>
            </p:extLst>
          </p:nvPr>
        </p:nvGraphicFramePr>
        <p:xfrm>
          <a:off x="2590800" y="2225040"/>
          <a:ext cx="4191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/>
                <a:gridCol w="209550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Priority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 - 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 smtClean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67000" y="838200"/>
            <a:ext cx="3827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through </a:t>
            </a:r>
            <a:r>
              <a:rPr lang="en-US" sz="2800" b="1" dirty="0">
                <a:solidFill>
                  <a:srgbClr val="7030A0"/>
                </a:solidFill>
              </a:rPr>
              <a:t>priority</a:t>
            </a:r>
            <a:r>
              <a:rPr lang="en-US" sz="2800" b="1" dirty="0"/>
              <a:t> number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7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Insight</a:t>
            </a:r>
            <a:r>
              <a:rPr lang="en-US" sz="3200" b="1" dirty="0" smtClean="0"/>
              <a:t> into the problem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/>
                  <a:t>: the operator at position 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i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in the expression.</a:t>
                </a:r>
              </a:p>
              <a:p>
                <a:pPr marL="0" indent="0">
                  <a:buNone/>
                </a:pPr>
                <a:r>
                  <a:rPr lang="en-US" sz="2400" b="1" dirty="0" smtClean="0"/>
                  <a:t>Aim: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                                8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+</a:t>
                </a:r>
                <a:r>
                  <a:rPr lang="en-US" sz="2000" dirty="0"/>
                  <a:t> 3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/>
                  <a:t> 5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^</a:t>
                </a:r>
                <a:r>
                  <a:rPr lang="en-US" sz="2000" dirty="0"/>
                  <a:t> 2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–</a:t>
                </a:r>
                <a:r>
                  <a:rPr lang="en-US" sz="2000" dirty="0" smtClean="0"/>
                  <a:t> 9 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 smtClean="0"/>
                  <a:t> 67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 smtClean="0"/>
                  <a:t>Under what conditions can we execute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immediately?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Answer: </a:t>
                </a:r>
                <a:r>
                  <a:rPr lang="en-US" sz="2400" dirty="0" smtClean="0"/>
                  <a:t>if</a:t>
                </a:r>
              </a:p>
              <a:p>
                <a:r>
                  <a:rPr lang="en-US" sz="2000" dirty="0" smtClean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     ??     priority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endParaRPr lang="en-US" sz="2000" dirty="0" smtClean="0"/>
              </a:p>
              <a:p>
                <a:r>
                  <a:rPr lang="en-US" sz="2000" dirty="0" smtClean="0"/>
                  <a:t>priority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037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61980" y="2383840"/>
            <a:ext cx="3616759" cy="1262092"/>
            <a:chOff x="3361980" y="2002840"/>
            <a:chExt cx="3616759" cy="1262092"/>
          </a:xfrm>
        </p:grpSpPr>
        <p:sp>
          <p:nvSpPr>
            <p:cNvPr id="6" name="Left-Up Arrow 5"/>
            <p:cNvSpPr/>
            <p:nvPr/>
          </p:nvSpPr>
          <p:spPr>
            <a:xfrm rot="2758934">
              <a:off x="4593976" y="1988985"/>
              <a:ext cx="794250" cy="821960"/>
            </a:xfrm>
            <a:prstGeom prst="leftUpArrow">
              <a:avLst>
                <a:gd name="adj1" fmla="val 1728"/>
                <a:gd name="adj2" fmla="val 8547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61980" y="2895600"/>
              <a:ext cx="361675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Position of an operator </a:t>
              </a:r>
              <a:r>
                <a:rPr lang="en-US" b="1" u="sng" dirty="0" smtClean="0"/>
                <a:t>does</a:t>
              </a:r>
              <a:r>
                <a:rPr lang="en-US" dirty="0" smtClean="0"/>
                <a:t> matter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0" y="48768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53340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≥</a:t>
            </a:r>
            <a:endParaRPr lang="en-US" dirty="0"/>
          </a:p>
        </p:txBody>
      </p:sp>
      <p:sp>
        <p:nvSpPr>
          <p:cNvPr id="5" name="Line Callout 2 4"/>
          <p:cNvSpPr/>
          <p:nvPr/>
        </p:nvSpPr>
        <p:spPr>
          <a:xfrm>
            <a:off x="3581400" y="5864352"/>
            <a:ext cx="2286000" cy="612648"/>
          </a:xfrm>
          <a:prstGeom prst="borderCallout2">
            <a:avLst>
              <a:gd name="adj1" fmla="val 18750"/>
              <a:gd name="adj2" fmla="val -698"/>
              <a:gd name="adj3" fmla="val 18750"/>
              <a:gd name="adj4" fmla="val -16667"/>
              <a:gd name="adj5" fmla="val -42214"/>
              <a:gd name="adj6" fmla="val -4098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Give reasons for ≥ instead of 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2046774"/>
            <a:ext cx="5517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dirty="0"/>
              <a:t>o determine an order in which to execute the operators</a:t>
            </a:r>
          </a:p>
        </p:txBody>
      </p:sp>
    </p:spTree>
    <p:extLst>
      <p:ext uri="{BB962C8B-B14F-4D97-AF65-F5344CB8AC3E}">
        <p14:creationId xmlns:p14="http://schemas.microsoft.com/office/powerpoint/2010/main" val="14871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11" grpId="0" animBg="1"/>
      <p:bldP spid="5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Question: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How to evaluate expression in a </a:t>
            </a:r>
            <a:r>
              <a:rPr lang="en-US" sz="3200" b="1" dirty="0" smtClean="0">
                <a:solidFill>
                  <a:srgbClr val="FF0000"/>
                </a:solidFill>
              </a:rPr>
              <a:t>single scan 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852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743200" y="3886200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5562600" y="3657600"/>
            <a:ext cx="462523" cy="1055132"/>
            <a:chOff x="3200400" y="3657600"/>
            <a:chExt cx="462523" cy="1055132"/>
          </a:xfrm>
        </p:grpSpPr>
        <p:sp>
          <p:nvSpPr>
            <p:cNvPr id="6" name="Rectangle 5"/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657600" y="3200400"/>
            <a:ext cx="461024" cy="1512332"/>
            <a:chOff x="3657600" y="3200400"/>
            <a:chExt cx="461024" cy="1512332"/>
          </a:xfrm>
        </p:grpSpPr>
        <p:sp>
          <p:nvSpPr>
            <p:cNvPr id="10" name="Rectangle 9"/>
            <p:cNvSpPr/>
            <p:nvPr/>
          </p:nvSpPr>
          <p:spPr>
            <a:xfrm>
              <a:off x="3657600" y="3200400"/>
              <a:ext cx="457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110976" y="2667000"/>
            <a:ext cx="461024" cy="2045732"/>
            <a:chOff x="4110976" y="2667000"/>
            <a:chExt cx="461024" cy="2045732"/>
          </a:xfrm>
        </p:grpSpPr>
        <p:sp>
          <p:nvSpPr>
            <p:cNvPr id="8" name="Rectangle 7"/>
            <p:cNvSpPr/>
            <p:nvPr/>
          </p:nvSpPr>
          <p:spPr>
            <a:xfrm>
              <a:off x="41148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4569908" y="2362200"/>
            <a:ext cx="461024" cy="2350532"/>
            <a:chOff x="4569908" y="2362200"/>
            <a:chExt cx="461024" cy="2350532"/>
          </a:xfrm>
        </p:grpSpPr>
        <p:sp>
          <p:nvSpPr>
            <p:cNvPr id="7" name="Rectangle 6"/>
            <p:cNvSpPr/>
            <p:nvPr/>
          </p:nvSpPr>
          <p:spPr>
            <a:xfrm>
              <a:off x="4572000" y="2362200"/>
              <a:ext cx="4572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7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Down Arrow 22"/>
          <p:cNvSpPr/>
          <p:nvPr/>
        </p:nvSpPr>
        <p:spPr>
          <a:xfrm>
            <a:off x="4710684" y="19812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819400" y="35052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339084" y="32766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3733800" y="28194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>
            <a:off x="4191000" y="2286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57200" y="217170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no.</a:t>
              </a:r>
              <a:endParaRPr lang="en-IN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00400" y="3657600"/>
            <a:ext cx="462523" cy="1055132"/>
            <a:chOff x="3200400" y="3657600"/>
            <a:chExt cx="462523" cy="1055132"/>
          </a:xfrm>
        </p:grpSpPr>
        <p:sp>
          <p:nvSpPr>
            <p:cNvPr id="53" name="Rectangle 52"/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5562600" y="3200400"/>
            <a:ext cx="461024" cy="1512332"/>
            <a:chOff x="3657600" y="3200400"/>
            <a:chExt cx="461024" cy="1512332"/>
          </a:xfrm>
        </p:grpSpPr>
        <p:sp>
          <p:nvSpPr>
            <p:cNvPr id="56" name="Rectangle 55"/>
            <p:cNvSpPr/>
            <p:nvPr/>
          </p:nvSpPr>
          <p:spPr>
            <a:xfrm>
              <a:off x="3657600" y="3200400"/>
              <a:ext cx="457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5558776" y="2667000"/>
            <a:ext cx="461024" cy="2045732"/>
            <a:chOff x="4110976" y="2667000"/>
            <a:chExt cx="461024" cy="2045732"/>
          </a:xfrm>
        </p:grpSpPr>
        <p:sp>
          <p:nvSpPr>
            <p:cNvPr id="59" name="Rectangle 58"/>
            <p:cNvSpPr/>
            <p:nvPr/>
          </p:nvSpPr>
          <p:spPr>
            <a:xfrm>
              <a:off x="41148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562600" y="2362200"/>
            <a:ext cx="461024" cy="2350532"/>
            <a:chOff x="4569908" y="2362200"/>
            <a:chExt cx="461024" cy="2350532"/>
          </a:xfrm>
        </p:grpSpPr>
        <p:sp>
          <p:nvSpPr>
            <p:cNvPr id="62" name="Rectangle 61"/>
            <p:cNvSpPr/>
            <p:nvPr/>
          </p:nvSpPr>
          <p:spPr>
            <a:xfrm>
              <a:off x="4572000" y="2362200"/>
              <a:ext cx="4572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908" y="4343400"/>
                  <a:ext cx="4610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7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562600" y="2667000"/>
            <a:ext cx="461024" cy="2045732"/>
            <a:chOff x="5025376" y="2667000"/>
            <a:chExt cx="461024" cy="2045732"/>
          </a:xfrm>
        </p:grpSpPr>
        <p:sp>
          <p:nvSpPr>
            <p:cNvPr id="65" name="Rectangle 64"/>
            <p:cNvSpPr/>
            <p:nvPr/>
          </p:nvSpPr>
          <p:spPr>
            <a:xfrm>
              <a:off x="50292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Down Ribbon 66"/>
              <p:cNvSpPr/>
              <p:nvPr/>
            </p:nvSpPr>
            <p:spPr>
              <a:xfrm>
                <a:off x="6858000" y="3009900"/>
                <a:ext cx="1752600" cy="1104900"/>
              </a:xfrm>
              <a:prstGeom prst="ribbon">
                <a:avLst>
                  <a:gd name="adj1" fmla="val 16667"/>
                  <a:gd name="adj2" fmla="val 726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can execute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Down Ribbon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009900"/>
                <a:ext cx="1752600" cy="1104900"/>
              </a:xfrm>
              <a:prstGeom prst="ribbon">
                <a:avLst>
                  <a:gd name="adj1" fmla="val 16667"/>
                  <a:gd name="adj2" fmla="val 72616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438400" y="5029200"/>
            <a:ext cx="1981200" cy="369332"/>
            <a:chOff x="2438400" y="5029200"/>
            <a:chExt cx="19812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438400" y="5029200"/>
                  <a:ext cx="1466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 </m:t>
                          </m:r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5029200"/>
                  <a:ext cx="146636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580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941649" y="50292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49" y="5029200"/>
                  <a:ext cx="477951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Left-Up Arrow 82"/>
          <p:cNvSpPr/>
          <p:nvPr/>
        </p:nvSpPr>
        <p:spPr>
          <a:xfrm rot="13550632">
            <a:off x="4597504" y="4818976"/>
            <a:ext cx="467052" cy="481018"/>
          </a:xfrm>
          <a:prstGeom prst="leftUpArrow">
            <a:avLst>
              <a:gd name="adj1" fmla="val 1728"/>
              <a:gd name="adj2" fmla="val 8547"/>
              <a:gd name="adj3" fmla="val 1764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419600" y="5029200"/>
            <a:ext cx="961544" cy="381000"/>
            <a:chOff x="4419600" y="5029200"/>
            <a:chExt cx="961544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800600" y="5040868"/>
                  <a:ext cx="580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040868"/>
                  <a:ext cx="58054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3684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4419600" y="50292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5029200"/>
                  <a:ext cx="477951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04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67" grpId="0" animBg="1"/>
      <p:bldP spid="83" grpId="0" animBg="1"/>
      <p:bldP spid="8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Question: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How to evaluate expression in a </a:t>
            </a:r>
            <a:r>
              <a:rPr lang="en-US" sz="3200" b="1" dirty="0" smtClean="0">
                <a:solidFill>
                  <a:srgbClr val="FF0000"/>
                </a:solidFill>
              </a:rPr>
              <a:t>single scan 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852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743200" y="3886200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657600" y="3200400"/>
            <a:ext cx="461024" cy="1512332"/>
            <a:chOff x="3657600" y="3200400"/>
            <a:chExt cx="461024" cy="1512332"/>
          </a:xfrm>
        </p:grpSpPr>
        <p:sp>
          <p:nvSpPr>
            <p:cNvPr id="10" name="Rectangle 9"/>
            <p:cNvSpPr/>
            <p:nvPr/>
          </p:nvSpPr>
          <p:spPr>
            <a:xfrm>
              <a:off x="3657600" y="3200400"/>
              <a:ext cx="457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110976" y="2667000"/>
            <a:ext cx="461024" cy="2045732"/>
            <a:chOff x="4110976" y="2667000"/>
            <a:chExt cx="461024" cy="2045732"/>
          </a:xfrm>
        </p:grpSpPr>
        <p:sp>
          <p:nvSpPr>
            <p:cNvPr id="8" name="Rectangle 7"/>
            <p:cNvSpPr/>
            <p:nvPr/>
          </p:nvSpPr>
          <p:spPr>
            <a:xfrm>
              <a:off x="41148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976" y="4343400"/>
                  <a:ext cx="45929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Down Arrow 27"/>
          <p:cNvSpPr/>
          <p:nvPr/>
        </p:nvSpPr>
        <p:spPr>
          <a:xfrm>
            <a:off x="4191000" y="2286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57200" y="217170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no.</a:t>
              </a:r>
              <a:endParaRPr lang="en-IN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00400" y="3657600"/>
            <a:ext cx="462523" cy="1055132"/>
            <a:chOff x="3200400" y="3657600"/>
            <a:chExt cx="462523" cy="1055132"/>
          </a:xfrm>
        </p:grpSpPr>
        <p:sp>
          <p:nvSpPr>
            <p:cNvPr id="53" name="Rectangle 52"/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Left-Up Arrow 70"/>
          <p:cNvSpPr/>
          <p:nvPr/>
        </p:nvSpPr>
        <p:spPr>
          <a:xfrm rot="13550632">
            <a:off x="4155644" y="4834606"/>
            <a:ext cx="467052" cy="481018"/>
          </a:xfrm>
          <a:prstGeom prst="leftUpArrow">
            <a:avLst>
              <a:gd name="adj1" fmla="val 1728"/>
              <a:gd name="adj2" fmla="val 8547"/>
              <a:gd name="adj3" fmla="val 1764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38400" y="5029200"/>
                <a:ext cx="1466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029200"/>
                <a:ext cx="146636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58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5562600" y="2667000"/>
            <a:ext cx="461024" cy="2045732"/>
            <a:chOff x="5025376" y="2667000"/>
            <a:chExt cx="461024" cy="2045732"/>
          </a:xfrm>
        </p:grpSpPr>
        <p:sp>
          <p:nvSpPr>
            <p:cNvPr id="73" name="Rectangle 72"/>
            <p:cNvSpPr/>
            <p:nvPr/>
          </p:nvSpPr>
          <p:spPr>
            <a:xfrm>
              <a:off x="50292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Down Ribbon 78"/>
              <p:cNvSpPr/>
              <p:nvPr/>
            </p:nvSpPr>
            <p:spPr>
              <a:xfrm>
                <a:off x="6915679" y="3355689"/>
                <a:ext cx="1752600" cy="1104900"/>
              </a:xfrm>
              <a:prstGeom prst="ribbon">
                <a:avLst>
                  <a:gd name="adj1" fmla="val 16667"/>
                  <a:gd name="adj2" fmla="val 726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 can execute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Down Ribbon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79" y="3355689"/>
                <a:ext cx="1752600" cy="1104900"/>
              </a:xfrm>
              <a:prstGeom prst="ribbon">
                <a:avLst>
                  <a:gd name="adj1" fmla="val 16667"/>
                  <a:gd name="adj2" fmla="val 72616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941649" y="5029200"/>
            <a:ext cx="1073806" cy="369332"/>
            <a:chOff x="3941649" y="5029200"/>
            <a:chExt cx="107380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2000" y="5029200"/>
                  <a:ext cx="4434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5029200"/>
                  <a:ext cx="4434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438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941649" y="5029200"/>
                  <a:ext cx="4779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49" y="5029200"/>
                  <a:ext cx="47795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46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1" animBg="1"/>
      <p:bldP spid="71" grpId="0" animBg="1"/>
      <p:bldP spid="71" grpId="1" animBg="1"/>
      <p:bldP spid="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Question: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3200" b="1" dirty="0" smtClean="0"/>
              <a:t>How to evaluate expression in a </a:t>
            </a:r>
            <a:r>
              <a:rPr lang="en-US" sz="3200" b="1" dirty="0" smtClean="0">
                <a:solidFill>
                  <a:srgbClr val="FF0000"/>
                </a:solidFill>
              </a:rPr>
              <a:t>single scan 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1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852"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743200" y="3886200"/>
            <a:ext cx="457200" cy="838200"/>
            <a:chOff x="2743200" y="3886200"/>
            <a:chExt cx="457200" cy="838200"/>
          </a:xfrm>
        </p:grpSpPr>
        <p:sp>
          <p:nvSpPr>
            <p:cNvPr id="5" name="Rectangle 4"/>
            <p:cNvSpPr/>
            <p:nvPr/>
          </p:nvSpPr>
          <p:spPr>
            <a:xfrm>
              <a:off x="2743200" y="3886200"/>
              <a:ext cx="457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355068"/>
                  <a:ext cx="45570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657600" y="3200400"/>
            <a:ext cx="461024" cy="1512332"/>
            <a:chOff x="3657600" y="3200400"/>
            <a:chExt cx="461024" cy="1512332"/>
          </a:xfrm>
        </p:grpSpPr>
        <p:sp>
          <p:nvSpPr>
            <p:cNvPr id="10" name="Rectangle 9"/>
            <p:cNvSpPr/>
            <p:nvPr/>
          </p:nvSpPr>
          <p:spPr>
            <a:xfrm>
              <a:off x="3657600" y="3200400"/>
              <a:ext cx="457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4343400"/>
                  <a:ext cx="46102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110976" y="2667000"/>
            <a:ext cx="461024" cy="2045732"/>
            <a:chOff x="4110976" y="2667000"/>
            <a:chExt cx="461024" cy="2045732"/>
          </a:xfrm>
        </p:grpSpPr>
        <p:sp>
          <p:nvSpPr>
            <p:cNvPr id="8" name="Rectangle 7"/>
            <p:cNvSpPr/>
            <p:nvPr/>
          </p:nvSpPr>
          <p:spPr>
            <a:xfrm>
              <a:off x="41148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1109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0976" y="4343400"/>
                  <a:ext cx="4610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Down Arrow 27"/>
          <p:cNvSpPr/>
          <p:nvPr/>
        </p:nvSpPr>
        <p:spPr>
          <a:xfrm>
            <a:off x="4191000" y="22860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3810000" y="2819400"/>
            <a:ext cx="242316" cy="381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4114800" y="5638800"/>
            <a:ext cx="1145092" cy="6096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57200" y="2171700"/>
            <a:ext cx="1226618" cy="2628900"/>
            <a:chOff x="457200" y="2171700"/>
            <a:chExt cx="1226618" cy="2628900"/>
          </a:xfrm>
        </p:grpSpPr>
        <p:cxnSp>
          <p:nvCxnSpPr>
            <p:cNvPr id="50" name="Straight Arrow Connector 49"/>
            <p:cNvCxnSpPr/>
            <p:nvPr/>
          </p:nvCxnSpPr>
          <p:spPr>
            <a:xfrm flipV="1">
              <a:off x="1066800" y="2171700"/>
              <a:ext cx="0" cy="2171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57200" y="4431268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Priority no.</a:t>
              </a:r>
              <a:endParaRPr lang="en-IN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200400" y="3657600"/>
            <a:ext cx="462523" cy="1055132"/>
            <a:chOff x="3200400" y="3657600"/>
            <a:chExt cx="462523" cy="1055132"/>
          </a:xfrm>
        </p:grpSpPr>
        <p:sp>
          <p:nvSpPr>
            <p:cNvPr id="53" name="Rectangle 52"/>
            <p:cNvSpPr/>
            <p:nvPr/>
          </p:nvSpPr>
          <p:spPr>
            <a:xfrm>
              <a:off x="3200400" y="3657600"/>
              <a:ext cx="457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899" y="4343400"/>
                  <a:ext cx="4610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38400" y="5029200"/>
                <a:ext cx="1466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  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029200"/>
                <a:ext cx="146636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58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5562600" y="2667000"/>
            <a:ext cx="461024" cy="2045732"/>
            <a:chOff x="5025376" y="2667000"/>
            <a:chExt cx="461024" cy="2045732"/>
          </a:xfrm>
        </p:grpSpPr>
        <p:sp>
          <p:nvSpPr>
            <p:cNvPr id="73" name="Rectangle 72"/>
            <p:cNvSpPr/>
            <p:nvPr/>
          </p:nvSpPr>
          <p:spPr>
            <a:xfrm>
              <a:off x="5029200" y="2667000"/>
              <a:ext cx="457200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376" y="4343400"/>
                  <a:ext cx="4610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710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962400" y="5025238"/>
                <a:ext cx="502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025238"/>
                <a:ext cx="5027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80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1" animBg="1"/>
      <p:bldP spid="4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6C31"/>
                </a:solidFill>
              </a:rPr>
              <a:t>Homework: </a:t>
            </a:r>
          </a:p>
          <a:p>
            <a:pPr marL="0" indent="0" algn="ctr">
              <a:buNone/>
            </a:pPr>
            <a:r>
              <a:rPr lang="en-US" sz="2800" dirty="0" smtClean="0"/>
              <a:t>Spend sometime to design an algorithm for evaluation</a:t>
            </a:r>
          </a:p>
          <a:p>
            <a:pPr marL="0" indent="0" algn="ctr">
              <a:buNone/>
            </a:pPr>
            <a:r>
              <a:rPr lang="en-US" sz="2800" dirty="0" smtClean="0"/>
              <a:t> of arithmetic expression based on the insight we developed in the last slides. </a:t>
            </a:r>
          </a:p>
          <a:p>
            <a:pPr marL="0" indent="0" algn="ctr">
              <a:buNone/>
            </a:pPr>
            <a:r>
              <a:rPr lang="en-US" sz="2800" b="1" dirty="0" smtClean="0"/>
              <a:t>(</a:t>
            </a:r>
            <a:r>
              <a:rPr lang="en-US" sz="2800" b="1" dirty="0" smtClean="0">
                <a:solidFill>
                  <a:srgbClr val="7030A0"/>
                </a:solidFill>
              </a:rPr>
              <a:t>hint:</a:t>
            </a:r>
            <a:r>
              <a:rPr lang="en-US" sz="2800" b="1" dirty="0" smtClean="0"/>
              <a:t> use 2 stacks.)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 smtClean="0"/>
                  <a:t>Time complexity of </a:t>
                </a:r>
                <a:r>
                  <a:rPr lang="en-US" sz="2400" b="1" u="sng" dirty="0" smtClean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 smtClean="0"/>
                  <a:t> and </a:t>
                </a:r>
                <a:r>
                  <a:rPr lang="en-US" sz="2400" b="1" u="sng" dirty="0" smtClean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 smtClean="0"/>
                  <a:t>in a </a:t>
                </a:r>
                <a:br>
                  <a:rPr lang="en-US" sz="2400" b="1" dirty="0" smtClean="0"/>
                </a:br>
                <a:r>
                  <a:rPr lang="en-US" sz="2400" b="1" dirty="0" smtClean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b="1" dirty="0" smtClean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 smtClean="0"/>
                  <a:t> nodes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7" name="Title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28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67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</a:t>
            </a:r>
            <a:r>
              <a:rPr lang="en-US" sz="1100" b="1" dirty="0" smtClean="0">
                <a:solidFill>
                  <a:srgbClr val="C00000"/>
                </a:solidFill>
              </a:rPr>
              <a:t>6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25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35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49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53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4</a:t>
            </a:r>
            <a:r>
              <a:rPr lang="en-US" sz="11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rgbClr val="C00000"/>
                </a:solidFill>
              </a:rPr>
              <a:t>73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</a:t>
            </a:r>
            <a:r>
              <a:rPr lang="en-US" sz="1100" b="1" dirty="0" smtClean="0">
                <a:solidFill>
                  <a:srgbClr val="C00000"/>
                </a:solidFill>
              </a:rPr>
              <a:t>3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Up Ribbon 232"/>
              <p:cNvSpPr/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 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3" name="Up Ribbon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0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Time complexity of 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/>
                  <a:t> and </a:t>
                </a:r>
                <a:r>
                  <a:rPr lang="en-US" sz="2400" b="1" u="sng" dirty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/>
                  <a:t>in a </a:t>
                </a:r>
                <a:br>
                  <a:rPr lang="en-US" sz="2400" b="1" dirty="0"/>
                </a:br>
                <a:r>
                  <a:rPr lang="en-US" sz="2400" b="1" dirty="0" err="1" smtClean="0">
                    <a:solidFill>
                      <a:srgbClr val="7030A0"/>
                    </a:solidFill>
                  </a:rPr>
                  <a:t>sqewed</a:t>
                </a:r>
                <a:r>
                  <a:rPr lang="en-US" sz="24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nodes</a:t>
                </a:r>
              </a:p>
            </p:txBody>
          </p:sp>
        </mc:Choice>
        <mc:Fallback xmlns="">
          <p:sp>
            <p:nvSpPr>
              <p:cNvPr id="105" name="Title 10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ontent Placeholder 1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6" y="1295400"/>
              <a:ext cx="2240379" cy="4191000"/>
              <a:chOff x="5167495" y="1447800"/>
              <a:chExt cx="189576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5" y="1447800"/>
                <a:ext cx="1895766" cy="3810000"/>
                <a:chOff x="4678656" y="2819400"/>
                <a:chExt cx="2484678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 smtClean="0">
                        <a:solidFill>
                          <a:srgbClr val="FF0000"/>
                        </a:solidFill>
                      </a:rPr>
                      <a:t>23</a:t>
                    </a:r>
                    <a:endParaRPr lang="en-US" sz="12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468770" cy="562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0B050"/>
                      </a:solidFill>
                    </a:rPr>
                    <a:t>T’</a:t>
                  </a:r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39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48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</a:t>
              </a:r>
              <a:r>
                <a:rPr lang="en-US" sz="1200" b="1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11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14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FF0000"/>
                  </a:solidFill>
                </a:rPr>
                <a:t>18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Up Ribbon 106"/>
              <p:cNvSpPr/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!</a:t>
                </a:r>
                <a:r>
                  <a:rPr lang="en-US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Up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Our Original </a:t>
            </a:r>
            <a:r>
              <a:rPr lang="en-US" sz="3600" b="1" dirty="0" smtClean="0">
                <a:solidFill>
                  <a:srgbClr val="C00000"/>
                </a:solidFill>
              </a:rPr>
              <a:t>Problem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 smtClean="0"/>
              <a:t>Search the phone # of a person with  name </a:t>
            </a:r>
            <a:r>
              <a:rPr lang="en-US" sz="2000" b="1" dirty="0" smtClean="0">
                <a:solidFill>
                  <a:srgbClr val="0070C0"/>
                </a:solidFill>
              </a:rPr>
              <a:t>x</a:t>
            </a:r>
          </a:p>
          <a:p>
            <a:endParaRPr lang="en-US" sz="2000" dirty="0" smtClean="0"/>
          </a:p>
          <a:p>
            <a:r>
              <a:rPr lang="en-US" sz="2000" dirty="0" smtClean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</a:t>
            </a:r>
            <a:r>
              <a:rPr lang="en-US" sz="2000" dirty="0" smtClean="0"/>
              <a:t>., phone #,…)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Solution </a:t>
            </a:r>
            <a:r>
              <a:rPr lang="en-US" sz="2000" dirty="0"/>
              <a:t>: We may keep </a:t>
            </a:r>
            <a:r>
              <a:rPr lang="en-US" sz="2000" b="1" dirty="0">
                <a:solidFill>
                  <a:srgbClr val="0070C0"/>
                </a:solidFill>
              </a:rPr>
              <a:t>perfectly balanced </a:t>
            </a:r>
            <a:r>
              <a:rPr lang="en-US" sz="2000" dirty="0"/>
              <a:t>BST.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Hurdle</a:t>
            </a:r>
            <a:r>
              <a:rPr lang="en-US" sz="2000" dirty="0"/>
              <a:t>: What if we insert records in increasing order of </a:t>
            </a:r>
            <a:r>
              <a:rPr lang="en-US" sz="2000" b="1" dirty="0">
                <a:solidFill>
                  <a:srgbClr val="006C31"/>
                </a:solidFill>
              </a:rPr>
              <a:t>ID</a:t>
            </a:r>
            <a:r>
              <a:rPr lang="en-US" sz="2000" dirty="0"/>
              <a:t> </a:t>
            </a:r>
            <a:r>
              <a:rPr lang="en-US" sz="2000" dirty="0" smtClean="0"/>
              <a:t>?</a:t>
            </a:r>
            <a:endParaRPr lang="en-US" sz="2000" dirty="0"/>
          </a:p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BST will be skewed </a:t>
            </a:r>
            <a:r>
              <a:rPr lang="en-US" sz="2000" dirty="0" smtClean="0">
                <a:sym typeface="Wingdings" pitchFamily="2" charset="2"/>
              </a:rPr>
              <a:t>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 algn="ctr">
              <a:buNone/>
            </a:pPr>
            <a:r>
              <a:rPr lang="en-US" sz="2000" dirty="0">
                <a:sym typeface="Wingdings" pitchFamily="2" charset="2"/>
              </a:rPr>
              <a:t>BST data structure that we invented </a:t>
            </a:r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looks very </a:t>
            </a:r>
            <a:r>
              <a:rPr lang="en-US" sz="2000" dirty="0" smtClean="0">
                <a:solidFill>
                  <a:srgbClr val="006C31"/>
                </a:solidFill>
                <a:sym typeface="Wingdings" pitchFamily="2" charset="2"/>
              </a:rPr>
              <a:t>elegant</a:t>
            </a:r>
            <a:r>
              <a:rPr lang="en-US" sz="2000" dirty="0" smtClean="0">
                <a:sym typeface="Wingdings" pitchFamily="2" charset="2"/>
              </a:rPr>
              <a:t>, </a:t>
            </a:r>
          </a:p>
          <a:p>
            <a:pPr marL="0" indent="0" algn="ctr">
              <a:buNone/>
            </a:pPr>
            <a:r>
              <a:rPr lang="en-US" sz="2000" dirty="0" smtClean="0">
                <a:sym typeface="Wingdings" pitchFamily="2" charset="2"/>
              </a:rPr>
              <a:t>     let us try to find a way to overcome the </a:t>
            </a:r>
            <a:r>
              <a:rPr lang="en-US" sz="2000" dirty="0" smtClean="0">
                <a:solidFill>
                  <a:srgbClr val="C00000"/>
                </a:solidFill>
                <a:sym typeface="Wingdings" pitchFamily="2" charset="2"/>
              </a:rPr>
              <a:t>hurdle</a:t>
            </a:r>
            <a:r>
              <a:rPr lang="en-US" sz="2000" dirty="0" smtClean="0">
                <a:sym typeface="Wingdings" pitchFamily="2" charset="2"/>
              </a:rPr>
              <a:t>.</a:t>
            </a:r>
            <a:endParaRPr lang="en-US" sz="2000" dirty="0" smtClean="0"/>
          </a:p>
          <a:p>
            <a:endParaRPr lang="en-US" sz="16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2276983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45719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 smtClean="0"/>
                            <a:t>)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303271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996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7" t="-110000" b="-100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0000" r="-99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ID </a:t>
            </a:r>
            <a:r>
              <a:rPr lang="en-US" dirty="0" smtClean="0"/>
              <a:t>no.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9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Let us try to find a way of achieving </a:t>
                </a:r>
                <a:r>
                  <a:rPr lang="en-US" sz="2400" b="1" dirty="0"/>
                  <a:t>Log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search time.</a:t>
                </a:r>
              </a:p>
              <a:p>
                <a:endParaRPr lang="en-US" sz="2400" dirty="0"/>
              </a:p>
              <a:p>
                <a:r>
                  <a:rPr lang="en-US" sz="2400" dirty="0" smtClean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dirty="0" smtClean="0"/>
                  <a:t>BST achieve </a:t>
                </a:r>
                <a:r>
                  <a:rPr lang="en-US" sz="2400" b="1" dirty="0"/>
                  <a:t>Log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search </a:t>
                </a:r>
                <a:r>
                  <a:rPr lang="en-US" sz="2400" dirty="0" smtClean="0"/>
                  <a:t>time.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But the definition of </a:t>
                </a:r>
                <a:r>
                  <a:rPr lang="en-US" sz="2400" dirty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dirty="0"/>
                  <a:t>BST </a:t>
                </a:r>
                <a:r>
                  <a:rPr lang="en-US" sz="2400" dirty="0" smtClean="0"/>
                  <a:t> looks </a:t>
                </a:r>
                <a:r>
                  <a:rPr lang="en-US" sz="2400" b="1" u="sng" dirty="0" smtClean="0">
                    <a:solidFill>
                      <a:srgbClr val="002060"/>
                    </a:solidFill>
                  </a:rPr>
                  <a:t>too restrictive</a:t>
                </a:r>
                <a:r>
                  <a:rPr lang="en-US" sz="2400" dirty="0" smtClean="0"/>
                  <a:t>.</a:t>
                </a:r>
              </a:p>
              <a:p>
                <a:endParaRPr lang="en-US" sz="2400" b="1" dirty="0"/>
              </a:p>
              <a:p>
                <a:r>
                  <a:rPr lang="en-US" sz="2400" dirty="0" smtClean="0"/>
                  <a:t>Let us investigate : How crucial is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perfect balance </a:t>
                </a:r>
                <a:r>
                  <a:rPr lang="en-US" sz="2400" dirty="0" smtClean="0"/>
                  <a:t>of a BST ?</a:t>
                </a:r>
                <a:endParaRPr lang="en-IN" sz="24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2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</a:t>
            </a:r>
            <a:r>
              <a:rPr lang="en-US" sz="3600" b="1" dirty="0">
                <a:solidFill>
                  <a:srgbClr val="C00000"/>
                </a:solidFill>
              </a:rPr>
              <a:t>crucial</a:t>
            </a:r>
            <a:r>
              <a:rPr lang="en-US" sz="3600" b="1" dirty="0"/>
              <a:t> is </a:t>
            </a:r>
            <a:r>
              <a:rPr lang="en-US" sz="3600" b="1" dirty="0">
                <a:solidFill>
                  <a:srgbClr val="7030A0"/>
                </a:solidFill>
              </a:rPr>
              <a:t>perfect balance </a:t>
            </a:r>
            <a:r>
              <a:rPr lang="en-US" sz="3600" b="1" dirty="0"/>
              <a:t>of a BST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/>
                  <a:t>0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=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072896" y="1981200"/>
            <a:ext cx="2889504" cy="2667000"/>
            <a:chOff x="1377696" y="2819400"/>
            <a:chExt cx="2889504" cy="2667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610" y="51816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567125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blipFill rotWithShape="1">
                <a:blip r:embed="rId6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Brace 55"/>
          <p:cNvSpPr/>
          <p:nvPr/>
        </p:nvSpPr>
        <p:spPr>
          <a:xfrm rot="5400000">
            <a:off x="3314917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loud Callout 4"/>
          <p:cNvSpPr/>
          <p:nvPr/>
        </p:nvSpPr>
        <p:spPr>
          <a:xfrm>
            <a:off x="4800600" y="3581400"/>
            <a:ext cx="4343400" cy="1222248"/>
          </a:xfrm>
          <a:prstGeom prst="cloudCallout">
            <a:avLst>
              <a:gd name="adj1" fmla="val 8988"/>
              <a:gd name="adj2" fmla="val 969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change this recurrence slightly.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 uiExpand="1" build="p"/>
      <p:bldP spid="18" grpId="0"/>
      <p:bldP spid="52" grpId="0" animBg="1"/>
      <p:bldP spid="55" grpId="0"/>
      <p:bldP spid="5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</a:t>
            </a:r>
            <a:r>
              <a:rPr lang="en-US" sz="3600" b="1" dirty="0">
                <a:solidFill>
                  <a:srgbClr val="C00000"/>
                </a:solidFill>
              </a:rPr>
              <a:t>crucial</a:t>
            </a:r>
            <a:r>
              <a:rPr lang="en-US" sz="3600" b="1" dirty="0"/>
              <a:t> is </a:t>
            </a:r>
            <a:r>
              <a:rPr lang="en-US" sz="3600" b="1" dirty="0" smtClean="0"/>
              <a:t>perfect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balance </a:t>
            </a:r>
            <a:r>
              <a:rPr lang="en-US" sz="3600" b="1" dirty="0"/>
              <a:t>of a BST 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US" sz="2000" dirty="0"/>
                  <a:t>0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2000" i="1" dirty="0" smtClean="0">
                    <a:solidFill>
                      <a:srgbClr val="C00000"/>
                    </a:solidFill>
                    <a:latin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≤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+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  <m:r>
                      <a:rPr lang="en-US" sz="1800" b="1" i="1">
                        <a:latin typeface="Cambria Math"/>
                      </a:rPr>
                      <m:t>+…+ </m:t>
                    </m:r>
                    <m:r>
                      <a:rPr lang="en-US" sz="18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1800" b="1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4/3</m:t>
                        </m:r>
                      </m:sub>
                    </m:sSub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US" sz="20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838200" y="1981200"/>
            <a:ext cx="3124199" cy="3048000"/>
            <a:chOff x="1143000" y="2819400"/>
            <a:chExt cx="3124199" cy="3048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143000" y="3886200"/>
              <a:ext cx="1676400" cy="1981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5486" y="3886200"/>
              <a:ext cx="1141713" cy="1371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2143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2400" y="4692902"/>
                <a:ext cx="74007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692902"/>
                <a:ext cx="740074" cy="610936"/>
              </a:xfrm>
              <a:prstGeom prst="rect">
                <a:avLst/>
              </a:prstGeom>
              <a:blipFill rotWithShape="1">
                <a:blip r:embed="rId3"/>
                <a:stretch>
                  <a:fillRect r="-107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615950" y="4282950"/>
            <a:ext cx="197100" cy="1752599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/>
          <p:cNvGrpSpPr/>
          <p:nvPr/>
        </p:nvGrpSpPr>
        <p:grpSpPr>
          <a:xfrm>
            <a:off x="463610" y="5181600"/>
            <a:ext cx="3498789" cy="457200"/>
            <a:chOff x="463610" y="5638800"/>
            <a:chExt cx="3498789" cy="457200"/>
          </a:xfrm>
        </p:grpSpPr>
        <p:sp>
          <p:nvSpPr>
            <p:cNvPr id="23" name="Right Brace 22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loud Callout 4"/>
          <p:cNvSpPr/>
          <p:nvPr/>
        </p:nvSpPr>
        <p:spPr>
          <a:xfrm>
            <a:off x="5029200" y="4994557"/>
            <a:ext cx="3810000" cy="1679448"/>
          </a:xfrm>
          <a:prstGeom prst="cloudCallout">
            <a:avLst>
              <a:gd name="adj1" fmla="val 45076"/>
              <a:gd name="adj2" fmla="val 8011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lesson did you get from this recurrence ?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Think for a while before going further 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824" y="5867400"/>
            <a:ext cx="456477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Lesson learnt :</a:t>
            </a:r>
          </a:p>
          <a:p>
            <a:r>
              <a:rPr lang="en-US" dirty="0" smtClean="0"/>
              <a:t>We may as well work with </a:t>
            </a:r>
            <a:r>
              <a:rPr lang="en-US" b="1" u="sng" dirty="0" smtClean="0">
                <a:solidFill>
                  <a:srgbClr val="006C31"/>
                </a:solidFill>
              </a:rPr>
              <a:t>nearly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balanced</a:t>
            </a:r>
            <a:r>
              <a:rPr lang="en-US" dirty="0" smtClean="0"/>
              <a:t> BST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899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52" grpId="0" animBg="1"/>
      <p:bldP spid="5" grpId="0" animBg="1"/>
      <p:bldP spid="5" grpId="1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5588</TotalTime>
  <Words>2283</Words>
  <Application>Microsoft Office PowerPoint</Application>
  <PresentationFormat>On-screen Show (4:3)</PresentationFormat>
  <Paragraphs>454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Data Structures and Algorithms (CS210A) </vt:lpstr>
      <vt:lpstr>Binary Search Tree (BST)</vt:lpstr>
      <vt:lpstr>A question </vt:lpstr>
      <vt:lpstr>Time complexity of any search and any single insertion in a  perfectly balanced Binary Search Tree on n nodes</vt:lpstr>
      <vt:lpstr>Time complexity of any search and any single insertion in a  sqewed Binary Search Tree on n nodes</vt:lpstr>
      <vt:lpstr>Our Original Problem</vt:lpstr>
      <vt:lpstr>PowerPoint Presentation</vt:lpstr>
      <vt:lpstr>How crucial is perfect balance of a BST ?</vt:lpstr>
      <vt:lpstr>How crucial is perfect balance of a BST ?</vt:lpstr>
      <vt:lpstr>Nearly balanced Binary Search Tree</vt:lpstr>
      <vt:lpstr>Nearly balanced Binary Search Tree</vt:lpstr>
      <vt:lpstr>Solving our dictionary problem Preserving O(log n) height after each operation</vt:lpstr>
      <vt:lpstr>“Perfectly Balancing” subtree at a node v</vt:lpstr>
      <vt:lpstr>What can we say about this data structure ? </vt:lpstr>
      <vt:lpstr>Stack:  a data structure</vt:lpstr>
      <vt:lpstr>Finding path in a maze</vt:lpstr>
      <vt:lpstr>8-Queens Problem</vt:lpstr>
      <vt:lpstr>Expression Evaluation</vt:lpstr>
      <vt:lpstr>Stack:  a data structure</vt:lpstr>
      <vt:lpstr>Stack</vt:lpstr>
      <vt:lpstr>Revisiting List</vt:lpstr>
      <vt:lpstr>Stack: a new data structure</vt:lpstr>
      <vt:lpstr>Operations on a Stack</vt:lpstr>
      <vt:lpstr> How to access ith element from the top ?</vt:lpstr>
      <vt:lpstr>A puzzling question/confusion</vt:lpstr>
      <vt:lpstr>How to evaluate an  arithmetic expression</vt:lpstr>
      <vt:lpstr>Evaluation of an arithmetic expression</vt:lpstr>
      <vt:lpstr>Evaluation of an arithmetic expression</vt:lpstr>
      <vt:lpstr>Precedence of operators</vt:lpstr>
      <vt:lpstr>Associativity of operators</vt:lpstr>
      <vt:lpstr>A trivial way  to evaluate an arithmetic expression</vt:lpstr>
      <vt:lpstr>Overview of our solution</vt:lpstr>
      <vt:lpstr>Step 1</vt:lpstr>
      <vt:lpstr>Incorporating precedence of operators </vt:lpstr>
      <vt:lpstr>Insight into the problem</vt:lpstr>
      <vt:lpstr>Question:  How to evaluate expression in a single scan ?</vt:lpstr>
      <vt:lpstr>Question:  How to evaluate expression in a single scan ?</vt:lpstr>
      <vt:lpstr>Question:  How to evaluate expression in a single scan 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739</cp:revision>
  <dcterms:created xsi:type="dcterms:W3CDTF">2011-12-03T04:13:03Z</dcterms:created>
  <dcterms:modified xsi:type="dcterms:W3CDTF">2016-01-19T07:07:59Z</dcterms:modified>
</cp:coreProperties>
</file>