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530" r:id="rId2"/>
    <p:sldId id="527" r:id="rId3"/>
    <p:sldId id="511" r:id="rId4"/>
    <p:sldId id="538" r:id="rId5"/>
    <p:sldId id="548" r:id="rId6"/>
    <p:sldId id="542" r:id="rId7"/>
    <p:sldId id="544" r:id="rId8"/>
    <p:sldId id="545" r:id="rId9"/>
    <p:sldId id="559" r:id="rId10"/>
    <p:sldId id="573" r:id="rId11"/>
    <p:sldId id="574" r:id="rId12"/>
    <p:sldId id="575" r:id="rId13"/>
    <p:sldId id="560" r:id="rId14"/>
    <p:sldId id="561" r:id="rId15"/>
    <p:sldId id="582" r:id="rId16"/>
    <p:sldId id="583" r:id="rId17"/>
    <p:sldId id="563" r:id="rId18"/>
    <p:sldId id="564" r:id="rId19"/>
    <p:sldId id="565" r:id="rId20"/>
    <p:sldId id="578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84" r:id="rId29"/>
    <p:sldId id="556" r:id="rId30"/>
    <p:sldId id="579" r:id="rId31"/>
    <p:sldId id="580" r:id="rId32"/>
    <p:sldId id="58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76" autoAdjust="0"/>
  </p:normalViewPr>
  <p:slideViewPr>
    <p:cSldViewPr>
      <p:cViewPr>
        <p:scale>
          <a:sx n="85" d="100"/>
          <a:sy n="85" d="100"/>
        </p:scale>
        <p:origin x="-251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11: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Arithmetic expression evaluation:  </a:t>
            </a:r>
            <a:r>
              <a:rPr lang="en-US" sz="2000" b="1" dirty="0" smtClean="0">
                <a:solidFill>
                  <a:srgbClr val="7030A0"/>
                </a:solidFill>
              </a:rPr>
              <a:t>Complete algorithm using stack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Two interesting problems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keep two stacks: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00B0F0"/>
                  </a:solidFill>
                </a:rPr>
                <a:t>operands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4849" y="3516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516868"/>
                <a:ext cx="4779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10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914400"/>
            <a:ext cx="2123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95600" y="327386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273861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38800" y="31242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124200"/>
                <a:ext cx="461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00017 -0.12685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9" grpId="0"/>
      <p:bldP spid="11" grpId="0"/>
      <p:bldP spid="12" grpId="0"/>
      <p:bldP spid="31" grpId="0"/>
      <p:bldP spid="32" grpId="0"/>
      <p:bldP spid="33" grpId="0"/>
      <p:bldP spid="33" grpId="1"/>
      <p:bldP spid="33" grpId="2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IN" sz="2000" dirty="0"/>
                      <m:t>’</m:t>
                    </m:r>
                    <m:r>
                      <m:rPr>
                        <m:nor/>
                      </m:rPr>
                      <a:rPr lang="en-US" sz="2000" b="0" i="0" dirty="0" smtClean="0"/>
                      <m:t>   </m:t>
                    </m:r>
                    <m:r>
                      <a:rPr lang="en-US" sz="2000" b="0" i="1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keep two stacks: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00B0F0"/>
                  </a:solidFill>
                </a:rPr>
                <a:t>operands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4849" y="3516868"/>
                <a:ext cx="379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/>
                  <a:t>’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516868"/>
                <a:ext cx="379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80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10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7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0157 -0.1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           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"    </m:t>
                    </m:r>
                    <m:r>
                      <m:rPr>
                        <m:nor/>
                      </m:rPr>
                      <a:rPr lang="en-US" sz="2000" b="0" i="0" dirty="0" smtClean="0"/>
                      <m:t>   </m:t>
                    </m:r>
                    <m:r>
                      <a:rPr lang="en-US" sz="2000" b="0" i="1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keep two stacks: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00B0F0"/>
                  </a:solidFill>
                </a:rPr>
                <a:t>operands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7201" y="3733800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01" y="3733800"/>
                <a:ext cx="46679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58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38800" y="35168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16868"/>
                <a:ext cx="4610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7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6666 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0.075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simple</a:t>
            </a:r>
            <a:r>
              <a:rPr lang="en-US" sz="3600" dirty="0" smtClean="0"/>
              <a:t>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 (  </a:t>
            </a:r>
            <a:r>
              <a:rPr lang="en-US" sz="1800" b="1" dirty="0" smtClean="0">
                <a:solidFill>
                  <a:srgbClr val="FF0000"/>
                </a:solidFill>
              </a:rPr>
              <a:t>? </a:t>
            </a:r>
            <a:r>
              <a:rPr lang="en-US" sz="1800" b="1" dirty="0" smtClean="0"/>
              <a:t> </a:t>
            </a:r>
            <a:r>
              <a:rPr lang="en-US" sz="1800" dirty="0" smtClean="0"/>
              <a:t>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 smtClean="0"/>
              <a:t>{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dirty="0" err="1" smtClean="0"/>
              <a:t>next_token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   Two cases: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b="1" dirty="0" smtClean="0">
                <a:solidFill>
                  <a:srgbClr val="00B0F0"/>
                </a:solidFill>
              </a:rPr>
              <a:t>number</a:t>
            </a:r>
            <a:r>
              <a:rPr lang="en-US" sz="1800" dirty="0" smtClean="0"/>
              <a:t>    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       x </a:t>
            </a:r>
            <a:r>
              <a:rPr lang="en-US" sz="1800" dirty="0" smtClean="0"/>
              <a:t>is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operator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 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              </a:t>
            </a:r>
            <a:r>
              <a:rPr lang="en-US" sz="1800" b="1" dirty="0"/>
              <a:t>while</a:t>
            </a:r>
            <a:r>
              <a:rPr lang="en-US" sz="1800" dirty="0" smtClean="0"/>
              <a:t>(                ?                         &gt;=                     ?             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    {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FF0000"/>
                </a:solidFill>
              </a:rPr>
              <a:t>O</a:t>
            </a:r>
            <a:r>
              <a:rPr lang="en-US" sz="1800" b="1" dirty="0" smtClean="0">
                <a:solidFill>
                  <a:srgbClr val="FF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4191000" y="4038600"/>
            <a:ext cx="45720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POP</a:t>
            </a:r>
            <a:r>
              <a:rPr lang="en-US" sz="1400" dirty="0">
                <a:solidFill>
                  <a:schemeClr val="tx1"/>
                </a:solidFill>
              </a:rPr>
              <a:t> two numbers from </a:t>
            </a:r>
            <a:r>
              <a:rPr lang="en-US" sz="1400" b="1" dirty="0" smtClean="0">
                <a:solidFill>
                  <a:srgbClr val="00B0F0"/>
                </a:solidFill>
              </a:rPr>
              <a:t>N-stack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apply </a:t>
            </a:r>
            <a:r>
              <a:rPr lang="en-US" sz="1400" dirty="0">
                <a:solidFill>
                  <a:schemeClr val="tx1"/>
                </a:solidFill>
              </a:rPr>
              <a:t>operator </a:t>
            </a: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on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place </a:t>
            </a:r>
            <a:r>
              <a:rPr lang="en-US" sz="1400" dirty="0">
                <a:solidFill>
                  <a:schemeClr val="tx1"/>
                </a:solidFill>
              </a:rPr>
              <a:t>the result back into </a:t>
            </a:r>
            <a:r>
              <a:rPr lang="en-US" sz="1400" b="1" dirty="0">
                <a:solidFill>
                  <a:srgbClr val="00B0F0"/>
                </a:solidFill>
              </a:rPr>
              <a:t>N-stack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3547646"/>
            <a:ext cx="211929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/>
              <a:t>TOP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</a:rPr>
              <a:t>O-stack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43084" y="3581400"/>
            <a:ext cx="1172116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>
                <a:solidFill>
                  <a:srgbClr val="00B050"/>
                </a:solidFill>
              </a:rPr>
              <a:t>x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95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B0F0"/>
                </a:solidFill>
              </a:rPr>
              <a:t>N</a:t>
            </a:r>
            <a:r>
              <a:rPr lang="en-US" b="1" dirty="0">
                <a:solidFill>
                  <a:srgbClr val="00B0F0"/>
                </a:solidFill>
              </a:rPr>
              <a:t>-stack</a:t>
            </a:r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369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 smtClean="0"/>
              <a:t>push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$</a:t>
            </a:r>
            <a:r>
              <a:rPr lang="en-US" dirty="0" smtClean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1371600"/>
            <a:ext cx="14045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Priority of </a:t>
            </a:r>
            <a:r>
              <a:rPr lang="en-US" b="1" dirty="0" smtClean="0">
                <a:solidFill>
                  <a:srgbClr val="C00000"/>
                </a:solidFill>
              </a:rPr>
              <a:t>$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1373459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36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5" grpId="2" uiExpand="1" build="allAtOnce" animBg="1"/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Next step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Transforming the solution to Solve the most  </a:t>
            </a:r>
            <a:r>
              <a:rPr lang="en-US" b="1" dirty="0" smtClean="0">
                <a:solidFill>
                  <a:srgbClr val="7030A0"/>
                </a:solidFill>
              </a:rPr>
              <a:t>general case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parentheses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5 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6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Evaluate the expression enclosed by  this parenthesis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u="sng" dirty="0"/>
              <a:t>before</a:t>
            </a:r>
            <a:r>
              <a:rPr lang="en-US" sz="1800" dirty="0"/>
              <a:t> any other operator  currently present in the </a:t>
            </a:r>
            <a:r>
              <a:rPr lang="en-US" sz="1800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.   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sz="1800" dirty="0" smtClean="0"/>
              <a:t>So </a:t>
            </a:r>
            <a:r>
              <a:rPr lang="en-US" sz="1800" dirty="0"/>
              <a:t>w</a:t>
            </a:r>
            <a:r>
              <a:rPr lang="en-US" sz="1800" dirty="0" smtClean="0"/>
              <a:t>e must push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  <a:r>
              <a:rPr lang="en-US" sz="1800" dirty="0" smtClean="0"/>
              <a:t>into the </a:t>
            </a:r>
            <a:r>
              <a:rPr lang="en-US" sz="1800" b="1" dirty="0">
                <a:solidFill>
                  <a:srgbClr val="FF0000"/>
                </a:solidFill>
              </a:rPr>
              <a:t>O-stack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 1</a:t>
            </a:r>
            <a:r>
              <a:rPr lang="en-US" sz="1800" dirty="0" smtClean="0"/>
              <a:t>: While 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is the </a:t>
            </a:r>
            <a:r>
              <a:rPr lang="en-US" sz="1800" b="1" dirty="0"/>
              <a:t>current operator </a:t>
            </a:r>
            <a:r>
              <a:rPr lang="en-US" sz="1800" dirty="0"/>
              <a:t>encountered in the expression, 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</a:t>
            </a:r>
            <a:r>
              <a:rPr lang="en-US" sz="1800" dirty="0"/>
              <a:t>it must have </a:t>
            </a:r>
            <a:r>
              <a:rPr lang="en-US" sz="1800" b="1" u="sng" dirty="0"/>
              <a:t>higher priority</a:t>
            </a:r>
            <a:r>
              <a:rPr lang="en-US" sz="1800" u="sng" dirty="0"/>
              <a:t> </a:t>
            </a:r>
            <a:r>
              <a:rPr lang="en-US" sz="1800" dirty="0"/>
              <a:t>than every other operator in the </a:t>
            </a:r>
            <a:r>
              <a:rPr lang="en-US" sz="1800" dirty="0" smtClean="0"/>
              <a:t>stack.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816161" y="1981200"/>
            <a:ext cx="1023039" cy="2209800"/>
            <a:chOff x="4844361" y="2590800"/>
            <a:chExt cx="1162498" cy="2731532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89580" y="2947472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9580" y="294747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1828800" y="2438399"/>
            <a:ext cx="5486400" cy="9707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</a:t>
            </a:r>
            <a:r>
              <a:rPr lang="en-US" dirty="0" smtClean="0">
                <a:solidFill>
                  <a:schemeClr val="tx1"/>
                </a:solidFill>
              </a:rPr>
              <a:t>should </a:t>
            </a:r>
            <a:r>
              <a:rPr lang="en-US" dirty="0">
                <a:solidFill>
                  <a:schemeClr val="tx1"/>
                </a:solidFill>
              </a:rPr>
              <a:t>we do </a:t>
            </a:r>
            <a:r>
              <a:rPr lang="en-US" dirty="0" smtClean="0">
                <a:solidFill>
                  <a:schemeClr val="tx1"/>
                </a:solidFill>
              </a:rPr>
              <a:t>whenever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encounter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the expression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3" grpId="0" uiExpand="1" build="p"/>
      <p:bldP spid="13" grpId="0"/>
      <p:bldP spid="5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parentheses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5 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6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Answer: 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/>
              <a:t> should act as an </a:t>
            </a:r>
            <a:r>
              <a:rPr lang="en-US" sz="1800" i="1" dirty="0" smtClean="0"/>
              <a:t>artificial bottom </a:t>
            </a:r>
            <a:r>
              <a:rPr lang="en-US" sz="1800" dirty="0" smtClean="0"/>
              <a:t>of the </a:t>
            </a:r>
            <a:r>
              <a:rPr lang="en-US" sz="1800" dirty="0" smtClean="0">
                <a:solidFill>
                  <a:srgbClr val="FF0000"/>
                </a:solidFill>
              </a:rPr>
              <a:t>O-stack</a:t>
            </a:r>
            <a:r>
              <a:rPr lang="en-US" sz="1800" dirty="0" smtClean="0"/>
              <a:t> </a:t>
            </a:r>
            <a:r>
              <a:rPr lang="en-US" sz="1800" dirty="0" smtClean="0"/>
              <a:t>.</a:t>
            </a:r>
          </a:p>
          <a:p>
            <a:pPr>
              <a:buFont typeface="Wingdings"/>
              <a:buChar char="è"/>
            </a:pPr>
            <a:r>
              <a:rPr lang="en-US" sz="1800" dirty="0" smtClean="0"/>
              <a:t>every </a:t>
            </a:r>
            <a:r>
              <a:rPr lang="en-US" sz="1800" dirty="0"/>
              <a:t>other operator that follows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should </a:t>
            </a:r>
            <a:r>
              <a:rPr lang="en-US" sz="1800" dirty="0"/>
              <a:t>be allowed to sit on the top of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in the stack .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 </a:t>
            </a:r>
            <a:r>
              <a:rPr lang="en-US" sz="1800" b="1" dirty="0" smtClean="0">
                <a:solidFill>
                  <a:srgbClr val="7030A0"/>
                </a:solidFill>
              </a:rPr>
              <a:t>2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:  </a:t>
            </a:r>
            <a:r>
              <a:rPr lang="en-US" sz="1800" dirty="0" smtClean="0"/>
              <a:t>while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b="1" dirty="0"/>
              <a:t>is inside the stack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it </a:t>
            </a:r>
            <a:r>
              <a:rPr lang="en-US" sz="1800" dirty="0"/>
              <a:t>must have </a:t>
            </a:r>
            <a:r>
              <a:rPr lang="en-US" sz="1800" b="1" u="sng" dirty="0"/>
              <a:t>less priority </a:t>
            </a:r>
            <a:r>
              <a:rPr lang="en-US" sz="1800" dirty="0"/>
              <a:t>than every other operator that follows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1</a:t>
            </a:r>
            <a:r>
              <a:rPr lang="en-US" sz="1800" dirty="0"/>
              <a:t>: While 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is the </a:t>
            </a:r>
            <a:r>
              <a:rPr lang="en-US" sz="1800" b="1" dirty="0"/>
              <a:t>current operator </a:t>
            </a:r>
            <a:r>
              <a:rPr lang="en-US" sz="1800" dirty="0"/>
              <a:t>encountered in the expression, </a:t>
            </a:r>
          </a:p>
          <a:p>
            <a:pPr marL="0" indent="0">
              <a:buNone/>
            </a:pPr>
            <a:r>
              <a:rPr lang="en-US" sz="1800" dirty="0"/>
              <a:t>                            it must have </a:t>
            </a:r>
            <a:r>
              <a:rPr lang="en-US" sz="1800" b="1" u="sng" dirty="0"/>
              <a:t>higher priority</a:t>
            </a:r>
            <a:r>
              <a:rPr lang="en-US" sz="1800" u="sng" dirty="0"/>
              <a:t> </a:t>
            </a:r>
            <a:r>
              <a:rPr lang="en-US" sz="1800" dirty="0"/>
              <a:t>than every other operator in the stack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43300" y="5609580"/>
            <a:ext cx="22039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 CONTRADICTION !!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914400" y="2132076"/>
            <a:ext cx="6781800" cy="114452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needs to be done when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at the top of the 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6161" y="1981200"/>
            <a:ext cx="1023039" cy="2209800"/>
            <a:chOff x="4844361" y="2590800"/>
            <a:chExt cx="1162498" cy="2731532"/>
          </a:xfrm>
        </p:grpSpPr>
        <p:grpSp>
          <p:nvGrpSpPr>
            <p:cNvPr id="9" name="Group 8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89580" y="2947472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947102" y="2963424"/>
            <a:ext cx="89209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247060" y="2260324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060" y="2260324"/>
                <a:ext cx="41069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 r="-194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2590800" y="4800600"/>
            <a:ext cx="19050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590800" y="6096000"/>
            <a:ext cx="23622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6" grpId="0" animBg="1"/>
      <p:bldP spid="20" grpId="0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 smtClean="0"/>
              <a:t>Take a pause for a few minutes to realize </a:t>
            </a:r>
            <a:r>
              <a:rPr lang="en-US" sz="2400" b="1" dirty="0" smtClean="0">
                <a:solidFill>
                  <a:srgbClr val="00B050"/>
                </a:solidFill>
              </a:rPr>
              <a:t>surprisingly </a:t>
            </a:r>
            <a:r>
              <a:rPr lang="en-US" sz="2400" b="1" dirty="0" smtClean="0"/>
              <a:t>that </a:t>
            </a:r>
          </a:p>
          <a:p>
            <a:pPr marL="0" indent="0" algn="ctr">
              <a:buNone/>
            </a:pPr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contradicting</a:t>
            </a:r>
            <a:r>
              <a:rPr lang="en-US" sz="2400" b="1" dirty="0" smtClean="0"/>
              <a:t> requirements for the priority of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/>
              <a:t> </a:t>
            </a:r>
          </a:p>
          <a:p>
            <a:pPr marL="0" indent="0" algn="ctr">
              <a:buNone/>
            </a:pPr>
            <a:r>
              <a:rPr lang="en-US" sz="2400" b="1" dirty="0" smtClean="0"/>
              <a:t>in fact hints at a </a:t>
            </a:r>
            <a:r>
              <a:rPr lang="en-US" sz="2400" b="1" dirty="0" smtClean="0">
                <a:solidFill>
                  <a:srgbClr val="7030A0"/>
                </a:solidFill>
              </a:rPr>
              <a:t>suitable solution </a:t>
            </a:r>
            <a:r>
              <a:rPr lang="en-US" sz="2400" b="1" dirty="0" smtClean="0"/>
              <a:t>for handling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</a:t>
            </a:r>
            <a:r>
              <a:rPr lang="en-US" sz="3600" b="1" dirty="0" smtClean="0"/>
              <a:t>?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InsideStack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when it is </a:t>
            </a:r>
            <a:r>
              <a:rPr lang="en-US" sz="1800" b="1" dirty="0" smtClean="0"/>
              <a:t>inside</a:t>
            </a:r>
            <a:r>
              <a:rPr lang="en-US" sz="1800" dirty="0" smtClean="0"/>
              <a:t> the stack.</a:t>
            </a:r>
            <a:endParaRPr lang="en-US" sz="1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OutsideStack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when it is </a:t>
            </a:r>
            <a:r>
              <a:rPr lang="en-US" sz="1800" b="1" dirty="0" smtClean="0"/>
              <a:t>encountered</a:t>
            </a:r>
            <a:r>
              <a:rPr lang="en-US" sz="1800" dirty="0" smtClean="0"/>
              <a:t> in the expression.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8502" y="3669268"/>
            <a:ext cx="1162498" cy="2731532"/>
            <a:chOff x="4844361" y="2590800"/>
            <a:chExt cx="1162498" cy="2731532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3102" y="3593068"/>
            <a:ext cx="1162498" cy="2731532"/>
            <a:chOff x="4844361" y="2590800"/>
            <a:chExt cx="1162498" cy="2731532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71600" y="3810000"/>
            <a:ext cx="1295400" cy="381000"/>
            <a:chOff x="5638800" y="3810000"/>
            <a:chExt cx="1295400" cy="381000"/>
          </a:xfrm>
        </p:grpSpPr>
        <p:sp>
          <p:nvSpPr>
            <p:cNvPr id="24" name="Oval 23"/>
            <p:cNvSpPr/>
            <p:nvPr/>
          </p:nvSpPr>
          <p:spPr>
            <a:xfrm>
              <a:off x="6629400" y="3886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477000" y="41148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77000" y="38100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5638800" y="3810000"/>
              <a:ext cx="8382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6 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18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 rot="10800000">
            <a:off x="6310884" y="3352800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4343400" y="32766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343087" y="300406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2611" y="895290"/>
            <a:ext cx="52039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operator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2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2" grpId="0" build="p"/>
      <p:bldP spid="13" grpId="0" build="p"/>
      <p:bldP spid="14" grpId="0" build="p"/>
      <p:bldP spid="3" grpId="0" animBg="1"/>
      <p:bldP spid="29" grpId="0" animBg="1"/>
      <p:bldP spid="30" grpId="0" animBg="1"/>
      <p:bldP spid="31" grpId="0" animBg="1"/>
      <p:bldP spid="31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  <a:br>
              <a:rPr lang="en-US" sz="3600" b="1" dirty="0"/>
            </a:br>
            <a:r>
              <a:rPr lang="en-US" sz="3600" b="1" dirty="0" smtClean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259740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1910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9317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2512" y="5514949"/>
            <a:ext cx="56412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Does it take care of nested parentheses ? Check it yourself.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882611" y="895290"/>
            <a:ext cx="52039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operator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84288" y="3200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88" y="3200400"/>
                <a:ext cx="37542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98888" y="323266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88" y="3232662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4289" y="3680936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89" y="3680936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669268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89866" y="4126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66" y="4126468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63577" y="4114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577" y="41148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7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Quick Recap</a:t>
            </a:r>
            <a:r>
              <a:rPr lang="en-US" b="1" dirty="0" smtClean="0"/>
              <a:t> of last lecture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parentheses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5 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6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dirty="0" smtClean="0"/>
              <a:t> What needs to be done whenever we encounter 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/>
              <a:t>in the expression ?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Keep </a:t>
            </a:r>
            <a:r>
              <a:rPr lang="en-US" sz="1800" b="1" dirty="0"/>
              <a:t>popping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O-stack </a:t>
            </a:r>
            <a:r>
              <a:rPr lang="en-US" sz="1800" dirty="0"/>
              <a:t>and </a:t>
            </a:r>
            <a:r>
              <a:rPr lang="en-US" sz="1800" dirty="0" smtClean="0"/>
              <a:t>evaluating </a:t>
            </a:r>
            <a:r>
              <a:rPr lang="en-US" sz="1800" dirty="0"/>
              <a:t>the operators until we </a:t>
            </a:r>
            <a:r>
              <a:rPr lang="en-US" sz="1800" dirty="0" smtClean="0"/>
              <a:t>get its </a:t>
            </a:r>
            <a:r>
              <a:rPr lang="en-US" sz="1800" dirty="0"/>
              <a:t>matching 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algorithm generalized to handle </a:t>
            </a:r>
            <a:r>
              <a:rPr lang="en-US" sz="3200" b="1" dirty="0" smtClean="0">
                <a:solidFill>
                  <a:srgbClr val="7030A0"/>
                </a:solidFill>
              </a:rPr>
              <a:t>parentheses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(     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r>
              <a:rPr lang="en-US" sz="1800" dirty="0" smtClean="0"/>
              <a:t>   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dirty="0" err="1" smtClean="0"/>
              <a:t>next_token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Cases: </a:t>
            </a:r>
          </a:p>
          <a:p>
            <a:pPr marL="0" indent="0">
              <a:buNone/>
            </a:pPr>
            <a:r>
              <a:rPr lang="en-US" sz="1800" b="1" dirty="0" smtClean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 smtClean="0">
                <a:solidFill>
                  <a:srgbClr val="00B0F0"/>
                </a:solidFill>
              </a:rPr>
              <a:t>number</a:t>
            </a:r>
            <a:r>
              <a:rPr lang="en-US" sz="1800" dirty="0" smtClean="0"/>
              <a:t> :  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00B0F0"/>
                </a:solidFill>
              </a:rPr>
              <a:t>N</a:t>
            </a:r>
            <a:r>
              <a:rPr lang="en-US" sz="1800" b="1" dirty="0" smtClean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is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              :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      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</a:t>
            </a:r>
            <a:r>
              <a:rPr lang="en-US" sz="1800" dirty="0" smtClean="0"/>
              <a:t>&lt;&gt; </a:t>
            </a:r>
            <a:r>
              <a:rPr lang="en-US" sz="1800" b="1" dirty="0" smtClean="0">
                <a:solidFill>
                  <a:srgbClr val="FF0000"/>
                </a:solidFill>
              </a:rPr>
              <a:t>(     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{    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} 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);             //</a:t>
            </a:r>
            <a:r>
              <a:rPr lang="en-US" sz="1800" dirty="0"/>
              <a:t>popping the matching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   otherwise   </a:t>
            </a:r>
            <a:r>
              <a:rPr lang="en-US" sz="1800" dirty="0" smtClean="0"/>
              <a:t>:</a:t>
            </a:r>
            <a:r>
              <a:rPr lang="en-US" sz="1800" b="1" dirty="0" smtClean="0"/>
              <a:t>         while</a:t>
            </a:r>
            <a:r>
              <a:rPr lang="en-US" sz="1800" dirty="0" smtClean="0"/>
              <a:t>(                             </a:t>
            </a:r>
            <a:r>
              <a:rPr lang="en-US" sz="1800" b="1" dirty="0" smtClean="0">
                <a:solidFill>
                  <a:srgbClr val="FF0000"/>
                </a:solidFill>
              </a:rPr>
              <a:t>?</a:t>
            </a:r>
            <a:r>
              <a:rPr lang="en-US" sz="1800" dirty="0" smtClean="0"/>
              <a:t>                          &gt;=                  </a:t>
            </a:r>
            <a:r>
              <a:rPr lang="en-US" sz="1800" b="1" dirty="0" smtClean="0">
                <a:solidFill>
                  <a:srgbClr val="FF0000"/>
                </a:solidFill>
              </a:rPr>
              <a:t>?</a:t>
            </a:r>
            <a:r>
              <a:rPr lang="en-US" sz="1800" dirty="0" smtClean="0"/>
              <a:t>                      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}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         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C00000"/>
                </a:solidFill>
              </a:rPr>
              <a:t>O</a:t>
            </a:r>
            <a:r>
              <a:rPr lang="en-US" sz="1800" b="1" dirty="0" smtClean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8456" y="4572000"/>
            <a:ext cx="296754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InsideStackPriority</a:t>
            </a:r>
            <a:r>
              <a:rPr lang="en-US" dirty="0"/>
              <a:t>(</a:t>
            </a:r>
            <a:r>
              <a:rPr lang="en-US" b="1" dirty="0"/>
              <a:t>TOP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O-stack</a:t>
            </a:r>
            <a:r>
              <a:rPr lang="en-US" dirty="0" smtClean="0"/>
              <a:t>))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4572000"/>
            <a:ext cx="19686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 smtClean="0"/>
              <a:t>push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$</a:t>
            </a:r>
            <a:r>
              <a:rPr lang="en-US" dirty="0" smtClean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779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Practice </a:t>
            </a:r>
            <a:r>
              <a:rPr lang="en-US" sz="3600" b="1" dirty="0" smtClean="0">
                <a:solidFill>
                  <a:srgbClr val="7030A0"/>
                </a:solidFill>
              </a:rPr>
              <a:t>exercise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Execute </a:t>
            </a:r>
            <a:r>
              <a:rPr lang="en-US" sz="2400" dirty="0"/>
              <a:t>the </a:t>
            </a:r>
            <a:r>
              <a:rPr lang="en-US" sz="2400" dirty="0" smtClean="0"/>
              <a:t>algorithm </a:t>
            </a:r>
            <a:r>
              <a:rPr lang="en-US" sz="2400" dirty="0"/>
              <a:t>on 3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*((</a:t>
            </a:r>
            <a:r>
              <a:rPr lang="en-US" sz="2400" dirty="0" smtClean="0"/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/>
              <a:t>6*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dirty="0" smtClean="0"/>
              <a:t>3+4</a:t>
            </a:r>
            <a:r>
              <a:rPr lang="en-US" sz="2400" dirty="0" smtClean="0">
                <a:solidFill>
                  <a:srgbClr val="C00000"/>
                </a:solidFill>
              </a:rPr>
              <a:t>)))^</a:t>
            </a:r>
            <a:r>
              <a:rPr lang="en-US" sz="2400" dirty="0" smtClean="0"/>
              <a:t>2 </a:t>
            </a:r>
            <a:r>
              <a:rPr lang="en-US" sz="2400" dirty="0"/>
              <a:t>and convince yourself through proper reasoning that the algorithm </a:t>
            </a:r>
            <a:r>
              <a:rPr lang="en-US" sz="2400" dirty="0" smtClean="0"/>
              <a:t>handles parentheses </a:t>
            </a:r>
            <a:r>
              <a:rPr lang="en-US" sz="2400" dirty="0"/>
              <a:t>suitably.</a:t>
            </a:r>
          </a:p>
          <a:p>
            <a:pPr marL="0" indent="0" algn="ctr">
              <a:buNone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associativity </a:t>
            </a:r>
            <a:r>
              <a:rPr lang="en-US" sz="3600" b="1" dirty="0" smtClean="0"/>
              <a:t>of operators </a:t>
            </a:r>
            <a:r>
              <a:rPr lang="en-US" sz="3600" b="1" dirty="0"/>
              <a:t>?</a:t>
            </a:r>
            <a:br>
              <a:rPr lang="en-US" sz="3600" b="1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Associativity</a:t>
            </a:r>
            <a:r>
              <a:rPr lang="en-US" sz="3600" b="1" dirty="0" smtClean="0"/>
              <a:t> of arithmetic operators 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Left associative operators : </a:t>
            </a:r>
            <a:r>
              <a:rPr lang="en-US" sz="2000" b="1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 , 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 , 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2000" dirty="0" err="1" smtClean="0"/>
              <a:t>a</a:t>
            </a:r>
            <a:r>
              <a:rPr lang="en-US" sz="2000" b="1" dirty="0" err="1" smtClean="0">
                <a:solidFill>
                  <a:srgbClr val="C00000"/>
                </a:solidFill>
              </a:rPr>
              <a:t>+</a:t>
            </a:r>
            <a:r>
              <a:rPr lang="en-US" sz="2000" dirty="0" err="1" smtClean="0"/>
              <a:t>b</a:t>
            </a:r>
            <a:r>
              <a:rPr lang="en-US" sz="2000" b="1" dirty="0" err="1" smtClean="0">
                <a:solidFill>
                  <a:srgbClr val="C00000"/>
                </a:solidFill>
              </a:rPr>
              <a:t>+</a:t>
            </a:r>
            <a:r>
              <a:rPr lang="en-US" sz="2000" dirty="0" err="1" smtClean="0"/>
              <a:t>c</a:t>
            </a:r>
            <a:r>
              <a:rPr lang="en-US" sz="2000" dirty="0" smtClean="0"/>
              <a:t> = (</a:t>
            </a:r>
            <a:r>
              <a:rPr lang="en-US" sz="2000" dirty="0" err="1" smtClean="0"/>
              <a:t>a</a:t>
            </a:r>
            <a:r>
              <a:rPr lang="en-US" sz="2000" b="1" dirty="0" err="1" smtClean="0">
                <a:solidFill>
                  <a:srgbClr val="C00000"/>
                </a:solidFill>
              </a:rPr>
              <a:t>+</a:t>
            </a:r>
            <a:r>
              <a:rPr lang="en-US" sz="2000" dirty="0" err="1" smtClean="0"/>
              <a:t>b</a:t>
            </a:r>
            <a:r>
              <a:rPr lang="en-US" sz="2000" dirty="0" smtClean="0"/>
              <a:t>)</a:t>
            </a:r>
            <a:r>
              <a:rPr lang="en-US" sz="2000" b="1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/>
              <a:t>c</a:t>
            </a:r>
          </a:p>
          <a:p>
            <a:r>
              <a:rPr lang="en-US" sz="2000" dirty="0" smtClean="0"/>
              <a:t>a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b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c  = (a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b)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c</a:t>
            </a:r>
          </a:p>
          <a:p>
            <a:r>
              <a:rPr lang="en-US" sz="2000" dirty="0" smtClean="0"/>
              <a:t>a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b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c = (a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b)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c</a:t>
            </a:r>
          </a:p>
          <a:p>
            <a:r>
              <a:rPr lang="en-US" sz="2000" dirty="0" smtClean="0"/>
              <a:t>a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b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c  = (a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b)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c 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Right </a:t>
            </a:r>
            <a:r>
              <a:rPr lang="en-US" sz="2000" b="1" dirty="0"/>
              <a:t>a</a:t>
            </a:r>
            <a:r>
              <a:rPr lang="en-US" sz="2000" b="1" dirty="0" smtClean="0"/>
              <a:t>ssociative operators:  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</a:p>
          <a:p>
            <a:r>
              <a:rPr lang="en-US" sz="2000" dirty="0" smtClean="0"/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2 = 2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(3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2) = 512.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we </a:t>
            </a:r>
            <a:r>
              <a:rPr lang="en-US" sz="2000" dirty="0" smtClean="0"/>
              <a:t>need is the following: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0B050"/>
                </a:solidFill>
              </a:rPr>
              <a:t>^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current operator </a:t>
            </a:r>
            <a:r>
              <a:rPr lang="en-US" sz="2000" dirty="0" smtClean="0"/>
              <a:t>of the expression, and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on </a:t>
            </a:r>
            <a:r>
              <a:rPr lang="en-US" sz="2000" b="1" dirty="0" smtClean="0"/>
              <a:t>top of stack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then </a:t>
            </a:r>
            <a:r>
              <a:rPr lang="en-US" sz="2000" b="1" dirty="0" smtClean="0">
                <a:solidFill>
                  <a:srgbClr val="00B050"/>
                </a:solidFill>
              </a:rPr>
              <a:t>^ </a:t>
            </a:r>
            <a:r>
              <a:rPr lang="en-US" sz="2000" dirty="0" smtClean="0"/>
              <a:t>should be evaluated before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en-US" sz="2000" dirty="0" smtClean="0"/>
              <a:t>.</a:t>
            </a:r>
          </a:p>
          <a:p>
            <a:pPr marL="0" indent="0" algn="ctr">
              <a:buNone/>
            </a:pPr>
            <a:r>
              <a:rPr lang="en-US" sz="2000" dirty="0" smtClean="0"/>
              <a:t>How to incorporate it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2133600"/>
            <a:ext cx="41720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have already handled left associativity </a:t>
            </a:r>
          </a:p>
          <a:p>
            <a:r>
              <a:rPr lang="en-US" dirty="0" smtClean="0"/>
              <a:t>in our algorithm.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19059" y="3593068"/>
            <a:ext cx="34057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 to handle right associativity 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486400"/>
            <a:ext cx="25480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 with the </a:t>
            </a:r>
            <a:r>
              <a:rPr lang="en-US" b="1" dirty="0" smtClean="0"/>
              <a:t>priorities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7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handle </a:t>
            </a:r>
            <a:r>
              <a:rPr lang="en-US" sz="3200" b="1" dirty="0" smtClean="0"/>
              <a:t>associativity of operators </a:t>
            </a:r>
            <a:r>
              <a:rPr lang="en-US" sz="3200" b="1" dirty="0"/>
              <a:t>?</a:t>
            </a:r>
            <a:br>
              <a:rPr lang="en-US" sz="3200" b="1" dirty="0"/>
            </a:br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</a:t>
            </a:r>
            <a:r>
              <a:rPr lang="en-US" sz="2000" dirty="0" smtClean="0"/>
              <a:t>each </a:t>
            </a:r>
            <a:r>
              <a:rPr lang="en-US" sz="2000" b="1" dirty="0" smtClean="0"/>
              <a:t>right associative </a:t>
            </a:r>
            <a:r>
              <a:rPr lang="en-US" sz="2000" dirty="0"/>
              <a:t>operator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101791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-stack 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705600" y="41148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056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rgbClr val="7030A0"/>
                </a:solidFill>
              </a:rPr>
              <a:t>general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r>
              <a:rPr lang="en-US" sz="2400" dirty="0" smtClean="0"/>
              <a:t>It is the same as the algorithm to handle parentheses :-)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(   </a:t>
            </a:r>
            <a:r>
              <a:rPr lang="en-US" sz="1800" dirty="0" smtClean="0">
                <a:solidFill>
                  <a:srgbClr val="C00000"/>
                </a:solidFill>
              </a:rPr>
              <a:t>? </a:t>
            </a:r>
            <a:r>
              <a:rPr lang="en-US" sz="1800" dirty="0" smtClean="0"/>
              <a:t>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dirty="0" err="1" smtClean="0"/>
              <a:t>next_token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Cases: </a:t>
            </a:r>
          </a:p>
          <a:p>
            <a:pPr marL="0" indent="0">
              <a:buNone/>
            </a:pPr>
            <a:r>
              <a:rPr lang="en-US" sz="1800" b="1" dirty="0" smtClean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 smtClean="0">
                <a:solidFill>
                  <a:srgbClr val="00B0F0"/>
                </a:solidFill>
              </a:rPr>
              <a:t>number</a:t>
            </a:r>
            <a:r>
              <a:rPr lang="en-US" sz="1800" dirty="0" smtClean="0"/>
              <a:t> :  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00B0F0"/>
                </a:solidFill>
              </a:rPr>
              <a:t>N</a:t>
            </a:r>
            <a:r>
              <a:rPr lang="en-US" sz="1800" b="1" dirty="0" smtClean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is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              :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      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</a:t>
            </a:r>
            <a:r>
              <a:rPr lang="en-US" sz="1800" dirty="0" smtClean="0"/>
              <a:t>&lt;&gt; </a:t>
            </a:r>
            <a:r>
              <a:rPr lang="en-US" sz="1800" b="1" dirty="0" smtClean="0">
                <a:solidFill>
                  <a:srgbClr val="FF0000"/>
                </a:solidFill>
              </a:rPr>
              <a:t>(     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{    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} 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);       //popping the matching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otherwise   :</a:t>
            </a:r>
            <a:r>
              <a:rPr lang="en-US" sz="1800" b="1" dirty="0" smtClean="0"/>
              <a:t>         while</a:t>
            </a:r>
            <a:r>
              <a:rPr lang="en-US" sz="1800" dirty="0" smtClean="0"/>
              <a:t>(</a:t>
            </a:r>
            <a:r>
              <a:rPr lang="en-US" sz="1400" b="1" dirty="0" err="1" smtClean="0">
                <a:solidFill>
                  <a:srgbClr val="7030A0"/>
                </a:solidFill>
              </a:rPr>
              <a:t>InsideStackPriority</a:t>
            </a:r>
            <a:r>
              <a:rPr lang="en-US" sz="1800" dirty="0" smtClean="0"/>
              <a:t>(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)) </a:t>
            </a:r>
            <a:r>
              <a:rPr lang="en-US" sz="1800" dirty="0"/>
              <a:t>&gt;=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}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         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C00000"/>
                </a:solidFill>
              </a:rPr>
              <a:t>O</a:t>
            </a:r>
            <a:r>
              <a:rPr lang="en-US" sz="1800" b="1" dirty="0" smtClean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006C31"/>
                </a:solidFill>
              </a:rPr>
              <a:t>Homeworks</a:t>
            </a:r>
            <a:endParaRPr lang="en-US" sz="36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Execute the general algorithm on 3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*((</a:t>
            </a:r>
            <a:r>
              <a:rPr lang="en-US" sz="2000" dirty="0"/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)^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)/</a:t>
            </a:r>
            <a:r>
              <a:rPr lang="en-US" sz="2000" dirty="0" smtClean="0"/>
              <a:t>2 and convince yourself through proper reasoning that the algorithm handles nested parentheses suitably.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Execute the general algorithm on 3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3 and convince yourself through proper reasoning that the algorithm takes into account the right associativity of operator 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.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should be the priorities of </a:t>
            </a:r>
            <a:r>
              <a:rPr lang="en-US" sz="2000" dirty="0" smtClean="0">
                <a:solidFill>
                  <a:srgbClr val="C00000"/>
                </a:solidFill>
              </a:rPr>
              <a:t>$</a:t>
            </a:r>
            <a:r>
              <a:rPr lang="en-US" sz="2000" dirty="0" smtClean="0"/>
              <a:t>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AutoNum type="arabicPeriod" startAt="4"/>
            </a:pPr>
            <a:r>
              <a:rPr lang="en-US" sz="2000" dirty="0" smtClean="0"/>
              <a:t>How to take care of the </a:t>
            </a:r>
            <a:r>
              <a:rPr lang="en-US" sz="2000" u="sng" dirty="0" smtClean="0"/>
              <a:t>end</a:t>
            </a:r>
            <a:r>
              <a:rPr lang="en-US" sz="2000" dirty="0" smtClean="0"/>
              <a:t> of the expression 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Hint:</a:t>
            </a:r>
            <a:r>
              <a:rPr lang="en-US" sz="1800" dirty="0"/>
              <a:t> Introduce a new </a:t>
            </a:r>
            <a:r>
              <a:rPr lang="en-US" sz="1800" dirty="0" smtClean="0"/>
              <a:t>operator </a:t>
            </a:r>
            <a:r>
              <a:rPr lang="en-US" sz="1800" dirty="0" smtClean="0"/>
              <a:t>symbol </a:t>
            </a:r>
            <a:r>
              <a:rPr lang="en-US" sz="1800" dirty="0">
                <a:solidFill>
                  <a:srgbClr val="C00000"/>
                </a:solidFill>
              </a:rPr>
              <a:t># 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at the end of the expression so </a:t>
            </a:r>
            <a:r>
              <a:rPr lang="en-US" sz="1800" dirty="0" smtClean="0"/>
              <a:t>that </a:t>
            </a:r>
            <a:r>
              <a:rPr lang="en-US" sz="1800" dirty="0" smtClean="0"/>
              <a:t>upon </a:t>
            </a:r>
            <a:r>
              <a:rPr lang="en-US" sz="1800" dirty="0" smtClean="0"/>
              <a:t>seeing </a:t>
            </a:r>
            <a:r>
              <a:rPr lang="en-US" sz="1800" dirty="0" smtClean="0">
                <a:solidFill>
                  <a:srgbClr val="FF0000"/>
                </a:solidFill>
              </a:rPr>
              <a:t>#</a:t>
            </a:r>
            <a:r>
              <a:rPr lang="en-US" sz="1800" dirty="0" smtClean="0"/>
              <a:t>,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we </a:t>
            </a:r>
            <a:r>
              <a:rPr lang="en-US" sz="1800" dirty="0" smtClean="0"/>
              <a:t>do very much like what we do on seeing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. </a:t>
            </a:r>
            <a:r>
              <a:rPr lang="en-US" sz="1800" dirty="0" smtClean="0"/>
              <a:t>What </a:t>
            </a:r>
            <a:r>
              <a:rPr lang="en-US" sz="1800" dirty="0"/>
              <a:t>should be the priorities of </a:t>
            </a:r>
            <a:r>
              <a:rPr lang="en-US" sz="1800" dirty="0" smtClean="0">
                <a:solidFill>
                  <a:srgbClr val="C00000"/>
                </a:solidFill>
              </a:rPr>
              <a:t>#</a:t>
            </a:r>
            <a:r>
              <a:rPr lang="en-US" sz="1800" dirty="0" smtClean="0"/>
              <a:t> </a:t>
            </a:r>
            <a:r>
              <a:rPr lang="en-US" sz="1800" dirty="0"/>
              <a:t>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8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006C31"/>
                </a:solidFill>
              </a:rPr>
              <a:t>Homeworks</a:t>
            </a:r>
            <a:endParaRPr lang="en-US" sz="36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How is recursion implemented during program execution 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Bookman Old Style" pitchFamily="18" charset="0"/>
              </a:rPr>
              <a:t>i</a:t>
            </a:r>
            <a:r>
              <a:rPr lang="en-US" sz="2000" dirty="0" err="1" smtClean="0">
                <a:latin typeface="Bookman Old Style" pitchFamily="18" charset="0"/>
              </a:rPr>
              <a:t>nt</a:t>
            </a:r>
            <a:r>
              <a:rPr lang="en-US" sz="2000" dirty="0" smtClean="0"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Bookman Old Style" pitchFamily="18" charset="0"/>
              </a:rPr>
              <a:t>Recur</a:t>
            </a:r>
            <a:r>
              <a:rPr lang="en-US" sz="2000" dirty="0" smtClean="0">
                <a:latin typeface="Bookman Old Style" pitchFamily="18" charset="0"/>
              </a:rPr>
              <a:t>(</a:t>
            </a:r>
            <a:r>
              <a:rPr lang="en-US" sz="2000" dirty="0" err="1" smtClean="0">
                <a:latin typeface="Bookman Old Style" pitchFamily="18" charset="0"/>
              </a:rPr>
              <a:t>int</a:t>
            </a:r>
            <a:r>
              <a:rPr lang="en-US" sz="2000" dirty="0" smtClean="0">
                <a:latin typeface="Bookman Old Style" pitchFamily="18" charset="0"/>
              </a:rPr>
              <a:t> i)</a:t>
            </a:r>
          </a:p>
          <a:p>
            <a:pPr marL="0" indent="0">
              <a:buNone/>
            </a:pPr>
            <a:r>
              <a:rPr lang="en-US" sz="2000" dirty="0" smtClean="0">
                <a:latin typeface="Bookman Old Style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   </a:t>
            </a:r>
            <a:r>
              <a:rPr lang="en-US" sz="2000" dirty="0" err="1" smtClean="0">
                <a:latin typeface="Bookman Old Style" pitchFamily="18" charset="0"/>
              </a:rPr>
              <a:t>int</a:t>
            </a:r>
            <a:r>
              <a:rPr lang="en-US" sz="2000" dirty="0" smtClean="0">
                <a:latin typeface="Bookman Old Style" pitchFamily="18" charset="0"/>
              </a:rPr>
              <a:t> j, k, </a:t>
            </a:r>
            <a:r>
              <a:rPr lang="en-US" sz="2000" dirty="0" err="1" smtClean="0">
                <a:latin typeface="Bookman Old Style" pitchFamily="18" charset="0"/>
              </a:rPr>
              <a:t>val</a:t>
            </a:r>
            <a:r>
              <a:rPr lang="en-US" sz="2000" dirty="0" smtClean="0">
                <a:latin typeface="Bookman Old Style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   </a:t>
            </a:r>
            <a:r>
              <a:rPr lang="en-US" sz="2000" dirty="0" err="1" smtClean="0">
                <a:latin typeface="Bookman Old Style" pitchFamily="18" charset="0"/>
              </a:rPr>
              <a:t>val</a:t>
            </a:r>
            <a:r>
              <a:rPr lang="en-US" sz="2000" dirty="0" smtClean="0">
                <a:latin typeface="Bookman Old Style" pitchFamily="18" charset="0"/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  <a:latin typeface="Bookman Old Style" pitchFamily="18" charset="0"/>
              </a:rPr>
              <a:t>Recur</a:t>
            </a:r>
            <a:r>
              <a:rPr lang="en-US" sz="2000" dirty="0" smtClean="0">
                <a:latin typeface="Bookman Old Style" pitchFamily="18" charset="0"/>
              </a:rPr>
              <a:t>(t);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5867400"/>
            <a:ext cx="31817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Learn about it from </a:t>
            </a:r>
            <a:r>
              <a:rPr lang="en-US" b="1" dirty="0" err="1" smtClean="0"/>
              <a:t>wikipedia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2057400"/>
            <a:ext cx="12458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66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of </a:t>
            </a:r>
            <a:r>
              <a:rPr lang="en-US" sz="3200" b="1" dirty="0" smtClean="0"/>
              <a:t>correctness of </a:t>
            </a:r>
            <a:r>
              <a:rPr lang="en-US" sz="3200" b="1" dirty="0" smtClean="0">
                <a:solidFill>
                  <a:srgbClr val="7030A0"/>
                </a:solidFill>
              </a:rPr>
              <a:t>iterative algorithms</a:t>
            </a:r>
            <a:endParaRPr lang="en-IN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Computing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sum of first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positive integers.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Computing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maximum-sum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2400" dirty="0" smtClean="0"/>
                  <a:t>.</a:t>
                </a:r>
              </a:p>
              <a:p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Local Minima </a:t>
                </a:r>
                <a:r>
                  <a:rPr lang="en-US" sz="2400" dirty="0" smtClean="0"/>
                  <a:t>in an array.</a:t>
                </a:r>
              </a:p>
              <a:p>
                <a:endParaRPr lang="en-US" sz="2400" dirty="0"/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GCD </a:t>
                </a:r>
                <a:r>
                  <a:rPr lang="en-US" sz="2400" dirty="0" smtClean="0"/>
                  <a:t>of two numbers.</a:t>
                </a: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endParaRPr lang="en-US" sz="2400" dirty="0" smtClean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Binary search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b="1" dirty="0" smtClean="0"/>
                  <a:t>Fully internalize these proofs.</a:t>
                </a:r>
                <a:endParaRPr lang="en-IN" sz="24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tack</a:t>
            </a:r>
            <a:r>
              <a:rPr lang="en-US" sz="3600" b="1" dirty="0" smtClean="0"/>
              <a:t>: a new data 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special kind</a:t>
            </a:r>
            <a:r>
              <a:rPr lang="en-US" sz="2000" dirty="0" smtClean="0"/>
              <a:t> of list </a:t>
            </a:r>
          </a:p>
          <a:p>
            <a:pPr marL="0" indent="0">
              <a:buNone/>
            </a:pPr>
            <a:r>
              <a:rPr lang="en-US" sz="2000" dirty="0" smtClean="0"/>
              <a:t>where all operations (insertion, deletion, query) take place at </a:t>
            </a:r>
            <a:r>
              <a:rPr lang="en-US" sz="2000" u="sng" dirty="0" smtClean="0"/>
              <a:t>one end</a:t>
            </a:r>
            <a:r>
              <a:rPr lang="en-US" sz="2000" dirty="0" smtClean="0"/>
              <a:t> only, </a:t>
            </a:r>
          </a:p>
          <a:p>
            <a:pPr marL="0" indent="0">
              <a:buNone/>
            </a:pPr>
            <a:r>
              <a:rPr lang="en-US" sz="2000" dirty="0" smtClean="0"/>
              <a:t>called the </a:t>
            </a:r>
            <a:r>
              <a:rPr lang="en-US" sz="2000" b="1" dirty="0" smtClean="0">
                <a:solidFill>
                  <a:srgbClr val="C00000"/>
                </a:solidFill>
              </a:rPr>
              <a:t>top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3352800"/>
            <a:ext cx="487248" cy="2133600"/>
            <a:chOff x="3962400" y="3352800"/>
            <a:chExt cx="487248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457200" cy="2133600"/>
              <a:chOff x="3733800" y="2819400"/>
              <a:chExt cx="4572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910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3962400" y="51054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400" y="4038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4419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7338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Two interesting problems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Applications of simple data structures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8 queen problem</a:t>
            </a:r>
            <a:endParaRPr lang="en-US" dirty="0"/>
          </a:p>
        </p:txBody>
      </p:sp>
      <p:sp>
        <p:nvSpPr>
          <p:cNvPr id="129" name="Content Placeholder 1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Place </a:t>
            </a:r>
            <a:r>
              <a:rPr lang="en-US" sz="2000" dirty="0"/>
              <a:t>8</a:t>
            </a:r>
            <a:r>
              <a:rPr lang="en-US" sz="2000" dirty="0" smtClean="0"/>
              <a:t> queens on a chess board so that no two of them attack each other.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743200"/>
            <a:ext cx="3208421" cy="3278442"/>
            <a:chOff x="3733800" y="1752600"/>
            <a:chExt cx="3657600" cy="3657600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3657600" cy="3657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62601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2999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590800" y="27784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49004" y="31594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086100" y="2873744"/>
            <a:ext cx="2628900" cy="190500"/>
            <a:chOff x="3086100" y="2286000"/>
            <a:chExt cx="2628900" cy="190500"/>
          </a:xfrm>
        </p:grpSpPr>
        <p:sp>
          <p:nvSpPr>
            <p:cNvPr id="78" name="Oval 77"/>
            <p:cNvSpPr/>
            <p:nvPr/>
          </p:nvSpPr>
          <p:spPr>
            <a:xfrm>
              <a:off x="30861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052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924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305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105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55245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705100" y="3292844"/>
            <a:ext cx="190500" cy="2628900"/>
            <a:chOff x="2705100" y="2705100"/>
            <a:chExt cx="190500" cy="2628900"/>
          </a:xfrm>
        </p:grpSpPr>
        <p:sp>
          <p:nvSpPr>
            <p:cNvPr id="86" name="Oval 85"/>
            <p:cNvSpPr/>
            <p:nvPr/>
          </p:nvSpPr>
          <p:spPr>
            <a:xfrm>
              <a:off x="2705100" y="2705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7051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7051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705100" y="3924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705100" y="43434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7051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705100" y="5143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086100" y="3254744"/>
            <a:ext cx="2628900" cy="2667000"/>
            <a:chOff x="3086100" y="2667000"/>
            <a:chExt cx="2628900" cy="2667000"/>
          </a:xfrm>
        </p:grpSpPr>
        <p:sp>
          <p:nvSpPr>
            <p:cNvPr id="93" name="Oval 92"/>
            <p:cNvSpPr/>
            <p:nvPr/>
          </p:nvSpPr>
          <p:spPr>
            <a:xfrm>
              <a:off x="3086100" y="2667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5052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862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305300" y="3886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686300" y="4305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054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524500" y="5143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86200" y="3292844"/>
            <a:ext cx="1828800" cy="190500"/>
            <a:chOff x="3086100" y="2286000"/>
            <a:chExt cx="1828800" cy="190500"/>
          </a:xfrm>
        </p:grpSpPr>
        <p:sp>
          <p:nvSpPr>
            <p:cNvPr id="105" name="Oval 104"/>
            <p:cNvSpPr/>
            <p:nvPr/>
          </p:nvSpPr>
          <p:spPr>
            <a:xfrm>
              <a:off x="30861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5052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924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305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24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43300" y="4054844"/>
            <a:ext cx="190500" cy="1866900"/>
            <a:chOff x="2705100" y="3086100"/>
            <a:chExt cx="190500" cy="1866900"/>
          </a:xfrm>
        </p:grpSpPr>
        <p:sp>
          <p:nvSpPr>
            <p:cNvPr id="114" name="Oval 113"/>
            <p:cNvSpPr/>
            <p:nvPr/>
          </p:nvSpPr>
          <p:spPr>
            <a:xfrm>
              <a:off x="27051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051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05100" y="3924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05100" y="43434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27051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886200" y="3635744"/>
            <a:ext cx="1790700" cy="1828800"/>
            <a:chOff x="3086100" y="2667000"/>
            <a:chExt cx="1790700" cy="1828800"/>
          </a:xfrm>
        </p:grpSpPr>
        <p:sp>
          <p:nvSpPr>
            <p:cNvPr id="121" name="Oval 120"/>
            <p:cNvSpPr/>
            <p:nvPr/>
          </p:nvSpPr>
          <p:spPr>
            <a:xfrm>
              <a:off x="3086100" y="2667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5052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8862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305300" y="3886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686300" y="4305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/>
          <p:cNvSpPr/>
          <p:nvPr/>
        </p:nvSpPr>
        <p:spPr>
          <a:xfrm>
            <a:off x="3124200" y="367384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Ribbon 67"/>
          <p:cNvSpPr/>
          <p:nvPr/>
        </p:nvSpPr>
        <p:spPr>
          <a:xfrm>
            <a:off x="5943600" y="3559544"/>
            <a:ext cx="3124200" cy="1752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 this sketch/hint,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try to design the complete algorithm  using stack or otherwise.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67" grpId="0"/>
      <p:bldP spid="77" grpId="0"/>
      <p:bldP spid="128" grpId="0" animBg="1"/>
      <p:bldP spid="6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Shortest route in a grid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From a cell in the grid, we can move to any of its </a:t>
            </a:r>
            <a:r>
              <a:rPr lang="en-US" sz="2000" u="sng" dirty="0" smtClean="0"/>
              <a:t>neighboring</a:t>
            </a:r>
            <a:r>
              <a:rPr lang="en-US" sz="2000" dirty="0" smtClean="0"/>
              <a:t> cell in one </a:t>
            </a:r>
            <a:r>
              <a:rPr lang="en-US" sz="2000" u="sng" dirty="0" smtClean="0"/>
              <a:t>step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From </a:t>
            </a:r>
            <a:r>
              <a:rPr lang="en-US" sz="2000" u="sng" dirty="0" smtClean="0"/>
              <a:t>top left corner</a:t>
            </a:r>
            <a:r>
              <a:rPr lang="en-US" sz="2000" dirty="0" smtClean="0"/>
              <a:t>, </a:t>
            </a:r>
            <a:r>
              <a:rPr lang="en-US" sz="2000" b="1" dirty="0" smtClean="0"/>
              <a:t>find shortest route </a:t>
            </a:r>
            <a:r>
              <a:rPr lang="en-US" sz="2000" dirty="0" smtClean="0"/>
              <a:t>to each green cell </a:t>
            </a:r>
            <a:r>
              <a:rPr lang="en-US" sz="2000" u="sng" dirty="0" smtClean="0">
                <a:solidFill>
                  <a:srgbClr val="C00000"/>
                </a:solidFill>
              </a:rPr>
              <a:t>avoiding obstacles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6670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819400"/>
            <a:ext cx="1219200" cy="2840542"/>
            <a:chOff x="2667000" y="2209800"/>
            <a:chExt cx="1219200" cy="284054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667000" y="2209800"/>
              <a:ext cx="0" cy="2051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67000" y="4261172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0" y="4261172"/>
              <a:ext cx="0" cy="387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667000" y="46482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67000" y="4648200"/>
              <a:ext cx="0" cy="402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791326" y="2819400"/>
            <a:ext cx="2466474" cy="3048000"/>
            <a:chOff x="2791326" y="2209800"/>
            <a:chExt cx="2466474" cy="3048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791326" y="2209800"/>
              <a:ext cx="19330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724400" y="2209800"/>
              <a:ext cx="1" cy="304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24401" y="5257800"/>
              <a:ext cx="380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05400" y="4648200"/>
              <a:ext cx="1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105402" y="4648200"/>
              <a:ext cx="152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/>
          <p:cNvSpPr/>
          <p:nvPr/>
        </p:nvSpPr>
        <p:spPr>
          <a:xfrm rot="16200000">
            <a:off x="2576764" y="5576635"/>
            <a:ext cx="228599" cy="2005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5204122" y="5158538"/>
            <a:ext cx="189575" cy="198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7432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6888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4387187" y="2485089"/>
                <a:ext cx="217225" cy="2005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Down Ribbon 50"/>
          <p:cNvSpPr/>
          <p:nvPr/>
        </p:nvSpPr>
        <p:spPr>
          <a:xfrm>
            <a:off x="6324600" y="3845086"/>
            <a:ext cx="2743200" cy="99226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this beautiful problem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7" grpId="0" animBg="1"/>
      <p:bldP spid="98" grpId="0" animBg="1"/>
      <p:bldP spid="101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Evaluation of an arithmetic expression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</a:t>
            </a:r>
            <a:r>
              <a:rPr lang="en-US" sz="2000" dirty="0"/>
              <a:t>does a computer/calculator evaluate an arithmetic expression </a:t>
            </a:r>
            <a:r>
              <a:rPr lang="en-US" sz="2000" dirty="0" smtClean="0"/>
              <a:t>given in </a:t>
            </a:r>
            <a:r>
              <a:rPr lang="en-US" sz="2000" dirty="0"/>
              <a:t>the form of a string of </a:t>
            </a:r>
            <a:r>
              <a:rPr lang="en-US" sz="2000" dirty="0" smtClean="0"/>
              <a:t>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8 </a:t>
            </a:r>
            <a:r>
              <a:rPr lang="en-US" b="1" dirty="0" smtClean="0"/>
              <a:t>+</a:t>
            </a:r>
            <a:r>
              <a:rPr lang="en-US" dirty="0" smtClean="0"/>
              <a:t> 3 </a:t>
            </a:r>
            <a:r>
              <a:rPr lang="en-US" b="1" dirty="0" smtClean="0"/>
              <a:t>*</a:t>
            </a:r>
            <a:r>
              <a:rPr lang="en-US" dirty="0" smtClean="0"/>
              <a:t> 5 </a:t>
            </a:r>
            <a:r>
              <a:rPr lang="en-US" b="1" dirty="0" smtClean="0"/>
              <a:t>^</a:t>
            </a:r>
            <a:r>
              <a:rPr lang="en-US" dirty="0" smtClean="0"/>
              <a:t> 2 </a:t>
            </a:r>
            <a:r>
              <a:rPr lang="en-US" b="1" dirty="0" smtClean="0"/>
              <a:t>–</a:t>
            </a:r>
            <a:r>
              <a:rPr lang="en-US" dirty="0" smtClean="0"/>
              <a:t> 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Evaluation of an arithmetic expression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evaluate an arithmetic expression </a:t>
            </a:r>
            <a:r>
              <a:rPr lang="en-US" sz="2000" dirty="0" smtClean="0"/>
              <a:t>given in </a:t>
            </a:r>
            <a:r>
              <a:rPr lang="en-US" sz="2000" dirty="0"/>
              <a:t>the form of a string of symbols?   </a:t>
            </a:r>
            <a:r>
              <a:rPr lang="en-US" sz="2000" dirty="0" smtClean="0"/>
              <a:t>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8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5 </a:t>
            </a:r>
            <a:r>
              <a:rPr lang="en-US" b="1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2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dirty="0" smtClean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about expressions involving </a:t>
            </a:r>
            <a:r>
              <a:rPr lang="en-US" sz="2000" dirty="0">
                <a:solidFill>
                  <a:srgbClr val="7030A0"/>
                </a:solidFill>
              </a:rPr>
              <a:t>parentheses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33</a:t>
            </a:r>
            <a:r>
              <a:rPr lang="en-US" sz="2000" dirty="0" smtClean="0"/>
              <a:t>) ?</a:t>
            </a:r>
          </a:p>
          <a:p>
            <a:r>
              <a:rPr lang="en-US" sz="2000" dirty="0" smtClean="0"/>
              <a:t>What </a:t>
            </a:r>
            <a:r>
              <a:rPr lang="en-US" sz="2000" dirty="0"/>
              <a:t>about </a:t>
            </a:r>
            <a:r>
              <a:rPr lang="en-US" sz="2000" dirty="0">
                <a:solidFill>
                  <a:srgbClr val="7030A0"/>
                </a:solidFill>
              </a:rPr>
              <a:t>associativity</a:t>
            </a:r>
            <a:r>
              <a:rPr lang="en-US" sz="2000" dirty="0"/>
              <a:t> of the </a:t>
            </a:r>
            <a:r>
              <a:rPr lang="en-US" sz="2000" dirty="0" smtClean="0"/>
              <a:t>operators</a:t>
            </a:r>
            <a:r>
              <a:rPr lang="en-US" sz="2000" dirty="0"/>
              <a:t>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3657600"/>
            <a:ext cx="2362200" cy="1359932"/>
            <a:chOff x="3124200" y="3505200"/>
            <a:chExt cx="2362200" cy="13599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1242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771900" y="3505200"/>
              <a:ext cx="4191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67200" y="3505200"/>
              <a:ext cx="4439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19600" y="3505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5720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33800" y="4495800"/>
              <a:ext cx="107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operands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2069068"/>
            <a:ext cx="1752600" cy="1359932"/>
            <a:chOff x="3429000" y="2450068"/>
            <a:chExt cx="1752600" cy="13599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419600" y="2743200"/>
              <a:ext cx="7620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71639" y="2743200"/>
              <a:ext cx="300361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38600" y="2743200"/>
              <a:ext cx="80639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29000" y="2743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33800" y="2450068"/>
              <a:ext cx="11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2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Overview </a:t>
            </a:r>
            <a:r>
              <a:rPr lang="en-US" sz="4000" b="1" dirty="0" smtClean="0"/>
              <a:t>of our solution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Focusing on a </a:t>
            </a:r>
            <a:r>
              <a:rPr lang="en-US" sz="2400" b="1" dirty="0" smtClean="0">
                <a:solidFill>
                  <a:srgbClr val="7030A0"/>
                </a:solidFill>
              </a:rPr>
              <a:t>simpler version </a:t>
            </a:r>
            <a:r>
              <a:rPr lang="en-US" sz="2400" b="1" dirty="0" smtClean="0"/>
              <a:t>of the problem: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Expressions </a:t>
            </a:r>
            <a:r>
              <a:rPr lang="en-US" sz="2000" dirty="0" smtClean="0">
                <a:solidFill>
                  <a:srgbClr val="7030A0"/>
                </a:solidFill>
              </a:rPr>
              <a:t>without parentheses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Every operator is </a:t>
            </a:r>
            <a:r>
              <a:rPr lang="en-US" sz="2000" dirty="0" smtClean="0">
                <a:solidFill>
                  <a:srgbClr val="7030A0"/>
                </a:solidFill>
              </a:rPr>
              <a:t>left associative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Solving</a:t>
            </a:r>
            <a:r>
              <a:rPr lang="en-US" sz="2400" b="1" dirty="0" smtClean="0"/>
              <a:t> the simpler version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Transforming</a:t>
            </a:r>
            <a:r>
              <a:rPr lang="en-US" sz="2400" b="1" dirty="0" smtClean="0"/>
              <a:t> the solution of simpler version to generic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Incorporating precedence</a:t>
            </a:r>
            <a:r>
              <a:rPr lang="en-US" sz="3600" b="1" dirty="0" smtClean="0"/>
              <a:t> </a:t>
            </a:r>
            <a:r>
              <a:rPr lang="en-US" sz="3600" b="1" dirty="0"/>
              <a:t>of </a:t>
            </a:r>
            <a:r>
              <a:rPr lang="en-US" sz="3600" b="1" dirty="0" smtClean="0"/>
              <a:t>operators through </a:t>
            </a:r>
            <a:r>
              <a:rPr lang="en-US" sz="3600" b="1" dirty="0" smtClean="0">
                <a:solidFill>
                  <a:srgbClr val="7030A0"/>
                </a:solidFill>
              </a:rPr>
              <a:t>priority</a:t>
            </a:r>
            <a:r>
              <a:rPr lang="en-US" sz="3600" b="1" dirty="0" smtClean="0"/>
              <a:t> number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72098"/>
              </p:ext>
            </p:extLst>
          </p:nvPr>
        </p:nvGraphicFramePr>
        <p:xfrm>
          <a:off x="2590800" y="2225040"/>
          <a:ext cx="4191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the problem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/>
                  <a:t>: the operator at position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in the expression.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Aim:</a:t>
                </a:r>
                <a:r>
                  <a:rPr lang="en-US" sz="2400" dirty="0" smtClean="0"/>
                  <a:t> T</a:t>
                </a:r>
                <a:r>
                  <a:rPr lang="en-US" sz="2000" dirty="0" smtClean="0"/>
                  <a:t>o determine an order in which to execute the operators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8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+</a:t>
                </a:r>
                <a:r>
                  <a:rPr lang="en-US" sz="2000" dirty="0"/>
                  <a:t> 3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5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^</a:t>
                </a:r>
                <a:r>
                  <a:rPr lang="en-US" sz="2000" dirty="0"/>
                  <a:t> 2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–</a:t>
                </a:r>
                <a:r>
                  <a:rPr lang="en-US" sz="2000" dirty="0" smtClean="0"/>
                  <a:t> 9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 smtClean="0"/>
                  <a:t> 67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Under what conditions can we execute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immediately?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Answer: </a:t>
                </a:r>
                <a:r>
                  <a:rPr lang="en-US" sz="2400" dirty="0" smtClean="0"/>
                  <a:t>if</a:t>
                </a:r>
              </a:p>
              <a:p>
                <a:r>
                  <a:rPr lang="en-US" sz="2000" dirty="0" smtClean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     ??     priority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r>
                  <a:rPr lang="en-US" sz="2000" dirty="0" smtClean="0"/>
                  <a:t>priority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037" b="-8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61980" y="2383840"/>
            <a:ext cx="3616759" cy="1262092"/>
            <a:chOff x="3361980" y="2002840"/>
            <a:chExt cx="3616759" cy="1262092"/>
          </a:xfrm>
        </p:grpSpPr>
        <p:sp>
          <p:nvSpPr>
            <p:cNvPr id="6" name="Left-Up Arrow 5"/>
            <p:cNvSpPr/>
            <p:nvPr/>
          </p:nvSpPr>
          <p:spPr>
            <a:xfrm rot="2758934">
              <a:off x="4593976" y="1988985"/>
              <a:ext cx="794250" cy="821960"/>
            </a:xfrm>
            <a:prstGeom prst="leftUpArrow">
              <a:avLst>
                <a:gd name="adj1" fmla="val 1728"/>
                <a:gd name="adj2" fmla="val 8547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61980" y="2895600"/>
              <a:ext cx="361675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of an operator </a:t>
              </a:r>
              <a:r>
                <a:rPr lang="en-US" b="1" u="sng" dirty="0" smtClean="0"/>
                <a:t>does</a:t>
              </a:r>
              <a:r>
                <a:rPr lang="en-US" dirty="0" smtClean="0"/>
                <a:t> matter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0" y="48768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53340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keep two stacks: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00B0F0"/>
                  </a:solidFill>
                </a:rPr>
                <a:t>operands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Striped Right Arrow 4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</TotalTime>
  <Words>1859</Words>
  <Application>Microsoft Office PowerPoint</Application>
  <PresentationFormat>On-screen Show (4:3)</PresentationFormat>
  <Paragraphs>411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Structures and Algorithms (CS210A) </vt:lpstr>
      <vt:lpstr>Quick Recap of last lecture</vt:lpstr>
      <vt:lpstr>Stack: a new data structure</vt:lpstr>
      <vt:lpstr>Evaluation of an arithmetic expression</vt:lpstr>
      <vt:lpstr>Evaluation of an arithmetic expression</vt:lpstr>
      <vt:lpstr>Overview of our solution</vt:lpstr>
      <vt:lpstr>Incorporating precedence of operators through priority number</vt:lpstr>
      <vt:lpstr>Insight into the problem</vt:lpstr>
      <vt:lpstr>PowerPoint Presentation</vt:lpstr>
      <vt:lpstr>PowerPoint Presentation</vt:lpstr>
      <vt:lpstr>PowerPoint Presentation</vt:lpstr>
      <vt:lpstr>PowerPoint Presentation</vt:lpstr>
      <vt:lpstr>A simple algorithm</vt:lpstr>
      <vt:lpstr>Next step</vt:lpstr>
      <vt:lpstr>How to handle parentheses ?</vt:lpstr>
      <vt:lpstr>How to handle parentheses ?</vt:lpstr>
      <vt:lpstr>PowerPoint Presentation</vt:lpstr>
      <vt:lpstr>How to handle parentheses ? </vt:lpstr>
      <vt:lpstr>How to handle parentheses ?  </vt:lpstr>
      <vt:lpstr>How to handle parentheses ?</vt:lpstr>
      <vt:lpstr>The algorithm generalized to handle parentheses</vt:lpstr>
      <vt:lpstr>Practice exercise</vt:lpstr>
      <vt:lpstr>How to handle associativity of operators ? </vt:lpstr>
      <vt:lpstr>Associativity of arithmetic operators  </vt:lpstr>
      <vt:lpstr>How to handle associativity of operators ? Using two types of priorities of each right associative operator.</vt:lpstr>
      <vt:lpstr>The general Algorithm It is the same as the algorithm to handle parentheses :-)</vt:lpstr>
      <vt:lpstr>Homeworks</vt:lpstr>
      <vt:lpstr>Homeworks</vt:lpstr>
      <vt:lpstr>Proof of correctness of iterative algorithms</vt:lpstr>
      <vt:lpstr>Two interesting problems</vt:lpstr>
      <vt:lpstr>8 queen problem</vt:lpstr>
      <vt:lpstr>Shortest route in a grid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754</cp:revision>
  <dcterms:created xsi:type="dcterms:W3CDTF">2011-12-03T04:13:03Z</dcterms:created>
  <dcterms:modified xsi:type="dcterms:W3CDTF">2016-01-20T06:26:54Z</dcterms:modified>
</cp:coreProperties>
</file>