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613" r:id="rId2"/>
    <p:sldId id="614" r:id="rId3"/>
    <p:sldId id="615" r:id="rId4"/>
    <p:sldId id="617" r:id="rId5"/>
    <p:sldId id="618" r:id="rId6"/>
    <p:sldId id="616" r:id="rId7"/>
    <p:sldId id="573" r:id="rId8"/>
    <p:sldId id="619" r:id="rId9"/>
    <p:sldId id="620" r:id="rId10"/>
    <p:sldId id="621" r:id="rId11"/>
    <p:sldId id="622" r:id="rId12"/>
    <p:sldId id="632" r:id="rId13"/>
    <p:sldId id="629" r:id="rId14"/>
    <p:sldId id="633" r:id="rId15"/>
    <p:sldId id="570" r:id="rId16"/>
    <p:sldId id="631" r:id="rId17"/>
    <p:sldId id="571" r:id="rId18"/>
    <p:sldId id="634" r:id="rId19"/>
    <p:sldId id="637" r:id="rId20"/>
    <p:sldId id="635" r:id="rId21"/>
    <p:sldId id="636" r:id="rId22"/>
    <p:sldId id="638" r:id="rId23"/>
    <p:sldId id="639" r:id="rId24"/>
    <p:sldId id="640" r:id="rId25"/>
    <p:sldId id="642" r:id="rId26"/>
    <p:sldId id="64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13: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Majority element 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an efficient and practical algorithm 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word RAM </a:t>
            </a:r>
            <a:r>
              <a:rPr lang="en-US" sz="1800" b="1" dirty="0" smtClean="0">
                <a:solidFill>
                  <a:schemeClr val="tx1"/>
                </a:solidFill>
              </a:rPr>
              <a:t>model of computation: further </a:t>
            </a:r>
            <a:r>
              <a:rPr lang="en-US" sz="1800" b="1" u="sng" dirty="0" smtClean="0">
                <a:solidFill>
                  <a:schemeClr val="tx1"/>
                </a:solidFill>
              </a:rPr>
              <a:t>refinements.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2-majority </a:t>
            </a:r>
            <a:r>
              <a:rPr lang="en-US" sz="3600" b="1" dirty="0"/>
              <a:t>element</a:t>
            </a:r>
            <a:br>
              <a:rPr lang="en-US" sz="3600" b="1" dirty="0"/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u="sng" dirty="0" smtClean="0"/>
                  <a:t>Pair up </a:t>
                </a:r>
                <a:r>
                  <a:rPr lang="en-US" sz="2000" dirty="0" smtClean="0"/>
                  <a:t>the elements;  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Eliminate </a:t>
                </a:r>
                <a:r>
                  <a:rPr lang="en-US" sz="2000" dirty="0" smtClean="0"/>
                  <a:t>all pairs of </a:t>
                </a:r>
                <a:r>
                  <a:rPr lang="en-US" sz="2000" u="sng" dirty="0" smtClean="0"/>
                  <a:t>distinct elements</a:t>
                </a:r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Keep one element </a:t>
                </a:r>
                <a:r>
                  <a:rPr lang="en-US" sz="2000" dirty="0" smtClean="0"/>
                  <a:t>per pair of </a:t>
                </a:r>
                <a:r>
                  <a:rPr lang="en-US" sz="2000" u="sng" dirty="0" smtClean="0"/>
                  <a:t>identical elements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only one element is left.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Verify if the last element is a </a:t>
                </a:r>
                <a:r>
                  <a:rPr lang="en-US" sz="2000" b="1" dirty="0" smtClean="0"/>
                  <a:t>majority</a:t>
                </a:r>
                <a:r>
                  <a:rPr lang="en-US" sz="2000" dirty="0" smtClean="0"/>
                  <a:t> element.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c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+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 smtClean="0"/>
                  <a:t> + …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Extra/working space </a:t>
                </a:r>
                <a:r>
                  <a:rPr lang="en-US" sz="2000" b="1" dirty="0" smtClean="0"/>
                  <a:t>requiremen</a:t>
                </a:r>
                <a:r>
                  <a:rPr lang="en-US" sz="2000" b="1" dirty="0" smtClean="0">
                    <a:sym typeface="Wingdings" pitchFamily="2" charset="2"/>
                  </a:rPr>
                  <a:t>t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(assuming input is</a:t>
                </a:r>
                <a:r>
                  <a:rPr lang="en-US" sz="2000" b="1" dirty="0" smtClean="0"/>
                  <a:t> “read only”</a:t>
                </a:r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134" y="2069068"/>
            <a:ext cx="373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Take care if the no. of elements is odd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Further</a:t>
            </a:r>
            <a:r>
              <a:rPr lang="en-US" sz="3600" b="1" dirty="0" smtClean="0">
                <a:solidFill>
                  <a:srgbClr val="7030A0"/>
                </a:solidFill>
              </a:rPr>
              <a:t> restrictions </a:t>
            </a:r>
            <a:r>
              <a:rPr lang="en-US" sz="3600" b="1" dirty="0" smtClean="0"/>
              <a:t>on the problem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Restrictions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We are allowed to make </a:t>
                </a:r>
                <a:r>
                  <a:rPr lang="en-US" sz="2000" u="sng" dirty="0" smtClean="0"/>
                  <a:t>single scan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We have very </a:t>
                </a:r>
                <a:r>
                  <a:rPr lang="en-US" sz="2000" u="sng" dirty="0" smtClean="0"/>
                  <a:t>limited extra space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Real life example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 smtClean="0"/>
                  <a:t> numbers stored on hard disk.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RAM</a:t>
                </a:r>
                <a:r>
                  <a:rPr lang="en-US" sz="2000" dirty="0" smtClean="0"/>
                  <a:t> can’t provide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extra (working) space in this case.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8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57800" y="2819400"/>
            <a:ext cx="3151888" cy="1194375"/>
            <a:chOff x="5257800" y="2819400"/>
            <a:chExt cx="3151888" cy="1194375"/>
          </a:xfrm>
        </p:grpSpPr>
        <p:sp>
          <p:nvSpPr>
            <p:cNvPr id="7" name="Smiley Face 6"/>
            <p:cNvSpPr/>
            <p:nvPr/>
          </p:nvSpPr>
          <p:spPr>
            <a:xfrm>
              <a:off x="6477000" y="2819400"/>
              <a:ext cx="5334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3429000"/>
              <a:ext cx="3151888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Our current algorithm doesn’t work</a:t>
              </a:r>
            </a:p>
            <a:p>
              <a:pPr algn="ctr"/>
              <a:r>
                <a:rPr lang="en-US" sz="1600" dirty="0"/>
                <a:t>f</a:t>
              </a:r>
              <a:r>
                <a:rPr lang="en-US" sz="1600" dirty="0" smtClean="0"/>
                <a:t>or this real life example.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4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r>
              <a:rPr lang="en-US" sz="3200" dirty="0"/>
              <a:t>algorithm for </a:t>
            </a:r>
            <a:r>
              <a:rPr lang="en-US" sz="3200" dirty="0" smtClean="0">
                <a:solidFill>
                  <a:srgbClr val="7030A0"/>
                </a:solidFill>
              </a:rPr>
              <a:t>2-majority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element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 Single scan and</a:t>
                </a:r>
                <a:r>
                  <a:rPr lang="en-US" b="1" dirty="0" smtClean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extra space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  <a:blipFill rotWithShape="1">
                <a:blip r:embed="rId2"/>
                <a:stretch>
                  <a:fillRect l="-70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Designing algorithm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Should we design algorithm from scratch to meet these constraints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No! We should try to </a:t>
            </a:r>
            <a:r>
              <a:rPr lang="en-US" sz="2000" u="sng" dirty="0" smtClean="0"/>
              <a:t>adapt </a:t>
            </a:r>
            <a:r>
              <a:rPr lang="en-US" sz="2000" u="sng" dirty="0" smtClean="0"/>
              <a:t>our </a:t>
            </a:r>
            <a:r>
              <a:rPr lang="en-US" sz="2000" u="sng" dirty="0" smtClean="0"/>
              <a:t>current algorithm </a:t>
            </a:r>
            <a:r>
              <a:rPr lang="en-US" sz="2000" dirty="0" smtClean="0"/>
              <a:t>to meet these constraints.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>How crucial is pairing of elements in our current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2819400" y="5012808"/>
            <a:ext cx="3810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this question </a:t>
            </a:r>
            <a:r>
              <a:rPr lang="en-US" dirty="0" smtClean="0">
                <a:solidFill>
                  <a:schemeClr val="tx1"/>
                </a:solidFill>
              </a:rPr>
              <a:t>before going ahead.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Designing algorithm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Insightful </a:t>
            </a:r>
            <a:r>
              <a:rPr lang="en-US" sz="2000" b="1" dirty="0" smtClean="0">
                <a:solidFill>
                  <a:srgbClr val="C00000"/>
                </a:solidFill>
              </a:rPr>
              <a:t>questions</a:t>
            </a:r>
            <a:r>
              <a:rPr lang="en-US" sz="2000" b="1" dirty="0" smtClean="0">
                <a:solidFill>
                  <a:srgbClr val="7030A0"/>
                </a:solidFill>
              </a:rPr>
              <a:t>: 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dirty="0" smtClean="0"/>
              <a:t>Do we really need to keep more than </a:t>
            </a:r>
            <a:r>
              <a:rPr lang="en-US" sz="2000" u="sng" dirty="0" smtClean="0"/>
              <a:t>one</a:t>
            </a:r>
            <a:r>
              <a:rPr lang="en-US" sz="2000" dirty="0" smtClean="0"/>
              <a:t> element ?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Do we really need to keep multiple </a:t>
            </a:r>
            <a:r>
              <a:rPr lang="en-US" sz="2000" u="sng" dirty="0" smtClean="0"/>
              <a:t>copies</a:t>
            </a:r>
            <a:r>
              <a:rPr lang="en-US" sz="2000" dirty="0" smtClean="0"/>
              <a:t> of an element </a:t>
            </a:r>
            <a:r>
              <a:rPr lang="en-US" sz="2000" b="1" dirty="0" smtClean="0"/>
              <a:t>explicitly</a:t>
            </a:r>
            <a:r>
              <a:rPr lang="en-US" sz="2000" dirty="0" smtClean="0"/>
              <a:t> ?</a:t>
            </a:r>
            <a:endParaRPr lang="en-US" sz="2000" dirty="0"/>
          </a:p>
          <a:p>
            <a:pPr marL="0" indent="0" algn="ctr">
              <a:buNone/>
            </a:pPr>
            <a:endParaRPr lang="en-US" sz="2000" dirty="0" smtClean="0">
              <a:solidFill>
                <a:srgbClr val="006C3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Ponder over these insights and make an attempt to design the algorithm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before moving ahead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74491"/>
              </p:ext>
            </p:extLst>
          </p:nvPr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908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 smtClean="0">
                    <a:solidFill>
                      <a:srgbClr val="0070C0"/>
                    </a:solidFill>
                  </a:rPr>
                  <a:t>   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63113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96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583668"/>
            <a:ext cx="64615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r>
              <a:rPr lang="en-US" dirty="0" smtClean="0"/>
              <a:t>. Just </a:t>
            </a:r>
            <a:r>
              <a:rPr lang="en-US" b="1" u="sng" dirty="0" smtClean="0"/>
              <a:t>cancel suitably </a:t>
            </a:r>
            <a:r>
              <a:rPr lang="en-US" dirty="0" smtClean="0"/>
              <a:t>whenever encounter two </a:t>
            </a:r>
            <a:r>
              <a:rPr lang="en-US" i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elements.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24469" y="5345668"/>
            <a:ext cx="36893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r>
              <a:rPr lang="en-US" dirty="0" smtClean="0"/>
              <a:t>. Just </a:t>
            </a:r>
            <a:r>
              <a:rPr lang="en-US" dirty="0" smtClean="0"/>
              <a:t>keeping its </a:t>
            </a:r>
            <a:r>
              <a:rPr lang="en-US" b="1" u="sng" dirty="0" smtClean="0"/>
              <a:t>count</a:t>
            </a:r>
            <a:r>
              <a:rPr lang="en-US" dirty="0" smtClean="0"/>
              <a:t> will </a:t>
            </a:r>
            <a:r>
              <a:rPr lang="en-US" dirty="0" smtClean="0"/>
              <a:t>suffice.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 smtClean="0"/>
                  <a:t>extra space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Algo-2-majority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−1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{     </a:t>
                </a:r>
                <a:r>
                  <a:rPr lang="en-US" sz="2000" b="1" dirty="0" smtClean="0">
                    <a:sym typeface="Wingdings" pitchFamily="2" charset="2"/>
                  </a:rPr>
                  <a:t> if </a:t>
                </a:r>
                <a:r>
                  <a:rPr lang="en-US" sz="2000" dirty="0" smtClean="0">
                    <a:sym typeface="Wingdings" pitchFamily="2" charset="2"/>
                  </a:rPr>
                  <a:t>(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){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else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 smtClean="0">
                    <a:sym typeface="Wingdings" pitchFamily="2" charset="2"/>
                  </a:rPr>
                  <a:t>&lt;&gt;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  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}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</a:t>
                </a:r>
                <a:r>
                  <a:rPr lang="en-US" sz="1800" dirty="0" smtClean="0">
                    <a:sym typeface="Wingdings" pitchFamily="2" charset="2"/>
                  </a:rPr>
                  <a:t>Count the occurrences of 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 smtClean="0">
                    <a:sym typeface="Wingdings" pitchFamily="2" charset="2"/>
                  </a:rPr>
                  <a:t> in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, and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it is more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print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 smtClean="0">
                    <a:sym typeface="Wingdings" pitchFamily="2" charset="2"/>
                  </a:rPr>
                  <a:t> is 2-majority element) </a:t>
                </a:r>
                <a:r>
                  <a:rPr lang="en-US" sz="1800" b="1" dirty="0" smtClean="0">
                    <a:sym typeface="Wingdings" pitchFamily="2" charset="2"/>
                  </a:rPr>
                  <a:t>else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print</a:t>
                </a:r>
                <a:r>
                  <a:rPr lang="en-US" sz="1800" dirty="0" smtClean="0">
                    <a:sym typeface="Wingdings" pitchFamily="2" charset="2"/>
                  </a:rPr>
                  <a:t>(there is no majority element in A)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618" t="-9231" r="-1123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3124200"/>
            <a:ext cx="128785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790890"/>
            <a:ext cx="206563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-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585" y="4248090"/>
            <a:ext cx="2057615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00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2-majority </a:t>
                </a:r>
                <a:r>
                  <a:rPr lang="en-US" sz="3600" b="1" dirty="0"/>
                  <a:t>element</a:t>
                </a:r>
                <a:br>
                  <a:rPr lang="en-US" sz="3600" b="1" dirty="0"/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is an algorithm that makes just </a:t>
                </a:r>
                <a:r>
                  <a:rPr lang="en-US" sz="2000" b="1" dirty="0" smtClean="0"/>
                  <a:t>a single scan </a:t>
                </a:r>
                <a:r>
                  <a:rPr lang="en-US" sz="2000" dirty="0" smtClean="0"/>
                  <a:t>and uses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extra space </a:t>
                </a:r>
                <a:r>
                  <a:rPr lang="en-US" sz="2000" dirty="0" smtClean="0"/>
                  <a:t>to compute majority element for a given multi-set.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Algorithm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 smtClean="0"/>
                  <a:t>-majority </a:t>
                </a:r>
                <a:r>
                  <a:rPr lang="en-US" sz="2000" dirty="0"/>
                  <a:t>element</a:t>
                </a:r>
                <a:br>
                  <a:rPr lang="en-US" sz="2000" dirty="0"/>
                </a:b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Proving correctness of algorithm for </a:t>
            </a:r>
            <a:r>
              <a:rPr lang="en-US" sz="3600" b="1" dirty="0" smtClean="0">
                <a:solidFill>
                  <a:srgbClr val="C00000"/>
                </a:solidFill>
              </a:rPr>
              <a:t>2-majority element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77200" cy="1752600"/>
          </a:xfrm>
        </p:spPr>
        <p:txBody>
          <a:bodyPr/>
          <a:lstStyle/>
          <a:p>
            <a:r>
              <a:rPr lang="en-US" sz="2400" dirty="0" smtClean="0">
                <a:solidFill>
                  <a:srgbClr val="006C31"/>
                </a:solidFill>
              </a:rPr>
              <a:t>Optional Home </a:t>
            </a:r>
            <a:r>
              <a:rPr lang="en-US" sz="2400" dirty="0" smtClean="0">
                <a:solidFill>
                  <a:srgbClr val="006C31"/>
                </a:solidFill>
              </a:rPr>
              <a:t>work Exercise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Submit in the next class</a:t>
            </a:r>
          </a:p>
          <a:p>
            <a:r>
              <a:rPr lang="en-US" sz="2400" u="sng" dirty="0" smtClean="0">
                <a:solidFill>
                  <a:schemeClr val="tx1"/>
                </a:solidFill>
              </a:rPr>
              <a:t>“just the Assertion that holds at the end of each iteration”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problem in </a:t>
            </a:r>
            <a:r>
              <a:rPr lang="en-US" sz="3600" b="1" dirty="0" smtClean="0">
                <a:solidFill>
                  <a:srgbClr val="7030A0"/>
                </a:solidFill>
              </a:rPr>
              <a:t>Practice sheet 1 </a:t>
            </a:r>
            <a:r>
              <a:rPr lang="en-US" sz="3600" b="1" dirty="0" smtClean="0"/>
              <a:t>(7 January)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Merging two sorted arrays: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sorted arrays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B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 each,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output a sorted array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containing all elements of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B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</a:t>
                </a:r>
                <a:r>
                  <a:rPr lang="en-US" sz="2000" dirty="0"/>
                  <a:t>I</a:t>
                </a:r>
                <a:r>
                  <a:rPr lang="en-US" sz="2000" dirty="0" smtClean="0"/>
                  <a:t>f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={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1,5,17,19} </a:t>
                </a:r>
                <a:r>
                  <a:rPr lang="en-US" sz="2000" b="1" dirty="0" smtClean="0"/>
                  <a:t>B=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{4,7,9,13</a:t>
                </a:r>
                <a:r>
                  <a:rPr lang="en-US" sz="2000" dirty="0" smtClean="0"/>
                  <a:t>}, then output is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C</a:t>
                </a:r>
                <a:r>
                  <a:rPr lang="en-US" sz="2000" dirty="0" smtClean="0"/>
                  <a:t>={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1,4,5,7,9,13,17,19</a:t>
                </a:r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nice</a:t>
            </a:r>
            <a:r>
              <a:rPr lang="en-US" sz="3200" b="1" dirty="0" smtClean="0"/>
              <a:t> programming exercise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Given a </a:t>
                </a:r>
                <a:r>
                  <a:rPr lang="en-US" sz="2000" b="1" dirty="0" err="1" smtClean="0"/>
                  <a:t>multiset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said to be majority element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procedure is called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It </a:t>
            </a:r>
            <a:r>
              <a:rPr lang="en-US" sz="2000" b="1" dirty="0" smtClean="0">
                <a:sym typeface="Wingdings" pitchFamily="2" charset="2"/>
              </a:rPr>
              <a:t>rearranges</a:t>
            </a:r>
            <a:r>
              <a:rPr lang="en-US" sz="2000" dirty="0" smtClean="0">
                <a:sym typeface="Wingdings" pitchFamily="2" charset="2"/>
              </a:rPr>
              <a:t> the elements so that all elements less than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appear to the left of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and all elements greater than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appear to the right of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  <a:r>
              <a:rPr lang="en-US" sz="2000" dirty="0" smtClean="0">
                <a:sym typeface="Wingdings" pitchFamily="2" charset="2"/>
              </a:rPr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&lt;x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&gt;x</a:t>
              </a:r>
              <a:endParaRPr lang="en-US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5083433" y="2816352"/>
                <a:ext cx="4060567" cy="1222248"/>
              </a:xfrm>
              <a:prstGeom prst="cloudCallout">
                <a:avLst>
                  <a:gd name="adj1" fmla="val 13220"/>
                  <a:gd name="adj2" fmla="val 761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Implement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n </a:t>
                </a:r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) time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using </a:t>
                </a:r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) space?</a:t>
                </a:r>
                <a:endParaRPr lang="en-IN" dirty="0"/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33" y="2816352"/>
                <a:ext cx="4060567" cy="1222248"/>
              </a:xfrm>
              <a:prstGeom prst="cloudCallout">
                <a:avLst>
                  <a:gd name="adj1" fmla="val 13220"/>
                  <a:gd name="adj2" fmla="val 761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1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of computation</a:t>
            </a:r>
            <a:endParaRPr lang="en-US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Further refinements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  <a:r>
              <a:rPr lang="en-US" sz="3600" b="1" dirty="0" smtClean="0">
                <a:solidFill>
                  <a:srgbClr val="C00000"/>
                </a:solidFill>
              </a:rPr>
              <a:t>ord RAM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: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a model of computation</a:t>
            </a:r>
            <a:endParaRPr lang="en-US" sz="36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06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Execution of a instruction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1800" dirty="0" smtClean="0"/>
              <a:t>(fetching the operands, arithmetic/logical operation, storing the result back into RAM)</a:t>
            </a:r>
            <a:endParaRPr lang="en-US" sz="4000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286000"/>
            <a:ext cx="3505200" cy="990600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9" y="2590797"/>
              <a:ext cx="2057401" cy="685803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11279" y="3330479"/>
            <a:ext cx="838200" cy="2406842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2098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8314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6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more </a:t>
            </a:r>
            <a:r>
              <a:rPr lang="en-US" sz="3600" b="1" dirty="0" smtClean="0">
                <a:solidFill>
                  <a:srgbClr val="7030A0"/>
                </a:solidFill>
              </a:rPr>
              <a:t>realistic</a:t>
            </a:r>
            <a:r>
              <a:rPr lang="en-US" sz="3600" b="1" dirty="0" smtClean="0"/>
              <a:t> RAM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input size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Input </a:t>
                </a:r>
                <a:r>
                  <a:rPr lang="en-US" sz="2000" dirty="0" smtClean="0"/>
                  <a:t>resides completely in </a:t>
                </a:r>
                <a:r>
                  <a:rPr lang="en-US" sz="2000" b="1" dirty="0" smtClean="0"/>
                  <a:t>RAM</a:t>
                </a:r>
                <a:r>
                  <a:rPr lang="en-US" sz="2000" dirty="0" smtClean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How many bits are needed to access an input item from </a:t>
                </a:r>
                <a:r>
                  <a:rPr lang="en-US" sz="2000" b="1" dirty="0" smtClean="0"/>
                  <a:t>RAM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At least </a:t>
                </a:r>
                <a:r>
                  <a:rPr lang="en-US" sz="2000" b="1" dirty="0" smtClean="0"/>
                  <a:t>log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.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(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1800" dirty="0" smtClean="0"/>
                  <a:t> bits can be used to create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different addresses)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Current-state-of-the-art computers:</a:t>
                </a:r>
              </a:p>
              <a:p>
                <a:r>
                  <a:rPr lang="en-US" sz="2000" dirty="0" smtClean="0"/>
                  <a:t>RAM of size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4GB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</a:t>
                </a:r>
                <a:r>
                  <a:rPr lang="en-US" sz="1800" dirty="0" smtClean="0"/>
                  <a:t>Hence 32 bits to address any item in RAM.</a:t>
                </a:r>
              </a:p>
              <a:p>
                <a:r>
                  <a:rPr lang="en-US" sz="2000" dirty="0" smtClean="0"/>
                  <a:t>Support for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64-bit arithmetic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1800" dirty="0" smtClean="0"/>
                  <a:t>Ability to perform arithmetic/logical operations on any two 64-bit numbers.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of </a:t>
            </a:r>
            <a:r>
              <a:rPr lang="en-US" sz="3600" b="1" dirty="0"/>
              <a:t>computation:</a:t>
            </a:r>
            <a:br>
              <a:rPr lang="en-US" sz="3600" b="1" dirty="0"/>
            </a:br>
            <a:r>
              <a:rPr lang="en-US" sz="3600" b="1" dirty="0" smtClean="0">
                <a:solidFill>
                  <a:srgbClr val="7030A0"/>
                </a:solidFill>
              </a:rPr>
              <a:t>Characteristics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</a:t>
            </a:r>
            <a:r>
              <a:rPr lang="en-US" sz="2000" dirty="0" smtClean="0"/>
              <a:t>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fully </a:t>
            </a:r>
            <a:r>
              <a:rPr lang="en-US" sz="2000" dirty="0"/>
              <a:t> in 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input item (number, name) is stored in </a:t>
            </a:r>
            <a:r>
              <a:rPr lang="en-US" sz="2000" b="1" u="sng" dirty="0" smtClean="0">
                <a:solidFill>
                  <a:srgbClr val="C00000"/>
                </a:solidFill>
              </a:rPr>
              <a:t>binary format</a:t>
            </a:r>
            <a:r>
              <a:rPr lang="en-US" sz="2000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RAM can be viewed as a huge array of words. Any arbitrary location of RAM can be </a:t>
            </a:r>
            <a:r>
              <a:rPr lang="en-US" sz="2000" b="1" u="sng" dirty="0" smtClean="0">
                <a:solidFill>
                  <a:srgbClr val="C00000"/>
                </a:solidFill>
              </a:rPr>
              <a:t>accessed</a:t>
            </a:r>
            <a:r>
              <a:rPr lang="en-US" sz="2000" dirty="0" smtClean="0"/>
              <a:t> in the same time </a:t>
            </a:r>
            <a:r>
              <a:rPr lang="en-US" sz="2000" b="1" u="sng" dirty="0" smtClean="0">
                <a:solidFill>
                  <a:srgbClr val="C00000"/>
                </a:solidFill>
              </a:rPr>
              <a:t>irrespective</a:t>
            </a:r>
            <a:r>
              <a:rPr lang="en-US" sz="2000" dirty="0" smtClean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arithmetic or logical operation </a:t>
            </a:r>
            <a:r>
              <a:rPr lang="en-US" sz="2000" dirty="0" smtClean="0">
                <a:solidFill>
                  <a:srgbClr val="002060"/>
                </a:solidFill>
              </a:rPr>
              <a:t>(+,-,*,/,or, </a:t>
            </a:r>
            <a:r>
              <a:rPr lang="en-US" sz="2000" dirty="0" err="1" smtClean="0">
                <a:solidFill>
                  <a:srgbClr val="002060"/>
                </a:solidFill>
              </a:rPr>
              <a:t>xor</a:t>
            </a:r>
            <a:r>
              <a:rPr lang="en-US" sz="2000" dirty="0" smtClean="0">
                <a:solidFill>
                  <a:srgbClr val="002060"/>
                </a:solidFill>
              </a:rPr>
              <a:t>,…</a:t>
            </a:r>
            <a:r>
              <a:rPr lang="en-US" sz="2000" dirty="0" smtClean="0"/>
              <a:t>) involving a </a:t>
            </a:r>
            <a:r>
              <a:rPr lang="en-US" sz="2000" u="sng" dirty="0" smtClean="0"/>
              <a:t>constant</a:t>
            </a:r>
            <a:r>
              <a:rPr lang="en-US" sz="2000" dirty="0" smtClean="0"/>
              <a:t> number of words takes </a:t>
            </a:r>
            <a:r>
              <a:rPr lang="en-US" sz="2000" b="1" u="sng" dirty="0" smtClean="0">
                <a:solidFill>
                  <a:srgbClr val="C00000"/>
                </a:solidFill>
              </a:rPr>
              <a:t>a constant number of steps </a:t>
            </a:r>
            <a:r>
              <a:rPr lang="en-US" sz="2000" dirty="0" smtClean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914400" y="4648200"/>
                <a:ext cx="75438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arithmetic or logical operation </a:t>
                </a:r>
                <a:r>
                  <a:rPr lang="en-US" dirty="0">
                    <a:solidFill>
                      <a:srgbClr val="002060"/>
                    </a:solidFill>
                  </a:rPr>
                  <a:t>(+,-,*,/,or, </a:t>
                </a:r>
                <a:r>
                  <a:rPr lang="en-US" dirty="0" err="1">
                    <a:solidFill>
                      <a:srgbClr val="002060"/>
                    </a:solidFill>
                  </a:rPr>
                  <a:t>xor</a:t>
                </a:r>
                <a:r>
                  <a:rPr lang="en-US" dirty="0">
                    <a:solidFill>
                      <a:schemeClr val="tx1"/>
                    </a:solidFill>
                  </a:rPr>
                  <a:t>,…)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involving </a:t>
                </a:r>
                <a:r>
                  <a:rPr lang="en-US" dirty="0" smtClean="0"/>
                  <a:t>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( log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u="sng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="1" u="sng" dirty="0" smtClean="0"/>
                  <a:t> 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bits</a:t>
                </a:r>
                <a:r>
                  <a:rPr lang="en-US" b="1" u="sng" dirty="0" smtClean="0"/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takes</a:t>
                </a:r>
                <a:r>
                  <a:rPr lang="en-US" dirty="0" smtClean="0"/>
                  <a:t> 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a constant number of steps </a:t>
                </a:r>
                <a:r>
                  <a:rPr lang="en-US" dirty="0">
                    <a:solidFill>
                      <a:schemeClr val="tx1"/>
                    </a:solidFill>
                  </a:rPr>
                  <a:t>by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CPU,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number of bits of input instance.</a:t>
                </a:r>
                <a:endParaRPr lang="en-US" dirty="0"/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648200"/>
                <a:ext cx="7543800" cy="914400"/>
              </a:xfrm>
              <a:prstGeom prst="roundRect">
                <a:avLst/>
              </a:prstGeom>
              <a:blipFill rotWithShape="1">
                <a:blip r:embed="rId2"/>
                <a:stretch>
                  <a:fillRect t="-1948" r="-564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Given a </a:t>
                </a:r>
                <a:r>
                  <a:rPr lang="en-US" sz="2000" b="1" dirty="0" err="1" smtClean="0"/>
                  <a:t>multiset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said to be majority element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  <a:r>
                  <a:rPr lang="en-US" sz="2000" dirty="0" smtClean="0"/>
                  <a:t>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735766"/>
            <a:ext cx="2743200" cy="464634"/>
            <a:chOff x="3429000" y="2735766"/>
            <a:chExt cx="2743200" cy="4646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29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148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0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74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743200"/>
              <a:ext cx="2743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1</a:t>
                </a:r>
                <a:r>
                  <a:rPr lang="en-US" sz="2400" dirty="0" smtClean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Count occurrence of each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If there is any element with count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, report it.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Running time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10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3980" t="-6452" r="-796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 smtClean="0"/>
                  <a:t>underlying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elements of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can be compared under some </a:t>
                </a:r>
                <a:r>
                  <a:rPr lang="en-US" sz="2000" u="sng" dirty="0" smtClean="0"/>
                  <a:t>total order 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27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not </a:t>
            </a:r>
            <a:r>
              <a:rPr lang="en-US" b="1" dirty="0">
                <a:solidFill>
                  <a:srgbClr val="C00000"/>
                </a:solidFill>
              </a:rPr>
              <a:t>justified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many real life applications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real life application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1" y="1981200"/>
            <a:ext cx="2231799" cy="2342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20950"/>
            <a:ext cx="2578100" cy="1441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57800" y="19050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0" y="18288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4343400"/>
            <a:ext cx="24159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Card-matching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credit cards, determine if there is any </a:t>
                </a:r>
                <a:r>
                  <a:rPr lang="en-US" b="1" dirty="0" smtClean="0"/>
                  <a:t>majority</a:t>
                </a:r>
                <a:r>
                  <a:rPr lang="en-US" dirty="0" smtClean="0"/>
                  <a:t> card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sing minimum no. of operations on card matching machine.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928" t="-3311" r="-51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4648200" y="4873752"/>
            <a:ext cx="44196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</a:t>
            </a:r>
            <a:r>
              <a:rPr lang="en-US" dirty="0" smtClean="0">
                <a:solidFill>
                  <a:schemeClr val="tx1"/>
                </a:solidFill>
              </a:rPr>
              <a:t>machine takes two cards and determines whether they are identical or not.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00" y="1524000"/>
            <a:ext cx="317394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Slots for inserting any two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  <p:bldP spid="10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Some observations</a:t>
            </a: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the only relation between any two elements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How much time does it take to determine if an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is majority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:  </a:t>
                </a:r>
                <a:r>
                  <a:rPr lang="en-US" sz="2000" dirty="0" smtClean="0"/>
                  <a:t>It is easy to verify whether an element is a majority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  <a:blipFill rotWithShape="1">
                <a:blip r:embed="rId2"/>
                <a:stretch>
                  <a:fillRect l="-1017" t="-631" r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Observation 2</a:t>
            </a:r>
            <a:r>
              <a:rPr lang="en-US" sz="2000" b="1" dirty="0" smtClean="0"/>
              <a:t>: </a:t>
            </a:r>
            <a:r>
              <a:rPr lang="en-US" sz="2000" dirty="0" smtClean="0"/>
              <a:t>whenever we cancel a pair of </a:t>
            </a:r>
            <a:r>
              <a:rPr lang="en-US" sz="2000" u="sng" dirty="0" smtClean="0"/>
              <a:t>distinct</a:t>
            </a:r>
            <a:r>
              <a:rPr lang="en-US" sz="2000" dirty="0" smtClean="0"/>
              <a:t> elements from the array,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majority element of </a:t>
            </a:r>
            <a:r>
              <a:rPr lang="en-US" sz="2000" dirty="0" smtClean="0"/>
              <a:t>the </a:t>
            </a:r>
            <a:r>
              <a:rPr lang="en-US" sz="2000" dirty="0"/>
              <a:t>array </a:t>
            </a:r>
            <a:r>
              <a:rPr lang="en-US" sz="2000" u="sng" dirty="0"/>
              <a:t>remains </a:t>
            </a:r>
            <a:r>
              <a:rPr lang="en-US" sz="2000" u="sng" dirty="0" smtClean="0"/>
              <a:t>preserved</a:t>
            </a:r>
            <a:r>
              <a:rPr lang="en-US" sz="2000" dirty="0" smtClean="0"/>
              <a:t>.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429000" y="1700044"/>
            <a:ext cx="316112" cy="2514600"/>
            <a:chOff x="3429000" y="3581400"/>
            <a:chExt cx="316112" cy="2514600"/>
          </a:xfrm>
        </p:grpSpPr>
        <p:sp>
          <p:nvSpPr>
            <p:cNvPr id="5" name="TextBox 4"/>
            <p:cNvSpPr txBox="1"/>
            <p:nvPr/>
          </p:nvSpPr>
          <p:spPr>
            <a:xfrm>
              <a:off x="3429000" y="358140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89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5498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4736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5726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5624" y="1676400"/>
            <a:ext cx="349776" cy="2157244"/>
            <a:chOff x="4755624" y="3593068"/>
            <a:chExt cx="349776" cy="2157244"/>
          </a:xfrm>
        </p:grpSpPr>
        <p:sp>
          <p:nvSpPr>
            <p:cNvPr id="8" name="TextBox 7"/>
            <p:cNvSpPr txBox="1"/>
            <p:nvPr/>
          </p:nvSpPr>
          <p:spPr>
            <a:xfrm>
              <a:off x="4789288" y="3593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3886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624" y="5040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538" y="53809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884769" y="497767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276600" y="1928644"/>
            <a:ext cx="1812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45031" y="3224044"/>
            <a:ext cx="15938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28624" y="4347865"/>
            <a:ext cx="716863" cy="995065"/>
            <a:chOff x="5075447" y="3581400"/>
            <a:chExt cx="716863" cy="995065"/>
          </a:xfrm>
        </p:grpSpPr>
        <p:sp>
          <p:nvSpPr>
            <p:cNvPr id="41" name="TextBox 40"/>
            <p:cNvSpPr txBox="1"/>
            <p:nvPr/>
          </p:nvSpPr>
          <p:spPr>
            <a:xfrm>
              <a:off x="5075447" y="411480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Majority</a:t>
              </a:r>
            </a:p>
            <a:p>
              <a:r>
                <a:rPr lang="en-US" sz="1200" dirty="0" smtClean="0"/>
                <a:t>element</a:t>
              </a:r>
            </a:p>
          </p:txBody>
        </p:sp>
        <p:sp>
          <p:nvSpPr>
            <p:cNvPr id="42" name="Up Arrow 41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343400"/>
            <a:ext cx="765146" cy="995065"/>
            <a:chOff x="5075447" y="3581400"/>
            <a:chExt cx="765146" cy="995065"/>
          </a:xfrm>
        </p:grpSpPr>
        <p:sp>
          <p:nvSpPr>
            <p:cNvPr id="44" name="TextBox 43"/>
            <p:cNvSpPr txBox="1"/>
            <p:nvPr/>
          </p:nvSpPr>
          <p:spPr>
            <a:xfrm>
              <a:off x="5075447" y="4114800"/>
              <a:ext cx="765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</a:t>
              </a:r>
            </a:p>
            <a:p>
              <a:r>
                <a:rPr lang="en-US" sz="1200" dirty="0" smtClean="0"/>
                <a:t>elements</a:t>
              </a:r>
            </a:p>
          </p:txBody>
        </p:sp>
        <p:sp>
          <p:nvSpPr>
            <p:cNvPr id="45" name="Up Arrow 44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57400" y="1884710"/>
            <a:ext cx="914400" cy="2253734"/>
            <a:chOff x="2057400" y="3080266"/>
            <a:chExt cx="914400" cy="2253734"/>
          </a:xfrm>
        </p:grpSpPr>
        <p:sp>
          <p:nvSpPr>
            <p:cNvPr id="46" name="Left Brace 45"/>
            <p:cNvSpPr/>
            <p:nvPr/>
          </p:nvSpPr>
          <p:spPr>
            <a:xfrm>
              <a:off x="2667000" y="3080266"/>
              <a:ext cx="304800" cy="225373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000" r="-22667" b="-78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257801" y="1840776"/>
            <a:ext cx="847188" cy="1992868"/>
            <a:chOff x="5257801" y="3036332"/>
            <a:chExt cx="847188" cy="1992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000" r="-22667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0800000">
              <a:off x="5257801" y="3036332"/>
              <a:ext cx="304800" cy="199286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dirty="0" smtClean="0"/>
                  <a:t>: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pairs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identical elements</a:t>
                </a:r>
                <a:r>
                  <a:rPr lang="en-US" sz="20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majority element is preserved even if we keep </a:t>
                </a:r>
                <a:r>
                  <a:rPr lang="en-US" sz="2000" b="1" dirty="0" smtClean="0"/>
                  <a:t>one element </a:t>
                </a:r>
                <a:r>
                  <a:rPr lang="en-US" sz="2000" u="sng" dirty="0" smtClean="0"/>
                  <a:t>per pair</a:t>
                </a:r>
                <a:r>
                  <a:rPr lang="en-US" sz="2000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24413"/>
              </p:ext>
            </p:extLst>
          </p:nvPr>
        </p:nvGraphicFramePr>
        <p:xfrm>
          <a:off x="13716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1598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 rot="5400000">
            <a:off x="3122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 rot="5400000">
            <a:off x="4646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 rot="5400000">
            <a:off x="6170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16200000">
            <a:off x="6932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5408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16200000">
            <a:off x="3884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/>
          <p:cNvSpPr/>
          <p:nvPr/>
        </p:nvSpPr>
        <p:spPr>
          <a:xfrm rot="16200000">
            <a:off x="2360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 smtClean="0">
                    <a:solidFill>
                      <a:srgbClr val="0070C0"/>
                    </a:solidFill>
                  </a:rPr>
                  <a:t>   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966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1371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9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657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0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65257"/>
              </p:ext>
            </p:extLst>
          </p:nvPr>
        </p:nvGraphicFramePr>
        <p:xfrm>
          <a:off x="2590800" y="3276600"/>
          <a:ext cx="3048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IN" sz="2000" b="1" dirty="0" smtClean="0">
                    <a:solidFill>
                      <a:srgbClr val="0070C0"/>
                    </a:solidFill>
                  </a:rPr>
                  <a:t> 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08335"/>
              </p:ext>
            </p:extLst>
          </p:nvPr>
        </p:nvGraphicFramePr>
        <p:xfrm>
          <a:off x="3352800" y="4582160"/>
          <a:ext cx="1524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52800" y="4552890"/>
                <a:ext cx="1572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52890"/>
                <a:ext cx="157286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542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/>
          <p:cNvSpPr/>
          <p:nvPr/>
        </p:nvSpPr>
        <p:spPr>
          <a:xfrm>
            <a:off x="3657600" y="25908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3657600" y="38862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Callout 45"/>
          <p:cNvSpPr/>
          <p:nvPr/>
        </p:nvSpPr>
        <p:spPr>
          <a:xfrm>
            <a:off x="5029200" y="4267200"/>
            <a:ext cx="2514600" cy="1066800"/>
          </a:xfrm>
          <a:prstGeom prst="leftArrowCallout">
            <a:avLst>
              <a:gd name="adj1" fmla="val 17683"/>
              <a:gd name="adj2" fmla="val 25000"/>
              <a:gd name="adj3" fmla="val 18902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problem size reduced by at least </a:t>
            </a:r>
            <a:r>
              <a:rPr lang="en-US" b="1" dirty="0" smtClean="0">
                <a:solidFill>
                  <a:schemeClr val="tx1"/>
                </a:solidFill>
              </a:rPr>
              <a:t>half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8" grpId="0"/>
      <p:bldP spid="43" grpId="0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6770</TotalTime>
  <Words>1504</Words>
  <Application>Microsoft Office PowerPoint</Application>
  <PresentationFormat>On-screen Show (4:3)</PresentationFormat>
  <Paragraphs>323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(CS210A) </vt:lpstr>
      <vt:lpstr>Majority element</vt:lpstr>
      <vt:lpstr>Majority element</vt:lpstr>
      <vt:lpstr>Majority element</vt:lpstr>
      <vt:lpstr>Majority element</vt:lpstr>
      <vt:lpstr>A real life application</vt:lpstr>
      <vt:lpstr>Some observations </vt:lpstr>
      <vt:lpstr>Some observations </vt:lpstr>
      <vt:lpstr>Some observations </vt:lpstr>
      <vt:lpstr>Algorithm for 2-majority element </vt:lpstr>
      <vt:lpstr>Further restrictions on the problem</vt:lpstr>
      <vt:lpstr>algorithm for 2-majority element </vt:lpstr>
      <vt:lpstr>Designing algorithm for 2-majority element single scan and using O(1) extra space</vt:lpstr>
      <vt:lpstr>Designing algorithm for 2-majority element single scan and using O(1) extra space</vt:lpstr>
      <vt:lpstr>Algorithm for 2-majority element single scan and using O(1) extra space</vt:lpstr>
      <vt:lpstr>Algorithm for 2-majority element single scan and using O(1) extra space</vt:lpstr>
      <vt:lpstr>Proving correctness of algorithm for 2-majority element </vt:lpstr>
      <vt:lpstr>A problem in Practice sheet 1 (7 January)</vt:lpstr>
      <vt:lpstr>A nice programming exercise ?</vt:lpstr>
      <vt:lpstr>A nice programming exercise ?</vt:lpstr>
      <vt:lpstr>A nice programming exercise ?</vt:lpstr>
      <vt:lpstr>Word RAM model of computation</vt:lpstr>
      <vt:lpstr>word RAM : a model of computation</vt:lpstr>
      <vt:lpstr>Execution of a instruction (fetching the operands, arithmetic/logical operation, storing the result back into RAM)</vt:lpstr>
      <vt:lpstr>A more realistic RAM</vt:lpstr>
      <vt:lpstr>word RAM model of computation: Characteristics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820</cp:revision>
  <dcterms:created xsi:type="dcterms:W3CDTF">2011-12-03T04:13:03Z</dcterms:created>
  <dcterms:modified xsi:type="dcterms:W3CDTF">2016-01-27T07:19:00Z</dcterms:modified>
</cp:coreProperties>
</file>