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51" r:id="rId2"/>
    <p:sldId id="431" r:id="rId3"/>
    <p:sldId id="432" r:id="rId4"/>
    <p:sldId id="433" r:id="rId5"/>
    <p:sldId id="471" r:id="rId6"/>
    <p:sldId id="436" r:id="rId7"/>
    <p:sldId id="438" r:id="rId8"/>
    <p:sldId id="435" r:id="rId9"/>
    <p:sldId id="439" r:id="rId10"/>
    <p:sldId id="464" r:id="rId11"/>
    <p:sldId id="465" r:id="rId12"/>
    <p:sldId id="466" r:id="rId13"/>
    <p:sldId id="444" r:id="rId14"/>
    <p:sldId id="445" r:id="rId15"/>
    <p:sldId id="470" r:id="rId16"/>
    <p:sldId id="449" r:id="rId17"/>
    <p:sldId id="447" r:id="rId18"/>
    <p:sldId id="448" r:id="rId19"/>
    <p:sldId id="450" r:id="rId20"/>
    <p:sldId id="452" r:id="rId21"/>
    <p:sldId id="453" r:id="rId22"/>
    <p:sldId id="454" r:id="rId23"/>
    <p:sldId id="462" r:id="rId24"/>
    <p:sldId id="455" r:id="rId25"/>
    <p:sldId id="467" r:id="rId26"/>
    <p:sldId id="468" r:id="rId27"/>
    <p:sldId id="46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14: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Algorithm </a:t>
            </a:r>
            <a:r>
              <a:rPr lang="en-US" sz="1800" b="1" dirty="0">
                <a:solidFill>
                  <a:srgbClr val="7030A0"/>
                </a:solidFill>
              </a:rPr>
              <a:t>paradigms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 paradigm of </a:t>
            </a:r>
            <a:r>
              <a:rPr lang="en-US" sz="1800" b="1" dirty="0">
                <a:solidFill>
                  <a:srgbClr val="7030A0"/>
                </a:solidFill>
              </a:rPr>
              <a:t>Divide and Conquer 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Proof of correctness of the algorithm for</a:t>
            </a:r>
            <a:r>
              <a:rPr lang="en-US" sz="1800" b="1" dirty="0" smtClean="0">
                <a:solidFill>
                  <a:srgbClr val="7030A0"/>
                </a:solidFill>
              </a:rPr>
              <a:t> 2-Majority element</a:t>
            </a:r>
            <a:endParaRPr lang="en-US" sz="18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64639" y="2514600"/>
            <a:ext cx="1454961" cy="1066800"/>
            <a:chOff x="2819400" y="2514600"/>
            <a:chExt cx="1454961" cy="1066800"/>
          </a:xfrm>
        </p:grpSpPr>
        <p:sp>
          <p:nvSpPr>
            <p:cNvPr id="5" name="Right Brace 4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895600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657600"/>
            <a:ext cx="2570973" cy="1066800"/>
            <a:chOff x="2819400" y="2514600"/>
            <a:chExt cx="2570973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2895600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1" name="Down Ribbon 10"/>
          <p:cNvSpPr/>
          <p:nvPr/>
        </p:nvSpPr>
        <p:spPr>
          <a:xfrm>
            <a:off x="2895600" y="5715000"/>
            <a:ext cx="3048000" cy="990600"/>
          </a:xfrm>
          <a:prstGeom prst="ribbon">
            <a:avLst>
              <a:gd name="adj1" fmla="val 16667"/>
              <a:gd name="adj2" fmla="val 69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is </a:t>
            </a:r>
            <a:r>
              <a:rPr lang="en-US" b="1" dirty="0" smtClean="0">
                <a:solidFill>
                  <a:srgbClr val="C00000"/>
                </a:solidFill>
              </a:rPr>
              <a:t>Merge Sort </a:t>
            </a:r>
            <a:r>
              <a:rPr lang="en-US" b="1" dirty="0" smtClean="0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sorting algorithm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32412" cy="4525963"/>
              </a:xfrm>
              <a:blipFill rotWithShape="1">
                <a:blip r:embed="rId2"/>
                <a:stretch>
                  <a:fillRect l="-20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Time complexity: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c for some constant c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b="1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/>
                  <a:t> </a:t>
                </a:r>
                <a:r>
                  <a:rPr lang="en-US" sz="2000" dirty="0"/>
                  <a:t>= 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</a:t>
                </a:r>
                <a:r>
                  <a:rPr lang="en-US" sz="2000" dirty="0"/>
                  <a:t>= </a:t>
                </a:r>
                <a:r>
                  <a:rPr lang="en-US" sz="2000" b="1" dirty="0"/>
                  <a:t>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dirty="0"/>
                  <a:t>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err="1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smtClean="0"/>
                  <a:t>     </a:t>
                </a:r>
                <a:r>
                  <a:rPr lang="en-US" sz="2000" dirty="0"/>
                  <a:t>=  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dirty="0" smtClean="0"/>
                  <a:t>…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terms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en-US" sz="2000" dirty="0" smtClean="0"/>
                  <a:t>…+ </a:t>
                </a:r>
                <a:r>
                  <a:rPr lang="en-US" sz="2000" dirty="0"/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dirty="0" smtClean="0"/>
                  <a:t>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943638" cy="4525963"/>
              </a:xfrm>
              <a:blipFill rotWithShape="1">
                <a:blip r:embed="rId8"/>
                <a:stretch>
                  <a:fillRect l="-1541" t="-538" r="-7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419600" y="3657600"/>
            <a:ext cx="711424" cy="1066800"/>
            <a:chOff x="2819400" y="2514600"/>
            <a:chExt cx="711424" cy="1066800"/>
          </a:xfrm>
        </p:grpSpPr>
        <p:sp>
          <p:nvSpPr>
            <p:cNvPr id="9" name="Right Brace 8"/>
            <p:cNvSpPr/>
            <p:nvPr/>
          </p:nvSpPr>
          <p:spPr>
            <a:xfrm>
              <a:off x="2819400" y="2514600"/>
              <a:ext cx="231648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</a:rPr>
                    <a:t>c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895600"/>
                  <a:ext cx="4828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392" t="-8333" r="-20253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048000" y="2831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8000" y="3212068"/>
            <a:ext cx="1905000" cy="369332"/>
            <a:chOff x="2819400" y="2831068"/>
            <a:chExt cx="1905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/>
                    <a:t>/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2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989" y="2831068"/>
                  <a:ext cx="7954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107" t="-8197" r="-137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2819400" y="3015734"/>
              <a:ext cx="11095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Proof of correctness of </a:t>
            </a:r>
            <a:r>
              <a:rPr lang="en-US" sz="3200" b="1" dirty="0" smtClean="0">
                <a:solidFill>
                  <a:srgbClr val="7030A0"/>
                </a:solidFill>
              </a:rPr>
              <a:t>Merge-Sort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</a:rPr>
                  <a:t>MSort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/>
                  <a:t>A</a:t>
                </a:r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:r>
                  <a:rPr lang="en-US" sz="1800" dirty="0" smtClean="0"/>
                  <a:t>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(     ?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(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)/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err="1" smtClean="0">
                    <a:sym typeface="Wingdings" pitchFamily="2" charset="2"/>
                  </a:rPr>
                  <a:t>A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  <a:sym typeface="Wingdings" pitchFamily="2" charset="2"/>
                  </a:rPr>
                  <a:t>MSort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Create temporarily 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Merge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:r>
                  <a:rPr lang="en-US" sz="2000" b="1" dirty="0" err="1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],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mid</a:t>
                </a:r>
                <a:r>
                  <a:rPr lang="en-US" sz="2000" dirty="0" smtClean="0">
                    <a:sym typeface="Wingdings" pitchFamily="2" charset="2"/>
                  </a:rPr>
                  <a:t>+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], C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i="1" dirty="0" smtClean="0">
                    <a:sym typeface="Wingdings" pitchFamily="2" charset="2"/>
                  </a:rPr>
                  <a:t>Copy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 to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𝑗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dirty="0" smtClean="0">
                    <a:sym typeface="Wingdings" pitchFamily="2" charset="2"/>
                  </a:rPr>
                  <a:t>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525963"/>
              </a:xfrm>
              <a:blipFill rotWithShape="1">
                <a:blip r:embed="rId2"/>
                <a:stretch>
                  <a:fillRect l="-2069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MSort</a:t>
                </a:r>
                <a:r>
                  <a:rPr lang="en-US" sz="2000" b="1" dirty="0"/>
                  <a:t>(</a:t>
                </a:r>
                <a:r>
                  <a:rPr lang="en-US" sz="2000" b="1" dirty="0" err="1"/>
                  <a:t>A,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="1" dirty="0" err="1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sorts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..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</a:p>
              <a:p>
                <a:r>
                  <a:rPr lang="en-US" sz="2000" dirty="0"/>
                  <a:t>By </a:t>
                </a:r>
                <a:r>
                  <a:rPr lang="en-US" sz="2000" b="1" dirty="0"/>
                  <a:t>induction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length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of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Use correctness of the algorithm </a:t>
                </a:r>
                <a:r>
                  <a:rPr lang="en-US" sz="2000" b="1" dirty="0"/>
                  <a:t>Merge.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24162" y="1600200"/>
                <a:ext cx="3867438" cy="4525963"/>
              </a:xfrm>
              <a:blipFill rotWithShape="1">
                <a:blip r:embed="rId3"/>
                <a:stretch>
                  <a:fillRect l="-157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16018" y="2069068"/>
            <a:ext cx="460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&lt; </a:t>
            </a:r>
            <a:r>
              <a:rPr lang="en-US" dirty="0">
                <a:solidFill>
                  <a:srgbClr val="0070C0"/>
                </a:solidFill>
              </a:rPr>
              <a:t>j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// Sorting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/>
                  <a:t>..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].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676400"/>
                <a:ext cx="29905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29" t="-8197" r="-285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1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2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Faster algorithm for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multiplying two integers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Addition is </a:t>
            </a:r>
            <a:r>
              <a:rPr lang="en-US" sz="3200" b="1" dirty="0" smtClean="0">
                <a:solidFill>
                  <a:srgbClr val="7030A0"/>
                </a:solidFill>
              </a:rPr>
              <a:t>faster</a:t>
            </a:r>
            <a:r>
              <a:rPr lang="en-US" sz="3200" b="1" dirty="0" smtClean="0"/>
              <a:t> than multiplication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Given:</a:t>
                </a:r>
                <a:r>
                  <a:rPr lang="en-US" sz="2000" dirty="0" smtClean="0"/>
                  <a:t> any two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-bit numbers 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Y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many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 smtClean="0"/>
                  <a:t> are required to  compute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+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*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many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bit-operations</a:t>
                </a:r>
                <a:r>
                  <a:rPr lang="en-US" sz="2000" dirty="0"/>
                  <a:t> are required to  compute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*</a:t>
                </a:r>
                <a:r>
                  <a:rPr lang="en-US" sz="2000" b="1" dirty="0" smtClean="0"/>
                  <a:t>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533400" y="5562600"/>
            <a:ext cx="3048000" cy="990600"/>
          </a:xfrm>
          <a:prstGeom prst="cloudCallout">
            <a:avLst>
              <a:gd name="adj1" fmla="val -25955"/>
              <a:gd name="adj2" fmla="val 7038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compute </a:t>
            </a:r>
            <a:r>
              <a:rPr lang="en-US" b="1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en-US" b="1" dirty="0" smtClean="0">
                <a:solidFill>
                  <a:schemeClr val="tx1"/>
                </a:solidFill>
              </a:rPr>
              <a:t>Y </a:t>
            </a:r>
            <a:r>
              <a:rPr lang="en-US" dirty="0" smtClean="0">
                <a:solidFill>
                  <a:schemeClr val="tx1"/>
                </a:solidFill>
              </a:rPr>
              <a:t>faster ??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3821668"/>
                <a:ext cx="508684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[left shift the number </a:t>
                </a:r>
                <a:r>
                  <a:rPr lang="en-US" b="1" dirty="0"/>
                  <a:t>X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places, (do it carefully</a:t>
                </a:r>
                <a:r>
                  <a:rPr lang="en-US" dirty="0" smtClean="0"/>
                  <a:t>)]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21668"/>
                <a:ext cx="50868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57" t="-6349" r="-143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10215"/>
              </p:ext>
            </p:extLst>
          </p:nvPr>
        </p:nvGraphicFramePr>
        <p:xfrm>
          <a:off x="6248400" y="5334000"/>
          <a:ext cx="9144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  <a:gridCol w="228600"/>
                <a:gridCol w="228600"/>
              </a:tblGrid>
              <a:tr h="18466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68887"/>
              </p:ext>
            </p:extLst>
          </p:nvPr>
        </p:nvGraphicFramePr>
        <p:xfrm>
          <a:off x="6019800" y="5623560"/>
          <a:ext cx="113616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232"/>
                <a:gridCol w="227232"/>
                <a:gridCol w="227232"/>
                <a:gridCol w="227232"/>
                <a:gridCol w="227232"/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96285"/>
              </p:ext>
            </p:extLst>
          </p:nvPr>
        </p:nvGraphicFramePr>
        <p:xfrm>
          <a:off x="5798041" y="5928360"/>
          <a:ext cx="138242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42079"/>
                <a:gridCol w="228600"/>
                <a:gridCol w="228600"/>
                <a:gridCol w="228600"/>
                <a:gridCol w="246263"/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59818"/>
              </p:ext>
            </p:extLst>
          </p:nvPr>
        </p:nvGraphicFramePr>
        <p:xfrm>
          <a:off x="5562598" y="6248400"/>
          <a:ext cx="16002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66"/>
                <a:gridCol w="228366"/>
                <a:gridCol w="228366"/>
                <a:gridCol w="228366"/>
                <a:gridCol w="228366"/>
                <a:gridCol w="229185"/>
                <a:gridCol w="229185"/>
              </a:tblGrid>
              <a:tr h="2286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248402" y="4888468"/>
            <a:ext cx="914398" cy="395763"/>
            <a:chOff x="7469126" y="5052536"/>
            <a:chExt cx="914398" cy="395763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7869175" y="4933950"/>
              <a:ext cx="114300" cy="91439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67420" y="50525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5212267" y="6553200"/>
            <a:ext cx="2236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39619" y="6368534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19" y="6368534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2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how </a:t>
            </a:r>
            <a:r>
              <a:rPr lang="en-US" sz="2000" dirty="0" smtClean="0"/>
              <a:t>to express </a:t>
            </a:r>
            <a:r>
              <a:rPr lang="en-US" sz="2000" b="1" dirty="0" smtClean="0"/>
              <a:t>X</a:t>
            </a:r>
            <a:r>
              <a:rPr lang="en-US" sz="2000" dirty="0" smtClean="0"/>
              <a:t>*</a:t>
            </a:r>
            <a:r>
              <a:rPr lang="en-US" sz="2000" b="1" dirty="0" smtClean="0"/>
              <a:t>Y </a:t>
            </a:r>
            <a:r>
              <a:rPr lang="en-US" sz="2000" dirty="0" smtClean="0"/>
              <a:t>in terms of </a:t>
            </a:r>
            <a:r>
              <a:rPr lang="en-US" sz="2000" b="1" dirty="0" smtClean="0"/>
              <a:t>multiplication/addition </a:t>
            </a:r>
            <a:r>
              <a:rPr lang="en-US" sz="2000" dirty="0" smtClean="0"/>
              <a:t>of</a:t>
            </a:r>
            <a:r>
              <a:rPr lang="en-US" sz="2000" b="1" dirty="0" smtClean="0"/>
              <a:t> {A,B,C,D} 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Hint:</a:t>
            </a:r>
            <a:r>
              <a:rPr lang="en-US" sz="2400" b="1" dirty="0"/>
              <a:t> </a:t>
            </a:r>
            <a:r>
              <a:rPr lang="en-US" sz="2000" dirty="0"/>
              <a:t>First Express </a:t>
            </a:r>
            <a:r>
              <a:rPr lang="en-US" sz="2000" b="1" dirty="0"/>
              <a:t>X </a:t>
            </a:r>
            <a:r>
              <a:rPr lang="en-US" sz="2000" dirty="0"/>
              <a:t> and </a:t>
            </a:r>
            <a:r>
              <a:rPr lang="en-US" sz="2000" b="1" dirty="0"/>
              <a:t>Y </a:t>
            </a:r>
            <a:r>
              <a:rPr lang="en-US" sz="2000" dirty="0"/>
              <a:t>in terms of </a:t>
            </a:r>
            <a:r>
              <a:rPr lang="en-US" sz="2000" b="1" dirty="0"/>
              <a:t>{A,B,C,D}.</a:t>
            </a:r>
          </a:p>
          <a:p>
            <a:pPr marL="0" indent="0">
              <a:buNone/>
            </a:pPr>
            <a:r>
              <a:rPr lang="en-US" sz="2400" b="1" dirty="0" smtClean="0"/>
              <a:t>           </a:t>
            </a:r>
            <a:r>
              <a:rPr lang="en-US" sz="2400" b="1" dirty="0" smtClean="0"/>
              <a:t>X </a:t>
            </a:r>
            <a:r>
              <a:rPr lang="en-US" sz="2400" dirty="0" smtClean="0"/>
              <a:t>=           </a:t>
            </a:r>
            <a:r>
              <a:rPr lang="en-US" sz="2400" dirty="0" smtClean="0">
                <a:solidFill>
                  <a:srgbClr val="C00000"/>
                </a:solidFill>
              </a:rPr>
              <a:t>? </a:t>
            </a:r>
            <a:r>
              <a:rPr lang="en-US" sz="2400" dirty="0" smtClean="0"/>
              <a:t>               and </a:t>
            </a:r>
            <a:r>
              <a:rPr lang="en-US" sz="2400" b="1" dirty="0" smtClean="0"/>
              <a:t>Y </a:t>
            </a:r>
            <a:r>
              <a:rPr lang="en-US" sz="2400" dirty="0" smtClean="0"/>
              <a:t>=           </a:t>
            </a:r>
            <a:r>
              <a:rPr lang="en-US" sz="2400" dirty="0" smtClean="0">
                <a:solidFill>
                  <a:srgbClr val="C00000"/>
                </a:solidFill>
              </a:rPr>
              <a:t>? </a:t>
            </a:r>
            <a:r>
              <a:rPr lang="en-US" sz="2400" dirty="0" smtClean="0"/>
              <a:t>           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/>
              <a:t>Hence …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X</a:t>
            </a:r>
            <a:r>
              <a:rPr lang="en-US" sz="2400" dirty="0" smtClean="0"/>
              <a:t>*</a:t>
            </a:r>
            <a:r>
              <a:rPr lang="en-US" sz="2400" b="1" dirty="0" smtClean="0"/>
              <a:t>Y </a:t>
            </a:r>
            <a:r>
              <a:rPr lang="en-US" sz="2400" dirty="0" smtClean="0"/>
              <a:t>=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+ 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  <a:r>
              <a:rPr lang="en-US" sz="2400" dirty="0" smtClean="0"/>
              <a:t>   +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  + 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LSB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2658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68" y="57912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23" r="-11538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096000" y="2590800"/>
            <a:ext cx="3048000" cy="673644"/>
            <a:chOff x="6096000" y="2590800"/>
            <a:chExt cx="3048000" cy="673644"/>
          </a:xfrm>
        </p:grpSpPr>
        <p:sp>
          <p:nvSpPr>
            <p:cNvPr id="8" name="Left Arrow 7"/>
            <p:cNvSpPr/>
            <p:nvPr/>
          </p:nvSpPr>
          <p:spPr>
            <a:xfrm>
              <a:off x="6096000" y="2590800"/>
              <a:ext cx="1366020" cy="67364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5254" y="2743200"/>
              <a:ext cx="173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 multiplications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03463" y="4934749"/>
                <a:ext cx="1644937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D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3" y="4934749"/>
                <a:ext cx="1644937" cy="475451"/>
              </a:xfrm>
              <a:prstGeom prst="rect">
                <a:avLst/>
              </a:prstGeom>
              <a:blipFill rotWithShape="1">
                <a:blip r:embed="rId5"/>
                <a:stretch>
                  <a:fillRect l="-5556" t="-7692" r="-9259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82459" y="4934749"/>
                <a:ext cx="1646541" cy="4754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r>
                  <a:rPr lang="en-US" sz="2400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>
                            <a:latin typeface="Cambria Math"/>
                          </a:rPr>
                          <m:t>/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+ </a:t>
                </a:r>
                <a:r>
                  <a:rPr lang="en-US" sz="2400" b="1" dirty="0"/>
                  <a:t>B</a:t>
                </a:r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59" y="4934749"/>
                <a:ext cx="1646541" cy="475451"/>
              </a:xfrm>
              <a:prstGeom prst="rect">
                <a:avLst/>
              </a:prstGeom>
              <a:blipFill rotWithShape="1">
                <a:blip r:embed="rId6"/>
                <a:stretch>
                  <a:fillRect l="-5535" t="-7692" r="-8856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9" grpId="0"/>
      <p:bldP spid="14" grpId="0"/>
      <p:bldP spid="25" grpId="0" animBg="1"/>
      <p:bldP spid="26" grpId="0" animBg="1"/>
      <p:bldP spid="27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X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Y </a:t>
                </a:r>
                <a:r>
                  <a:rPr lang="en-US" sz="2400" dirty="0" smtClean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+ 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  +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  + 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1800" b="1" dirty="0" smtClean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b="1" dirty="0" smtClean="0"/>
                  <a:t>: </a:t>
                </a:r>
                <a:r>
                  <a:rPr lang="en-US" sz="1800" dirty="0" smtClean="0"/>
                  <a:t>time complexity of multiplying </a:t>
                </a:r>
                <a:r>
                  <a:rPr lang="en-US" sz="1800" b="1" dirty="0" smtClean="0"/>
                  <a:t>X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/>
                  <a:t>Y </a:t>
                </a:r>
                <a:r>
                  <a:rPr lang="en-US" sz="1800" dirty="0" smtClean="0"/>
                  <a:t>using the above equation.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= </a:t>
                </a:r>
                <a:r>
                  <a:rPr lang="en-US" sz="1800" b="1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+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4</a:t>
                </a:r>
                <a:r>
                  <a:rPr lang="en-US" sz="1800" b="1" dirty="0" smtClean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/2</a:t>
                </a:r>
                <a:r>
                  <a:rPr lang="en-US" sz="1800" b="1" dirty="0" smtClean="0"/>
                  <a:t>) </a:t>
                </a:r>
                <a:r>
                  <a:rPr lang="en-US" sz="1800" dirty="0" smtClean="0"/>
                  <a:t>for some constant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1800" b="1" dirty="0" smtClean="0"/>
                  <a:t>=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+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 smtClean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/>
                          <m:t>+</m:t>
                        </m:r>
                        <m:r>
                          <a:rPr lang="en-US" sz="18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 T(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 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  <m:sup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8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=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c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+ 8</m:t>
                        </m:r>
                        <m:r>
                          <m:rPr>
                            <m:nor/>
                          </m:rPr>
                          <a:rPr lang="en-US" sz="1800" b="1" dirty="0" smtClean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1800" b="1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+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…+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2060"/>
                            </a:solidFill>
                          </a:rPr>
                          <m:t>c</m:t>
                        </m:r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237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0" y="1219200"/>
            <a:ext cx="612668" cy="838200"/>
            <a:chOff x="2286000" y="1219200"/>
            <a:chExt cx="612668" cy="838200"/>
          </a:xfrm>
        </p:grpSpPr>
        <p:sp>
          <p:nvSpPr>
            <p:cNvPr id="10" name="Down Arrow 9"/>
            <p:cNvSpPr/>
            <p:nvPr/>
          </p:nvSpPr>
          <p:spPr>
            <a:xfrm>
              <a:off x="2438400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121920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MSB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59532" y="1219200"/>
            <a:ext cx="513282" cy="838200"/>
            <a:chOff x="5559532" y="1219200"/>
            <a:chExt cx="513282" cy="838200"/>
          </a:xfrm>
        </p:grpSpPr>
        <p:sp>
          <p:nvSpPr>
            <p:cNvPr id="12" name="Down Arrow 11"/>
            <p:cNvSpPr/>
            <p:nvPr/>
          </p:nvSpPr>
          <p:spPr>
            <a:xfrm>
              <a:off x="5711932" y="1588532"/>
              <a:ext cx="301686" cy="468868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59532" y="12192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LSB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162800" y="5257800"/>
            <a:ext cx="1668983" cy="931254"/>
            <a:chOff x="7017817" y="3581400"/>
            <a:chExt cx="1668983" cy="931254"/>
          </a:xfrm>
        </p:grpSpPr>
        <p:sp>
          <p:nvSpPr>
            <p:cNvPr id="38" name="Smiley Face 37"/>
            <p:cNvSpPr/>
            <p:nvPr/>
          </p:nvSpPr>
          <p:spPr>
            <a:xfrm>
              <a:off x="7634834" y="3581400"/>
              <a:ext cx="525983" cy="4572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dirty="0" smtClean="0"/>
                    <a:t>) time </a:t>
                  </a:r>
                  <a:r>
                    <a:rPr lang="en-US" dirty="0" err="1" smtClean="0"/>
                    <a:t>algo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817" y="4137102"/>
                  <a:ext cx="1668983" cy="37555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6" t="-4762" r="-5435" b="-238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968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X</a:t>
            </a:r>
            <a:r>
              <a:rPr lang="en-US" sz="2400" dirty="0" smtClean="0"/>
              <a:t>*</a:t>
            </a:r>
            <a:r>
              <a:rPr lang="en-US" sz="2400" b="1" dirty="0" smtClean="0"/>
              <a:t>Y </a:t>
            </a:r>
            <a:r>
              <a:rPr lang="en-US" sz="2400" dirty="0" smtClean="0"/>
              <a:t>=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+ (</a:t>
            </a:r>
            <a:r>
              <a:rPr lang="en-US" sz="2400" b="1" dirty="0" smtClean="0"/>
              <a:t>A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  <a:r>
              <a:rPr lang="en-US" sz="2400" dirty="0" smtClean="0"/>
              <a:t>   +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C</a:t>
            </a:r>
            <a:r>
              <a:rPr lang="en-US" sz="2400" dirty="0" smtClean="0"/>
              <a:t>)* </a:t>
            </a:r>
            <a:r>
              <a:rPr lang="en-US" sz="2400" dirty="0" smtClean="0">
                <a:solidFill>
                  <a:srgbClr val="C00000"/>
                </a:solidFill>
              </a:rPr>
              <a:t>??</a:t>
            </a:r>
            <a:r>
              <a:rPr lang="en-US" sz="2400" dirty="0" smtClean="0"/>
              <a:t>      +  </a:t>
            </a:r>
            <a:r>
              <a:rPr lang="en-US" sz="2400" b="1" dirty="0" smtClean="0"/>
              <a:t>B</a:t>
            </a:r>
            <a:r>
              <a:rPr lang="en-US" sz="2400" dirty="0" smtClean="0"/>
              <a:t>*</a:t>
            </a:r>
            <a:r>
              <a:rPr lang="en-US" sz="2400" b="1" dirty="0" smtClean="0"/>
              <a:t>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  <a:r>
              <a:rPr lang="en-US" sz="2400" dirty="0" smtClean="0"/>
              <a:t> </a:t>
            </a:r>
            <a:r>
              <a:rPr lang="en-US" sz="2400" b="1" dirty="0" smtClean="0"/>
              <a:t>A*D</a:t>
            </a:r>
            <a:r>
              <a:rPr lang="en-US" sz="2400" dirty="0" smtClean="0"/>
              <a:t> + </a:t>
            </a:r>
            <a:r>
              <a:rPr lang="en-US" sz="2400" b="1" dirty="0" smtClean="0"/>
              <a:t>B*C =           </a:t>
            </a:r>
            <a:r>
              <a:rPr lang="en-US" sz="2400" b="1" dirty="0" smtClean="0">
                <a:solidFill>
                  <a:srgbClr val="C00000"/>
                </a:solidFill>
              </a:rPr>
              <a:t>? </a:t>
            </a:r>
            <a:r>
              <a:rPr lang="en-US" sz="2400" b="1" dirty="0" smtClean="0"/>
              <a:t>          +       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r>
              <a:rPr lang="en-US" sz="2400" b="1" dirty="0" smtClean="0"/>
              <a:t>      +        </a:t>
            </a:r>
            <a:r>
              <a:rPr lang="en-US" sz="2400" b="1" dirty="0" smtClean="0">
                <a:solidFill>
                  <a:srgbClr val="C00000"/>
                </a:solidFill>
              </a:rPr>
              <a:t>?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</a:t>
            </a:r>
            <a:r>
              <a:rPr lang="en-US" sz="2400" dirty="0" smtClean="0"/>
              <a:t> </a:t>
            </a:r>
            <a:r>
              <a:rPr lang="en-US" sz="2000" dirty="0" smtClean="0"/>
              <a:t>How many multiplications do we need </a:t>
            </a:r>
            <a:r>
              <a:rPr lang="en-US" sz="2000" b="1" u="sng" dirty="0" smtClean="0"/>
              <a:t>now</a:t>
            </a:r>
            <a:r>
              <a:rPr lang="en-US" sz="2000" dirty="0" smtClean="0"/>
              <a:t> to compute </a:t>
            </a:r>
            <a:r>
              <a:rPr lang="en-US" sz="2400" b="1" dirty="0" smtClean="0"/>
              <a:t>X*Y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Answer:  </a:t>
            </a:r>
            <a:r>
              <a:rPr lang="en-US" sz="2000" b="1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 multiplications : </a:t>
            </a:r>
          </a:p>
          <a:p>
            <a:r>
              <a:rPr lang="en-US" sz="1800" b="1" dirty="0" smtClean="0"/>
              <a:t>A*C</a:t>
            </a:r>
          </a:p>
          <a:p>
            <a:r>
              <a:rPr lang="en-US" sz="1800" b="1" dirty="0" smtClean="0"/>
              <a:t>B*D</a:t>
            </a:r>
          </a:p>
          <a:p>
            <a:r>
              <a:rPr lang="en-US" sz="1800" b="1" dirty="0"/>
              <a:t>(</a:t>
            </a:r>
            <a:r>
              <a:rPr lang="en-US" sz="1800" b="1" dirty="0" smtClean="0"/>
              <a:t>A-B)*(D-C) 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733800"/>
                <a:ext cx="457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606532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74868" y="3733800"/>
            <a:ext cx="1673332" cy="45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loud Callout 14"/>
          <p:cNvSpPr/>
          <p:nvPr/>
        </p:nvSpPr>
        <p:spPr>
          <a:xfrm>
            <a:off x="6241788" y="2057400"/>
            <a:ext cx="2902212" cy="993648"/>
          </a:xfrm>
          <a:prstGeom prst="cloudCallout">
            <a:avLst>
              <a:gd name="adj1" fmla="val 35708"/>
              <a:gd name="adj2" fmla="val 8068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Expand and explore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A-B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D-C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52" y="4243402"/>
            <a:ext cx="161614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A-B</a:t>
            </a:r>
            <a:r>
              <a:rPr lang="en-US" sz="2400" dirty="0"/>
              <a:t>)</a:t>
            </a:r>
            <a:r>
              <a:rPr lang="en-US" sz="2400" b="1" dirty="0"/>
              <a:t>*</a:t>
            </a:r>
            <a:r>
              <a:rPr lang="en-US" sz="2400" dirty="0"/>
              <a:t>(</a:t>
            </a:r>
            <a:r>
              <a:rPr lang="en-US" sz="2400" b="1" dirty="0"/>
              <a:t>D-C</a:t>
            </a:r>
            <a:r>
              <a:rPr lang="en-US" sz="2400" dirty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88991" y="4191000"/>
            <a:ext cx="68800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A*C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963937" y="4230392"/>
            <a:ext cx="705642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B*D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5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5" grpId="0" animBg="1"/>
      <p:bldP spid="17" grpId="0" animBg="1"/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Pursuing</a:t>
            </a:r>
            <a:r>
              <a:rPr lang="en-US" sz="3600" b="1" dirty="0" smtClean="0">
                <a:solidFill>
                  <a:srgbClr val="7030A0"/>
                </a:solidFill>
              </a:rPr>
              <a:t> Divide and Conquer </a:t>
            </a:r>
            <a:r>
              <a:rPr lang="en-US" sz="3600" b="1" dirty="0" smtClean="0"/>
              <a:t>approach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X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Y </a:t>
                </a:r>
                <a:r>
                  <a:rPr lang="en-US" sz="2400" dirty="0" smtClean="0"/>
                  <a:t>=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b="1" dirty="0" smtClean="0"/>
                  <a:t>A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C</a:t>
                </a:r>
                <a:r>
                  <a:rPr lang="en-US" sz="2400" dirty="0" smtClean="0"/>
                  <a:t>)*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+ 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((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400" u="sng" dirty="0">
                    <a:solidFill>
                      <a:srgbClr val="00B050"/>
                    </a:solidFill>
                  </a:rPr>
                  <a:t>-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)*(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D-C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 + 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A*C 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+</a:t>
                </a:r>
                <a:r>
                  <a:rPr lang="en-US" sz="2400" b="1" u="sng" dirty="0" smtClean="0">
                    <a:solidFill>
                      <a:srgbClr val="00B050"/>
                    </a:solidFill>
                  </a:rPr>
                  <a:t> B*D</a:t>
                </a:r>
                <a:r>
                  <a:rPr lang="en-US" sz="2400" u="sng" dirty="0" smtClean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 smtClean="0"/>
                  <a:t>*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     +  </a:t>
                </a:r>
                <a:r>
                  <a:rPr lang="en-US" sz="2400" b="1" dirty="0" smtClean="0"/>
                  <a:t>B</a:t>
                </a:r>
                <a:r>
                  <a:rPr lang="en-US" sz="2400" dirty="0" smtClean="0"/>
                  <a:t>*</a:t>
                </a:r>
                <a:r>
                  <a:rPr lang="en-US" sz="2400" b="1" dirty="0" smtClean="0"/>
                  <a:t>D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: </a:t>
                </a:r>
                <a:r>
                  <a:rPr lang="en-US" sz="2000" dirty="0"/>
                  <a:t>time complexity of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new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for multiplying </a:t>
                </a:r>
                <a:r>
                  <a:rPr lang="en-US" sz="2000" dirty="0"/>
                  <a:t>two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numbers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/2</a:t>
                </a:r>
                <a:r>
                  <a:rPr lang="en-US" sz="2000" b="1" dirty="0"/>
                  <a:t>) </a:t>
                </a:r>
                <a:r>
                  <a:rPr lang="en-US" sz="2000" dirty="0"/>
                  <a:t>for some constant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</a:t>
                </a:r>
                <a:r>
                  <a:rPr lang="en-US" sz="2000" b="1" dirty="0"/>
                  <a:t>=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=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3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c</m:t>
                    </m:r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+</m:t>
                    </m:r>
                  </m:oMath>
                </a14:m>
                <a:r>
                  <a:rPr lang="en-US" sz="2000" b="1" dirty="0" smtClean="0"/>
                  <a:t> + … +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 smtClean="0"/>
                  <a:t>)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706" b="-33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2057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00400"/>
            <a:ext cx="37338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20690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288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2438400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0" y="1219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711932" y="1588532"/>
            <a:ext cx="301686" cy="46886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59532" y="12192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2514600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n-1  n-2…......………………n/2.............................2 1 0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00400" y="2057400"/>
            <a:ext cx="2047782" cy="457200"/>
            <a:chOff x="3200400" y="2057400"/>
            <a:chExt cx="2047782" cy="457200"/>
          </a:xfrm>
        </p:grpSpPr>
        <p:cxnSp>
          <p:nvCxnSpPr>
            <p:cNvPr id="16" name="Straight Connector 15"/>
            <p:cNvCxnSpPr>
              <a:stCxn id="5" idx="0"/>
              <a:endCxn id="5" idx="2"/>
            </p:cNvCxnSpPr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2069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33672" y="2057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00400" y="3200400"/>
            <a:ext cx="2063812" cy="457200"/>
            <a:chOff x="3200400" y="2057400"/>
            <a:chExt cx="2063812" cy="4572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29100" y="2057400"/>
              <a:ext cx="0" cy="4572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00400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3672" y="20574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10000"/>
                <a:ext cx="4572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1139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3800"/>
                <a:ext cx="606532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l="-1942" r="-1262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3353647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6583" y="2514600"/>
            <a:ext cx="8817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2464" y="2514600"/>
            <a:ext cx="1728463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  <m:sup>
                        <m:sSubSup>
                          <m:sSub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) </a:t>
                </a:r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487616"/>
                <a:ext cx="1283365" cy="379784"/>
              </a:xfrm>
              <a:prstGeom prst="rect">
                <a:avLst/>
              </a:prstGeom>
              <a:blipFill rotWithShape="1">
                <a:blip r:embed="rId5"/>
                <a:stretch>
                  <a:fillRect t="-4762" r="-6635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There is a </a:t>
                </a:r>
                <a:r>
                  <a:rPr lang="en-US" sz="2000" b="1" dirty="0" smtClean="0"/>
                  <a:t>divide and conquer</a:t>
                </a:r>
                <a:r>
                  <a:rPr lang="en-US" sz="2000" dirty="0" smtClean="0"/>
                  <a:t> based algorithm for multiplying any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-bit numbers in</a:t>
                </a:r>
                <a:r>
                  <a:rPr lang="en-US" sz="2000" b="1" dirty="0" smtClean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𝟓𝟖</m:t>
                        </m:r>
                      </m:sup>
                    </m:sSup>
                  </m:oMath>
                </a14:m>
                <a:r>
                  <a:rPr lang="en-US" sz="2000" b="1" dirty="0"/>
                  <a:t>) </a:t>
                </a:r>
                <a:r>
                  <a:rPr lang="en-US" sz="2000" dirty="0" smtClean="0"/>
                  <a:t>time</a:t>
                </a:r>
                <a:r>
                  <a:rPr lang="en-US" sz="2000" b="1" dirty="0" smtClean="0"/>
                  <a:t> (bit operations).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C00000"/>
                    </a:solidFill>
                  </a:rPr>
                  <a:t>Note:</a:t>
                </a:r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fastest algorithm for this problem runs in almost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time.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One such algorithm was designed in </a:t>
                </a:r>
                <a:r>
                  <a:rPr lang="en-US" sz="2000" b="1" dirty="0" smtClean="0"/>
                  <a:t>2008</a:t>
                </a:r>
                <a:r>
                  <a:rPr lang="en-US" sz="2000" dirty="0" smtClean="0"/>
                  <a:t> at CSE, IIT Kanpur.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By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Dey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u="sng" dirty="0" err="1" smtClean="0">
                    <a:solidFill>
                      <a:srgbClr val="7030A0"/>
                    </a:solidFill>
                  </a:rPr>
                  <a:t>Kurur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Saha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2000" b="1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Saptharishi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4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3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Counting the number of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“</a:t>
            </a:r>
            <a:r>
              <a:rPr lang="en-US" b="1" i="1" dirty="0" smtClean="0">
                <a:solidFill>
                  <a:srgbClr val="7030A0"/>
                </a:solidFill>
              </a:rPr>
              <a:t>inversions” </a:t>
            </a:r>
            <a:r>
              <a:rPr lang="en-US" b="1" dirty="0" smtClean="0">
                <a:solidFill>
                  <a:schemeClr val="tx1"/>
                </a:solidFill>
              </a:rPr>
              <a:t>in an array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Problem description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Definition (Inversion): </a:t>
            </a:r>
            <a:r>
              <a:rPr lang="en-US" sz="2000" dirty="0" smtClean="0"/>
              <a:t>Given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 of size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 smtClean="0"/>
              <a:t>a pair 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≤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j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is called an inversion if</a:t>
            </a:r>
          </a:p>
          <a:p>
            <a:pPr marL="0" indent="0">
              <a:buNone/>
            </a:pPr>
            <a:r>
              <a:rPr lang="en-US" sz="2000" b="1" dirty="0" smtClean="0"/>
              <a:t>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Inversions are 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), (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(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),(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 smtClean="0"/>
              <a:t>), 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70C0"/>
                </a:solidFill>
              </a:rPr>
              <a:t>7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AIM: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n efficient algorithm to count  the number of inversions in an array </a:t>
            </a:r>
            <a:r>
              <a:rPr lang="en-US" sz="2000" b="1" dirty="0" smtClean="0"/>
              <a:t>A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090228" y="3124200"/>
            <a:ext cx="4900477" cy="461665"/>
            <a:chOff x="2090228" y="2891135"/>
            <a:chExt cx="4900477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2514600" y="2895600"/>
              <a:ext cx="4343400" cy="457200"/>
              <a:chOff x="3581400" y="4191000"/>
              <a:chExt cx="4343400" cy="457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81400" y="4191000"/>
                <a:ext cx="4343400" cy="457200"/>
                <a:chOff x="1447800" y="2362200"/>
                <a:chExt cx="4343400" cy="457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447800" y="2362200"/>
                  <a:ext cx="43434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5908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124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981200" y="23622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57912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3246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91400" y="41910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090228" y="28911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9834" y="2971800"/>
              <a:ext cx="435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3       15         8       19       9      67     11       27 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39834" y="2816423"/>
            <a:ext cx="4161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0            1            2           3             4         5           6            7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28279" y="20574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/>
              <a:t>]&gt;</a:t>
            </a:r>
            <a:r>
              <a:rPr lang="en-US" b="1" dirty="0"/>
              <a:t>A</a:t>
            </a:r>
            <a:r>
              <a:rPr lang="en-US" dirty="0"/>
              <a:t>[</a:t>
            </a:r>
            <a:r>
              <a:rPr lang="en-US" dirty="0">
                <a:solidFill>
                  <a:srgbClr val="0070C0"/>
                </a:solidFill>
              </a:rPr>
              <a:t>j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755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Counting Inversions in an array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 smtClean="0"/>
              <a:t>Problem familiarization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Trivial-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..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000" dirty="0" smtClean="0"/>
                  <a:t>])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count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0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 to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n-1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do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{</a:t>
                </a:r>
                <a:r>
                  <a:rPr lang="en-US" sz="2000" dirty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For(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j-1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{       If 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]&gt;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>
                    <a:sym typeface="Wingdings" pitchFamily="2" charset="2"/>
                  </a:rPr>
                  <a:t>]) </a:t>
                </a:r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count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count + 1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}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can be the max. no. of inversions in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, which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 algorithm given above optimal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b="1" dirty="0" smtClean="0"/>
                  <a:t>:  </a:t>
                </a:r>
                <a:r>
                  <a:rPr lang="en-US" sz="2000" dirty="0" smtClean="0"/>
                  <a:t>No, our aim is </a:t>
                </a:r>
                <a:r>
                  <a:rPr lang="en-US" sz="2000" b="1" u="sng" dirty="0" smtClean="0"/>
                  <a:t>not</a:t>
                </a:r>
                <a:r>
                  <a:rPr lang="en-US" sz="2000" dirty="0" smtClean="0"/>
                  <a:t> to report all inversions but to </a:t>
                </a:r>
                <a:r>
                  <a:rPr lang="en-US" sz="2000" u="sng" dirty="0" smtClean="0"/>
                  <a:t>report the count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5334000" y="2667000"/>
            <a:ext cx="3810000" cy="1450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Ponder over the </a:t>
            </a:r>
            <a:r>
              <a:rPr lang="en-US" b="1" dirty="0" smtClean="0">
                <a:solidFill>
                  <a:schemeClr val="tx1"/>
                </a:solidFill>
              </a:rPr>
              <a:t>divide and conquer algorithm </a:t>
            </a:r>
            <a:r>
              <a:rPr lang="en-US" dirty="0" smtClean="0">
                <a:solidFill>
                  <a:schemeClr val="tx1"/>
                </a:solidFill>
              </a:rPr>
              <a:t>for this problem. We shall discuss it in the next class.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Proof of correctness 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Algorithm for </a:t>
            </a:r>
            <a:r>
              <a:rPr lang="en-US" sz="2800" b="1" dirty="0" smtClean="0">
                <a:solidFill>
                  <a:srgbClr val="7030A0"/>
                </a:solidFill>
              </a:rPr>
              <a:t>majority element</a:t>
            </a:r>
            <a:endParaRPr lang="en-IN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majority element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Algo</a:t>
            </a:r>
            <a:r>
              <a:rPr lang="en-US" sz="2000" b="1" dirty="0" smtClean="0">
                <a:solidFill>
                  <a:srgbClr val="C00000"/>
                </a:solidFill>
              </a:rPr>
              <a:t>-majority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dirty="0" smtClean="0"/>
              <a:t>){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{     </a:t>
            </a:r>
            <a:r>
              <a:rPr lang="en-US" sz="2000" b="1" dirty="0" smtClean="0">
                <a:sym typeface="Wingdings" pitchFamily="2" charset="2"/>
              </a:rPr>
              <a:t> if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{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b="1" dirty="0" smtClean="0">
                <a:sym typeface="Wingdings" pitchFamily="2" charset="2"/>
              </a:rPr>
              <a:t>else if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&lt;&gt;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count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-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</a:t>
            </a:r>
            <a:r>
              <a:rPr lang="en-US" sz="2000" b="1" dirty="0" smtClean="0">
                <a:sym typeface="Wingdings" pitchFamily="2" charset="2"/>
              </a:rPr>
              <a:t>else</a:t>
            </a:r>
            <a:r>
              <a:rPr lang="en-US" sz="2000" dirty="0" smtClean="0">
                <a:sym typeface="Wingdings" pitchFamily="2" charset="2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}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appears more than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2 </a:t>
            </a:r>
            <a:r>
              <a:rPr lang="en-US" sz="1800" dirty="0" smtClean="0">
                <a:sym typeface="Wingdings" pitchFamily="2" charset="2"/>
              </a:rPr>
              <a:t>times, then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print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is majority element)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else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print</a:t>
            </a:r>
            <a:r>
              <a:rPr lang="en-US" sz="1800" dirty="0" smtClean="0">
                <a:sym typeface="Wingdings" pitchFamily="2" charset="2"/>
              </a:rPr>
              <a:t>(no majority element)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is to be proved 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For every possible instance of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, the output of algorithm is </a:t>
            </a:r>
            <a:r>
              <a:rPr lang="en-US" sz="2000" u="sng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</a:t>
            </a:r>
            <a:r>
              <a:rPr lang="en-US" sz="2000" b="1" dirty="0"/>
              <a:t>:</a:t>
            </a:r>
            <a:r>
              <a:rPr lang="en-US" sz="2000" dirty="0"/>
              <a:t> If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 does not have any majority element, the output of the algorithm is correct. 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Inference: </a:t>
            </a:r>
            <a:r>
              <a:rPr lang="en-US" sz="2000" dirty="0"/>
              <a:t>To prove </a:t>
            </a:r>
            <a:r>
              <a:rPr lang="en-US" sz="2000" dirty="0" smtClean="0"/>
              <a:t>correctness, it </a:t>
            </a:r>
            <a:r>
              <a:rPr lang="en-US" sz="2000" dirty="0"/>
              <a:t>suffices </a:t>
            </a:r>
            <a:r>
              <a:rPr lang="en-US" sz="2000" dirty="0" smtClean="0"/>
              <a:t>to </a:t>
            </a:r>
            <a:r>
              <a:rPr lang="en-US" sz="2000" dirty="0"/>
              <a:t>prove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1752" y="5410200"/>
            <a:ext cx="384048" cy="1143000"/>
          </a:xfrm>
          <a:prstGeom prst="rightBrac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6C3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5181600"/>
            <a:ext cx="4191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a majority element, say 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dirty="0">
                <a:solidFill>
                  <a:schemeClr val="tx1"/>
                </a:solidFill>
              </a:rPr>
              <a:t>, then at the end of the </a:t>
            </a:r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loop,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346448" y="3048000"/>
            <a:ext cx="377952" cy="29337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8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 animBg="1"/>
      <p:bldP spid="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majority element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8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Algo</a:t>
            </a:r>
            <a:r>
              <a:rPr lang="en-US" sz="2000" b="1" dirty="0" smtClean="0">
                <a:solidFill>
                  <a:srgbClr val="C00000"/>
                </a:solidFill>
              </a:rPr>
              <a:t>-majority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dirty="0" smtClean="0"/>
              <a:t>){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{     </a:t>
            </a:r>
            <a:r>
              <a:rPr lang="en-US" sz="2000" b="1" dirty="0" smtClean="0">
                <a:sym typeface="Wingdings" pitchFamily="2" charset="2"/>
              </a:rPr>
              <a:t> if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{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</a:t>
            </a:r>
            <a:r>
              <a:rPr lang="en-US" sz="2000" b="1" dirty="0" smtClean="0">
                <a:sym typeface="Wingdings" pitchFamily="2" charset="2"/>
              </a:rPr>
              <a:t>else if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000" dirty="0" smtClean="0">
                <a:sym typeface="Wingdings" pitchFamily="2" charset="2"/>
              </a:rPr>
              <a:t>&lt;&gt;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])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count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-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</a:t>
            </a:r>
            <a:r>
              <a:rPr lang="en-US" sz="2000" b="1" dirty="0" smtClean="0">
                <a:sym typeface="Wingdings" pitchFamily="2" charset="2"/>
              </a:rPr>
              <a:t>else</a:t>
            </a:r>
            <a:r>
              <a:rPr lang="en-US" sz="2000" dirty="0" smtClean="0">
                <a:sym typeface="Wingdings" pitchFamily="2" charset="2"/>
              </a:rPr>
              <a:t>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                 count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count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if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appears  more than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/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1800" dirty="0" smtClean="0">
                <a:sym typeface="Wingdings" pitchFamily="2" charset="2"/>
              </a:rPr>
              <a:t>, then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print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800" dirty="0" smtClean="0">
                <a:sym typeface="Wingdings" pitchFamily="2" charset="2"/>
              </a:rPr>
              <a:t> is majority element)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else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print</a:t>
            </a:r>
            <a:r>
              <a:rPr lang="en-US" sz="1800" dirty="0" smtClean="0">
                <a:sym typeface="Wingdings" pitchFamily="2" charset="2"/>
              </a:rPr>
              <a:t>(no majority element)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Inference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To prove </a:t>
            </a:r>
            <a:r>
              <a:rPr lang="en-US" sz="2000" dirty="0" smtClean="0"/>
              <a:t>correctness, 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suffices </a:t>
            </a:r>
            <a:r>
              <a:rPr lang="en-US" sz="2000" dirty="0" smtClean="0"/>
              <a:t>to </a:t>
            </a:r>
            <a:r>
              <a:rPr lang="en-US" sz="2000" dirty="0"/>
              <a:t>prove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24400" y="1905000"/>
            <a:ext cx="41910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a majority element, say 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 at the end of the </a:t>
            </a:r>
            <a:r>
              <a:rPr lang="en-US" b="1" dirty="0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loop,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l-GR" b="1" dirty="0">
                <a:solidFill>
                  <a:srgbClr val="0070C0"/>
                </a:solidFill>
              </a:rPr>
              <a:t>α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5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answer</a:t>
                </a:r>
                <a:r>
                  <a:rPr lang="en-US" sz="2000" dirty="0" smtClean="0"/>
                  <a:t>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 is a majority element of {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],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]}  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24726"/>
              </p:ext>
            </p:extLst>
          </p:nvPr>
        </p:nvGraphicFramePr>
        <p:xfrm>
          <a:off x="1371600" y="287649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1371600" y="219069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 algorithm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3429000" cy="35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859076" y="2057400"/>
            <a:ext cx="322524" cy="685800"/>
            <a:chOff x="4876800" y="3810000"/>
            <a:chExt cx="322524" cy="685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029200" y="4120194"/>
              <a:ext cx="0" cy="375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&quot;No&quot; Symbol 18"/>
          <p:cNvSpPr/>
          <p:nvPr/>
        </p:nvSpPr>
        <p:spPr>
          <a:xfrm>
            <a:off x="7391400" y="4343400"/>
            <a:ext cx="914400" cy="914400"/>
          </a:xfrm>
          <a:prstGeom prst="noSmoking">
            <a:avLst>
              <a:gd name="adj" fmla="val 114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4419600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wrong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280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assertion holds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P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 : </a:t>
                </a:r>
                <a:r>
                  <a:rPr lang="en-US" sz="2000" dirty="0" smtClean="0"/>
                  <a:t>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α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 majority element </a:t>
                </a:r>
                <a:r>
                  <a:rPr lang="en-US" sz="2000" dirty="0" smtClean="0"/>
                  <a:t>of                …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2000" dirty="0" smtClean="0"/>
                  <a:t>What is </a:t>
                </a:r>
                <a:r>
                  <a:rPr lang="en-US" sz="2000" b="1" dirty="0"/>
                  <a:t>P(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2000" b="1" dirty="0" smtClean="0">
                    <a:solidFill>
                      <a:srgbClr val="0070C0"/>
                    </a:solidFill>
                  </a:rPr>
                  <a:t>α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769" t="-175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0922"/>
              </p:ext>
            </p:extLst>
          </p:nvPr>
        </p:nvGraphicFramePr>
        <p:xfrm>
          <a:off x="1371600" y="2876490"/>
          <a:ext cx="6096000" cy="3708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Striped Right Arrow 9"/>
          <p:cNvSpPr/>
          <p:nvPr/>
        </p:nvSpPr>
        <p:spPr>
          <a:xfrm>
            <a:off x="1371600" y="2190690"/>
            <a:ext cx="2438400" cy="637032"/>
          </a:xfrm>
          <a:prstGeom prst="stripedRightArrow">
            <a:avLst/>
          </a:prstGeom>
          <a:solidFill>
            <a:srgbClr val="006C3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scan algorithm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895600"/>
            <a:ext cx="3429000" cy="359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859076" y="2057400"/>
            <a:ext cx="322524" cy="685800"/>
            <a:chOff x="4876800" y="3810000"/>
            <a:chExt cx="322524" cy="685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029200" y="4120194"/>
              <a:ext cx="0" cy="375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38100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6" y="2895600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49306" y="5181600"/>
            <a:ext cx="45466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α </a:t>
            </a:r>
            <a:r>
              <a:rPr lang="en-US" dirty="0"/>
              <a:t>is a majority element of {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/>
              <a:t>,…</a:t>
            </a:r>
            <a:r>
              <a:rPr lang="en-US" dirty="0">
                <a:solidFill>
                  <a:srgbClr val="C00000"/>
                </a:solidFill>
              </a:rPr>
              <a:t>count </a:t>
            </a:r>
            <a:r>
              <a:rPr lang="en-US" dirty="0"/>
              <a:t>times…,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Down Ribbon 3"/>
          <p:cNvSpPr/>
          <p:nvPr/>
        </p:nvSpPr>
        <p:spPr>
          <a:xfrm>
            <a:off x="4038600" y="5867400"/>
            <a:ext cx="2895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what we required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3886200" y="5867400"/>
                <a:ext cx="3581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 a homework exercise, prove assertion </a:t>
                </a:r>
                <a:r>
                  <a:rPr lang="en-US" b="1" dirty="0">
                    <a:solidFill>
                      <a:schemeClr val="tx1"/>
                    </a:solidFill>
                  </a:rPr>
                  <a:t>P(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="1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by induction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867400"/>
                <a:ext cx="3581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53500" y="4300653"/>
                <a:ext cx="3843040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{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,…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count </a:t>
                </a:r>
                <a:r>
                  <a:rPr lang="en-US" sz="2000" dirty="0"/>
                  <a:t>times…,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/>
                  <a:t>,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/>
                  <a:t>]}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00" y="4300653"/>
                <a:ext cx="384304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585" t="-10465" r="-221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8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4" grpId="0" animBg="1"/>
      <p:bldP spid="4" grpId="1" animBg="1"/>
      <p:bldP spid="1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any problems whose algorithms are based on a </a:t>
            </a:r>
            <a:r>
              <a:rPr lang="en-US" sz="2000" u="sng" dirty="0" smtClean="0"/>
              <a:t>common approach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 need of a </a:t>
            </a:r>
            <a:r>
              <a:rPr lang="en-US" sz="2000" u="sng" dirty="0" smtClean="0"/>
              <a:t>systematic study</a:t>
            </a:r>
            <a:r>
              <a:rPr lang="en-US" sz="2000" dirty="0" smtClean="0"/>
              <a:t> of such widely used approaches.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Divide and Conquer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Greedy Strategy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Dynamic Programming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Local Search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r>
              <a:rPr lang="en-US" sz="3600" b="1" dirty="0" smtClean="0"/>
              <a:t>paradigm for Algorithm Design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</a:t>
            </a:r>
            <a:r>
              <a:rPr lang="en-US" sz="3200" b="1" dirty="0" smtClean="0"/>
              <a:t>paradigm</a:t>
            </a:r>
            <a:br>
              <a:rPr lang="en-US" sz="3200" b="1" dirty="0" smtClean="0"/>
            </a:br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flipV="1">
            <a:off x="609600" y="3505200"/>
            <a:ext cx="1066800" cy="3810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68751" y="2754351"/>
            <a:ext cx="5269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into two or more instances  of the same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8751" y="3105090"/>
            <a:ext cx="434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3429000" y="49530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usually the main </a:t>
            </a:r>
            <a:r>
              <a:rPr lang="en-US" b="1" dirty="0" smtClean="0">
                <a:solidFill>
                  <a:schemeClr val="tx1"/>
                </a:solidFill>
              </a:rPr>
              <a:t>nontrivial</a:t>
            </a:r>
            <a:r>
              <a:rPr lang="en-US" dirty="0" smtClean="0">
                <a:solidFill>
                  <a:schemeClr val="tx1"/>
                </a:solidFill>
              </a:rPr>
              <a:t> step in the design of an algorithm using divide and conquer strategy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1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Example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Sorting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 problem in </a:t>
            </a:r>
            <a:r>
              <a:rPr lang="en-US" sz="3600" b="1" dirty="0" smtClean="0">
                <a:solidFill>
                  <a:srgbClr val="7030A0"/>
                </a:solidFill>
              </a:rPr>
              <a:t>Practice sheet 1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Merging two sorted arrays: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two sorted arrays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 each, Design an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 algorithm to output a sorted array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 containing all elements of </a:t>
                </a:r>
                <a:r>
                  <a:rPr lang="en-US" sz="2000" b="1" dirty="0" smtClean="0"/>
                  <a:t>A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B</a:t>
                </a:r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/>
                  <a:t>I</a:t>
                </a:r>
                <a:r>
                  <a:rPr lang="en-US" sz="2000" dirty="0" smtClean="0"/>
                  <a:t>f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1,5,17,19} </a:t>
                </a:r>
                <a:r>
                  <a:rPr lang="en-US" sz="2000" b="1" dirty="0" smtClean="0"/>
                  <a:t>B=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{4,7,9,13</a:t>
                </a:r>
                <a:r>
                  <a:rPr lang="en-US" sz="2000" dirty="0" smtClean="0"/>
                  <a:t>}, then output is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</a:t>
                </a:r>
                <a:r>
                  <a:rPr lang="en-US" sz="2000" dirty="0" smtClean="0"/>
                  <a:t>={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1,4,5,7,9,13,17,19</a:t>
                </a:r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15786" y="2357735"/>
            <a:ext cx="2656614" cy="461665"/>
            <a:chOff x="5115786" y="2357735"/>
            <a:chExt cx="2656614" cy="461665"/>
          </a:xfrm>
        </p:grpSpPr>
        <p:grpSp>
          <p:nvGrpSpPr>
            <p:cNvPr id="17" name="Group 16"/>
            <p:cNvGrpSpPr/>
            <p:nvPr/>
          </p:nvGrpSpPr>
          <p:grpSpPr>
            <a:xfrm>
              <a:off x="5562600" y="2362200"/>
              <a:ext cx="2209800" cy="457200"/>
              <a:chOff x="5562600" y="2362200"/>
              <a:chExt cx="22098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5626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67056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239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960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115786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38200" y="2357735"/>
            <a:ext cx="2819400" cy="461665"/>
            <a:chOff x="838200" y="2357735"/>
            <a:chExt cx="2819400" cy="461665"/>
          </a:xfrm>
        </p:grpSpPr>
        <p:grpSp>
          <p:nvGrpSpPr>
            <p:cNvPr id="16" name="Group 15"/>
            <p:cNvGrpSpPr/>
            <p:nvPr/>
          </p:nvGrpSpPr>
          <p:grpSpPr>
            <a:xfrm>
              <a:off x="1447800" y="2362200"/>
              <a:ext cx="2209800" cy="457200"/>
              <a:chOff x="1447800" y="2362200"/>
              <a:chExt cx="2209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7800" y="2362200"/>
                <a:ext cx="22098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838200" y="23577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Merging</a:t>
            </a:r>
            <a:r>
              <a:rPr lang="en-US" sz="3600" b="1" dirty="0" smtClean="0"/>
              <a:t> two sorted arrays A and B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14600" y="4191000"/>
            <a:ext cx="4343400" cy="457200"/>
            <a:chOff x="3581400" y="4191000"/>
            <a:chExt cx="4343400" cy="457200"/>
          </a:xfrm>
        </p:grpSpPr>
        <p:grpSp>
          <p:nvGrpSpPr>
            <p:cNvPr id="18" name="Group 17"/>
            <p:cNvGrpSpPr/>
            <p:nvPr/>
          </p:nvGrpSpPr>
          <p:grpSpPr>
            <a:xfrm>
              <a:off x="3581400" y="4191000"/>
              <a:ext cx="4343400" cy="457200"/>
              <a:chOff x="1447800" y="2362200"/>
              <a:chExt cx="43434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447800" y="2362200"/>
                <a:ext cx="43434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908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124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981200" y="23622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57912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3246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8580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91400" y="41910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6002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237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245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61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15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3738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17     19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3880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1600200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641914" y="1905000"/>
            <a:ext cx="301686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90228" y="41148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813114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08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00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7000" y="23622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17     19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13" y="41910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7       9        13</a:t>
            </a:r>
          </a:p>
        </p:txBody>
      </p:sp>
    </p:spTree>
    <p:extLst>
      <p:ext uri="{BB962C8B-B14F-4D97-AF65-F5344CB8AC3E}">
        <p14:creationId xmlns:p14="http://schemas.microsoft.com/office/powerpoint/2010/main" val="2473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04184 -0.000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05816 -0.000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84 -0.0007 L 0.10851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6 -0.0007 L 0.24166 4.44444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34983 0.27314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83" y="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45" grpId="0"/>
      <p:bldP spid="46" grpId="0"/>
      <p:bldP spid="47" grpId="0"/>
      <p:bldP spid="48" grpId="0"/>
      <p:bldP spid="48" grpId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Pesudo</a:t>
            </a:r>
            <a:r>
              <a:rPr lang="en-US" sz="3200" b="1" dirty="0" smtClean="0"/>
              <a:t>-code for Merging two sorted arrays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Merge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..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 smtClean="0"/>
                  <a:t>],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..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-1</a:t>
                </a:r>
                <a:r>
                  <a:rPr lang="en-US" sz="2000" dirty="0" smtClean="0"/>
                  <a:t>],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)   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//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Merging two sorted arrays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and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B </a:t>
                </a:r>
                <a:r>
                  <a:rPr lang="en-US" sz="1800" dirty="0" smtClean="0">
                    <a:solidFill>
                      <a:srgbClr val="7030A0"/>
                    </a:solidFill>
                  </a:rPr>
                  <a:t>into array </a:t>
                </a:r>
                <a:r>
                  <a:rPr lang="en-US" sz="1800" b="1" dirty="0" smtClean="0"/>
                  <a:t>C.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i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   k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 and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]&lt; </a:t>
                </a:r>
                <a:r>
                  <a:rPr lang="en-US" sz="2000" b="1" dirty="0" smtClean="0"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]) </a:t>
                </a:r>
                <a:r>
                  <a:rPr lang="en-US" sz="2000" b="1" dirty="0" smtClean="0">
                    <a:sym typeface="Wingdings" pitchFamily="2" charset="2"/>
                  </a:rPr>
                  <a:t>{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Else                {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{  C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>
                    <a:sym typeface="Wingdings" pitchFamily="2" charset="2"/>
                  </a:rPr>
                  <a:t>++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&lt;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{  C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]  </a:t>
                </a:r>
                <a:r>
                  <a:rPr lang="en-US" sz="2000" b="1" dirty="0" smtClean="0"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];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k</a:t>
                </a:r>
                <a:r>
                  <a:rPr lang="en-US" sz="2000" dirty="0">
                    <a:sym typeface="Wingdings" pitchFamily="2" charset="2"/>
                  </a:rPr>
                  <a:t>++; 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j</a:t>
                </a:r>
                <a:r>
                  <a:rPr lang="en-US" sz="2000" dirty="0" smtClean="0">
                    <a:sym typeface="Wingdings" pitchFamily="2" charset="2"/>
                  </a:rPr>
                  <a:t>++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return</a:t>
                </a:r>
                <a:r>
                  <a:rPr lang="en-US" sz="2000" b="1" dirty="0" smtClean="0">
                    <a:sym typeface="Wingdings" pitchFamily="2" charset="2"/>
                  </a:rPr>
                  <a:t> C;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Time Complexity 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err="1" smtClean="0">
                    <a:solidFill>
                      <a:srgbClr val="00206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3048000" cy="990600"/>
              </a:xfrm>
              <a:prstGeom prst="ribbon">
                <a:avLst>
                  <a:gd name="adj1" fmla="val 16667"/>
                  <a:gd name="adj2" fmla="val 6982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39590" y="2052935"/>
            <a:ext cx="36438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Correctness : </a:t>
            </a:r>
            <a:r>
              <a:rPr lang="en-US" sz="2000" b="1" dirty="0" smtClean="0">
                <a:solidFill>
                  <a:srgbClr val="006C31"/>
                </a:solidFill>
              </a:rPr>
              <a:t>homework </a:t>
            </a:r>
            <a:r>
              <a:rPr lang="en-US" sz="2000" dirty="0" smtClean="0"/>
              <a:t>exercise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048000"/>
            <a:ext cx="21228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505200"/>
            <a:ext cx="21164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]  </a:t>
            </a:r>
            <a:r>
              <a:rPr lang="en-US" b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[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];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++; 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3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2285</Words>
  <Application>Microsoft Office PowerPoint</Application>
  <PresentationFormat>On-screen Show (4:3)</PresentationFormat>
  <Paragraphs>409</Paragraphs>
  <Slides>27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Data Structures and Algorithms (CS210A) </vt:lpstr>
      <vt:lpstr>Algorithm Paradigms</vt:lpstr>
      <vt:lpstr>Algorithm Paradigm</vt:lpstr>
      <vt:lpstr>Divide and Conquer paradigm for Algorithm Design</vt:lpstr>
      <vt:lpstr>Divide and Conquer paradigm An Overview</vt:lpstr>
      <vt:lpstr>Example 1</vt:lpstr>
      <vt:lpstr>A problem in Practice sheet 1</vt:lpstr>
      <vt:lpstr>Merging two sorted arrays A and B</vt:lpstr>
      <vt:lpstr>Pesudo-code for Merging two sorted arrays </vt:lpstr>
      <vt:lpstr>Divide and Conquer based sorting algorithm</vt:lpstr>
      <vt:lpstr>Divide and Conquer based sorting algorithm</vt:lpstr>
      <vt:lpstr>Proof of correctness of Merge-Sort</vt:lpstr>
      <vt:lpstr>Example 2</vt:lpstr>
      <vt:lpstr>Addition is faster than multiplication</vt:lpstr>
      <vt:lpstr>Pursuing Divide and Conquer approach</vt:lpstr>
      <vt:lpstr>Pursuing Divide and Conquer approach</vt:lpstr>
      <vt:lpstr>Pursuing Divide and Conquer approach</vt:lpstr>
      <vt:lpstr>Pursuing Divide and Conquer approach</vt:lpstr>
      <vt:lpstr>Conclusion</vt:lpstr>
      <vt:lpstr>Example 3</vt:lpstr>
      <vt:lpstr>Counting Inversions in an array Problem description</vt:lpstr>
      <vt:lpstr>Counting Inversions in an array Problem familiarization</vt:lpstr>
      <vt:lpstr>Proof of correctness </vt:lpstr>
      <vt:lpstr>Algorithm for majority element </vt:lpstr>
      <vt:lpstr>Algorithm for majority element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499</cp:revision>
  <dcterms:created xsi:type="dcterms:W3CDTF">2011-12-03T04:13:03Z</dcterms:created>
  <dcterms:modified xsi:type="dcterms:W3CDTF">2016-01-29T06:14:53Z</dcterms:modified>
</cp:coreProperties>
</file>