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470" r:id="rId2"/>
    <p:sldId id="484" r:id="rId3"/>
    <p:sldId id="485" r:id="rId4"/>
    <p:sldId id="472" r:id="rId5"/>
    <p:sldId id="473" r:id="rId6"/>
    <p:sldId id="492" r:id="rId7"/>
    <p:sldId id="493" r:id="rId8"/>
    <p:sldId id="455" r:id="rId9"/>
    <p:sldId id="452" r:id="rId10"/>
    <p:sldId id="456" r:id="rId11"/>
    <p:sldId id="457" r:id="rId12"/>
    <p:sldId id="486" r:id="rId13"/>
    <p:sldId id="463" r:id="rId14"/>
    <p:sldId id="465" r:id="rId15"/>
    <p:sldId id="487" r:id="rId16"/>
    <p:sldId id="469" r:id="rId17"/>
    <p:sldId id="468" r:id="rId18"/>
    <p:sldId id="474" r:id="rId19"/>
    <p:sldId id="458" r:id="rId20"/>
    <p:sldId id="475" r:id="rId21"/>
    <p:sldId id="471" r:id="rId22"/>
    <p:sldId id="461" r:id="rId23"/>
    <p:sldId id="466" r:id="rId24"/>
    <p:sldId id="477" r:id="rId25"/>
    <p:sldId id="480" r:id="rId26"/>
    <p:sldId id="482" r:id="rId27"/>
    <p:sldId id="481" r:id="rId28"/>
    <p:sldId id="478" r:id="rId29"/>
    <p:sldId id="479" r:id="rId30"/>
    <p:sldId id="48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15: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Algorithm </a:t>
            </a:r>
            <a:r>
              <a:rPr lang="en-US" sz="1800" b="1" dirty="0">
                <a:solidFill>
                  <a:schemeClr val="tx1"/>
                </a:solidFill>
              </a:rPr>
              <a:t>paradigm of </a:t>
            </a:r>
            <a:r>
              <a:rPr lang="en-US" sz="1800" b="1" dirty="0">
                <a:solidFill>
                  <a:srgbClr val="7030A0"/>
                </a:solidFill>
              </a:rPr>
              <a:t>Divide and Conquer </a:t>
            </a:r>
            <a:r>
              <a:rPr lang="en-US" sz="1800" b="1" dirty="0" smtClean="0">
                <a:solidFill>
                  <a:srgbClr val="7030A0"/>
                </a:solidFill>
              </a:rPr>
              <a:t>: </a:t>
            </a:r>
          </a:p>
          <a:p>
            <a:pPr marL="0" lvl="1"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                                      </a:t>
            </a:r>
            <a:r>
              <a:rPr lang="en-US" sz="1800" b="1" dirty="0" smtClean="0">
                <a:solidFill>
                  <a:srgbClr val="002060"/>
                </a:solidFill>
              </a:rPr>
              <a:t>Counting </a:t>
            </a:r>
            <a:r>
              <a:rPr lang="en-US" sz="1800" b="1" dirty="0">
                <a:solidFill>
                  <a:srgbClr val="002060"/>
                </a:solidFill>
              </a:rPr>
              <a:t>the number of </a:t>
            </a:r>
            <a:r>
              <a:rPr lang="en-US" sz="1800" b="1" dirty="0" smtClean="0">
                <a:solidFill>
                  <a:srgbClr val="002060"/>
                </a:solidFill>
              </a:rPr>
              <a:t>Inversions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Another sorting algorithm based on </a:t>
            </a:r>
            <a:r>
              <a:rPr lang="en-US" sz="1800" b="1" dirty="0">
                <a:solidFill>
                  <a:srgbClr val="7030A0"/>
                </a:solidFill>
              </a:rPr>
              <a:t>Divide and Conquer 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3325" y="55626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>
                <a:solidFill>
                  <a:srgbClr val="C00000"/>
                </a:solidFill>
              </a:rPr>
              <a:t>Quick </a:t>
            </a:r>
            <a:r>
              <a:rPr lang="en-US" b="1" dirty="0" smtClean="0">
                <a:solidFill>
                  <a:srgbClr val="C00000"/>
                </a:solidFill>
              </a:rPr>
              <a:t>Sort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Counting Inversions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Divide </a:t>
            </a:r>
            <a:r>
              <a:rPr lang="en-US" sz="3200" b="1" dirty="0">
                <a:solidFill>
                  <a:srgbClr val="C00000"/>
                </a:solidFill>
              </a:rPr>
              <a:t>and Conquer </a:t>
            </a:r>
            <a:r>
              <a:rPr lang="en-US" sz="3200" b="1" dirty="0"/>
              <a:t>based 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 smtClean="0"/>
                  <a:t>( 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     // Counting no. of inversions 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…. </a:t>
                </a:r>
                <a:r>
                  <a:rPr lang="en-US" sz="2000" i="1" dirty="0" smtClean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 smtClean="0"/>
                  <a:t> 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(</a:t>
                </a:r>
                <a:r>
                  <a:rPr lang="en-US" sz="3200" dirty="0"/>
                  <a:t>I</a:t>
                </a:r>
                <a:r>
                  <a:rPr lang="en-US" sz="3200" dirty="0" smtClean="0"/>
                  <a:t>nversions </a:t>
                </a:r>
                <a:r>
                  <a:rPr lang="en-US" sz="3200" dirty="0"/>
                  <a:t>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err="1" smtClean="0">
                        <a:latin typeface="Cambria Math"/>
                      </a:rPr>
                      <m:t>≤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, count the elements 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 smtClean="0"/>
                  <a:t>] that are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greater</a:t>
                </a:r>
                <a:r>
                  <a:rPr lang="en-US" sz="1800" dirty="0" smtClean="0"/>
                  <a:t> than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Trivial way</a:t>
                </a:r>
                <a:r>
                  <a:rPr lang="en-US" sz="1800" dirty="0" smtClean="0"/>
                  <a:t>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size of the </a:t>
                </a:r>
                <a:r>
                  <a:rPr lang="en-US" sz="1800" b="1" dirty="0" err="1" smtClean="0">
                    <a:solidFill>
                      <a:srgbClr val="002060"/>
                    </a:solidFill>
                  </a:rPr>
                  <a:t>subarray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 smtClean="0"/>
                  <a:t>])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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in the first call of the algorithm.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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</a:t>
                </a:r>
                <a:r>
                  <a:rPr lang="en-US" sz="1800" dirty="0">
                    <a:sym typeface="Wingdings" pitchFamily="2" charset="2"/>
                  </a:rPr>
                  <a:t>time for </a:t>
                </a:r>
                <a:r>
                  <a:rPr lang="en-US" sz="1800" dirty="0" smtClean="0">
                    <a:sym typeface="Wingdings" pitchFamily="2" charset="2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 since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1800" b="1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  <a:blipFill rotWithShape="1">
                <a:blip r:embed="rId3"/>
                <a:stretch>
                  <a:fillRect l="-720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7162800" y="2590800"/>
            <a:ext cx="1668983" cy="1083654"/>
            <a:chOff x="7017817" y="3429000"/>
            <a:chExt cx="1668983" cy="1083654"/>
          </a:xfrm>
        </p:grpSpPr>
        <p:sp>
          <p:nvSpPr>
            <p:cNvPr id="43" name="Smiley Face 42"/>
            <p:cNvSpPr/>
            <p:nvPr/>
          </p:nvSpPr>
          <p:spPr>
            <a:xfrm>
              <a:off x="7620000" y="3429000"/>
              <a:ext cx="540817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 smtClean="0"/>
                    <a:t>) time </a:t>
                  </a:r>
                  <a:r>
                    <a:rPr lang="en-US" dirty="0" err="1" smtClean="0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9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  <p:bldP spid="32" grpId="0"/>
      <p:bldP spid="34" grpId="0"/>
      <p:bldP spid="3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 smtClean="0"/>
                  <a:t> 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(</a:t>
                </a:r>
                <a:r>
                  <a:rPr lang="en-US" sz="3200" dirty="0"/>
                  <a:t>I</a:t>
                </a:r>
                <a:r>
                  <a:rPr lang="en-US" sz="3200" dirty="0" smtClean="0"/>
                  <a:t>nversions </a:t>
                </a:r>
                <a:r>
                  <a:rPr lang="en-US" sz="3200" dirty="0"/>
                  <a:t>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50292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3879" y="5149334"/>
                <a:ext cx="569784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 the elements in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/>
                  <a:t>] that are </a:t>
                </a:r>
                <a:r>
                  <a:rPr lang="en-US" b="1" dirty="0">
                    <a:solidFill>
                      <a:srgbClr val="002060"/>
                    </a:solidFill>
                  </a:rPr>
                  <a:t>greater</a:t>
                </a:r>
                <a:r>
                  <a:rPr lang="en-US" dirty="0"/>
                  <a:t> than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" y="5149334"/>
                <a:ext cx="569784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55" t="-6452" r="-10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3879" y="4659868"/>
                <a:ext cx="265335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9" y="4659868"/>
                <a:ext cx="26533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31" t="-6349" r="-274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loud Callout 22"/>
          <p:cNvSpPr/>
          <p:nvPr/>
        </p:nvSpPr>
        <p:spPr>
          <a:xfrm>
            <a:off x="2363827" y="5638800"/>
            <a:ext cx="3351173" cy="981980"/>
          </a:xfrm>
          <a:prstGeom prst="cloudCallout">
            <a:avLst>
              <a:gd name="adj1" fmla="val 20042"/>
              <a:gd name="adj2" fmla="val 670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should be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data structure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079573" y="5867400"/>
                <a:ext cx="268342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Sorted</a:t>
                </a:r>
                <a:r>
                  <a:rPr lang="en-US" dirty="0"/>
                  <a:t> </a:t>
                </a:r>
                <a:r>
                  <a:rPr lang="en-US" dirty="0" err="1"/>
                  <a:t>subarray</a:t>
                </a:r>
                <a:r>
                  <a:rPr lang="en-US" dirty="0"/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/>
                  <a:t>].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3" y="5867400"/>
                <a:ext cx="26834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580" t="-6452" r="-3837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0" y="5945124"/>
            <a:ext cx="232243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Time to apply Lesson 1</a:t>
            </a:r>
            <a:endParaRPr lang="en-US" dirty="0"/>
          </a:p>
        </p:txBody>
      </p:sp>
      <p:sp>
        <p:nvSpPr>
          <p:cNvPr id="27" name="Down Ribbon 26"/>
          <p:cNvSpPr/>
          <p:nvPr/>
        </p:nvSpPr>
        <p:spPr>
          <a:xfrm>
            <a:off x="2389615" y="1447800"/>
            <a:ext cx="426475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state clearly what we want to achieve 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Counting Inversions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First </a:t>
            </a:r>
            <a:r>
              <a:rPr lang="en-US" sz="3200" b="1" dirty="0" smtClean="0"/>
              <a:t>algorithm based on </a:t>
            </a:r>
            <a:r>
              <a:rPr lang="en-US" sz="3200" b="1" dirty="0" smtClean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 smtClean="0"/>
                  <a:t>( 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…. </a:t>
                </a:r>
                <a:r>
                  <a:rPr lang="en-US" sz="2000" i="1" dirty="0" smtClean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do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the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number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Add this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number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 smtClean="0"/>
                    <a:t>T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)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 smtClean="0"/>
                    <a:t>log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34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 analysis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for some constant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&gt;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=  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7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</a:t>
                </a:r>
                <a:r>
                  <a:rPr lang="en-US" sz="2000" dirty="0" smtClean="0"/>
                  <a:t>= </a:t>
                </a:r>
                <a:r>
                  <a:rPr lang="en-US" sz="2000" b="1" dirty="0" smtClean="0"/>
                  <a:t> 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+ 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)-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  <a:r>
                  <a:rPr lang="en-US" sz="2000" dirty="0" smtClean="0"/>
                  <a:t>                   =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)-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)-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050" dirty="0" smtClean="0"/>
                  <a:t>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400" b="1" dirty="0" smtClean="0"/>
                  <a:t>      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5407152"/>
            <a:ext cx="4648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Can we improve it further 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Counting Inversions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First </a:t>
            </a:r>
            <a:r>
              <a:rPr lang="en-US" sz="3200" b="1" dirty="0" smtClean="0"/>
              <a:t>algorithm based on </a:t>
            </a:r>
            <a:r>
              <a:rPr lang="en-US" sz="3200" b="1" dirty="0" smtClean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 smtClean="0"/>
                  <a:t>( 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…. </a:t>
                </a:r>
                <a:r>
                  <a:rPr lang="en-US" sz="2000" i="1" dirty="0" smtClean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do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the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number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Add this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number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 smtClean="0"/>
                    <a:t>T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)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 smtClean="0"/>
                    <a:t>log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/>
          <p:cNvSpPr/>
          <p:nvPr/>
        </p:nvSpPr>
        <p:spPr>
          <a:xfrm>
            <a:off x="1143000" y="3569732"/>
            <a:ext cx="1905000" cy="4688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76400" y="4179332"/>
            <a:ext cx="1905000" cy="4688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equence of observations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/>
              <a:t>T</a:t>
            </a:r>
            <a:r>
              <a:rPr lang="en-US" sz="3600" b="1" dirty="0" smtClean="0"/>
              <a:t>o achieve better running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r>
                  <a:rPr lang="en-US" sz="2000" dirty="0" smtClean="0"/>
                  <a:t>The extra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factor arises because for the “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 smtClean="0"/>
                  <a:t>” step,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we are spending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instead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The reason for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for the “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 smtClean="0"/>
                  <a:t>” step:</a:t>
                </a:r>
              </a:p>
              <a:p>
                <a:pPr lvl="1"/>
                <a:r>
                  <a:rPr lang="en-US" sz="1800" b="1" dirty="0" smtClean="0"/>
                  <a:t>Sorting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..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/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] takes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log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pPr lvl="1"/>
                <a:r>
                  <a:rPr lang="en-US" sz="1800" dirty="0" smtClean="0"/>
                  <a:t>Doing </a:t>
                </a:r>
                <a:r>
                  <a:rPr lang="en-US" sz="1800" b="1" dirty="0" smtClean="0"/>
                  <a:t>Binary Search </a:t>
                </a: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/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 elements from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/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/>
                  <a:t>…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 smtClean="0"/>
                  <a:t>]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Each of the above tasks have optimal running time.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So the only way to improve the running time of </a:t>
                </a:r>
                <a:r>
                  <a:rPr lang="en-US" sz="2000" dirty="0"/>
                  <a:t>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 </a:t>
                </a:r>
                <a:r>
                  <a:rPr lang="en-US" sz="2000" dirty="0" smtClean="0"/>
                  <a:t>is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87328" y="4812268"/>
            <a:ext cx="16566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some new 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1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Learn from the </a:t>
            </a:r>
            <a:r>
              <a:rPr lang="en-US" sz="3600" b="1" dirty="0" smtClean="0">
                <a:solidFill>
                  <a:srgbClr val="C00000"/>
                </a:solidFill>
              </a:rPr>
              <a:t>past …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1371600" y="3962400"/>
                <a:ext cx="64008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Many of you noticed some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similarity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between the code of 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algorithm and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Merge Sor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 Explore these similarities more closely.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962400"/>
                <a:ext cx="64008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0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Revisiting </a:t>
            </a:r>
            <a:r>
              <a:rPr lang="en-US" sz="3200" b="1" dirty="0" err="1" smtClean="0">
                <a:solidFill>
                  <a:srgbClr val="7030A0"/>
                </a:solidFill>
              </a:rPr>
              <a:t>MergeSort</a:t>
            </a:r>
            <a:r>
              <a:rPr lang="en-US" sz="3200" b="1" dirty="0" smtClean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)// Sorting 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..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&lt;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)/2;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a temporary array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Merge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Callout 6"/>
              <p:cNvSpPr/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shall carefully look at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Merge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procedure to find an efficient way to count the number of elements from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..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which are smaller than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for any given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eft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blipFill rotWithShape="1">
                <a:blip r:embed="rId3"/>
                <a:stretch>
                  <a:fillRect r="-701" b="-3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62000" y="3886200"/>
            <a:ext cx="2514600" cy="4572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3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Relook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Merging A</a:t>
                </a:r>
                <a:r>
                  <a:rPr lang="en-US" sz="3200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 dirty="0" err="1" smtClean="0">
                        <a:latin typeface="Cambria Math"/>
                      </a:rPr>
                      <m:t>..</m:t>
                    </m:r>
                    <m:r>
                      <a:rPr lang="en-US" sz="32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3200" b="1" dirty="0" smtClean="0"/>
                  <a:t>] and A[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3200" b="1" i="1" dirty="0" smtClean="0">
                        <a:latin typeface="Cambria Math"/>
                      </a:rPr>
                      <m:t>+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dirty="0" smtClean="0">
                        <a:latin typeface="Cambria Math"/>
                      </a:rPr>
                      <m:t>..</m:t>
                    </m:r>
                    <m:r>
                      <a:rPr lang="en-US" sz="32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 smtClean="0"/>
                  <a:t>]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339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14400" y="2667000"/>
            <a:ext cx="7315200" cy="461665"/>
            <a:chOff x="914400" y="2667000"/>
            <a:chExt cx="7315200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667000"/>
              <a:ext cx="7315200" cy="461665"/>
              <a:chOff x="2090228" y="2891135"/>
              <a:chExt cx="4767772" cy="4616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14600" y="2895600"/>
                <a:ext cx="4343400" cy="457200"/>
                <a:chOff x="3581400" y="4191000"/>
                <a:chExt cx="4343400" cy="457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581400" y="4191000"/>
                  <a:ext cx="4343400" cy="457200"/>
                  <a:chOff x="1447800" y="2362200"/>
                  <a:chExt cx="4343400" cy="4572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447800" y="2362200"/>
                    <a:ext cx="4343400" cy="4572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5908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124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981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7912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246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8580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3914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2090228" y="2891135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</a:t>
                </a:r>
                <a:endParaRPr lang="en-US" sz="2400" b="1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10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848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566811" y="1905000"/>
            <a:ext cx="3330746" cy="690264"/>
            <a:chOff x="2476500" y="1981200"/>
            <a:chExt cx="2171700" cy="685801"/>
          </a:xfrm>
        </p:grpSpPr>
        <p:sp>
          <p:nvSpPr>
            <p:cNvPr id="64" name="Right Brace 6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96644" y="1981200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Sorted</a:t>
              </a:r>
              <a:endParaRPr lang="en-US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29200" y="1878287"/>
            <a:ext cx="3200402" cy="712515"/>
            <a:chOff x="2476500" y="2025737"/>
            <a:chExt cx="2171700" cy="641264"/>
          </a:xfrm>
        </p:grpSpPr>
        <p:sp>
          <p:nvSpPr>
            <p:cNvPr id="67" name="Right Brace 66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96644" y="2025737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Sorted</a:t>
              </a:r>
              <a:endParaRPr lang="en-US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524001" y="2667000"/>
            <a:ext cx="2209800" cy="457200"/>
            <a:chOff x="1524001" y="2667000"/>
            <a:chExt cx="2209800" cy="457200"/>
          </a:xfrm>
        </p:grpSpPr>
        <p:sp>
          <p:nvSpPr>
            <p:cNvPr id="70" name="Rectangle 69"/>
            <p:cNvSpPr/>
            <p:nvPr/>
          </p:nvSpPr>
          <p:spPr>
            <a:xfrm>
              <a:off x="1524001" y="2667000"/>
              <a:ext cx="22098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276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53000" y="2667000"/>
            <a:ext cx="1639809" cy="461665"/>
            <a:chOff x="1524001" y="2666999"/>
            <a:chExt cx="1639809" cy="461665"/>
          </a:xfrm>
        </p:grpSpPr>
        <p:sp>
          <p:nvSpPr>
            <p:cNvPr id="77" name="Rectangle 76"/>
            <p:cNvSpPr/>
            <p:nvPr/>
          </p:nvSpPr>
          <p:spPr>
            <a:xfrm>
              <a:off x="1524001" y="2666999"/>
              <a:ext cx="1639809" cy="46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43201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650148" y="2678668"/>
            <a:ext cx="395160" cy="921842"/>
            <a:chOff x="6650148" y="2678668"/>
            <a:chExt cx="395160" cy="92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576" r="-26786" b="-257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6650148" y="267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5801" y="4038600"/>
            <a:ext cx="7543801" cy="1295400"/>
            <a:chOff x="685801" y="3505200"/>
            <a:chExt cx="7543801" cy="1295400"/>
          </a:xfrm>
        </p:grpSpPr>
        <p:grpSp>
          <p:nvGrpSpPr>
            <p:cNvPr id="42" name="Group 41"/>
            <p:cNvGrpSpPr/>
            <p:nvPr/>
          </p:nvGrpSpPr>
          <p:grpSpPr>
            <a:xfrm>
              <a:off x="685801" y="4338935"/>
              <a:ext cx="7543801" cy="461665"/>
              <a:chOff x="685801" y="2667000"/>
              <a:chExt cx="7543801" cy="4616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85801" y="2667000"/>
                <a:ext cx="7543801" cy="461665"/>
                <a:chOff x="1941235" y="2891135"/>
                <a:chExt cx="4916765" cy="46166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514600" y="2895600"/>
                  <a:ext cx="4343400" cy="457200"/>
                  <a:chOff x="3581400" y="4191000"/>
                  <a:chExt cx="4343400" cy="45720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581400" y="4191000"/>
                    <a:ext cx="4343400" cy="457200"/>
                    <a:chOff x="1447800" y="2362200"/>
                    <a:chExt cx="4343400" cy="457200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447800" y="2362200"/>
                      <a:ext cx="4343400" cy="4572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25908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3124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1981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57912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246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8580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73914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941235" y="2891135"/>
                  <a:ext cx="226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C</a:t>
                  </a:r>
                  <a:endParaRPr lang="en-US" sz="2400" b="1" dirty="0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72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334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17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010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848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Down Arrow 96"/>
            <p:cNvSpPr/>
            <p:nvPr/>
          </p:nvSpPr>
          <p:spPr>
            <a:xfrm>
              <a:off x="4696968" y="3505200"/>
              <a:ext cx="484632" cy="654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24000" y="4876800"/>
            <a:ext cx="3810542" cy="461665"/>
            <a:chOff x="1563067" y="4338935"/>
            <a:chExt cx="3810542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563067" y="4343400"/>
              <a:ext cx="2209800" cy="457200"/>
              <a:chOff x="1524001" y="2667000"/>
              <a:chExt cx="2209800" cy="457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4001" y="2667000"/>
                <a:ext cx="2209800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76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733800" y="4338935"/>
              <a:ext cx="1639809" cy="461665"/>
              <a:chOff x="1524001" y="2666999"/>
              <a:chExt cx="1639809" cy="46166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524001" y="2666999"/>
                <a:ext cx="1639809" cy="4616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743201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6650148" y="2667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9" name="Right Brace 98"/>
          <p:cNvSpPr/>
          <p:nvPr/>
        </p:nvSpPr>
        <p:spPr>
          <a:xfrm rot="5400000">
            <a:off x="4236514" y="2697688"/>
            <a:ext cx="200056" cy="120548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72532" y="33644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3438 0.3175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/>
      <p:bldP spid="95" grpId="1"/>
      <p:bldP spid="99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</a:t>
            </a:r>
            <a:r>
              <a:rPr lang="en-US" sz="3200" b="1" dirty="0" smtClean="0"/>
              <a:t>paradigm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Divide</a:t>
            </a:r>
            <a:r>
              <a:rPr lang="en-US" sz="2000" dirty="0" smtClean="0"/>
              <a:t> the problem instance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Solve each smaller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Combine</a:t>
            </a:r>
            <a:r>
              <a:rPr lang="en-US" sz="2000" dirty="0" smtClean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to get the solution of the original instance.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609600" y="3505200"/>
            <a:ext cx="1066800" cy="3810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8751" y="2754351"/>
            <a:ext cx="52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into two or more instances  of the same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751" y="3105090"/>
            <a:ext cx="434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9000" y="49530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usually the main </a:t>
            </a:r>
            <a:r>
              <a:rPr lang="en-US" b="1" dirty="0" smtClean="0">
                <a:solidFill>
                  <a:schemeClr val="tx1"/>
                </a:solidFill>
              </a:rPr>
              <a:t>nontrivial</a:t>
            </a:r>
            <a:r>
              <a:rPr lang="en-US" dirty="0" smtClean="0">
                <a:solidFill>
                  <a:schemeClr val="tx1"/>
                </a:solidFill>
              </a:rPr>
              <a:t> step in the design of an algorithm using divide and conquer strategy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/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Pesudo</a:t>
            </a:r>
            <a:r>
              <a:rPr lang="en-US" sz="3200" b="1" dirty="0" smtClean="0"/>
              <a:t>-code for Merging two sorted arrays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 smtClean="0"/>
                  <a:t>,</a:t>
                </a:r>
                <a:r>
                  <a:rPr lang="en-US" sz="2000" b="1" dirty="0" err="1" smtClean="0"/>
                  <a:t>C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{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</a:t>
                </a:r>
                <a:r>
                  <a:rPr lang="en-US" sz="2000" b="1" dirty="0" smtClean="0">
                    <a:sym typeface="Wingdings" pitchFamily="2" charset="2"/>
                  </a:rPr>
                  <a:t>{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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</a:t>
                </a:r>
                <a:r>
                  <a:rPr lang="en-US" sz="2000" b="1" dirty="0" smtClean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 {    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</a:t>
                </a:r>
                <a:r>
                  <a:rPr lang="en-US" sz="2000" b="1" dirty="0" smtClean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</a:t>
                </a:r>
                <a:r>
                  <a:rPr lang="en-US" sz="2000" b="1" dirty="0" smtClean="0">
                    <a:sym typeface="Wingdings" pitchFamily="2" charset="2"/>
                  </a:rPr>
                  <a:t>{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    </a:t>
                </a:r>
                <a:r>
                  <a:rPr lang="en-US" sz="2000" b="1" dirty="0" smtClean="0">
                    <a:sym typeface="Wingdings" pitchFamily="2" charset="2"/>
                  </a:rPr>
                  <a:t>{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return</a:t>
                </a:r>
                <a:r>
                  <a:rPr lang="en-US" sz="2000" b="1" dirty="0" smtClean="0">
                    <a:sym typeface="Wingdings" pitchFamily="2" charset="2"/>
                  </a:rPr>
                  <a:t> C ;</a:t>
                </a:r>
                <a:endParaRPr lang="en-US" sz="20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shall make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just a slight change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the above pseudo-code to achieve our main objective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If you understood the discussion of the previous slide, can you guess it now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0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6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Merging and counting inversions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</a:rPr>
                  <a:t>Merge_and_CountInversion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 smtClean="0"/>
                  <a:t>,</a:t>
                </a:r>
                <a:r>
                  <a:rPr lang="en-US" sz="2000" b="1" dirty="0" err="1" smtClean="0"/>
                  <a:t>C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{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</a:t>
                </a:r>
                <a:r>
                  <a:rPr lang="en-US" sz="2000" b="1" dirty="0" smtClean="0">
                    <a:sym typeface="Wingdings" pitchFamily="2" charset="2"/>
                  </a:rPr>
                  <a:t>{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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</a:t>
                </a:r>
                <a:r>
                  <a:rPr lang="en-US" sz="2000" b="1" dirty="0" smtClean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 {    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                         ?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</a:t>
                </a:r>
                <a:r>
                  <a:rPr lang="en-US" sz="2000" b="1" dirty="0" smtClean="0">
                    <a:sym typeface="Wingdings" pitchFamily="2" charset="2"/>
                  </a:rPr>
                  <a:t>{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    </a:t>
                </a:r>
                <a:r>
                  <a:rPr lang="en-US" sz="2000" b="1" dirty="0" smtClean="0">
                    <a:sym typeface="Wingdings" pitchFamily="2" charset="2"/>
                  </a:rPr>
                  <a:t>{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2971799" y="3786356"/>
                <a:ext cx="4195027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+            ?         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3786356"/>
                <a:ext cx="4195027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86400" y="3830290"/>
                <a:ext cx="166904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dirty="0"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30290"/>
                <a:ext cx="1669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20" t="-8197" r="-5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Callout 7"/>
          <p:cNvSpPr/>
          <p:nvPr/>
        </p:nvSpPr>
        <p:spPr>
          <a:xfrm>
            <a:off x="5833327" y="4953000"/>
            <a:ext cx="2667000" cy="662156"/>
          </a:xfrm>
          <a:prstGeom prst="leftArrowCallout">
            <a:avLst>
              <a:gd name="adj1" fmla="val 10366"/>
              <a:gd name="adj2" fmla="val 15488"/>
              <a:gd name="adj3" fmla="val 25000"/>
              <a:gd name="adj4" fmla="val 819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Nothing extra is needed here.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</a:t>
            </a:r>
            <a:r>
              <a:rPr lang="en-US" sz="3200" b="1" dirty="0" smtClean="0">
                <a:solidFill>
                  <a:srgbClr val="C00000"/>
                </a:solidFill>
              </a:rPr>
              <a:t>conquer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Sort_and_CountInversion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a temporary array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 </a:t>
                </a:r>
                <a:r>
                  <a:rPr lang="en-US" sz="2000" b="1" dirty="0" err="1" smtClean="0">
                    <a:solidFill>
                      <a:srgbClr val="00B050"/>
                    </a:solidFill>
                    <a:sym typeface="Wingdings" pitchFamily="2" charset="2"/>
                  </a:rPr>
                  <a:t>Merge_and_CountInversion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10523" y="3200400"/>
            <a:ext cx="1250033" cy="762000"/>
            <a:chOff x="2819400" y="2514600"/>
            <a:chExt cx="1250033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)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893312" y="4038600"/>
            <a:ext cx="858901" cy="1295400"/>
            <a:chOff x="2819400" y="2502932"/>
            <a:chExt cx="858901" cy="12954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02932"/>
              <a:ext cx="231648" cy="1295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)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48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Time complexity analysis: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</a:t>
                </a:r>
                <a:r>
                  <a:rPr lang="en-US" sz="2400" b="1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2400" dirty="0"/>
                  <a:t> </a:t>
                </a:r>
                <a:r>
                  <a:rPr lang="en-US" sz="2000" dirty="0" smtClean="0"/>
                  <a:t>for some constant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</a:t>
                </a:r>
                <a:r>
                  <a:rPr lang="en-US" sz="2400" b="1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=  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+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/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</a:t>
                </a:r>
                <a:r>
                  <a:rPr lang="en-US" sz="2400" dirty="0" smtClean="0"/>
                  <a:t>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log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Theorem:</a:t>
                </a:r>
                <a:r>
                  <a:rPr lang="en-US" sz="2400" dirty="0"/>
                  <a:t> </a:t>
                </a:r>
                <a:r>
                  <a:rPr lang="en-US" sz="2000" dirty="0"/>
                  <a:t>There is </a:t>
                </a:r>
                <a:r>
                  <a:rPr lang="en-US" sz="2000" b="1" dirty="0"/>
                  <a:t>a divide and conquer </a:t>
                </a:r>
                <a:r>
                  <a:rPr lang="en-US" sz="2000" dirty="0"/>
                  <a:t>based algorithm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computing the number of inversions in an array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running time of the algorithm is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787775"/>
            <a:ext cx="7772400" cy="1470025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Another sorting algorithm based on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8273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Is there any alternate way to </a:t>
            </a:r>
            <a:r>
              <a:rPr lang="en-US" sz="3200" b="1" dirty="0" smtClean="0">
                <a:solidFill>
                  <a:srgbClr val="7030A0"/>
                </a:solidFill>
              </a:rPr>
              <a:t>divide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2209800"/>
            <a:ext cx="3810000" cy="152400"/>
            <a:chOff x="2590800" y="2209800"/>
            <a:chExt cx="3810000" cy="15240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0" y="2209800"/>
              <a:ext cx="3352800" cy="152400"/>
              <a:chOff x="3048000" y="2209800"/>
              <a:chExt cx="33528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0480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052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756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2900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23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624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328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04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2590800" y="2209800"/>
              <a:ext cx="196334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267200" y="1143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Ribbon 18"/>
          <p:cNvSpPr/>
          <p:nvPr/>
        </p:nvSpPr>
        <p:spPr>
          <a:xfrm>
            <a:off x="2590800" y="3810000"/>
            <a:ext cx="3657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err="1" smtClean="0">
                <a:solidFill>
                  <a:schemeClr val="tx1"/>
                </a:solidFill>
              </a:rPr>
              <a:t>MergeSort</a:t>
            </a:r>
            <a:r>
              <a:rPr lang="en-US" dirty="0" smtClean="0">
                <a:solidFill>
                  <a:schemeClr val="tx1"/>
                </a:solidFill>
              </a:rPr>
              <a:t>, we divide the input instance in an obvious manner.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495800" cy="641866"/>
            <a:chOff x="3124200" y="2362200"/>
            <a:chExt cx="449580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7220532" y="263473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9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procedure is called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It </a:t>
            </a:r>
            <a:r>
              <a:rPr lang="en-US" sz="2000" b="1" dirty="0" smtClean="0">
                <a:sym typeface="Wingdings" pitchFamily="2" charset="2"/>
              </a:rPr>
              <a:t>rearranges</a:t>
            </a:r>
            <a:r>
              <a:rPr lang="en-US" sz="2000" dirty="0" smtClean="0">
                <a:sym typeface="Wingdings" pitchFamily="2" charset="2"/>
              </a:rPr>
              <a:t> the elements so that all elements less than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appear to the left of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and all elements greater than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appear to the right of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.</a:t>
            </a:r>
            <a:r>
              <a:rPr lang="en-US" sz="2000" dirty="0" smtClean="0">
                <a:sym typeface="Wingdings" pitchFamily="2" charset="2"/>
              </a:rPr>
              <a:t>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54864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&lt;x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5098" y="541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&gt;x</a:t>
              </a:r>
              <a:endParaRPr lang="en-US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-457199" y="2667000"/>
            <a:ext cx="4572000" cy="1298448"/>
          </a:xfrm>
          <a:prstGeom prst="cloudCallout">
            <a:avLst>
              <a:gd name="adj1" fmla="val 14044"/>
              <a:gd name="adj2" fmla="val 70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Can you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now guess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a divide and conquer algorithm for sorting based on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return(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//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index where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] is finally placed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  <a:blipFill rotWithShape="1">
                <a:blip r:embed="rId3"/>
                <a:stretch>
                  <a:fillRect l="-714" t="-615" r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572000"/>
            <a:ext cx="7086600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this algorithm from various perspectives. For almost all practical purposes, this is the most efficient algorithm for sorting.  It outperforms </a:t>
            </a:r>
            <a:r>
              <a:rPr lang="en-US" b="1" dirty="0" err="1">
                <a:solidFill>
                  <a:srgbClr val="7030A0"/>
                </a:solidFill>
              </a:rPr>
              <a:t>MergeSort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by a significant </a:t>
            </a:r>
            <a:r>
              <a:rPr lang="en-US" dirty="0" smtClean="0">
                <a:solidFill>
                  <a:schemeClr val="tx1"/>
                </a:solidFill>
              </a:rPr>
              <a:t>factor.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38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4384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Important </a:t>
                </a:r>
                <a:r>
                  <a:rPr lang="en-US" dirty="0">
                    <a:solidFill>
                      <a:srgbClr val="7030A0"/>
                    </a:solidFill>
                  </a:rPr>
                  <a:t>Lessons 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sz="2400" dirty="0" smtClean="0"/>
                  <a:t>that we will learn today…</a:t>
                </a:r>
                <a:endParaRPr lang="en-US" sz="2400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4384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3810000"/>
            <a:ext cx="7772400" cy="15001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Role of </a:t>
            </a:r>
            <a:r>
              <a:rPr lang="en-US" sz="2400" b="1" dirty="0" smtClean="0">
                <a:solidFill>
                  <a:srgbClr val="0070C0"/>
                </a:solidFill>
              </a:rPr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Learn from the </a:t>
            </a:r>
            <a:r>
              <a:rPr lang="en-US" sz="2400" b="1" dirty="0" smtClean="0">
                <a:solidFill>
                  <a:srgbClr val="C00000"/>
                </a:solidFill>
              </a:rPr>
              <a:t>past</a:t>
            </a:r>
            <a:r>
              <a:rPr lang="en-US" sz="2400" b="1" dirty="0" smtClean="0">
                <a:solidFill>
                  <a:schemeClr val="tx1"/>
                </a:solidFill>
              </a:rPr>
              <a:t> …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4419600"/>
            <a:ext cx="1859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algorithms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7030A0"/>
                </a:solidFill>
              </a:rPr>
              <a:t>QuickSort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The running time of Quick Sort depends upon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 element we choose for partition in each recursive call. </a:t>
                </a:r>
              </a:p>
              <a:p>
                <a:r>
                  <a:rPr lang="en-US" sz="2000" dirty="0" smtClean="0"/>
                  <a:t>What can be the worst case running time of Quick Sort ? </a:t>
                </a:r>
              </a:p>
              <a:p>
                <a:r>
                  <a:rPr lang="en-US" sz="2000" dirty="0" smtClean="0"/>
                  <a:t>What can be the best case running time of Quick Sort ?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Give </a:t>
                </a:r>
                <a:r>
                  <a:rPr lang="en-US" sz="2000" dirty="0"/>
                  <a:t>an implementation of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/>
                  <a:t>that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) time and using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extra space only. </a:t>
                </a:r>
                <a:r>
                  <a:rPr lang="en-US" sz="2000" dirty="0" smtClean="0"/>
                  <a:t>(I gave this homework last week as well)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i="1" dirty="0" smtClean="0"/>
                  <a:t>Sometime later in the course, we shall revisit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i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i="1" dirty="0" smtClean="0"/>
                  <a:t>and </a:t>
                </a:r>
                <a:endParaRPr lang="en-US" sz="2000" i="1" dirty="0" smtClean="0"/>
              </a:p>
              <a:p>
                <a:pPr marL="0" indent="0" algn="ctr">
                  <a:buNone/>
                </a:pPr>
                <a:r>
                  <a:rPr lang="en-US" sz="2000" i="1" dirty="0" smtClean="0"/>
                  <a:t>analyze it </a:t>
                </a:r>
                <a:r>
                  <a:rPr lang="en-US" sz="2000" i="1" dirty="0" smtClean="0">
                    <a:solidFill>
                      <a:srgbClr val="006C31"/>
                    </a:solidFill>
                  </a:rPr>
                  <a:t>theoretically (average </a:t>
                </a:r>
                <a:r>
                  <a:rPr lang="en-US" sz="2000" i="1" dirty="0" smtClean="0">
                    <a:solidFill>
                      <a:srgbClr val="006C31"/>
                    </a:solidFill>
                  </a:rPr>
                  <a:t>time </a:t>
                </a:r>
                <a:r>
                  <a:rPr lang="en-US" sz="2000" i="1" dirty="0" smtClean="0">
                    <a:solidFill>
                      <a:srgbClr val="006C31"/>
                    </a:solidFill>
                  </a:rPr>
                  <a:t>complexity) </a:t>
                </a:r>
                <a:r>
                  <a:rPr lang="en-US" sz="2000" i="1" dirty="0" smtClean="0"/>
                  <a:t>and</a:t>
                </a:r>
                <a:r>
                  <a:rPr lang="en-US" sz="2000" i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experimentally. </a:t>
                </a:r>
              </a:p>
              <a:p>
                <a:pPr marL="0" indent="0" algn="ctr">
                  <a:buNone/>
                </a:pPr>
                <a:r>
                  <a:rPr lang="en-US" sz="2000" i="1" dirty="0" smtClean="0"/>
                  <a:t>The outcome will be </a:t>
                </a:r>
                <a:r>
                  <a:rPr lang="en-US" sz="2000" i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surprising</a:t>
                </a:r>
                <a:r>
                  <a:rPr lang="en-US" sz="2000" i="1" dirty="0" smtClean="0"/>
                  <a:t> and </a:t>
                </a:r>
                <a:r>
                  <a:rPr lang="en-US" sz="2000" i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counterintuitive. </a:t>
                </a:r>
                <a:r>
                  <a:rPr lang="en-US" dirty="0" smtClean="0">
                    <a:solidFill>
                      <a:srgbClr val="006C31"/>
                    </a:solidFill>
                    <a:sym typeface="Wingdings" pitchFamily="2" charset="2"/>
                  </a:rPr>
                  <a:t></a:t>
                </a:r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Role of </a:t>
            </a:r>
            <a:r>
              <a:rPr lang="en-US" sz="3600" b="1" dirty="0" smtClean="0">
                <a:solidFill>
                  <a:srgbClr val="006C31"/>
                </a:solidFill>
              </a:rPr>
              <a:t>Data Structures </a:t>
            </a:r>
            <a:r>
              <a:rPr lang="en-US" sz="3600" b="1" dirty="0" smtClean="0"/>
              <a:t>in </a:t>
            </a:r>
            <a:br>
              <a:rPr lang="en-US" sz="3600" b="1" dirty="0" smtClean="0"/>
            </a:br>
            <a:r>
              <a:rPr lang="en-US" sz="3600" b="1" dirty="0" smtClean="0"/>
              <a:t>designing </a:t>
            </a:r>
            <a:r>
              <a:rPr lang="en-US" sz="3600" b="1" dirty="0" smtClean="0">
                <a:solidFill>
                  <a:srgbClr val="002060"/>
                </a:solidFill>
              </a:rPr>
              <a:t>efficient algorithms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b="1" dirty="0" smtClean="0"/>
              <a:t>: </a:t>
            </a:r>
            <a:r>
              <a:rPr lang="en-US" sz="2000" dirty="0" smtClean="0"/>
              <a:t>A collection of data elements </a:t>
            </a:r>
            <a:r>
              <a:rPr lang="en-US" sz="2000" i="1" dirty="0" smtClean="0">
                <a:solidFill>
                  <a:srgbClr val="C00000"/>
                </a:solidFill>
              </a:rPr>
              <a:t>arranged</a:t>
            </a:r>
            <a:r>
              <a:rPr lang="en-US" sz="2000" dirty="0" smtClean="0">
                <a:solidFill>
                  <a:srgbClr val="C00000"/>
                </a:solidFill>
              </a:rPr>
              <a:t> and </a:t>
            </a:r>
            <a:r>
              <a:rPr lang="en-US" sz="2000" i="1" dirty="0" smtClean="0">
                <a:solidFill>
                  <a:srgbClr val="C00000"/>
                </a:solidFill>
              </a:rPr>
              <a:t>connected</a:t>
            </a:r>
            <a:r>
              <a:rPr lang="en-US" sz="2000" i="1" dirty="0" smtClean="0"/>
              <a:t> </a:t>
            </a:r>
            <a:r>
              <a:rPr lang="en-US" sz="2000" dirty="0" smtClean="0"/>
              <a:t>in a way </a:t>
            </a:r>
          </a:p>
          <a:p>
            <a:pPr marL="0" indent="0">
              <a:buNone/>
            </a:pPr>
            <a:r>
              <a:rPr lang="en-US" sz="2000" dirty="0" smtClean="0"/>
              <a:t>which can facilitate </a:t>
            </a:r>
            <a:r>
              <a:rPr lang="en-US" sz="2000" u="sng" dirty="0" smtClean="0"/>
              <a:t>efficient executions</a:t>
            </a:r>
            <a:r>
              <a:rPr lang="en-US" sz="2000" dirty="0" smtClean="0"/>
              <a:t> of a  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7030A0"/>
                </a:solidFill>
              </a:rPr>
              <a:t>possibly long</a:t>
            </a:r>
            <a:r>
              <a:rPr lang="en-US" sz="2000" dirty="0" smtClean="0"/>
              <a:t>) sequence of operations.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Parameters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Query/Update time</a:t>
            </a:r>
          </a:p>
          <a:p>
            <a:r>
              <a:rPr lang="en-US" sz="2000" dirty="0" smtClean="0"/>
              <a:t>Space</a:t>
            </a:r>
          </a:p>
          <a:p>
            <a:r>
              <a:rPr lang="en-US" sz="2000" dirty="0" smtClean="0"/>
              <a:t>Preprocessing time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Role of </a:t>
            </a:r>
            <a:r>
              <a:rPr lang="en-US" sz="3600" b="1" dirty="0" smtClean="0">
                <a:solidFill>
                  <a:srgbClr val="006C31"/>
                </a:solidFill>
              </a:rPr>
              <a:t>Data Structures </a:t>
            </a:r>
            <a:r>
              <a:rPr lang="en-US" sz="3600" b="1" dirty="0" smtClean="0"/>
              <a:t>in </a:t>
            </a:r>
            <a:br>
              <a:rPr lang="en-US" sz="3600" b="1" dirty="0" smtClean="0"/>
            </a:br>
            <a:r>
              <a:rPr lang="en-US" sz="3600" b="1" dirty="0" smtClean="0"/>
              <a:t>designing </a:t>
            </a:r>
            <a:r>
              <a:rPr lang="en-US" sz="3600" b="1" dirty="0" smtClean="0">
                <a:solidFill>
                  <a:srgbClr val="002060"/>
                </a:solidFill>
              </a:rPr>
              <a:t>efficient algorithms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 collection of data elements </a:t>
                </a:r>
                <a:r>
                  <a:rPr lang="en-US" sz="2000" i="1" dirty="0" smtClean="0">
                    <a:solidFill>
                      <a:srgbClr val="C00000"/>
                    </a:solidFill>
                  </a:rPr>
                  <a:t>arranged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sz="2000" i="1" dirty="0" smtClean="0">
                    <a:solidFill>
                      <a:srgbClr val="C00000"/>
                    </a:solidFill>
                  </a:rPr>
                  <a:t>connected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in a way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which can facilitate </a:t>
                </a:r>
                <a:r>
                  <a:rPr lang="en-US" sz="2000" u="sng" dirty="0" smtClean="0"/>
                  <a:t>efficient executions</a:t>
                </a:r>
                <a:r>
                  <a:rPr lang="en-US" sz="2000" dirty="0" smtClean="0"/>
                  <a:t> of a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possibly long</a:t>
                </a:r>
                <a:r>
                  <a:rPr lang="en-US" sz="2000" dirty="0" smtClean="0"/>
                  <a:t>) sequence of operations.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Consider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performs many operations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4876800"/>
            <a:ext cx="312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Improving </a:t>
            </a:r>
            <a:r>
              <a:rPr lang="en-US" sz="2000" dirty="0">
                <a:sym typeface="Wingdings" pitchFamily="2" charset="2"/>
              </a:rPr>
              <a:t>time complexity of these operations 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Improving </a:t>
                </a:r>
                <a:r>
                  <a:rPr lang="en-US" sz="2000" dirty="0" smtClean="0">
                    <a:sym typeface="Wingdings" pitchFamily="2" charset="2"/>
                  </a:rPr>
                  <a:t>the time </a:t>
                </a:r>
                <a:r>
                  <a:rPr lang="en-US" sz="2000" dirty="0">
                    <a:sym typeface="Wingdings" pitchFamily="2" charset="2"/>
                  </a:rPr>
                  <a:t>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65" t="-5882" r="-197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886200" y="4953000"/>
            <a:ext cx="685800" cy="484632"/>
          </a:xfrm>
          <a:prstGeom prst="righ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514600" y="5715000"/>
            <a:ext cx="2971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So, it is worth designing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suitable </a:t>
            </a:r>
            <a:r>
              <a:rPr lang="en-US" b="1" dirty="0" smtClean="0">
                <a:solidFill>
                  <a:schemeClr val="tx1"/>
                </a:solidFill>
              </a:rPr>
              <a:t>data structure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5762" y="4171890"/>
            <a:ext cx="307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b="1" dirty="0">
                <a:solidFill>
                  <a:srgbClr val="7030A0"/>
                </a:solidFill>
              </a:rPr>
              <a:t>same type </a:t>
            </a:r>
            <a:r>
              <a:rPr lang="en-US" sz="2000" dirty="0"/>
              <a:t>on some data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4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Problem description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Definition (Inversion): </a:t>
            </a:r>
            <a:r>
              <a:rPr lang="en-US" sz="2000" dirty="0" smtClean="0"/>
              <a:t>Given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of size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a pair 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),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is called an inversion if</a:t>
            </a:r>
          </a:p>
          <a:p>
            <a:pPr marL="0" indent="0">
              <a:buNone/>
            </a:pPr>
            <a:r>
              <a:rPr lang="en-US" sz="2000" b="1" dirty="0" smtClean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Inversions are 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),(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(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70C0"/>
                </a:solidFill>
              </a:rPr>
              <a:t>7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AIM:</a:t>
            </a: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n efficient algorithm to count  the number of inversions in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0            1            2           3             4         5           6            7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28279" y="20574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]&gt;</a:t>
            </a:r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j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93712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 smtClean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count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do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For(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{       If </a:t>
                </a:r>
                <a:r>
                  <a:rPr lang="en-US" sz="2000" dirty="0" smtClean="0">
                    <a:sym typeface="Wingdings" pitchFamily="2" charset="2"/>
                  </a:rPr>
                  <a:t>(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 )  </a:t>
                </a:r>
                <a:r>
                  <a:rPr lang="en-US" sz="2000" b="1" dirty="0" smtClean="0"/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count 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}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count;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88339" y="3048000"/>
                <a:ext cx="103586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]&gt;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339" y="3048000"/>
                <a:ext cx="103586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294" t="-8197" r="-111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Let us try to design a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C00000"/>
                </a:solidFill>
              </a:rPr>
              <a:t>Divide and Conquer </a:t>
            </a:r>
            <a:r>
              <a:rPr lang="en-US" sz="3600" b="1" dirty="0" smtClean="0"/>
              <a:t>based 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do we approach using </a:t>
            </a:r>
            <a:r>
              <a:rPr lang="en-US" sz="3200" b="1" dirty="0" smtClean="0">
                <a:solidFill>
                  <a:srgbClr val="7030A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39834" y="28926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0            1            2           3             4         5           6            7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05350" y="2286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Up Arrow 25"/>
          <p:cNvSpPr/>
          <p:nvPr/>
        </p:nvSpPr>
        <p:spPr>
          <a:xfrm>
            <a:off x="3352800" y="3585865"/>
            <a:ext cx="1905000" cy="681335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3200400" y="2743200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5413248" y="2697479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562600" y="2697479"/>
            <a:ext cx="1143000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4267200" y="3581400"/>
            <a:ext cx="1752600" cy="6858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4419600" y="3581400"/>
            <a:ext cx="671131" cy="383738"/>
          </a:xfrm>
          <a:prstGeom prst="curvedUpArrow">
            <a:avLst>
              <a:gd name="adj1" fmla="val 23084"/>
              <a:gd name="adj2" fmla="val 44211"/>
              <a:gd name="adj3" fmla="val 2895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3200400" y="3581400"/>
            <a:ext cx="3124200" cy="9906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76500" y="1981200"/>
            <a:ext cx="2171700" cy="685801"/>
            <a:chOff x="2476500" y="1981200"/>
            <a:chExt cx="2171700" cy="685801"/>
          </a:xfrm>
        </p:grpSpPr>
        <p:sp>
          <p:nvSpPr>
            <p:cNvPr id="24" name="Right Brace 2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81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4762500" y="1981200"/>
            <a:ext cx="2171700" cy="685801"/>
            <a:chOff x="4762500" y="1981200"/>
            <a:chExt cx="2171700" cy="685801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5695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2552700" y="47244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1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2521</Words>
  <Application>Microsoft Office PowerPoint</Application>
  <PresentationFormat>On-screen Show (4:3)</PresentationFormat>
  <Paragraphs>390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 Structures and Algorithms (CS210A) </vt:lpstr>
      <vt:lpstr>Divide and Conquer paradigm An Overview</vt:lpstr>
      <vt:lpstr>2 Important Lessons  that we will learn today…</vt:lpstr>
      <vt:lpstr>Role of Data Structures in  designing efficient algorithms</vt:lpstr>
      <vt:lpstr>Role of Data Structures in  designing efficient algorithms</vt:lpstr>
      <vt:lpstr>Counting Inversions in an array Problem description</vt:lpstr>
      <vt:lpstr>Counting Inversions in an array Problem familiarization</vt:lpstr>
      <vt:lpstr>Let us try to design a  Divide and Conquer based algorithm</vt:lpstr>
      <vt:lpstr>How do we approach using divide &amp; conquer</vt:lpstr>
      <vt:lpstr>Counting Inversions Divide and Conquer based algorithm</vt:lpstr>
      <vt:lpstr>How to efficiently compute 〖count〗_III    (Inversions of type III) ?</vt:lpstr>
      <vt:lpstr>How to efficiently compute 〖count〗_III    (Inversions of type III) ?</vt:lpstr>
      <vt:lpstr>Counting Inversions First algorithm based on divide &amp; conquer</vt:lpstr>
      <vt:lpstr>Counting Inversions First algorithm based on divide &amp; conquer</vt:lpstr>
      <vt:lpstr>Counting Inversions First algorithm based on divide &amp; conquer</vt:lpstr>
      <vt:lpstr>Sequence of observations  To achieve better running time</vt:lpstr>
      <vt:lpstr>Learn from the past …</vt:lpstr>
      <vt:lpstr>Revisiting MergeSort algorithm</vt:lpstr>
      <vt:lpstr>Relook  Merging A[i..mid] and A[mid+1..k]</vt:lpstr>
      <vt:lpstr>Pesudo-code for Merging two sorted arrays </vt:lpstr>
      <vt:lpstr>Pesudo-code for  Merging and counting inversions</vt:lpstr>
      <vt:lpstr>Counting Inversions Final algorithm based on divide &amp; conquer</vt:lpstr>
      <vt:lpstr>Counting Inversions Final algorithm based on divide &amp; conquer</vt:lpstr>
      <vt:lpstr>QuickSort </vt:lpstr>
      <vt:lpstr>Is there any alternate way to divide ?</vt:lpstr>
      <vt:lpstr>PowerPoint Presentation</vt:lpstr>
      <vt:lpstr>PowerPoint Presentation</vt:lpstr>
      <vt:lpstr>Pseudocode for QuickSort(S) </vt:lpstr>
      <vt:lpstr>Pseudocode for QuickSort(S) When the input S is stored in an array</vt:lpstr>
      <vt:lpstr>QuickSort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533</cp:revision>
  <dcterms:created xsi:type="dcterms:W3CDTF">2011-12-03T04:13:03Z</dcterms:created>
  <dcterms:modified xsi:type="dcterms:W3CDTF">2016-02-02T05:51:12Z</dcterms:modified>
</cp:coreProperties>
</file>