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51"/>
  </p:notesMasterIdLst>
  <p:sldIdLst>
    <p:sldId id="637" r:id="rId2"/>
    <p:sldId id="524" r:id="rId3"/>
    <p:sldId id="532" r:id="rId4"/>
    <p:sldId id="573" r:id="rId5"/>
    <p:sldId id="632" r:id="rId6"/>
    <p:sldId id="557" r:id="rId7"/>
    <p:sldId id="638" r:id="rId8"/>
    <p:sldId id="639" r:id="rId9"/>
    <p:sldId id="640" r:id="rId10"/>
    <p:sldId id="589" r:id="rId11"/>
    <p:sldId id="593" r:id="rId12"/>
    <p:sldId id="594" r:id="rId13"/>
    <p:sldId id="596" r:id="rId14"/>
    <p:sldId id="597" r:id="rId15"/>
    <p:sldId id="577" r:id="rId16"/>
    <p:sldId id="635" r:id="rId17"/>
    <p:sldId id="578" r:id="rId18"/>
    <p:sldId id="579" r:id="rId19"/>
    <p:sldId id="598" r:id="rId20"/>
    <p:sldId id="599" r:id="rId21"/>
    <p:sldId id="641" r:id="rId22"/>
    <p:sldId id="630" r:id="rId23"/>
    <p:sldId id="627" r:id="rId24"/>
    <p:sldId id="602" r:id="rId25"/>
    <p:sldId id="642" r:id="rId26"/>
    <p:sldId id="661" r:id="rId27"/>
    <p:sldId id="628" r:id="rId28"/>
    <p:sldId id="601" r:id="rId29"/>
    <p:sldId id="608" r:id="rId30"/>
    <p:sldId id="605" r:id="rId31"/>
    <p:sldId id="644" r:id="rId32"/>
    <p:sldId id="607" r:id="rId33"/>
    <p:sldId id="609" r:id="rId34"/>
    <p:sldId id="610" r:id="rId35"/>
    <p:sldId id="611" r:id="rId36"/>
    <p:sldId id="615" r:id="rId37"/>
    <p:sldId id="653" r:id="rId38"/>
    <p:sldId id="654" r:id="rId39"/>
    <p:sldId id="655" r:id="rId40"/>
    <p:sldId id="614" r:id="rId41"/>
    <p:sldId id="612" r:id="rId42"/>
    <p:sldId id="621" r:id="rId43"/>
    <p:sldId id="656" r:id="rId44"/>
    <p:sldId id="657" r:id="rId45"/>
    <p:sldId id="629" r:id="rId46"/>
    <p:sldId id="651" r:id="rId47"/>
    <p:sldId id="652" r:id="rId48"/>
    <p:sldId id="663" r:id="rId49"/>
    <p:sldId id="665" r:id="rId5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76" autoAdjust="0"/>
  </p:normalViewPr>
  <p:slideViewPr>
    <p:cSldViewPr>
      <p:cViewPr>
        <p:scale>
          <a:sx n="85" d="100"/>
          <a:sy n="85" d="100"/>
        </p:scale>
        <p:origin x="-1080" y="45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AA3A7DB-FD4B-4A56-961D-EE92B832D86A}" type="datetimeFigureOut">
              <a:rPr lang="en-US"/>
              <a:pPr>
                <a:defRPr/>
              </a:pPr>
              <a:t>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428B6ACE-7DA9-451D-B4FE-F8D8CCE413A2}" type="slidenum">
              <a:rPr lang="en-US"/>
              <a:pPr>
                <a:defRPr/>
              </a:pPr>
              <a:t>‹#›</a:t>
            </a:fld>
            <a:endParaRPr lang="en-US"/>
          </a:p>
        </p:txBody>
      </p:sp>
    </p:spTree>
    <p:extLst>
      <p:ext uri="{BB962C8B-B14F-4D97-AF65-F5344CB8AC3E}">
        <p14:creationId xmlns:p14="http://schemas.microsoft.com/office/powerpoint/2010/main" val="78742846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41E3B87-0EAF-4D3F-A8FE-4D644E3BA938}" type="datetime1">
              <a:rPr lang="en-US"/>
              <a:pPr>
                <a:defRPr/>
              </a:pPr>
              <a:t>2/9/2016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177C87-4399-4169-8EAA-A2FF838D2DBE}" type="slidenum">
              <a:rPr lang="en-US"/>
              <a:pPr>
                <a:defRPr/>
              </a:pPr>
              <a:t>‹#›</a:t>
            </a:fld>
            <a:endParaRPr lang="en-US"/>
          </a:p>
        </p:txBody>
      </p:sp>
    </p:spTree>
    <p:extLst>
      <p:ext uri="{BB962C8B-B14F-4D97-AF65-F5344CB8AC3E}">
        <p14:creationId xmlns:p14="http://schemas.microsoft.com/office/powerpoint/2010/main" val="888921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311F363-266E-4B39-9664-0E5F96917999}" type="datetime1">
              <a:rPr lang="en-US"/>
              <a:pPr>
                <a:defRPr/>
              </a:pPr>
              <a:t>2/9/2016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9F8759C-6D63-4A5B-8A92-29BD5C9DCC87}" type="slidenum">
              <a:rPr lang="en-US"/>
              <a:pPr>
                <a:defRPr/>
              </a:pPr>
              <a:t>‹#›</a:t>
            </a:fld>
            <a:endParaRPr lang="en-US"/>
          </a:p>
        </p:txBody>
      </p:sp>
    </p:spTree>
    <p:extLst>
      <p:ext uri="{BB962C8B-B14F-4D97-AF65-F5344CB8AC3E}">
        <p14:creationId xmlns:p14="http://schemas.microsoft.com/office/powerpoint/2010/main" val="3083374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4A32EBB-5C32-49A2-ADCD-F3C86202F8FA}" type="datetime1">
              <a:rPr lang="en-US"/>
              <a:pPr>
                <a:defRPr/>
              </a:pPr>
              <a:t>2/9/2016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4E1702-FB5B-4ADB-8DA9-1EFEE2FCFD17}" type="slidenum">
              <a:rPr lang="en-US"/>
              <a:pPr>
                <a:defRPr/>
              </a:pPr>
              <a:t>‹#›</a:t>
            </a:fld>
            <a:endParaRPr lang="en-US"/>
          </a:p>
        </p:txBody>
      </p:sp>
    </p:spTree>
    <p:extLst>
      <p:ext uri="{BB962C8B-B14F-4D97-AF65-F5344CB8AC3E}">
        <p14:creationId xmlns:p14="http://schemas.microsoft.com/office/powerpoint/2010/main" val="3064828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8E9C23F-070E-4955-A2E9-D262826D12BE}" type="datetime1">
              <a:rPr lang="en-US"/>
              <a:pPr>
                <a:defRPr/>
              </a:pPr>
              <a:t>2/9/2016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47D3F34-CCFE-4664-990B-25D48250FF76}" type="slidenum">
              <a:rPr lang="en-US"/>
              <a:pPr>
                <a:defRPr/>
              </a:pPr>
              <a:t>‹#›</a:t>
            </a:fld>
            <a:endParaRPr lang="en-US"/>
          </a:p>
        </p:txBody>
      </p:sp>
    </p:spTree>
    <p:extLst>
      <p:ext uri="{BB962C8B-B14F-4D97-AF65-F5344CB8AC3E}">
        <p14:creationId xmlns:p14="http://schemas.microsoft.com/office/powerpoint/2010/main" val="411103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D811857-66C0-437E-ACBA-BF7BCE55233B}" type="datetime1">
              <a:rPr lang="en-US"/>
              <a:pPr>
                <a:defRPr/>
              </a:pPr>
              <a:t>2/9/2016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92E9ED8-BBDD-47A1-9C62-8C7F2ACFBD70}" type="slidenum">
              <a:rPr lang="en-US"/>
              <a:pPr>
                <a:defRPr/>
              </a:pPr>
              <a:t>‹#›</a:t>
            </a:fld>
            <a:endParaRPr lang="en-US"/>
          </a:p>
        </p:txBody>
      </p:sp>
    </p:spTree>
    <p:extLst>
      <p:ext uri="{BB962C8B-B14F-4D97-AF65-F5344CB8AC3E}">
        <p14:creationId xmlns:p14="http://schemas.microsoft.com/office/powerpoint/2010/main" val="370413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257FB79-49E0-495C-87BE-B2A1C6E0B2F0}" type="datetime1">
              <a:rPr lang="en-US"/>
              <a:pPr>
                <a:defRPr/>
              </a:pPr>
              <a:t>2/9/2016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2327573-F1C1-4830-B7EC-9EBDAFC3F16D}" type="slidenum">
              <a:rPr lang="en-US"/>
              <a:pPr>
                <a:defRPr/>
              </a:pPr>
              <a:t>‹#›</a:t>
            </a:fld>
            <a:endParaRPr lang="en-US"/>
          </a:p>
        </p:txBody>
      </p:sp>
    </p:spTree>
    <p:extLst>
      <p:ext uri="{BB962C8B-B14F-4D97-AF65-F5344CB8AC3E}">
        <p14:creationId xmlns:p14="http://schemas.microsoft.com/office/powerpoint/2010/main" val="245685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5E181FA-412A-4421-9246-D21324FE2C44}" type="datetime1">
              <a:rPr lang="en-US"/>
              <a:pPr>
                <a:defRPr/>
              </a:pPr>
              <a:t>2/9/2016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18461BB-7A72-48FB-85BD-B2543F198267}" type="slidenum">
              <a:rPr lang="en-US"/>
              <a:pPr>
                <a:defRPr/>
              </a:pPr>
              <a:t>‹#›</a:t>
            </a:fld>
            <a:endParaRPr lang="en-US"/>
          </a:p>
        </p:txBody>
      </p:sp>
    </p:spTree>
    <p:extLst>
      <p:ext uri="{BB962C8B-B14F-4D97-AF65-F5344CB8AC3E}">
        <p14:creationId xmlns:p14="http://schemas.microsoft.com/office/powerpoint/2010/main" val="354411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A86A6B7-3376-42F2-8702-2D1FCF5FB182}" type="datetime1">
              <a:rPr lang="en-US"/>
              <a:pPr>
                <a:defRPr/>
              </a:pPr>
              <a:t>2/9/2016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A696056-B04C-48AB-8C53-BBF1FF11CC18}" type="slidenum">
              <a:rPr lang="en-US"/>
              <a:pPr>
                <a:defRPr/>
              </a:pPr>
              <a:t>‹#›</a:t>
            </a:fld>
            <a:endParaRPr lang="en-US"/>
          </a:p>
        </p:txBody>
      </p:sp>
    </p:spTree>
    <p:extLst>
      <p:ext uri="{BB962C8B-B14F-4D97-AF65-F5344CB8AC3E}">
        <p14:creationId xmlns:p14="http://schemas.microsoft.com/office/powerpoint/2010/main" val="3477422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B036330-39E0-4348-93D8-084D75D931AB}" type="datetime1">
              <a:rPr lang="en-US"/>
              <a:pPr>
                <a:defRPr/>
              </a:pPr>
              <a:t>2/9/2016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0A7131A-5F98-4DE9-B58E-5AC46F8F2B76}" type="slidenum">
              <a:rPr lang="en-US"/>
              <a:pPr>
                <a:defRPr/>
              </a:pPr>
              <a:t>‹#›</a:t>
            </a:fld>
            <a:endParaRPr lang="en-US"/>
          </a:p>
        </p:txBody>
      </p:sp>
    </p:spTree>
    <p:extLst>
      <p:ext uri="{BB962C8B-B14F-4D97-AF65-F5344CB8AC3E}">
        <p14:creationId xmlns:p14="http://schemas.microsoft.com/office/powerpoint/2010/main" val="2888088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EEE380A-2B94-4740-AAA2-00B55E91136B}" type="datetime1">
              <a:rPr lang="en-US"/>
              <a:pPr>
                <a:defRPr/>
              </a:pPr>
              <a:t>2/9/2016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02E9EF9-6F51-43C7-88C5-01DDD3A549F6}" type="slidenum">
              <a:rPr lang="en-US"/>
              <a:pPr>
                <a:defRPr/>
              </a:pPr>
              <a:t>‹#›</a:t>
            </a:fld>
            <a:endParaRPr lang="en-US"/>
          </a:p>
        </p:txBody>
      </p:sp>
    </p:spTree>
    <p:extLst>
      <p:ext uri="{BB962C8B-B14F-4D97-AF65-F5344CB8AC3E}">
        <p14:creationId xmlns:p14="http://schemas.microsoft.com/office/powerpoint/2010/main" val="403350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021CF8B-C8E2-441C-9E33-F2F799897A47}" type="datetime1">
              <a:rPr lang="en-US"/>
              <a:pPr>
                <a:defRPr/>
              </a:pPr>
              <a:t>2/9/2016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104CFE0-7502-4E07-8F32-3833EEC262E1}" type="slidenum">
              <a:rPr lang="en-US"/>
              <a:pPr>
                <a:defRPr/>
              </a:pPr>
              <a:t>‹#›</a:t>
            </a:fld>
            <a:endParaRPr lang="en-US"/>
          </a:p>
        </p:txBody>
      </p:sp>
    </p:spTree>
    <p:extLst>
      <p:ext uri="{BB962C8B-B14F-4D97-AF65-F5344CB8AC3E}">
        <p14:creationId xmlns:p14="http://schemas.microsoft.com/office/powerpoint/2010/main" val="2008451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E224DF6E-159B-4851-B8CD-5F6A63451708}" type="datetime1">
              <a:rPr lang="en-US"/>
              <a:pPr>
                <a:defRPr/>
              </a:pPr>
              <a:t>2/9/2016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73B7F3E5-79B2-43C4-81B5-7811AF1609B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133600"/>
            <a:ext cx="8382000" cy="1466850"/>
          </a:xfrm>
          <a:effectLst>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b="1" dirty="0" smtClean="0">
                <a:effectLst>
                  <a:outerShdw blurRad="38100" dist="38100" dir="2700000" algn="tl">
                    <a:srgbClr val="000000">
                      <a:alpha val="43137"/>
                    </a:srgbClr>
                  </a:outerShdw>
                </a:effectLst>
              </a:rPr>
              <a:t>Data Structures and Algorithms</a:t>
            </a:r>
            <a:br>
              <a:rPr lang="en-US" b="1" dirty="0" smtClean="0">
                <a:effectLst>
                  <a:outerShdw blurRad="38100" dist="38100" dir="2700000" algn="tl">
                    <a:srgbClr val="000000">
                      <a:alpha val="43137"/>
                    </a:srgbClr>
                  </a:outerShdw>
                </a:effectLst>
              </a:rPr>
            </a:br>
            <a:r>
              <a:rPr lang="en-US" sz="2700" dirty="0" smtClean="0">
                <a:solidFill>
                  <a:srgbClr val="002060"/>
                </a:solidFill>
              </a:rPr>
              <a:t>(</a:t>
            </a:r>
            <a:r>
              <a:rPr lang="en-US" sz="2700" b="1" dirty="0" smtClean="0">
                <a:solidFill>
                  <a:srgbClr val="7030A0"/>
                </a:solidFill>
              </a:rPr>
              <a:t>CS210A</a:t>
            </a:r>
            <a:r>
              <a:rPr lang="en-US" sz="2700" dirty="0" smtClean="0">
                <a:solidFill>
                  <a:srgbClr val="002060"/>
                </a:solidFill>
              </a:rPr>
              <a:t>)</a:t>
            </a:r>
            <a:br>
              <a:rPr lang="en-US" sz="2700" dirty="0" smtClean="0">
                <a:solidFill>
                  <a:srgbClr val="002060"/>
                </a:solidFill>
              </a:rPr>
            </a:br>
            <a:endParaRPr lang="en-US" b="1" dirty="0">
              <a:solidFill>
                <a:srgbClr val="C00000"/>
              </a:solidFill>
            </a:endParaRPr>
          </a:p>
        </p:txBody>
      </p:sp>
      <p:sp>
        <p:nvSpPr>
          <p:cNvPr id="3" name="Subtitle 2"/>
          <p:cNvSpPr>
            <a:spLocks noGrp="1"/>
          </p:cNvSpPr>
          <p:nvPr>
            <p:ph type="subTitle" idx="1"/>
          </p:nvPr>
        </p:nvSpPr>
        <p:spPr>
          <a:xfrm>
            <a:off x="609600" y="4495800"/>
            <a:ext cx="8153400" cy="1447800"/>
          </a:xfrm>
        </p:spPr>
        <p:style>
          <a:lnRef idx="1">
            <a:schemeClr val="accent4"/>
          </a:lnRef>
          <a:fillRef idx="2">
            <a:schemeClr val="accent4"/>
          </a:fillRef>
          <a:effectRef idx="1">
            <a:schemeClr val="accent4"/>
          </a:effectRef>
          <a:fontRef idx="minor">
            <a:schemeClr val="dk1"/>
          </a:fontRef>
        </p:style>
        <p:txBody>
          <a:bodyPr>
            <a:normAutofit/>
          </a:bodyPr>
          <a:lstStyle/>
          <a:p>
            <a:r>
              <a:rPr lang="en-US" sz="2400" b="1" dirty="0" smtClean="0">
                <a:solidFill>
                  <a:srgbClr val="C00000"/>
                </a:solidFill>
              </a:rPr>
              <a:t>Lecture 18:</a:t>
            </a:r>
          </a:p>
          <a:p>
            <a:pPr algn="l" fontAlgn="auto">
              <a:spcAft>
                <a:spcPts val="0"/>
              </a:spcAft>
              <a:defRPr/>
            </a:pPr>
            <a:r>
              <a:rPr lang="en-US" sz="2200" b="1" dirty="0">
                <a:solidFill>
                  <a:srgbClr val="7030A0"/>
                </a:solidFill>
              </a:rPr>
              <a:t>Height balanced </a:t>
            </a:r>
            <a:r>
              <a:rPr lang="en-US" sz="2200" b="1" dirty="0" smtClean="0">
                <a:solidFill>
                  <a:schemeClr val="tx1"/>
                </a:solidFill>
              </a:rPr>
              <a:t>BST</a:t>
            </a:r>
            <a:endParaRPr lang="en-US" sz="2200" b="1" dirty="0">
              <a:solidFill>
                <a:schemeClr val="tx1"/>
              </a:solidFill>
            </a:endParaRPr>
          </a:p>
          <a:p>
            <a:pPr marL="800100" lvl="1" indent="-342900" algn="l" fontAlgn="auto">
              <a:spcAft>
                <a:spcPts val="0"/>
              </a:spcAft>
              <a:buFont typeface="Arial" pitchFamily="34" charset="0"/>
              <a:buChar char="•"/>
              <a:defRPr/>
            </a:pPr>
            <a:r>
              <a:rPr lang="en-US" sz="1800" b="1" dirty="0">
                <a:solidFill>
                  <a:srgbClr val="C00000"/>
                </a:solidFill>
              </a:rPr>
              <a:t>Red-</a:t>
            </a:r>
            <a:r>
              <a:rPr lang="en-US" sz="1800" b="1" dirty="0">
                <a:solidFill>
                  <a:schemeClr val="tx1"/>
                </a:solidFill>
              </a:rPr>
              <a:t>black</a:t>
            </a:r>
            <a:r>
              <a:rPr lang="en-US" sz="1800" b="1" dirty="0">
                <a:solidFill>
                  <a:srgbClr val="006C31"/>
                </a:solidFill>
              </a:rPr>
              <a:t> </a:t>
            </a:r>
            <a:r>
              <a:rPr lang="en-US" sz="1800" b="1" dirty="0" smtClean="0">
                <a:solidFill>
                  <a:srgbClr val="006C31"/>
                </a:solidFill>
              </a:rPr>
              <a:t>trees </a:t>
            </a:r>
            <a:r>
              <a:rPr lang="en-US" sz="1800" b="1" dirty="0" smtClean="0">
                <a:solidFill>
                  <a:srgbClr val="0070C0"/>
                </a:solidFill>
              </a:rPr>
              <a:t>- II</a:t>
            </a:r>
            <a:endParaRPr lang="en-US" sz="2000" b="1" dirty="0">
              <a:solidFill>
                <a:srgbClr val="0070C0"/>
              </a:solidFill>
            </a:endParaRPr>
          </a:p>
        </p:txBody>
      </p:sp>
      <p:sp>
        <p:nvSpPr>
          <p:cNvPr id="4" name="Slide Number Placeholder 3"/>
          <p:cNvSpPr>
            <a:spLocks noGrp="1"/>
          </p:cNvSpPr>
          <p:nvPr>
            <p:ph type="sldNum" sz="quarter" idx="12"/>
          </p:nvPr>
        </p:nvSpPr>
        <p:spPr/>
        <p:txBody>
          <a:bodyPr/>
          <a:lstStyle/>
          <a:p>
            <a:fld id="{A3F1ACDA-D648-4719-8CCF-388E5A063B5E}" type="slidenum">
              <a:rPr lang="en-US" smtClean="0"/>
              <a:t>1</a:t>
            </a:fld>
            <a:endParaRPr lang="en-US"/>
          </a:p>
        </p:txBody>
      </p:sp>
    </p:spTree>
    <p:extLst>
      <p:ext uri="{BB962C8B-B14F-4D97-AF65-F5344CB8AC3E}">
        <p14:creationId xmlns:p14="http://schemas.microsoft.com/office/powerpoint/2010/main" val="512981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b="1" dirty="0">
                <a:solidFill>
                  <a:srgbClr val="7030A0"/>
                </a:solidFill>
              </a:rPr>
              <a:t>An insight</a:t>
            </a:r>
            <a:endParaRPr lang="en-US" dirty="0"/>
          </a:p>
        </p:txBody>
      </p:sp>
      <p:sp>
        <p:nvSpPr>
          <p:cNvPr id="3" name="Content Placeholder 2"/>
          <p:cNvSpPr>
            <a:spLocks noGrp="1"/>
          </p:cNvSpPr>
          <p:nvPr>
            <p:ph idx="1"/>
          </p:nvPr>
        </p:nvSpPr>
        <p:spPr/>
        <p:txBody>
          <a:bodyPr/>
          <a:lstStyle/>
          <a:p>
            <a:pPr marL="0" indent="0">
              <a:buNone/>
            </a:pPr>
            <a:r>
              <a:rPr lang="en-US" sz="2000" dirty="0" smtClean="0"/>
              <a:t>It </a:t>
            </a:r>
            <a:r>
              <a:rPr lang="en-US" sz="2000" dirty="0"/>
              <a:t>is </a:t>
            </a:r>
            <a:r>
              <a:rPr lang="en-US" sz="2000" u="sng" dirty="0"/>
              <a:t>easier</a:t>
            </a:r>
            <a:r>
              <a:rPr lang="en-US" sz="2000" dirty="0"/>
              <a:t> to maintain a BST under deletion if </a:t>
            </a:r>
            <a:endParaRPr lang="en-US" sz="2000" dirty="0" smtClean="0"/>
          </a:p>
          <a:p>
            <a:pPr marL="0" indent="0">
              <a:buNone/>
            </a:pPr>
            <a:r>
              <a:rPr lang="en-US" sz="2000" dirty="0" smtClean="0"/>
              <a:t>the </a:t>
            </a:r>
            <a:r>
              <a:rPr lang="en-US" sz="2000" dirty="0"/>
              <a:t>node to be </a:t>
            </a:r>
            <a:r>
              <a:rPr lang="en-US" sz="2000" dirty="0" smtClean="0"/>
              <a:t>deleted</a:t>
            </a:r>
            <a:endParaRPr lang="en-US" sz="28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10</a:t>
            </a:fld>
            <a:endParaRPr lang="en-US"/>
          </a:p>
        </p:txBody>
      </p:sp>
      <p:grpSp>
        <p:nvGrpSpPr>
          <p:cNvPr id="87" name="Group 86"/>
          <p:cNvGrpSpPr/>
          <p:nvPr/>
        </p:nvGrpSpPr>
        <p:grpSpPr>
          <a:xfrm>
            <a:off x="2944108" y="2907268"/>
            <a:ext cx="785284" cy="750332"/>
            <a:chOff x="914400" y="2116877"/>
            <a:chExt cx="785284" cy="750332"/>
          </a:xfrm>
        </p:grpSpPr>
        <p:cxnSp>
          <p:nvCxnSpPr>
            <p:cNvPr id="91" name="Straight Arrow Connector 90"/>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914400" y="2116877"/>
              <a:ext cx="308098" cy="369332"/>
            </a:xfrm>
            <a:prstGeom prst="rect">
              <a:avLst/>
            </a:prstGeom>
            <a:noFill/>
          </p:spPr>
          <p:txBody>
            <a:bodyPr wrap="none" rtlCol="0">
              <a:spAutoFit/>
            </a:bodyPr>
            <a:lstStyle/>
            <a:p>
              <a:r>
                <a:rPr lang="en-US" b="1" dirty="0" smtClean="0"/>
                <a:t>p</a:t>
              </a:r>
              <a:endParaRPr lang="en-US" b="1" dirty="0"/>
            </a:p>
          </p:txBody>
        </p:sp>
      </p:grpSp>
      <p:grpSp>
        <p:nvGrpSpPr>
          <p:cNvPr id="88" name="Group 87"/>
          <p:cNvGrpSpPr/>
          <p:nvPr/>
        </p:nvGrpSpPr>
        <p:grpSpPr>
          <a:xfrm>
            <a:off x="2182108" y="35930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nvGrpSpPr>
          <p:cNvPr id="13" name="Group 12"/>
          <p:cNvGrpSpPr/>
          <p:nvPr/>
        </p:nvGrpSpPr>
        <p:grpSpPr>
          <a:xfrm>
            <a:off x="2810298" y="2667000"/>
            <a:ext cx="1990302" cy="2590800"/>
            <a:chOff x="2810298" y="2667000"/>
            <a:chExt cx="1990302" cy="2590800"/>
          </a:xfrm>
        </p:grpSpPr>
        <p:sp>
          <p:nvSpPr>
            <p:cNvPr id="101" name="Oval 100"/>
            <p:cNvSpPr/>
            <p:nvPr/>
          </p:nvSpPr>
          <p:spPr>
            <a:xfrm>
              <a:off x="4257509" y="28788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p:nvPr/>
          </p:nvCxnSpPr>
          <p:spPr>
            <a:xfrm flipH="1">
              <a:off x="3821441" y="30906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4521435" y="26670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98" idx="3"/>
              <a:endCxn id="100" idx="7"/>
            </p:cNvCxnSpPr>
            <p:nvPr/>
          </p:nvCxnSpPr>
          <p:spPr>
            <a:xfrm flipH="1">
              <a:off x="3231318" y="3838390"/>
              <a:ext cx="480801" cy="51536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3666836" y="3657600"/>
              <a:ext cx="309209" cy="21180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cxnSp>
          <p:nvCxnSpPr>
            <p:cNvPr id="99" name="Straight Arrow Connector 98"/>
            <p:cNvCxnSpPr/>
            <p:nvPr/>
          </p:nvCxnSpPr>
          <p:spPr>
            <a:xfrm>
              <a:off x="3922448" y="3855204"/>
              <a:ext cx="335061"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4262788" y="4419600"/>
              <a:ext cx="170547" cy="226571"/>
              <a:chOff x="2177886" y="2514600"/>
              <a:chExt cx="201169" cy="223166"/>
            </a:xfrm>
          </p:grpSpPr>
          <p:sp>
            <p:nvSpPr>
              <p:cNvPr id="93" name="Rectangle 92"/>
              <p:cNvSpPr/>
              <p:nvPr/>
            </p:nvSpPr>
            <p:spPr>
              <a:xfrm>
                <a:off x="2177886" y="2524882"/>
                <a:ext cx="201167"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p:cNvGrpSpPr/>
              <p:nvPr/>
            </p:nvGrpSpPr>
            <p:grpSpPr>
              <a:xfrm>
                <a:off x="2177887" y="2514600"/>
                <a:ext cx="201168" cy="212884"/>
                <a:chOff x="2177887" y="2524882"/>
                <a:chExt cx="201168" cy="212884"/>
              </a:xfrm>
            </p:grpSpPr>
            <p:cxnSp>
              <p:nvCxnSpPr>
                <p:cNvPr id="95" name="Straight Connector 94"/>
                <p:cNvCxnSpPr/>
                <p:nvPr/>
              </p:nvCxnSpPr>
              <p:spPr>
                <a:xfrm flipH="1">
                  <a:off x="2177887"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2177887"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0" name="Oval 99"/>
            <p:cNvSpPr/>
            <p:nvPr/>
          </p:nvSpPr>
          <p:spPr>
            <a:xfrm>
              <a:off x="2967392" y="4322737"/>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86" name="Isosceles Triangle 85"/>
            <p:cNvSpPr/>
            <p:nvPr/>
          </p:nvSpPr>
          <p:spPr>
            <a:xfrm>
              <a:off x="2810298" y="4516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8" name="Straight Connector 37"/>
            <p:cNvCxnSpPr>
              <a:stCxn id="101" idx="5"/>
            </p:cNvCxnSpPr>
            <p:nvPr/>
          </p:nvCxnSpPr>
          <p:spPr>
            <a:xfrm>
              <a:off x="4521435" y="3059601"/>
              <a:ext cx="279165" cy="21699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3581400" y="3657600"/>
            <a:ext cx="508578" cy="197604"/>
            <a:chOff x="3581400" y="3657600"/>
            <a:chExt cx="508578" cy="197604"/>
          </a:xfrm>
        </p:grpSpPr>
        <p:cxnSp>
          <p:nvCxnSpPr>
            <p:cNvPr id="44" name="Straight Connector 43"/>
            <p:cNvCxnSpPr/>
            <p:nvPr/>
          </p:nvCxnSpPr>
          <p:spPr>
            <a:xfrm flipV="1">
              <a:off x="3581400" y="3657600"/>
              <a:ext cx="508578" cy="1807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581400" y="3657600"/>
              <a:ext cx="507133" cy="1976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2944108" y="1971668"/>
            <a:ext cx="4382738" cy="400110"/>
          </a:xfrm>
          <a:prstGeom prst="rect">
            <a:avLst/>
          </a:prstGeom>
          <a:noFill/>
        </p:spPr>
        <p:txBody>
          <a:bodyPr wrap="none" rtlCol="0">
            <a:spAutoFit/>
          </a:bodyPr>
          <a:lstStyle/>
          <a:p>
            <a:r>
              <a:rPr lang="en-US" sz="2000" dirty="0"/>
              <a:t>has </a:t>
            </a:r>
            <a:r>
              <a:rPr lang="en-US" sz="2000" b="1" u="sng" dirty="0"/>
              <a:t>at most </a:t>
            </a:r>
            <a:r>
              <a:rPr lang="en-US" sz="2000" u="sng" dirty="0"/>
              <a:t>one child</a:t>
            </a:r>
            <a:r>
              <a:rPr lang="en-US" sz="2000" dirty="0"/>
              <a:t> which is </a:t>
            </a:r>
            <a:r>
              <a:rPr lang="en-US" sz="2000" b="1" u="sng" dirty="0">
                <a:solidFill>
                  <a:srgbClr val="0070C0"/>
                </a:solidFill>
              </a:rPr>
              <a:t>non-leaf</a:t>
            </a:r>
            <a:r>
              <a:rPr lang="en-US" sz="2000" dirty="0"/>
              <a:t>.</a:t>
            </a:r>
            <a:r>
              <a:rPr lang="en-US" sz="2000" dirty="0">
                <a:solidFill>
                  <a:srgbClr val="0070C0"/>
                </a:solidFill>
              </a:rPr>
              <a:t> </a:t>
            </a:r>
          </a:p>
        </p:txBody>
      </p:sp>
    </p:spTree>
    <p:extLst>
      <p:ext uri="{BB962C8B-B14F-4D97-AF65-F5344CB8AC3E}">
        <p14:creationId xmlns:p14="http://schemas.microsoft.com/office/powerpoint/2010/main" val="1166920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1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87"/>
                                        </p:tgtEl>
                                        <p:attrNameLst>
                                          <p:attrName>style.visibility</p:attrName>
                                        </p:attrNameLst>
                                      </p:cBhvr>
                                      <p:to>
                                        <p:strVal val="visible"/>
                                      </p:to>
                                    </p:set>
                                    <p:animEffect transition="in" filter="wipe(down)">
                                      <p:cBhvr>
                                        <p:cTn id="34" dur="500"/>
                                        <p:tgtEl>
                                          <p:spTgt spid="8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down)">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88"/>
                                        </p:tgtEl>
                                        <p:attrNameLst>
                                          <p:attrName>style.visibility</p:attrName>
                                        </p:attrNameLst>
                                      </p:cBhvr>
                                      <p:to>
                                        <p:strVal val="visible"/>
                                      </p:to>
                                    </p:set>
                                    <p:animEffect transition="in" filter="wipe(down)">
                                      <p:cBhvr>
                                        <p:cTn id="44"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build="p"/>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b="1" dirty="0">
                <a:solidFill>
                  <a:srgbClr val="7030A0"/>
                </a:solidFill>
              </a:rPr>
              <a:t>An insight</a:t>
            </a:r>
            <a:endParaRPr lang="en-US" dirty="0"/>
          </a:p>
        </p:txBody>
      </p:sp>
      <p:sp>
        <p:nvSpPr>
          <p:cNvPr id="3" name="Content Placeholder 2"/>
          <p:cNvSpPr>
            <a:spLocks noGrp="1"/>
          </p:cNvSpPr>
          <p:nvPr>
            <p:ph idx="1"/>
          </p:nvPr>
        </p:nvSpPr>
        <p:spPr/>
        <p:txBody>
          <a:bodyPr/>
          <a:lstStyle/>
          <a:p>
            <a:pPr marL="0" indent="0">
              <a:buNone/>
            </a:pPr>
            <a:r>
              <a:rPr lang="en-US" sz="2000" dirty="0" smtClean="0"/>
              <a:t>It </a:t>
            </a:r>
            <a:r>
              <a:rPr lang="en-US" sz="2000" dirty="0"/>
              <a:t>is </a:t>
            </a:r>
            <a:r>
              <a:rPr lang="en-US" sz="2000" u="sng" dirty="0"/>
              <a:t>easier</a:t>
            </a:r>
            <a:r>
              <a:rPr lang="en-US" sz="2000" dirty="0"/>
              <a:t> to maintain a BST under deletion if </a:t>
            </a:r>
            <a:endParaRPr lang="en-US" sz="2000" dirty="0" smtClean="0"/>
          </a:p>
          <a:p>
            <a:pPr marL="0" indent="0">
              <a:buNone/>
            </a:pPr>
            <a:r>
              <a:rPr lang="en-US" sz="2000" dirty="0"/>
              <a:t>the node to be </a:t>
            </a:r>
            <a:r>
              <a:rPr lang="en-US" sz="2000" dirty="0" smtClean="0"/>
              <a:t>deleted  </a:t>
            </a:r>
            <a:r>
              <a:rPr lang="en-US" sz="2000" dirty="0"/>
              <a:t>has </a:t>
            </a:r>
            <a:r>
              <a:rPr lang="en-US" sz="2000" b="1" u="sng" dirty="0"/>
              <a:t>at most </a:t>
            </a:r>
            <a:r>
              <a:rPr lang="en-US" sz="2000" u="sng" dirty="0"/>
              <a:t>one child</a:t>
            </a:r>
            <a:r>
              <a:rPr lang="en-US" sz="2000" dirty="0"/>
              <a:t> which is </a:t>
            </a:r>
            <a:r>
              <a:rPr lang="en-US" sz="2000" b="1" u="sng" dirty="0">
                <a:solidFill>
                  <a:srgbClr val="0070C0"/>
                </a:solidFill>
              </a:rPr>
              <a:t>non-leaf</a:t>
            </a:r>
            <a:r>
              <a:rPr lang="en-US" sz="2000" dirty="0"/>
              <a:t>.</a:t>
            </a:r>
            <a:r>
              <a:rPr lang="en-US" sz="2000" dirty="0">
                <a:solidFill>
                  <a:srgbClr val="0070C0"/>
                </a:solidFill>
              </a:rPr>
              <a:t> </a:t>
            </a:r>
          </a:p>
          <a:p>
            <a:pPr marL="0" indent="0">
              <a:buNone/>
            </a:pPr>
            <a:r>
              <a:rPr lang="en-US" sz="2000" dirty="0" smtClean="0">
                <a:solidFill>
                  <a:srgbClr val="0070C0"/>
                </a:solidFill>
              </a:rPr>
              <a:t> </a:t>
            </a:r>
            <a:endParaRPr lang="en-US" sz="2000" dirty="0">
              <a:solidFill>
                <a:srgbClr val="0070C0"/>
              </a:solidFill>
            </a:endParaRPr>
          </a:p>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11</a:t>
            </a:fld>
            <a:endParaRPr lang="en-US"/>
          </a:p>
        </p:txBody>
      </p:sp>
      <p:sp>
        <p:nvSpPr>
          <p:cNvPr id="101" name="Oval 100"/>
          <p:cNvSpPr/>
          <p:nvPr/>
        </p:nvSpPr>
        <p:spPr>
          <a:xfrm>
            <a:off x="4257509" y="28788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p:nvPr/>
        </p:nvCxnSpPr>
        <p:spPr>
          <a:xfrm flipH="1">
            <a:off x="3821441" y="30906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4521435" y="26670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2182108" y="3593068"/>
            <a:ext cx="1242484" cy="1664732"/>
            <a:chOff x="2182108" y="3593068"/>
            <a:chExt cx="1242484" cy="1664732"/>
          </a:xfrm>
        </p:grpSpPr>
        <p:grpSp>
          <p:nvGrpSpPr>
            <p:cNvPr id="88" name="Group 87"/>
            <p:cNvGrpSpPr/>
            <p:nvPr/>
          </p:nvGrpSpPr>
          <p:grpSpPr>
            <a:xfrm>
              <a:off x="2182108" y="35930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sp>
          <p:nvSpPr>
            <p:cNvPr id="100" name="Oval 99"/>
            <p:cNvSpPr/>
            <p:nvPr/>
          </p:nvSpPr>
          <p:spPr>
            <a:xfrm>
              <a:off x="2967392" y="4322737"/>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86" name="Isosceles Triangle 85"/>
            <p:cNvSpPr/>
            <p:nvPr/>
          </p:nvSpPr>
          <p:spPr>
            <a:xfrm>
              <a:off x="2810298" y="4516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cxnSp>
        <p:nvCxnSpPr>
          <p:cNvPr id="38" name="Straight Connector 37"/>
          <p:cNvCxnSpPr>
            <a:stCxn id="101" idx="5"/>
          </p:cNvCxnSpPr>
          <p:nvPr/>
        </p:nvCxnSpPr>
        <p:spPr>
          <a:xfrm>
            <a:off x="4521435" y="3059601"/>
            <a:ext cx="279165" cy="21699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195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77778E-6 1.11111E-6 L 0.0684 -0.1007 " pathEditMode="relative" rAng="0" ptsTypes="AA">
                                      <p:cBhvr>
                                        <p:cTn id="6" dur="2000" fill="hold"/>
                                        <p:tgtEl>
                                          <p:spTgt spid="5"/>
                                        </p:tgtEl>
                                        <p:attrNameLst>
                                          <p:attrName>ppt_x</p:attrName>
                                          <p:attrName>ppt_y</p:attrName>
                                        </p:attrNameLst>
                                      </p:cBhvr>
                                      <p:rCtr x="3420" y="-50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rgbClr val="7030A0"/>
                </a:solidFill>
              </a:rPr>
              <a:t>An important </a:t>
            </a:r>
            <a:r>
              <a:rPr lang="en-US" sz="4000" b="1" dirty="0" smtClean="0">
                <a:solidFill>
                  <a:srgbClr val="C00000"/>
                </a:solidFill>
              </a:rPr>
              <a:t>question</a:t>
            </a:r>
            <a:endParaRPr lang="en-US" sz="4000" b="1" dirty="0">
              <a:solidFill>
                <a:srgbClr val="C00000"/>
              </a:solidFill>
            </a:endParaRPr>
          </a:p>
        </p:txBody>
      </p:sp>
      <p:sp>
        <p:nvSpPr>
          <p:cNvPr id="3" name="Content Placeholder 2"/>
          <p:cNvSpPr>
            <a:spLocks noGrp="1"/>
          </p:cNvSpPr>
          <p:nvPr>
            <p:ph idx="1"/>
          </p:nvPr>
        </p:nvSpPr>
        <p:spPr/>
        <p:txBody>
          <a:bodyPr/>
          <a:lstStyle/>
          <a:p>
            <a:pPr marL="0" indent="0">
              <a:buNone/>
            </a:pPr>
            <a:r>
              <a:rPr lang="en-US" sz="2000" dirty="0" smtClean="0"/>
              <a:t>It is </a:t>
            </a:r>
            <a:r>
              <a:rPr lang="en-US" sz="2000" u="sng" dirty="0" smtClean="0"/>
              <a:t>easier</a:t>
            </a:r>
            <a:r>
              <a:rPr lang="en-US" sz="2000" dirty="0" smtClean="0"/>
              <a:t> to maintain a BST under deletion if </a:t>
            </a:r>
          </a:p>
          <a:p>
            <a:pPr marL="0" indent="0">
              <a:buNone/>
            </a:pPr>
            <a:r>
              <a:rPr lang="en-US" sz="2000" dirty="0"/>
              <a:t>the node to be </a:t>
            </a:r>
            <a:r>
              <a:rPr lang="en-US" sz="2000" dirty="0" smtClean="0"/>
              <a:t>deleted  has </a:t>
            </a:r>
            <a:r>
              <a:rPr lang="en-US" sz="2000" b="1" dirty="0" smtClean="0"/>
              <a:t>at most </a:t>
            </a:r>
            <a:r>
              <a:rPr lang="en-US" sz="2000" dirty="0" smtClean="0"/>
              <a:t>one child which is </a:t>
            </a:r>
            <a:r>
              <a:rPr lang="en-US" sz="2000" b="1" dirty="0" smtClean="0">
                <a:solidFill>
                  <a:srgbClr val="0070C0"/>
                </a:solidFill>
              </a:rPr>
              <a:t>non-leaf</a:t>
            </a:r>
            <a:r>
              <a:rPr lang="en-US" sz="2000" dirty="0" smtClean="0"/>
              <a:t>.</a:t>
            </a:r>
            <a:r>
              <a:rPr lang="en-US" sz="2000" dirty="0" smtClean="0">
                <a:solidFill>
                  <a:srgbClr val="0070C0"/>
                </a:solidFill>
              </a:rPr>
              <a:t> </a:t>
            </a:r>
            <a:endParaRPr lang="en-US" sz="2000" dirty="0">
              <a:solidFill>
                <a:srgbClr val="0070C0"/>
              </a:solidFill>
            </a:endParaRPr>
          </a:p>
          <a:p>
            <a:pPr marL="0" indent="0">
              <a:buNone/>
            </a:pPr>
            <a:r>
              <a:rPr lang="en-US" sz="2000" b="1" dirty="0" smtClean="0">
                <a:solidFill>
                  <a:srgbClr val="C00000"/>
                </a:solidFill>
              </a:rPr>
              <a:t>Question:  </a:t>
            </a:r>
            <a:r>
              <a:rPr lang="en-US" sz="2000" dirty="0" smtClean="0"/>
              <a:t>Can we transform every other case to the above case ?</a:t>
            </a:r>
          </a:p>
          <a:p>
            <a:pPr marL="0" indent="0">
              <a:buNone/>
            </a:pPr>
            <a:endParaRPr lang="en-US" sz="2000" b="1" dirty="0" smtClean="0"/>
          </a:p>
          <a:p>
            <a:pPr marL="0" indent="0">
              <a:buNone/>
            </a:pPr>
            <a:endParaRPr lang="en-US" sz="2000" b="1" dirty="0"/>
          </a:p>
          <a:p>
            <a:pPr marL="0" indent="0">
              <a:buNone/>
            </a:pPr>
            <a:endParaRPr lang="en-US" sz="2000" b="1" dirty="0" smtClean="0"/>
          </a:p>
          <a:p>
            <a:pPr marL="0" indent="0">
              <a:buNone/>
            </a:pPr>
            <a:endParaRPr lang="en-US" sz="2000" b="1" dirty="0"/>
          </a:p>
          <a:p>
            <a:pPr marL="0" indent="0">
              <a:buNone/>
            </a:pPr>
            <a:endParaRPr lang="en-US" sz="2000" b="1" dirty="0" smtClean="0"/>
          </a:p>
          <a:p>
            <a:pPr marL="0" indent="0">
              <a:buNone/>
            </a:pPr>
            <a:endParaRPr lang="en-US" sz="2000" b="1" dirty="0"/>
          </a:p>
          <a:p>
            <a:pPr marL="0" indent="0">
              <a:buNone/>
            </a:pPr>
            <a:endParaRPr lang="en-US" sz="2000" b="1" dirty="0" smtClean="0"/>
          </a:p>
          <a:p>
            <a:pPr marL="0" indent="0">
              <a:buNone/>
            </a:pPr>
            <a:endParaRPr lang="en-US" sz="2000" b="1" dirty="0"/>
          </a:p>
          <a:p>
            <a:pPr marL="0" indent="0">
              <a:buNone/>
            </a:pPr>
            <a:r>
              <a:rPr lang="en-US" sz="2000" b="1" dirty="0" smtClean="0"/>
              <a:t>Answer:  ??</a:t>
            </a:r>
            <a:endParaRPr lang="en-US" sz="2000" b="1"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12</a:t>
            </a:fld>
            <a:endParaRPr lang="en-US"/>
          </a:p>
        </p:txBody>
      </p:sp>
      <p:grpSp>
        <p:nvGrpSpPr>
          <p:cNvPr id="9" name="Group 8"/>
          <p:cNvGrpSpPr/>
          <p:nvPr/>
        </p:nvGrpSpPr>
        <p:grpSpPr>
          <a:xfrm>
            <a:off x="2990390" y="2819400"/>
            <a:ext cx="2214208" cy="2590800"/>
            <a:chOff x="2990390" y="2819400"/>
            <a:chExt cx="2214208" cy="2590800"/>
          </a:xfrm>
        </p:grpSpPr>
        <p:cxnSp>
          <p:nvCxnSpPr>
            <p:cNvPr id="31" name="Straight Connector 30"/>
            <p:cNvCxnSpPr/>
            <p:nvPr/>
          </p:nvCxnSpPr>
          <p:spPr>
            <a:xfrm>
              <a:off x="4818315" y="3214629"/>
              <a:ext cx="386283" cy="31188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2990390" y="2819400"/>
              <a:ext cx="2061808" cy="2590800"/>
              <a:chOff x="1166284" y="2286000"/>
              <a:chExt cx="2061808" cy="2590800"/>
            </a:xfrm>
          </p:grpSpPr>
          <p:sp>
            <p:nvSpPr>
              <p:cNvPr id="7" name="Isosceles Triangle 6"/>
              <p:cNvSpPr/>
              <p:nvPr/>
            </p:nvSpPr>
            <p:spPr>
              <a:xfrm>
                <a:off x="2443094"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 name="Group 5"/>
              <p:cNvGrpSpPr/>
              <p:nvPr/>
            </p:nvGrpSpPr>
            <p:grpSpPr>
              <a:xfrm>
                <a:off x="1166284" y="2286000"/>
                <a:ext cx="2061808" cy="2590800"/>
                <a:chOff x="1295400" y="2286000"/>
                <a:chExt cx="2061808" cy="2590800"/>
              </a:xfrm>
            </p:grpSpPr>
            <p:grpSp>
              <p:nvGrpSpPr>
                <p:cNvPr id="8" name="Group 7"/>
                <p:cNvGrpSpPr/>
                <p:nvPr/>
              </p:nvGrpSpPr>
              <p:grpSpPr>
                <a:xfrm>
                  <a:off x="1474214" y="2286000"/>
                  <a:ext cx="1882994" cy="1867547"/>
                  <a:chOff x="1622206" y="1295400"/>
                  <a:chExt cx="1882994" cy="1867547"/>
                </a:xfrm>
              </p:grpSpPr>
              <p:cxnSp>
                <p:nvCxnSpPr>
                  <p:cNvPr id="23" name="Straight Arrow Connector 22"/>
                  <p:cNvCxnSpPr/>
                  <p:nvPr/>
                </p:nvCxnSpPr>
                <p:spPr>
                  <a:xfrm flipH="1">
                    <a:off x="1829175" y="2407404"/>
                    <a:ext cx="593796" cy="5437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2371436" y="2286000"/>
                    <a:ext cx="309209" cy="21180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cxnSp>
                <p:nvCxnSpPr>
                  <p:cNvPr id="25" name="Straight Arrow Connector 24"/>
                  <p:cNvCxnSpPr/>
                  <p:nvPr/>
                </p:nvCxnSpPr>
                <p:spPr>
                  <a:xfrm>
                    <a:off x="2627048" y="2483604"/>
                    <a:ext cx="433178" cy="4675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1622206" y="2951137"/>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7" name="Oval 26"/>
                  <p:cNvSpPr/>
                  <p:nvPr/>
                </p:nvSpPr>
                <p:spPr>
                  <a:xfrm>
                    <a:off x="2962109" y="15072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28" name="Straight Arrow Connector 27"/>
                  <p:cNvCxnSpPr>
                    <a:endCxn id="24" idx="0"/>
                  </p:cNvCxnSpPr>
                  <p:nvPr/>
                </p:nvCxnSpPr>
                <p:spPr>
                  <a:xfrm flipH="1">
                    <a:off x="2526041" y="17190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7" idx="7"/>
                  </p:cNvCxnSpPr>
                  <p:nvPr/>
                </p:nvCxnSpPr>
                <p:spPr>
                  <a:xfrm flipV="1">
                    <a:off x="3226035" y="12954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a:off x="2724610" y="396240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12" name="Isosceles Triangle 11"/>
                <p:cNvSpPr/>
                <p:nvPr/>
              </p:nvSpPr>
              <p:spPr>
                <a:xfrm>
                  <a:off x="12954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3" name="Group 12"/>
                <p:cNvGrpSpPr/>
                <p:nvPr/>
              </p:nvGrpSpPr>
              <p:grpSpPr>
                <a:xfrm>
                  <a:off x="1500716" y="2526268"/>
                  <a:ext cx="785284" cy="750332"/>
                  <a:chOff x="914400" y="2116877"/>
                  <a:chExt cx="785284" cy="750332"/>
                </a:xfrm>
              </p:grpSpPr>
              <p:cxnSp>
                <p:nvCxnSpPr>
                  <p:cNvPr id="17" name="Straight Arrow Connector 16"/>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14400" y="2116877"/>
                    <a:ext cx="306494" cy="369332"/>
                  </a:xfrm>
                  <a:prstGeom prst="rect">
                    <a:avLst/>
                  </a:prstGeom>
                  <a:noFill/>
                </p:spPr>
                <p:txBody>
                  <a:bodyPr wrap="none" rtlCol="0">
                    <a:spAutoFit/>
                  </a:bodyPr>
                  <a:lstStyle/>
                  <a:p>
                    <a:r>
                      <a:rPr lang="en-US" b="1" dirty="0" smtClean="0"/>
                      <a:t>p</a:t>
                    </a:r>
                    <a:endParaRPr lang="en-US" b="1" dirty="0"/>
                  </a:p>
                </p:txBody>
              </p:sp>
            </p:grpSp>
          </p:grpSp>
        </p:grpSp>
      </p:grpSp>
      <p:grpSp>
        <p:nvGrpSpPr>
          <p:cNvPr id="38" name="Group 37"/>
          <p:cNvGrpSpPr/>
          <p:nvPr/>
        </p:nvGrpSpPr>
        <p:grpSpPr>
          <a:xfrm>
            <a:off x="1774409" y="4475138"/>
            <a:ext cx="4528382" cy="955726"/>
            <a:chOff x="1774409" y="4475138"/>
            <a:chExt cx="4528382" cy="955726"/>
          </a:xfrm>
        </p:grpSpPr>
        <p:sp>
          <p:nvSpPr>
            <p:cNvPr id="34" name="Right Brace 33"/>
            <p:cNvSpPr/>
            <p:nvPr/>
          </p:nvSpPr>
          <p:spPr>
            <a:xfrm>
              <a:off x="4953000" y="4495800"/>
              <a:ext cx="284850" cy="914400"/>
            </a:xfrm>
            <a:prstGeom prst="righ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p:cNvSpPr txBox="1"/>
            <p:nvPr/>
          </p:nvSpPr>
          <p:spPr>
            <a:xfrm>
              <a:off x="5334000" y="4736068"/>
              <a:ext cx="968791" cy="369332"/>
            </a:xfrm>
            <a:prstGeom prst="rect">
              <a:avLst/>
            </a:prstGeom>
            <a:noFill/>
          </p:spPr>
          <p:txBody>
            <a:bodyPr wrap="none" rtlCol="0">
              <a:spAutoFit/>
            </a:bodyPr>
            <a:lstStyle/>
            <a:p>
              <a:r>
                <a:rPr lang="en-US" dirty="0"/>
                <a:t>n</a:t>
              </a:r>
              <a:r>
                <a:rPr lang="en-US" dirty="0" smtClean="0"/>
                <a:t>on-leaf</a:t>
              </a:r>
              <a:endParaRPr lang="en-US" dirty="0"/>
            </a:p>
          </p:txBody>
        </p:sp>
        <p:sp>
          <p:nvSpPr>
            <p:cNvPr id="36" name="TextBox 35"/>
            <p:cNvSpPr txBox="1"/>
            <p:nvPr/>
          </p:nvSpPr>
          <p:spPr>
            <a:xfrm>
              <a:off x="1774409" y="4724400"/>
              <a:ext cx="968791" cy="369332"/>
            </a:xfrm>
            <a:prstGeom prst="rect">
              <a:avLst/>
            </a:prstGeom>
            <a:noFill/>
          </p:spPr>
          <p:txBody>
            <a:bodyPr wrap="none" rtlCol="0">
              <a:spAutoFit/>
            </a:bodyPr>
            <a:lstStyle/>
            <a:p>
              <a:r>
                <a:rPr lang="en-US" dirty="0"/>
                <a:t>n</a:t>
              </a:r>
              <a:r>
                <a:rPr lang="en-US" dirty="0" smtClean="0"/>
                <a:t>on-leaf</a:t>
              </a:r>
              <a:endParaRPr lang="en-US" dirty="0"/>
            </a:p>
          </p:txBody>
        </p:sp>
        <p:sp>
          <p:nvSpPr>
            <p:cNvPr id="37" name="Right Brace 36"/>
            <p:cNvSpPr/>
            <p:nvPr/>
          </p:nvSpPr>
          <p:spPr>
            <a:xfrm flipH="1">
              <a:off x="2743200" y="4475138"/>
              <a:ext cx="247190" cy="955726"/>
            </a:xfrm>
            <a:prstGeom prst="righ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437486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circle(in)">
                                      <p:cBhvr>
                                        <p:cTn id="24" dur="2000"/>
                                        <p:tgtEl>
                                          <p:spTgt spid="3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animEffect transition="in" filter="fade">
                                      <p:cBhvr>
                                        <p:cTn id="2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8915400" cy="1143000"/>
          </a:xfrm>
        </p:spPr>
        <p:txBody>
          <a:bodyPr/>
          <a:lstStyle/>
          <a:p>
            <a:r>
              <a:rPr lang="en-US" sz="2800" b="1" dirty="0" smtClean="0"/>
              <a:t>How to delete a node </a:t>
            </a:r>
            <a:r>
              <a:rPr lang="en-US" sz="2800" b="1" dirty="0" smtClean="0">
                <a:solidFill>
                  <a:srgbClr val="7030A0"/>
                </a:solidFill>
              </a:rPr>
              <a:t>whose both children are non-leaves</a:t>
            </a:r>
            <a:r>
              <a:rPr lang="en-US" sz="2800" b="1" dirty="0" smtClean="0"/>
              <a:t>?</a:t>
            </a:r>
            <a:endParaRPr lang="en-US" sz="2800" b="1" dirty="0"/>
          </a:p>
        </p:txBody>
      </p:sp>
      <p:sp>
        <p:nvSpPr>
          <p:cNvPr id="8" name="Content Placeholder 7"/>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13</a:t>
            </a:fld>
            <a:endParaRPr lang="en-US"/>
          </a:p>
        </p:txBody>
      </p:sp>
      <p:grpSp>
        <p:nvGrpSpPr>
          <p:cNvPr id="7" name="Group 6"/>
          <p:cNvGrpSpPr/>
          <p:nvPr/>
        </p:nvGrpSpPr>
        <p:grpSpPr>
          <a:xfrm>
            <a:off x="990601" y="1600200"/>
            <a:ext cx="7010399" cy="4298634"/>
            <a:chOff x="990601" y="1600200"/>
            <a:chExt cx="7010399" cy="4298634"/>
          </a:xfrm>
        </p:grpSpPr>
        <p:grpSp>
          <p:nvGrpSpPr>
            <p:cNvPr id="5" name="Group 4"/>
            <p:cNvGrpSpPr/>
            <p:nvPr/>
          </p:nvGrpSpPr>
          <p:grpSpPr>
            <a:xfrm>
              <a:off x="990601" y="1600200"/>
              <a:ext cx="6723747" cy="3810000"/>
              <a:chOff x="990601" y="1600200"/>
              <a:chExt cx="6723747" cy="3810000"/>
            </a:xfrm>
          </p:grpSpPr>
          <p:grpSp>
            <p:nvGrpSpPr>
              <p:cNvPr id="21" name="Group 20"/>
              <p:cNvGrpSpPr/>
              <p:nvPr/>
            </p:nvGrpSpPr>
            <p:grpSpPr>
              <a:xfrm>
                <a:off x="990601" y="4845369"/>
                <a:ext cx="225309" cy="564831"/>
                <a:chOff x="853448" y="1644969"/>
                <a:chExt cx="255680" cy="559397"/>
              </a:xfrm>
            </p:grpSpPr>
            <p:grpSp>
              <p:nvGrpSpPr>
                <p:cNvPr id="22" name="Group 21"/>
                <p:cNvGrpSpPr/>
                <p:nvPr/>
              </p:nvGrpSpPr>
              <p:grpSpPr>
                <a:xfrm>
                  <a:off x="853448" y="1981200"/>
                  <a:ext cx="201169" cy="223166"/>
                  <a:chOff x="2447520" y="2514600"/>
                  <a:chExt cx="201169" cy="223166"/>
                </a:xfrm>
              </p:grpSpPr>
              <p:sp>
                <p:nvSpPr>
                  <p:cNvPr id="24" name="Rectangle 23"/>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2447520" y="2514600"/>
                    <a:ext cx="201169" cy="212884"/>
                    <a:chOff x="2447520" y="2524882"/>
                    <a:chExt cx="201169" cy="212884"/>
                  </a:xfrm>
                </p:grpSpPr>
                <p:cxnSp>
                  <p:nvCxnSpPr>
                    <p:cNvPr id="26" name="Straight Connector 25"/>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3" name="Straight Arrow Connector 22"/>
                <p:cNvCxnSpPr>
                  <a:endCxn id="24"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349682" y="4845369"/>
                <a:ext cx="232681" cy="564831"/>
                <a:chOff x="780160" y="1648024"/>
                <a:chExt cx="274457" cy="556342"/>
              </a:xfrm>
            </p:grpSpPr>
            <p:grpSp>
              <p:nvGrpSpPr>
                <p:cNvPr id="80" name="Group 79"/>
                <p:cNvGrpSpPr/>
                <p:nvPr/>
              </p:nvGrpSpPr>
              <p:grpSpPr>
                <a:xfrm>
                  <a:off x="853448" y="1981200"/>
                  <a:ext cx="201169" cy="223166"/>
                  <a:chOff x="2447520" y="2514600"/>
                  <a:chExt cx="201169" cy="223166"/>
                </a:xfrm>
              </p:grpSpPr>
              <p:sp>
                <p:nvSpPr>
                  <p:cNvPr id="82" name="Rectangle 8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p:cNvGrpSpPr/>
                  <p:nvPr/>
                </p:nvGrpSpPr>
                <p:grpSpPr>
                  <a:xfrm>
                    <a:off x="2447520" y="2514600"/>
                    <a:ext cx="201169" cy="212884"/>
                    <a:chOff x="2447520" y="2524882"/>
                    <a:chExt cx="201169" cy="212884"/>
                  </a:xfrm>
                </p:grpSpPr>
                <p:cxnSp>
                  <p:nvCxnSpPr>
                    <p:cNvPr id="84" name="Straight Connector 83"/>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81" name="Straight Arrow Connector 80"/>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2057400" y="4845369"/>
                <a:ext cx="225309" cy="564831"/>
                <a:chOff x="853448" y="1644969"/>
                <a:chExt cx="255680" cy="559397"/>
              </a:xfrm>
            </p:grpSpPr>
            <p:grpSp>
              <p:nvGrpSpPr>
                <p:cNvPr id="131" name="Group 130"/>
                <p:cNvGrpSpPr/>
                <p:nvPr/>
              </p:nvGrpSpPr>
              <p:grpSpPr>
                <a:xfrm>
                  <a:off x="853448" y="1981200"/>
                  <a:ext cx="201169" cy="223166"/>
                  <a:chOff x="2447520" y="2514600"/>
                  <a:chExt cx="201169" cy="223166"/>
                </a:xfrm>
              </p:grpSpPr>
              <p:sp>
                <p:nvSpPr>
                  <p:cNvPr id="133" name="Rectangle 13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oup 133"/>
                  <p:cNvGrpSpPr/>
                  <p:nvPr/>
                </p:nvGrpSpPr>
                <p:grpSpPr>
                  <a:xfrm>
                    <a:off x="2447520" y="2514600"/>
                    <a:ext cx="201169" cy="212884"/>
                    <a:chOff x="2447520" y="2524882"/>
                    <a:chExt cx="201169" cy="212884"/>
                  </a:xfrm>
                </p:grpSpPr>
                <p:cxnSp>
                  <p:nvCxnSpPr>
                    <p:cNvPr id="135" name="Straight Connector 13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32" name="Straight Arrow Connector 131"/>
                <p:cNvCxnSpPr>
                  <a:endCxn id="133"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2416481" y="4845369"/>
                <a:ext cx="232681" cy="564831"/>
                <a:chOff x="780160" y="1648024"/>
                <a:chExt cx="274457" cy="556342"/>
              </a:xfrm>
            </p:grpSpPr>
            <p:grpSp>
              <p:nvGrpSpPr>
                <p:cNvPr id="125" name="Group 124"/>
                <p:cNvGrpSpPr/>
                <p:nvPr/>
              </p:nvGrpSpPr>
              <p:grpSpPr>
                <a:xfrm>
                  <a:off x="853448" y="1981200"/>
                  <a:ext cx="201169" cy="223166"/>
                  <a:chOff x="2447520" y="2514600"/>
                  <a:chExt cx="201169" cy="223166"/>
                </a:xfrm>
              </p:grpSpPr>
              <p:sp>
                <p:nvSpPr>
                  <p:cNvPr id="127" name="Rectangle 12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8" name="Group 127"/>
                  <p:cNvGrpSpPr/>
                  <p:nvPr/>
                </p:nvGrpSpPr>
                <p:grpSpPr>
                  <a:xfrm>
                    <a:off x="2447520" y="2514600"/>
                    <a:ext cx="201169" cy="212884"/>
                    <a:chOff x="2447520" y="2524882"/>
                    <a:chExt cx="201169" cy="212884"/>
                  </a:xfrm>
                </p:grpSpPr>
                <p:cxnSp>
                  <p:nvCxnSpPr>
                    <p:cNvPr id="129" name="Straight Connector 12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6" name="Straight Arrow Connector 12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39" name="Group 138"/>
              <p:cNvGrpSpPr/>
              <p:nvPr/>
            </p:nvGrpSpPr>
            <p:grpSpPr>
              <a:xfrm>
                <a:off x="3124200" y="4845369"/>
                <a:ext cx="225309" cy="564831"/>
                <a:chOff x="853448" y="1644969"/>
                <a:chExt cx="255680" cy="559397"/>
              </a:xfrm>
            </p:grpSpPr>
            <p:grpSp>
              <p:nvGrpSpPr>
                <p:cNvPr id="147" name="Group 146"/>
                <p:cNvGrpSpPr/>
                <p:nvPr/>
              </p:nvGrpSpPr>
              <p:grpSpPr>
                <a:xfrm>
                  <a:off x="853448" y="1981200"/>
                  <a:ext cx="201169" cy="223166"/>
                  <a:chOff x="2447520" y="2514600"/>
                  <a:chExt cx="201169" cy="223166"/>
                </a:xfrm>
              </p:grpSpPr>
              <p:sp>
                <p:nvSpPr>
                  <p:cNvPr id="149" name="Rectangle 148"/>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0" name="Group 149"/>
                  <p:cNvGrpSpPr/>
                  <p:nvPr/>
                </p:nvGrpSpPr>
                <p:grpSpPr>
                  <a:xfrm>
                    <a:off x="2447520" y="2514600"/>
                    <a:ext cx="201169" cy="212884"/>
                    <a:chOff x="2447520" y="2524882"/>
                    <a:chExt cx="201169" cy="212884"/>
                  </a:xfrm>
                </p:grpSpPr>
                <p:cxnSp>
                  <p:nvCxnSpPr>
                    <p:cNvPr id="151" name="Straight Connector 150"/>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48" name="Straight Arrow Connector 147"/>
                <p:cNvCxnSpPr>
                  <a:endCxn id="149"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3483281" y="4845369"/>
                <a:ext cx="232681" cy="564831"/>
                <a:chOff x="780160" y="1648024"/>
                <a:chExt cx="274457" cy="556342"/>
              </a:xfrm>
            </p:grpSpPr>
            <p:grpSp>
              <p:nvGrpSpPr>
                <p:cNvPr id="141" name="Group 140"/>
                <p:cNvGrpSpPr/>
                <p:nvPr/>
              </p:nvGrpSpPr>
              <p:grpSpPr>
                <a:xfrm>
                  <a:off x="853448" y="1981200"/>
                  <a:ext cx="201169" cy="223166"/>
                  <a:chOff x="2447520" y="2514600"/>
                  <a:chExt cx="201169" cy="223166"/>
                </a:xfrm>
              </p:grpSpPr>
              <p:sp>
                <p:nvSpPr>
                  <p:cNvPr id="143" name="Rectangle 14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4" name="Group 143"/>
                  <p:cNvGrpSpPr/>
                  <p:nvPr/>
                </p:nvGrpSpPr>
                <p:grpSpPr>
                  <a:xfrm>
                    <a:off x="2447520" y="2514600"/>
                    <a:ext cx="201169" cy="212884"/>
                    <a:chOff x="2447520" y="2524882"/>
                    <a:chExt cx="201169" cy="212884"/>
                  </a:xfrm>
                </p:grpSpPr>
                <p:cxnSp>
                  <p:nvCxnSpPr>
                    <p:cNvPr id="145" name="Straight Connector 14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42" name="Straight Arrow Connector 141"/>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5" name="Group 154"/>
              <p:cNvGrpSpPr/>
              <p:nvPr/>
            </p:nvGrpSpPr>
            <p:grpSpPr>
              <a:xfrm>
                <a:off x="4038600" y="4845369"/>
                <a:ext cx="225309" cy="564831"/>
                <a:chOff x="853448" y="1644969"/>
                <a:chExt cx="255680" cy="559397"/>
              </a:xfrm>
            </p:grpSpPr>
            <p:grpSp>
              <p:nvGrpSpPr>
                <p:cNvPr id="163" name="Group 162"/>
                <p:cNvGrpSpPr/>
                <p:nvPr/>
              </p:nvGrpSpPr>
              <p:grpSpPr>
                <a:xfrm>
                  <a:off x="853448" y="1981200"/>
                  <a:ext cx="201169" cy="223166"/>
                  <a:chOff x="2447520" y="2514600"/>
                  <a:chExt cx="201169" cy="223166"/>
                </a:xfrm>
              </p:grpSpPr>
              <p:sp>
                <p:nvSpPr>
                  <p:cNvPr id="165" name="Rectangle 164"/>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6" name="Group 165"/>
                  <p:cNvGrpSpPr/>
                  <p:nvPr/>
                </p:nvGrpSpPr>
                <p:grpSpPr>
                  <a:xfrm>
                    <a:off x="2447520" y="2514600"/>
                    <a:ext cx="201169" cy="212884"/>
                    <a:chOff x="2447520" y="2524882"/>
                    <a:chExt cx="201169" cy="212884"/>
                  </a:xfrm>
                </p:grpSpPr>
                <p:cxnSp>
                  <p:nvCxnSpPr>
                    <p:cNvPr id="167" name="Straight Connector 166"/>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4" name="Straight Arrow Connector 163"/>
                <p:cNvCxnSpPr>
                  <a:endCxn id="165"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6" name="Group 155"/>
              <p:cNvGrpSpPr/>
              <p:nvPr/>
            </p:nvGrpSpPr>
            <p:grpSpPr>
              <a:xfrm>
                <a:off x="4397681" y="4845369"/>
                <a:ext cx="232681" cy="564831"/>
                <a:chOff x="780160" y="1648024"/>
                <a:chExt cx="274457" cy="556342"/>
              </a:xfrm>
            </p:grpSpPr>
            <p:grpSp>
              <p:nvGrpSpPr>
                <p:cNvPr id="157" name="Group 156"/>
                <p:cNvGrpSpPr/>
                <p:nvPr/>
              </p:nvGrpSpPr>
              <p:grpSpPr>
                <a:xfrm>
                  <a:off x="853448" y="1981200"/>
                  <a:ext cx="201169" cy="223166"/>
                  <a:chOff x="2447520" y="2514600"/>
                  <a:chExt cx="201169" cy="223166"/>
                </a:xfrm>
              </p:grpSpPr>
              <p:sp>
                <p:nvSpPr>
                  <p:cNvPr id="159" name="Rectangle 158"/>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0" name="Group 159"/>
                  <p:cNvGrpSpPr/>
                  <p:nvPr/>
                </p:nvGrpSpPr>
                <p:grpSpPr>
                  <a:xfrm>
                    <a:off x="2447520" y="2514600"/>
                    <a:ext cx="201169" cy="212884"/>
                    <a:chOff x="2447520" y="2524882"/>
                    <a:chExt cx="201169" cy="212884"/>
                  </a:xfrm>
                </p:grpSpPr>
                <p:cxnSp>
                  <p:nvCxnSpPr>
                    <p:cNvPr id="161" name="Straight Connector 160"/>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8" name="Straight Arrow Connector 157"/>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p:nvGrpSpPr>
            <p:grpSpPr>
              <a:xfrm>
                <a:off x="5080527" y="4683435"/>
                <a:ext cx="177273" cy="225334"/>
                <a:chOff x="2447520" y="2514600"/>
                <a:chExt cx="201169" cy="223166"/>
              </a:xfrm>
            </p:grpSpPr>
            <p:sp>
              <p:nvSpPr>
                <p:cNvPr id="181" name="Rectangle 180"/>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2" name="Group 181"/>
                <p:cNvGrpSpPr/>
                <p:nvPr/>
              </p:nvGrpSpPr>
              <p:grpSpPr>
                <a:xfrm>
                  <a:off x="2447520" y="2514600"/>
                  <a:ext cx="201169" cy="212884"/>
                  <a:chOff x="2447520" y="2524882"/>
                  <a:chExt cx="201169" cy="212884"/>
                </a:xfrm>
              </p:grpSpPr>
              <p:cxnSp>
                <p:nvCxnSpPr>
                  <p:cNvPr id="183" name="Straight Connector 182"/>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89" name="Group 188"/>
              <p:cNvGrpSpPr/>
              <p:nvPr/>
            </p:nvGrpSpPr>
            <p:grpSpPr>
              <a:xfrm>
                <a:off x="6113452" y="4682198"/>
                <a:ext cx="170548" cy="226571"/>
                <a:chOff x="2447520" y="2514600"/>
                <a:chExt cx="201169" cy="223166"/>
              </a:xfrm>
            </p:grpSpPr>
            <p:sp>
              <p:nvSpPr>
                <p:cNvPr id="191" name="Rectangle 190"/>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2" name="Group 191"/>
                <p:cNvGrpSpPr/>
                <p:nvPr/>
              </p:nvGrpSpPr>
              <p:grpSpPr>
                <a:xfrm>
                  <a:off x="2447520" y="2514600"/>
                  <a:ext cx="201169" cy="212884"/>
                  <a:chOff x="2447520" y="2524882"/>
                  <a:chExt cx="201169" cy="212884"/>
                </a:xfrm>
              </p:grpSpPr>
              <p:cxnSp>
                <p:nvCxnSpPr>
                  <p:cNvPr id="193" name="Straight Connector 192"/>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21" name="Group 220"/>
              <p:cNvGrpSpPr/>
              <p:nvPr/>
            </p:nvGrpSpPr>
            <p:grpSpPr>
              <a:xfrm>
                <a:off x="7543800" y="3810000"/>
                <a:ext cx="170548" cy="226571"/>
                <a:chOff x="2447520" y="2514600"/>
                <a:chExt cx="201169" cy="223166"/>
              </a:xfrm>
            </p:grpSpPr>
            <p:sp>
              <p:nvSpPr>
                <p:cNvPr id="223" name="Rectangle 22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4" name="Group 223"/>
                <p:cNvGrpSpPr/>
                <p:nvPr/>
              </p:nvGrpSpPr>
              <p:grpSpPr>
                <a:xfrm>
                  <a:off x="2447520" y="2514600"/>
                  <a:ext cx="201169" cy="212884"/>
                  <a:chOff x="2447520" y="2524882"/>
                  <a:chExt cx="201169" cy="212884"/>
                </a:xfrm>
              </p:grpSpPr>
              <p:cxnSp>
                <p:nvCxnSpPr>
                  <p:cNvPr id="225" name="Straight Connector 22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35" name="Oval 234"/>
              <p:cNvSpPr/>
              <p:nvPr/>
            </p:nvSpPr>
            <p:spPr>
              <a:xfrm>
                <a:off x="4514094" y="22529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7" name="Oval 236"/>
              <p:cNvSpPr/>
              <p:nvPr/>
            </p:nvSpPr>
            <p:spPr>
              <a:xfrm>
                <a:off x="6419094" y="30464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9" name="Oval 238"/>
              <p:cNvSpPr/>
              <p:nvPr/>
            </p:nvSpPr>
            <p:spPr>
              <a:xfrm>
                <a:off x="1770894" y="384143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0" name="Oval 239"/>
              <p:cNvSpPr/>
              <p:nvPr/>
            </p:nvSpPr>
            <p:spPr>
              <a:xfrm>
                <a:off x="5504694" y="3816182"/>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243" name="Oval 242"/>
              <p:cNvSpPr/>
              <p:nvPr/>
            </p:nvSpPr>
            <p:spPr>
              <a:xfrm>
                <a:off x="3752094" y="38531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5" name="Oval 244"/>
              <p:cNvSpPr/>
              <p:nvPr/>
            </p:nvSpPr>
            <p:spPr>
              <a:xfrm>
                <a:off x="2819400" y="30464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6" name="Oval 245"/>
              <p:cNvSpPr/>
              <p:nvPr/>
            </p:nvSpPr>
            <p:spPr>
              <a:xfrm>
                <a:off x="1161294"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247" name="Oval 246"/>
              <p:cNvSpPr/>
              <p:nvPr/>
            </p:nvSpPr>
            <p:spPr>
              <a:xfrm>
                <a:off x="2228093"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8" name="Oval 247"/>
              <p:cNvSpPr/>
              <p:nvPr/>
            </p:nvSpPr>
            <p:spPr>
              <a:xfrm>
                <a:off x="3294893" y="46913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9" name="Oval 248"/>
              <p:cNvSpPr/>
              <p:nvPr/>
            </p:nvSpPr>
            <p:spPr>
              <a:xfrm>
                <a:off x="4209293" y="46913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cxnSp>
            <p:nvCxnSpPr>
              <p:cNvPr id="255" name="Straight Arrow Connector 254"/>
              <p:cNvCxnSpPr/>
              <p:nvPr/>
            </p:nvCxnSpPr>
            <p:spPr>
              <a:xfrm flipH="1">
                <a:off x="2962653" y="2351575"/>
                <a:ext cx="1551441"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p:nvPr/>
            </p:nvCxnSpPr>
            <p:spPr>
              <a:xfrm flipH="1">
                <a:off x="1953760" y="3221205"/>
                <a:ext cx="94184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43" idx="3"/>
              </p:cNvCxnSpPr>
              <p:nvPr/>
            </p:nvCxnSpPr>
            <p:spPr>
              <a:xfrm flipH="1">
                <a:off x="3438147" y="4021484"/>
                <a:ext cx="355905"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a:endCxn id="246" idx="7"/>
              </p:cNvCxnSpPr>
              <p:nvPr/>
            </p:nvCxnSpPr>
            <p:spPr>
              <a:xfrm flipH="1">
                <a:off x="1405842" y="4005590"/>
                <a:ext cx="422958" cy="7146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p:nvPr/>
            </p:nvCxnSpPr>
            <p:spPr>
              <a:xfrm flipH="1">
                <a:off x="5181600" y="4021484"/>
                <a:ext cx="405136"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p:nvPr/>
            </p:nvCxnSpPr>
            <p:spPr>
              <a:xfrm flipH="1">
                <a:off x="5647948" y="3243590"/>
                <a:ext cx="811214" cy="5725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4" name="Straight Arrow Connector 263"/>
              <p:cNvCxnSpPr/>
              <p:nvPr/>
            </p:nvCxnSpPr>
            <p:spPr>
              <a:xfrm>
                <a:off x="3048000" y="3221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a:off x="6705600" y="3221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9" name="Straight Arrow Connector 268"/>
              <p:cNvCxnSpPr/>
              <p:nvPr/>
            </p:nvCxnSpPr>
            <p:spPr>
              <a:xfrm>
                <a:off x="2029959" y="4005590"/>
                <a:ext cx="3413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0" name="Straight Arrow Connector 269"/>
              <p:cNvCxnSpPr/>
              <p:nvPr/>
            </p:nvCxnSpPr>
            <p:spPr>
              <a:xfrm>
                <a:off x="3942770" y="4013351"/>
                <a:ext cx="368932" cy="6700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1" name="Straight Arrow Connector 270"/>
              <p:cNvCxnSpPr/>
              <p:nvPr/>
            </p:nvCxnSpPr>
            <p:spPr>
              <a:xfrm>
                <a:off x="5763759" y="4005590"/>
                <a:ext cx="4175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p:nvPr/>
            </p:nvCxnSpPr>
            <p:spPr>
              <a:xfrm>
                <a:off x="4800600" y="2396344"/>
                <a:ext cx="1658562"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76" name="Group 275"/>
              <p:cNvGrpSpPr/>
              <p:nvPr/>
            </p:nvGrpSpPr>
            <p:grpSpPr>
              <a:xfrm>
                <a:off x="4419600" y="1600200"/>
                <a:ext cx="502924" cy="621357"/>
                <a:chOff x="1203952" y="3870811"/>
                <a:chExt cx="502924" cy="621357"/>
              </a:xfrm>
            </p:grpSpPr>
            <p:cxnSp>
              <p:nvCxnSpPr>
                <p:cNvPr id="313" name="Elbow Connector 312"/>
                <p:cNvCxnSpPr/>
                <p:nvPr/>
              </p:nvCxnSpPr>
              <p:spPr>
                <a:xfrm rot="16200000" flipH="1">
                  <a:off x="1306996" y="4339420"/>
                  <a:ext cx="301167" cy="4330"/>
                </a:xfrm>
                <a:prstGeom prst="bentConnector3">
                  <a:avLst>
                    <a:gd name="adj1" fmla="val 50000"/>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1203952" y="3870811"/>
                  <a:ext cx="502924" cy="369332"/>
                </a:xfrm>
                <a:prstGeom prst="rect">
                  <a:avLst/>
                </a:prstGeom>
                <a:noFill/>
                <a:ln>
                  <a:noFill/>
                </a:ln>
              </p:spPr>
              <p:txBody>
                <a:bodyPr wrap="square" rtlCol="0">
                  <a:spAutoFit/>
                </a:bodyPr>
                <a:lstStyle/>
                <a:p>
                  <a:r>
                    <a:rPr lang="en-US" b="1" dirty="0" smtClean="0"/>
                    <a:t>  T</a:t>
                  </a:r>
                  <a:endParaRPr lang="en-US" b="1" dirty="0"/>
                </a:p>
              </p:txBody>
            </p:sp>
          </p:grpSp>
          <p:sp>
            <p:nvSpPr>
              <p:cNvPr id="277" name="TextBox 276"/>
              <p:cNvSpPr txBox="1"/>
              <p:nvPr/>
            </p:nvSpPr>
            <p:spPr>
              <a:xfrm>
                <a:off x="1143000" y="4648200"/>
                <a:ext cx="256802" cy="261610"/>
              </a:xfrm>
              <a:prstGeom prst="rect">
                <a:avLst/>
              </a:prstGeom>
              <a:noFill/>
            </p:spPr>
            <p:txBody>
              <a:bodyPr wrap="none" rtlCol="0">
                <a:spAutoFit/>
              </a:bodyPr>
              <a:lstStyle/>
              <a:p>
                <a:r>
                  <a:rPr lang="en-US" sz="1100" b="1" dirty="0">
                    <a:solidFill>
                      <a:schemeClr val="bg2"/>
                    </a:solidFill>
                  </a:rPr>
                  <a:t>2</a:t>
                </a:r>
              </a:p>
            </p:txBody>
          </p:sp>
          <p:sp>
            <p:nvSpPr>
              <p:cNvPr id="278" name="TextBox 277"/>
              <p:cNvSpPr txBox="1"/>
              <p:nvPr/>
            </p:nvSpPr>
            <p:spPr>
              <a:xfrm>
                <a:off x="2819400" y="3014990"/>
                <a:ext cx="328936" cy="261610"/>
              </a:xfrm>
              <a:prstGeom prst="rect">
                <a:avLst/>
              </a:prstGeom>
              <a:noFill/>
            </p:spPr>
            <p:txBody>
              <a:bodyPr wrap="none" rtlCol="0">
                <a:spAutoFit/>
              </a:bodyPr>
              <a:lstStyle/>
              <a:p>
                <a:r>
                  <a:rPr lang="en-US" sz="1100" b="1" dirty="0" smtClean="0">
                    <a:solidFill>
                      <a:schemeClr val="bg2"/>
                    </a:solidFill>
                  </a:rPr>
                  <a:t>28</a:t>
                </a:r>
                <a:endParaRPr lang="en-US" sz="1100" b="1" dirty="0">
                  <a:solidFill>
                    <a:schemeClr val="bg2"/>
                  </a:solidFill>
                </a:endParaRPr>
              </a:p>
            </p:txBody>
          </p:sp>
          <p:sp>
            <p:nvSpPr>
              <p:cNvPr id="280" name="TextBox 279"/>
              <p:cNvSpPr txBox="1"/>
              <p:nvPr/>
            </p:nvSpPr>
            <p:spPr>
              <a:xfrm>
                <a:off x="4495800" y="2209800"/>
                <a:ext cx="328936" cy="261610"/>
              </a:xfrm>
              <a:prstGeom prst="rect">
                <a:avLst/>
              </a:prstGeom>
              <a:noFill/>
            </p:spPr>
            <p:txBody>
              <a:bodyPr wrap="none" rtlCol="0">
                <a:spAutoFit/>
              </a:bodyPr>
              <a:lstStyle/>
              <a:p>
                <a:r>
                  <a:rPr lang="en-US" sz="1100" b="1" dirty="0" smtClean="0">
                    <a:solidFill>
                      <a:schemeClr val="bg2"/>
                    </a:solidFill>
                  </a:rPr>
                  <a:t>46</a:t>
                </a:r>
                <a:endParaRPr lang="en-US" sz="1100" b="1" dirty="0">
                  <a:solidFill>
                    <a:schemeClr val="bg2"/>
                  </a:solidFill>
                </a:endParaRPr>
              </a:p>
            </p:txBody>
          </p:sp>
          <p:sp>
            <p:nvSpPr>
              <p:cNvPr id="281" name="TextBox 280"/>
              <p:cNvSpPr txBox="1"/>
              <p:nvPr/>
            </p:nvSpPr>
            <p:spPr>
              <a:xfrm>
                <a:off x="6400800" y="3014990"/>
                <a:ext cx="328936" cy="261610"/>
              </a:xfrm>
              <a:prstGeom prst="rect">
                <a:avLst/>
              </a:prstGeom>
              <a:noFill/>
            </p:spPr>
            <p:txBody>
              <a:bodyPr wrap="none" rtlCol="0">
                <a:spAutoFit/>
              </a:bodyPr>
              <a:lstStyle/>
              <a:p>
                <a:r>
                  <a:rPr lang="en-US" sz="1100" b="1" dirty="0" smtClean="0">
                    <a:solidFill>
                      <a:schemeClr val="bg2"/>
                    </a:solidFill>
                  </a:rPr>
                  <a:t>67</a:t>
                </a:r>
                <a:endParaRPr lang="en-US" sz="1100" b="1" dirty="0">
                  <a:solidFill>
                    <a:schemeClr val="bg2"/>
                  </a:solidFill>
                </a:endParaRPr>
              </a:p>
            </p:txBody>
          </p:sp>
          <p:sp>
            <p:nvSpPr>
              <p:cNvPr id="298" name="TextBox 297"/>
              <p:cNvSpPr txBox="1"/>
              <p:nvPr/>
            </p:nvSpPr>
            <p:spPr>
              <a:xfrm>
                <a:off x="2209800" y="4648200"/>
                <a:ext cx="328936" cy="261610"/>
              </a:xfrm>
              <a:prstGeom prst="rect">
                <a:avLst/>
              </a:prstGeom>
              <a:noFill/>
            </p:spPr>
            <p:txBody>
              <a:bodyPr wrap="none" rtlCol="0">
                <a:spAutoFit/>
              </a:bodyPr>
              <a:lstStyle/>
              <a:p>
                <a:r>
                  <a:rPr lang="en-US" sz="1100" b="1" dirty="0" smtClean="0">
                    <a:solidFill>
                      <a:schemeClr val="bg2"/>
                    </a:solidFill>
                  </a:rPr>
                  <a:t>25</a:t>
                </a:r>
                <a:endParaRPr lang="en-US" sz="1100" b="1" dirty="0">
                  <a:solidFill>
                    <a:schemeClr val="bg2"/>
                  </a:solidFill>
                </a:endParaRPr>
              </a:p>
            </p:txBody>
          </p:sp>
          <p:sp>
            <p:nvSpPr>
              <p:cNvPr id="304" name="TextBox 303"/>
              <p:cNvSpPr txBox="1"/>
              <p:nvPr/>
            </p:nvSpPr>
            <p:spPr>
              <a:xfrm>
                <a:off x="1770894" y="3776990"/>
                <a:ext cx="256802" cy="261610"/>
              </a:xfrm>
              <a:prstGeom prst="rect">
                <a:avLst/>
              </a:prstGeom>
              <a:noFill/>
            </p:spPr>
            <p:txBody>
              <a:bodyPr wrap="none" rtlCol="0">
                <a:spAutoFit/>
              </a:bodyPr>
              <a:lstStyle/>
              <a:p>
                <a:r>
                  <a:rPr lang="en-US" sz="1100" b="1" dirty="0" smtClean="0">
                    <a:solidFill>
                      <a:schemeClr val="bg2"/>
                    </a:solidFill>
                  </a:rPr>
                  <a:t>5</a:t>
                </a:r>
                <a:endParaRPr lang="en-US" sz="1100" b="1" dirty="0">
                  <a:solidFill>
                    <a:schemeClr val="bg2"/>
                  </a:solidFill>
                </a:endParaRPr>
              </a:p>
            </p:txBody>
          </p:sp>
          <p:sp>
            <p:nvSpPr>
              <p:cNvPr id="305" name="TextBox 304"/>
              <p:cNvSpPr txBox="1"/>
              <p:nvPr/>
            </p:nvSpPr>
            <p:spPr>
              <a:xfrm>
                <a:off x="3276600" y="4648200"/>
                <a:ext cx="328936" cy="261610"/>
              </a:xfrm>
              <a:prstGeom prst="rect">
                <a:avLst/>
              </a:prstGeom>
              <a:noFill/>
            </p:spPr>
            <p:txBody>
              <a:bodyPr wrap="none" rtlCol="0">
                <a:spAutoFit/>
              </a:bodyPr>
              <a:lstStyle/>
              <a:p>
                <a:r>
                  <a:rPr lang="en-US" sz="1100" b="1" dirty="0" smtClean="0">
                    <a:solidFill>
                      <a:schemeClr val="bg2"/>
                    </a:solidFill>
                  </a:rPr>
                  <a:t>31</a:t>
                </a:r>
                <a:endParaRPr lang="en-US" sz="1100" b="1" dirty="0">
                  <a:solidFill>
                    <a:schemeClr val="bg2"/>
                  </a:solidFill>
                </a:endParaRPr>
              </a:p>
            </p:txBody>
          </p:sp>
          <p:sp>
            <p:nvSpPr>
              <p:cNvPr id="306" name="TextBox 305"/>
              <p:cNvSpPr txBox="1"/>
              <p:nvPr/>
            </p:nvSpPr>
            <p:spPr>
              <a:xfrm>
                <a:off x="4166864" y="4648200"/>
                <a:ext cx="328936" cy="261610"/>
              </a:xfrm>
              <a:prstGeom prst="rect">
                <a:avLst/>
              </a:prstGeom>
              <a:noFill/>
            </p:spPr>
            <p:txBody>
              <a:bodyPr wrap="none" rtlCol="0">
                <a:spAutoFit/>
              </a:bodyPr>
              <a:lstStyle/>
              <a:p>
                <a:r>
                  <a:rPr lang="en-US" sz="1100" b="1" dirty="0">
                    <a:solidFill>
                      <a:schemeClr val="bg2"/>
                    </a:solidFill>
                  </a:rPr>
                  <a:t>4</a:t>
                </a:r>
                <a:r>
                  <a:rPr lang="en-US" sz="1100" b="1" dirty="0" smtClean="0">
                    <a:solidFill>
                      <a:schemeClr val="bg2"/>
                    </a:solidFill>
                  </a:rPr>
                  <a:t>1</a:t>
                </a:r>
                <a:endParaRPr lang="en-US" sz="1100" b="1" dirty="0">
                  <a:solidFill>
                    <a:schemeClr val="bg2"/>
                  </a:solidFill>
                </a:endParaRPr>
              </a:p>
            </p:txBody>
          </p:sp>
          <p:sp>
            <p:nvSpPr>
              <p:cNvPr id="307" name="TextBox 306"/>
              <p:cNvSpPr txBox="1"/>
              <p:nvPr/>
            </p:nvSpPr>
            <p:spPr>
              <a:xfrm>
                <a:off x="3733800" y="3810000"/>
                <a:ext cx="328936" cy="261610"/>
              </a:xfrm>
              <a:prstGeom prst="rect">
                <a:avLst/>
              </a:prstGeom>
              <a:noFill/>
            </p:spPr>
            <p:txBody>
              <a:bodyPr wrap="none" rtlCol="0">
                <a:spAutoFit/>
              </a:bodyPr>
              <a:lstStyle/>
              <a:p>
                <a:r>
                  <a:rPr lang="en-US" sz="1100" b="1" dirty="0" smtClean="0">
                    <a:solidFill>
                      <a:schemeClr val="bg2"/>
                    </a:solidFill>
                  </a:rPr>
                  <a:t>35</a:t>
                </a:r>
                <a:endParaRPr lang="en-US" sz="1100" b="1" dirty="0">
                  <a:solidFill>
                    <a:schemeClr val="bg2"/>
                  </a:solidFill>
                </a:endParaRPr>
              </a:p>
            </p:txBody>
          </p:sp>
          <p:sp>
            <p:nvSpPr>
              <p:cNvPr id="308" name="TextBox 307"/>
              <p:cNvSpPr txBox="1"/>
              <p:nvPr/>
            </p:nvSpPr>
            <p:spPr>
              <a:xfrm>
                <a:off x="5486400" y="3776990"/>
                <a:ext cx="328936" cy="261610"/>
              </a:xfrm>
              <a:prstGeom prst="rect">
                <a:avLst/>
              </a:prstGeom>
              <a:noFill/>
            </p:spPr>
            <p:txBody>
              <a:bodyPr wrap="none" rtlCol="0">
                <a:spAutoFit/>
              </a:bodyPr>
              <a:lstStyle/>
              <a:p>
                <a:r>
                  <a:rPr lang="en-US" sz="1100" b="1" dirty="0" smtClean="0">
                    <a:solidFill>
                      <a:schemeClr val="bg2"/>
                    </a:solidFill>
                  </a:rPr>
                  <a:t>49</a:t>
                </a:r>
                <a:endParaRPr lang="en-US" sz="1100" b="1" dirty="0">
                  <a:solidFill>
                    <a:schemeClr val="bg2"/>
                  </a:solidFill>
                </a:endParaRPr>
              </a:p>
            </p:txBody>
          </p:sp>
        </p:grpSp>
        <p:grpSp>
          <p:nvGrpSpPr>
            <p:cNvPr id="113" name="Group 112"/>
            <p:cNvGrpSpPr/>
            <p:nvPr/>
          </p:nvGrpSpPr>
          <p:grpSpPr>
            <a:xfrm>
              <a:off x="7239000" y="3810000"/>
              <a:ext cx="762000" cy="717234"/>
              <a:chOff x="5562600" y="5410200"/>
              <a:chExt cx="762000" cy="717234"/>
            </a:xfrm>
          </p:grpSpPr>
          <p:grpSp>
            <p:nvGrpSpPr>
              <p:cNvPr id="114" name="Group 113"/>
              <p:cNvGrpSpPr/>
              <p:nvPr/>
            </p:nvGrpSpPr>
            <p:grpSpPr>
              <a:xfrm>
                <a:off x="5562600" y="5562600"/>
                <a:ext cx="762000" cy="564834"/>
                <a:chOff x="1524000" y="3048000"/>
                <a:chExt cx="762000" cy="564834"/>
              </a:xfrm>
            </p:grpSpPr>
            <p:grpSp>
              <p:nvGrpSpPr>
                <p:cNvPr id="118" name="Group 117"/>
                <p:cNvGrpSpPr/>
                <p:nvPr/>
              </p:nvGrpSpPr>
              <p:grpSpPr>
                <a:xfrm>
                  <a:off x="1524000" y="3092251"/>
                  <a:ext cx="279058" cy="520583"/>
                  <a:chOff x="853448" y="1688792"/>
                  <a:chExt cx="316674" cy="515574"/>
                </a:xfrm>
              </p:grpSpPr>
              <p:grpSp>
                <p:nvGrpSpPr>
                  <p:cNvPr id="154" name="Group 153"/>
                  <p:cNvGrpSpPr/>
                  <p:nvPr/>
                </p:nvGrpSpPr>
                <p:grpSpPr>
                  <a:xfrm>
                    <a:off x="853448" y="1981200"/>
                    <a:ext cx="201169" cy="223166"/>
                    <a:chOff x="2447520" y="2514600"/>
                    <a:chExt cx="201169" cy="223166"/>
                  </a:xfrm>
                </p:grpSpPr>
                <p:sp>
                  <p:nvSpPr>
                    <p:cNvPr id="170" name="Rectangle 169"/>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p:nvPr/>
                  </p:nvGrpSpPr>
                  <p:grpSpPr>
                    <a:xfrm>
                      <a:off x="2447520" y="2514600"/>
                      <a:ext cx="201169" cy="212884"/>
                      <a:chOff x="2447520" y="2524882"/>
                      <a:chExt cx="201169" cy="212884"/>
                    </a:xfrm>
                  </p:grpSpPr>
                  <p:cxnSp>
                    <p:nvCxnSpPr>
                      <p:cNvPr id="172" name="Straight Connector 171"/>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9" name="Straight Arrow Connector 168"/>
                  <p:cNvCxnSpPr>
                    <a:stCxn id="116" idx="3"/>
                    <a:endCxn id="170"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2053319" y="3048000"/>
                  <a:ext cx="232681" cy="564831"/>
                  <a:chOff x="780160" y="1648024"/>
                  <a:chExt cx="274457" cy="556342"/>
                </a:xfrm>
              </p:grpSpPr>
              <p:grpSp>
                <p:nvGrpSpPr>
                  <p:cNvPr id="120" name="Group 119"/>
                  <p:cNvGrpSpPr/>
                  <p:nvPr/>
                </p:nvGrpSpPr>
                <p:grpSpPr>
                  <a:xfrm>
                    <a:off x="853448" y="1981200"/>
                    <a:ext cx="201169" cy="223166"/>
                    <a:chOff x="2447520" y="2514600"/>
                    <a:chExt cx="201169" cy="223166"/>
                  </a:xfrm>
                </p:grpSpPr>
                <p:sp>
                  <p:nvSpPr>
                    <p:cNvPr id="122" name="Rectangle 12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p:cNvGrpSpPr/>
                    <p:nvPr/>
                  </p:nvGrpSpPr>
                  <p:grpSpPr>
                    <a:xfrm>
                      <a:off x="2447520" y="2514600"/>
                      <a:ext cx="201169" cy="212884"/>
                      <a:chOff x="2447520" y="2524882"/>
                      <a:chExt cx="201169" cy="212884"/>
                    </a:xfrm>
                  </p:grpSpPr>
                  <p:cxnSp>
                    <p:nvCxnSpPr>
                      <p:cNvPr id="138" name="Straight Connector 137"/>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1" name="Straight Arrow Connector 120"/>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15" name="Group 114"/>
              <p:cNvGrpSpPr/>
              <p:nvPr/>
            </p:nvGrpSpPr>
            <p:grpSpPr>
              <a:xfrm>
                <a:off x="5791200" y="5410200"/>
                <a:ext cx="396062" cy="261610"/>
                <a:chOff x="7443464" y="3624590"/>
                <a:chExt cx="396062" cy="261610"/>
              </a:xfrm>
            </p:grpSpPr>
            <p:sp>
              <p:nvSpPr>
                <p:cNvPr id="116" name="Oval 115"/>
                <p:cNvSpPr/>
                <p:nvPr/>
              </p:nvSpPr>
              <p:spPr>
                <a:xfrm>
                  <a:off x="7443464" y="3635029"/>
                  <a:ext cx="344558" cy="2181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17" name="TextBox 116"/>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8</a:t>
                  </a:r>
                  <a:r>
                    <a:rPr lang="en-US" sz="1100" b="1" dirty="0" smtClean="0">
                      <a:solidFill>
                        <a:schemeClr val="bg2"/>
                      </a:solidFill>
                    </a:rPr>
                    <a:t>3</a:t>
                  </a:r>
                  <a:endParaRPr lang="en-US" sz="1100" b="1" dirty="0">
                    <a:solidFill>
                      <a:schemeClr val="bg2"/>
                    </a:solidFill>
                  </a:endParaRPr>
                </a:p>
              </p:txBody>
            </p:sp>
          </p:grpSp>
        </p:grpSp>
        <p:grpSp>
          <p:nvGrpSpPr>
            <p:cNvPr id="178" name="Group 177"/>
            <p:cNvGrpSpPr/>
            <p:nvPr/>
          </p:nvGrpSpPr>
          <p:grpSpPr>
            <a:xfrm>
              <a:off x="5791200" y="4692966"/>
              <a:ext cx="762000" cy="717234"/>
              <a:chOff x="5562600" y="5410200"/>
              <a:chExt cx="762000" cy="717234"/>
            </a:xfrm>
          </p:grpSpPr>
          <p:grpSp>
            <p:nvGrpSpPr>
              <p:cNvPr id="180" name="Group 179"/>
              <p:cNvGrpSpPr/>
              <p:nvPr/>
            </p:nvGrpSpPr>
            <p:grpSpPr>
              <a:xfrm>
                <a:off x="5562600" y="5562600"/>
                <a:ext cx="762000" cy="564834"/>
                <a:chOff x="1524000" y="3048000"/>
                <a:chExt cx="762000" cy="564834"/>
              </a:xfrm>
            </p:grpSpPr>
            <p:grpSp>
              <p:nvGrpSpPr>
                <p:cNvPr id="188" name="Group 187"/>
                <p:cNvGrpSpPr/>
                <p:nvPr/>
              </p:nvGrpSpPr>
              <p:grpSpPr>
                <a:xfrm>
                  <a:off x="1524000" y="3092251"/>
                  <a:ext cx="279058" cy="520583"/>
                  <a:chOff x="853448" y="1688792"/>
                  <a:chExt cx="316674" cy="515574"/>
                </a:xfrm>
              </p:grpSpPr>
              <p:grpSp>
                <p:nvGrpSpPr>
                  <p:cNvPr id="201" name="Group 200"/>
                  <p:cNvGrpSpPr/>
                  <p:nvPr/>
                </p:nvGrpSpPr>
                <p:grpSpPr>
                  <a:xfrm>
                    <a:off x="853448" y="1981200"/>
                    <a:ext cx="201169" cy="223166"/>
                    <a:chOff x="2447520" y="2514600"/>
                    <a:chExt cx="201169" cy="223166"/>
                  </a:xfrm>
                </p:grpSpPr>
                <p:sp>
                  <p:nvSpPr>
                    <p:cNvPr id="203" name="Rectangle 20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4" name="Group 203"/>
                    <p:cNvGrpSpPr/>
                    <p:nvPr/>
                  </p:nvGrpSpPr>
                  <p:grpSpPr>
                    <a:xfrm>
                      <a:off x="2447520" y="2514600"/>
                      <a:ext cx="201169" cy="212884"/>
                      <a:chOff x="2447520" y="2524882"/>
                      <a:chExt cx="201169" cy="212884"/>
                    </a:xfrm>
                  </p:grpSpPr>
                  <p:cxnSp>
                    <p:nvCxnSpPr>
                      <p:cNvPr id="205" name="Straight Connector 20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02" name="Straight Arrow Connector 201"/>
                  <p:cNvCxnSpPr>
                    <a:stCxn id="186" idx="3"/>
                    <a:endCxn id="203"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90" name="Group 189"/>
                <p:cNvGrpSpPr/>
                <p:nvPr/>
              </p:nvGrpSpPr>
              <p:grpSpPr>
                <a:xfrm>
                  <a:off x="2053319" y="3048000"/>
                  <a:ext cx="232681" cy="564831"/>
                  <a:chOff x="780160" y="1648024"/>
                  <a:chExt cx="274457" cy="556342"/>
                </a:xfrm>
              </p:grpSpPr>
              <p:grpSp>
                <p:nvGrpSpPr>
                  <p:cNvPr id="195" name="Group 194"/>
                  <p:cNvGrpSpPr/>
                  <p:nvPr/>
                </p:nvGrpSpPr>
                <p:grpSpPr>
                  <a:xfrm>
                    <a:off x="853448" y="1981200"/>
                    <a:ext cx="201169" cy="223166"/>
                    <a:chOff x="2447520" y="2514600"/>
                    <a:chExt cx="201169" cy="223166"/>
                  </a:xfrm>
                </p:grpSpPr>
                <p:sp>
                  <p:nvSpPr>
                    <p:cNvPr id="197" name="Rectangle 19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8" name="Group 197"/>
                    <p:cNvGrpSpPr/>
                    <p:nvPr/>
                  </p:nvGrpSpPr>
                  <p:grpSpPr>
                    <a:xfrm>
                      <a:off x="2447520" y="2514600"/>
                      <a:ext cx="201169" cy="212884"/>
                      <a:chOff x="2447520" y="2524882"/>
                      <a:chExt cx="201169" cy="212884"/>
                    </a:xfrm>
                  </p:grpSpPr>
                  <p:cxnSp>
                    <p:nvCxnSpPr>
                      <p:cNvPr id="199" name="Straight Connector 19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96" name="Straight Arrow Connector 19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85" name="Group 184"/>
              <p:cNvGrpSpPr/>
              <p:nvPr/>
            </p:nvGrpSpPr>
            <p:grpSpPr>
              <a:xfrm>
                <a:off x="5791200" y="5410200"/>
                <a:ext cx="396062" cy="261610"/>
                <a:chOff x="7443464" y="3624590"/>
                <a:chExt cx="396062" cy="261610"/>
              </a:xfrm>
            </p:grpSpPr>
            <p:sp>
              <p:nvSpPr>
                <p:cNvPr id="186" name="Oval 185"/>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87" name="TextBox 186"/>
                <p:cNvSpPr txBox="1"/>
                <p:nvPr/>
              </p:nvSpPr>
              <p:spPr>
                <a:xfrm>
                  <a:off x="7443464" y="3624590"/>
                  <a:ext cx="396062" cy="261610"/>
                </a:xfrm>
                <a:prstGeom prst="rect">
                  <a:avLst/>
                </a:prstGeom>
                <a:noFill/>
              </p:spPr>
              <p:txBody>
                <a:bodyPr wrap="square" rtlCol="0">
                  <a:spAutoFit/>
                </a:bodyPr>
                <a:lstStyle/>
                <a:p>
                  <a:r>
                    <a:rPr lang="en-US" sz="1100" b="1" dirty="0" smtClean="0">
                      <a:solidFill>
                        <a:schemeClr val="bg2"/>
                      </a:solidFill>
                    </a:rPr>
                    <a:t>54</a:t>
                  </a:r>
                  <a:endParaRPr lang="en-US" sz="1100" b="1" dirty="0">
                    <a:solidFill>
                      <a:schemeClr val="bg2"/>
                    </a:solidFill>
                  </a:endParaRPr>
                </a:p>
              </p:txBody>
            </p:sp>
          </p:grpSp>
        </p:grpSp>
        <p:grpSp>
          <p:nvGrpSpPr>
            <p:cNvPr id="208" name="Group 207"/>
            <p:cNvGrpSpPr/>
            <p:nvPr/>
          </p:nvGrpSpPr>
          <p:grpSpPr>
            <a:xfrm>
              <a:off x="4191000" y="5181600"/>
              <a:ext cx="762000" cy="717234"/>
              <a:chOff x="5562600" y="5410200"/>
              <a:chExt cx="762000" cy="717234"/>
            </a:xfrm>
          </p:grpSpPr>
          <p:grpSp>
            <p:nvGrpSpPr>
              <p:cNvPr id="209" name="Group 208"/>
              <p:cNvGrpSpPr/>
              <p:nvPr/>
            </p:nvGrpSpPr>
            <p:grpSpPr>
              <a:xfrm>
                <a:off x="5562600" y="5562600"/>
                <a:ext cx="762000" cy="564834"/>
                <a:chOff x="1524000" y="3048000"/>
                <a:chExt cx="762000" cy="564834"/>
              </a:xfrm>
            </p:grpSpPr>
            <p:grpSp>
              <p:nvGrpSpPr>
                <p:cNvPr id="213" name="Group 212"/>
                <p:cNvGrpSpPr/>
                <p:nvPr/>
              </p:nvGrpSpPr>
              <p:grpSpPr>
                <a:xfrm>
                  <a:off x="1524000" y="3092251"/>
                  <a:ext cx="279058" cy="520583"/>
                  <a:chOff x="853448" y="1688792"/>
                  <a:chExt cx="316674" cy="515574"/>
                </a:xfrm>
              </p:grpSpPr>
              <p:grpSp>
                <p:nvGrpSpPr>
                  <p:cNvPr id="222" name="Group 221"/>
                  <p:cNvGrpSpPr/>
                  <p:nvPr/>
                </p:nvGrpSpPr>
                <p:grpSpPr>
                  <a:xfrm>
                    <a:off x="853448" y="1981200"/>
                    <a:ext cx="201169" cy="223166"/>
                    <a:chOff x="2447520" y="2514600"/>
                    <a:chExt cx="201169" cy="223166"/>
                  </a:xfrm>
                </p:grpSpPr>
                <p:sp>
                  <p:nvSpPr>
                    <p:cNvPr id="228" name="Rectangle 227"/>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9" name="Group 228"/>
                    <p:cNvGrpSpPr/>
                    <p:nvPr/>
                  </p:nvGrpSpPr>
                  <p:grpSpPr>
                    <a:xfrm>
                      <a:off x="2447520" y="2514600"/>
                      <a:ext cx="201169" cy="212884"/>
                      <a:chOff x="2447520" y="2524882"/>
                      <a:chExt cx="201169" cy="212884"/>
                    </a:xfrm>
                  </p:grpSpPr>
                  <p:cxnSp>
                    <p:nvCxnSpPr>
                      <p:cNvPr id="230" name="Straight Connector 229"/>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27" name="Straight Arrow Connector 226"/>
                  <p:cNvCxnSpPr>
                    <a:stCxn id="211" idx="3"/>
                    <a:endCxn id="228"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14" name="Group 213"/>
                <p:cNvGrpSpPr/>
                <p:nvPr/>
              </p:nvGrpSpPr>
              <p:grpSpPr>
                <a:xfrm>
                  <a:off x="2053319" y="3048000"/>
                  <a:ext cx="232681" cy="564831"/>
                  <a:chOff x="780160" y="1648024"/>
                  <a:chExt cx="274457" cy="556342"/>
                </a:xfrm>
              </p:grpSpPr>
              <p:grpSp>
                <p:nvGrpSpPr>
                  <p:cNvPr id="215" name="Group 214"/>
                  <p:cNvGrpSpPr/>
                  <p:nvPr/>
                </p:nvGrpSpPr>
                <p:grpSpPr>
                  <a:xfrm>
                    <a:off x="853448" y="1981200"/>
                    <a:ext cx="201169" cy="223166"/>
                    <a:chOff x="2447520" y="2514600"/>
                    <a:chExt cx="201169" cy="223166"/>
                  </a:xfrm>
                </p:grpSpPr>
                <p:sp>
                  <p:nvSpPr>
                    <p:cNvPr id="217" name="Rectangle 21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8" name="Group 217"/>
                    <p:cNvGrpSpPr/>
                    <p:nvPr/>
                  </p:nvGrpSpPr>
                  <p:grpSpPr>
                    <a:xfrm>
                      <a:off x="2447520" y="2514600"/>
                      <a:ext cx="201169" cy="212884"/>
                      <a:chOff x="2447520" y="2524882"/>
                      <a:chExt cx="201169" cy="212884"/>
                    </a:xfrm>
                  </p:grpSpPr>
                  <p:cxnSp>
                    <p:nvCxnSpPr>
                      <p:cNvPr id="219" name="Straight Connector 21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16" name="Straight Arrow Connector 21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10" name="Group 209"/>
              <p:cNvGrpSpPr/>
              <p:nvPr/>
            </p:nvGrpSpPr>
            <p:grpSpPr>
              <a:xfrm>
                <a:off x="5791200" y="5410200"/>
                <a:ext cx="396062" cy="261610"/>
                <a:chOff x="7443464" y="3624590"/>
                <a:chExt cx="396062" cy="261610"/>
              </a:xfrm>
            </p:grpSpPr>
            <p:sp>
              <p:nvSpPr>
                <p:cNvPr id="211" name="Oval 210"/>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12" name="TextBox 211"/>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4</a:t>
                  </a:r>
                  <a:r>
                    <a:rPr lang="en-US" sz="1100" b="1" dirty="0" smtClean="0">
                      <a:solidFill>
                        <a:schemeClr val="bg2"/>
                      </a:solidFill>
                    </a:rPr>
                    <a:t>4</a:t>
                  </a:r>
                  <a:endParaRPr lang="en-US" sz="1100" b="1" dirty="0">
                    <a:solidFill>
                      <a:schemeClr val="bg2"/>
                    </a:solidFill>
                  </a:endParaRPr>
                </a:p>
              </p:txBody>
            </p:sp>
          </p:grpSp>
        </p:grpSp>
      </p:grpSp>
      <p:sp>
        <p:nvSpPr>
          <p:cNvPr id="3" name="Down Ribbon 2"/>
          <p:cNvSpPr/>
          <p:nvPr/>
        </p:nvSpPr>
        <p:spPr>
          <a:xfrm>
            <a:off x="5968473" y="1797952"/>
            <a:ext cx="2718327" cy="9452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How to delete </a:t>
            </a:r>
            <a:r>
              <a:rPr lang="en-US" b="1" dirty="0" smtClean="0">
                <a:solidFill>
                  <a:schemeClr val="tx1"/>
                </a:solidFill>
              </a:rPr>
              <a:t>2</a:t>
            </a:r>
            <a:r>
              <a:rPr lang="en-US" b="1" dirty="0">
                <a:solidFill>
                  <a:schemeClr val="tx1"/>
                </a:solidFill>
              </a:rPr>
              <a:t>8</a:t>
            </a:r>
            <a:r>
              <a:rPr lang="en-US" b="1" dirty="0" smtClean="0">
                <a:solidFill>
                  <a:schemeClr val="tx1"/>
                </a:solidFill>
              </a:rPr>
              <a:t> ?</a:t>
            </a:r>
            <a:endParaRPr lang="en-US" b="1" dirty="0">
              <a:solidFill>
                <a:schemeClr val="tx1"/>
              </a:solidFill>
            </a:endParaRPr>
          </a:p>
        </p:txBody>
      </p:sp>
      <p:grpSp>
        <p:nvGrpSpPr>
          <p:cNvPr id="174" name="Group 173"/>
          <p:cNvGrpSpPr/>
          <p:nvPr/>
        </p:nvGrpSpPr>
        <p:grpSpPr>
          <a:xfrm>
            <a:off x="2209800" y="3352802"/>
            <a:ext cx="685800" cy="1206930"/>
            <a:chOff x="3478412" y="4270420"/>
            <a:chExt cx="502578" cy="1063580"/>
          </a:xfrm>
        </p:grpSpPr>
        <p:cxnSp>
          <p:nvCxnSpPr>
            <p:cNvPr id="175" name="Straight Arrow Connector 174"/>
            <p:cNvCxnSpPr/>
            <p:nvPr/>
          </p:nvCxnSpPr>
          <p:spPr>
            <a:xfrm>
              <a:off x="3478412" y="4707610"/>
              <a:ext cx="262336" cy="62639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H="1">
              <a:off x="3478412" y="4270420"/>
              <a:ext cx="502578" cy="44095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845205" y="3248098"/>
            <a:ext cx="2504304" cy="3000302"/>
            <a:chOff x="845205" y="3248098"/>
            <a:chExt cx="2504304" cy="3000302"/>
          </a:xfrm>
        </p:grpSpPr>
        <p:sp>
          <p:nvSpPr>
            <p:cNvPr id="11" name="Arc 10"/>
            <p:cNvSpPr/>
            <p:nvPr/>
          </p:nvSpPr>
          <p:spPr>
            <a:xfrm rot="3074519">
              <a:off x="1227472" y="2865831"/>
              <a:ext cx="1625884" cy="2390418"/>
            </a:xfrm>
            <a:prstGeom prst="arc">
              <a:avLst/>
            </a:prstGeom>
            <a:noFill/>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ine Callout 1 11"/>
            <p:cNvSpPr/>
            <p:nvPr/>
          </p:nvSpPr>
          <p:spPr>
            <a:xfrm>
              <a:off x="1770894" y="5780326"/>
              <a:ext cx="1578615" cy="468074"/>
            </a:xfrm>
            <a:prstGeom prst="borderCallout1">
              <a:avLst>
                <a:gd name="adj1" fmla="val -1272"/>
                <a:gd name="adj2" fmla="val 75813"/>
                <a:gd name="adj3" fmla="val -326539"/>
                <a:gd name="adj4" fmla="val 732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Swap</a:t>
              </a:r>
              <a:r>
                <a:rPr lang="en-US" sz="1400" dirty="0" smtClean="0"/>
                <a:t> 28 </a:t>
              </a:r>
              <a:r>
                <a:rPr lang="en-US" sz="1400" dirty="0" smtClean="0">
                  <a:solidFill>
                    <a:schemeClr val="tx1"/>
                  </a:solidFill>
                </a:rPr>
                <a:t>and</a:t>
              </a:r>
              <a:r>
                <a:rPr lang="en-US" sz="1400" dirty="0" smtClean="0"/>
                <a:t> 25 </a:t>
              </a:r>
              <a:r>
                <a:rPr lang="en-US" sz="1400" dirty="0" smtClean="0">
                  <a:solidFill>
                    <a:schemeClr val="tx1"/>
                  </a:solidFill>
                </a:rPr>
                <a:t>and then delete </a:t>
              </a:r>
              <a:r>
                <a:rPr lang="en-US" sz="1400" dirty="0" smtClean="0"/>
                <a:t>28</a:t>
              </a:r>
              <a:endParaRPr lang="en-US" sz="1400" dirty="0"/>
            </a:p>
          </p:txBody>
        </p:sp>
      </p:grpSp>
      <p:sp>
        <p:nvSpPr>
          <p:cNvPr id="207" name="Down Ribbon 206"/>
          <p:cNvSpPr/>
          <p:nvPr/>
        </p:nvSpPr>
        <p:spPr>
          <a:xfrm>
            <a:off x="6349473" y="1752600"/>
            <a:ext cx="2718327" cy="9452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How to delete </a:t>
            </a:r>
            <a:r>
              <a:rPr lang="en-US" b="1" dirty="0" smtClean="0">
                <a:solidFill>
                  <a:schemeClr val="tx1"/>
                </a:solidFill>
              </a:rPr>
              <a:t>46 ?</a:t>
            </a:r>
            <a:endParaRPr lang="en-US" b="1" dirty="0">
              <a:solidFill>
                <a:schemeClr val="tx1"/>
              </a:solidFill>
            </a:endParaRPr>
          </a:p>
        </p:txBody>
      </p:sp>
      <p:grpSp>
        <p:nvGrpSpPr>
          <p:cNvPr id="20" name="Group 19"/>
          <p:cNvGrpSpPr/>
          <p:nvPr/>
        </p:nvGrpSpPr>
        <p:grpSpPr>
          <a:xfrm>
            <a:off x="3212836" y="2450674"/>
            <a:ext cx="1663965" cy="2807127"/>
            <a:chOff x="3212836" y="2450674"/>
            <a:chExt cx="1663965" cy="2807127"/>
          </a:xfrm>
        </p:grpSpPr>
        <p:grpSp>
          <p:nvGrpSpPr>
            <p:cNvPr id="232" name="Group 231"/>
            <p:cNvGrpSpPr/>
            <p:nvPr/>
          </p:nvGrpSpPr>
          <p:grpSpPr>
            <a:xfrm>
              <a:off x="3212836" y="2450674"/>
              <a:ext cx="1663965" cy="2807127"/>
              <a:chOff x="3040789" y="4270420"/>
              <a:chExt cx="1219411" cy="2473716"/>
            </a:xfrm>
          </p:grpSpPr>
          <p:cxnSp>
            <p:nvCxnSpPr>
              <p:cNvPr id="233" name="Straight Arrow Connector 232"/>
              <p:cNvCxnSpPr/>
              <p:nvPr/>
            </p:nvCxnSpPr>
            <p:spPr>
              <a:xfrm>
                <a:off x="3997864" y="6117746"/>
                <a:ext cx="262336" cy="62639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H="1">
                <a:off x="3040789" y="4270420"/>
                <a:ext cx="940202" cy="5249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236" name="Straight Connector 235"/>
            <p:cNvCxnSpPr/>
            <p:nvPr/>
          </p:nvCxnSpPr>
          <p:spPr>
            <a:xfrm flipH="1" flipV="1">
              <a:off x="3212836" y="3046421"/>
              <a:ext cx="849900" cy="61117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4062736" y="3657600"/>
              <a:ext cx="451358" cy="889385"/>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41" name="Group 240"/>
          <p:cNvGrpSpPr/>
          <p:nvPr/>
        </p:nvGrpSpPr>
        <p:grpSpPr>
          <a:xfrm>
            <a:off x="2578983" y="1105775"/>
            <a:ext cx="4028832" cy="5142625"/>
            <a:chOff x="-853308" y="1105775"/>
            <a:chExt cx="4028832" cy="5142625"/>
          </a:xfrm>
        </p:grpSpPr>
        <p:sp>
          <p:nvSpPr>
            <p:cNvPr id="242" name="Arc 241"/>
            <p:cNvSpPr/>
            <p:nvPr/>
          </p:nvSpPr>
          <p:spPr>
            <a:xfrm rot="3534266">
              <a:off x="-1781848" y="2034315"/>
              <a:ext cx="4417337" cy="2560257"/>
            </a:xfrm>
            <a:prstGeom prst="arc">
              <a:avLst>
                <a:gd name="adj1" fmla="val 15750197"/>
                <a:gd name="adj2" fmla="val 403546"/>
              </a:avLst>
            </a:prstGeom>
            <a:noFill/>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4" name="Line Callout 1 243"/>
            <p:cNvSpPr/>
            <p:nvPr/>
          </p:nvSpPr>
          <p:spPr>
            <a:xfrm>
              <a:off x="1596909" y="5780326"/>
              <a:ext cx="1578615" cy="468074"/>
            </a:xfrm>
            <a:prstGeom prst="borderCallout1">
              <a:avLst>
                <a:gd name="adj1" fmla="val -1272"/>
                <a:gd name="adj2" fmla="val 21421"/>
                <a:gd name="adj3" fmla="val -128803"/>
                <a:gd name="adj4" fmla="val 210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Swap</a:t>
              </a:r>
              <a:r>
                <a:rPr lang="en-US" sz="1400" dirty="0" smtClean="0"/>
                <a:t> 46 </a:t>
              </a:r>
              <a:r>
                <a:rPr lang="en-US" sz="1400" dirty="0" smtClean="0">
                  <a:solidFill>
                    <a:schemeClr val="tx1"/>
                  </a:solidFill>
                </a:rPr>
                <a:t>and</a:t>
              </a:r>
              <a:r>
                <a:rPr lang="en-US" sz="1400" dirty="0" smtClean="0"/>
                <a:t> 44 </a:t>
              </a:r>
              <a:r>
                <a:rPr lang="en-US" sz="1400" dirty="0" smtClean="0">
                  <a:solidFill>
                    <a:schemeClr val="tx1"/>
                  </a:solidFill>
                </a:rPr>
                <a:t>and then delete </a:t>
              </a:r>
              <a:r>
                <a:rPr lang="en-US" sz="1400" dirty="0" smtClean="0"/>
                <a:t>46</a:t>
              </a:r>
              <a:endParaRPr lang="en-US" sz="1400" dirty="0"/>
            </a:p>
          </p:txBody>
        </p:sp>
      </p:grpSp>
      <p:sp>
        <p:nvSpPr>
          <p:cNvPr id="28" name="Cloud Callout 27"/>
          <p:cNvSpPr/>
          <p:nvPr/>
        </p:nvSpPr>
        <p:spPr>
          <a:xfrm>
            <a:off x="6607815" y="4682198"/>
            <a:ext cx="2078985" cy="1205017"/>
          </a:xfrm>
          <a:prstGeom prst="cloudCallout">
            <a:avLst>
              <a:gd name="adj1" fmla="val 42118"/>
              <a:gd name="adj2" fmla="val 74101"/>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Can you figure out the strategy  now ?</a:t>
            </a:r>
            <a:endParaRPr lang="en-US" sz="1400" dirty="0">
              <a:solidFill>
                <a:schemeClr val="tx1"/>
              </a:solidFill>
            </a:endParaRPr>
          </a:p>
        </p:txBody>
      </p:sp>
    </p:spTree>
    <p:extLst>
      <p:ext uri="{BB962C8B-B14F-4D97-AF65-F5344CB8AC3E}">
        <p14:creationId xmlns:p14="http://schemas.microsoft.com/office/powerpoint/2010/main" val="29124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74"/>
                                        </p:tgtEl>
                                        <p:attrNameLst>
                                          <p:attrName>style.visibility</p:attrName>
                                        </p:attrNameLst>
                                      </p:cBhvr>
                                      <p:to>
                                        <p:strVal val="visible"/>
                                      </p:to>
                                    </p:set>
                                    <p:animEffect transition="in" filter="wipe(up)">
                                      <p:cBhvr>
                                        <p:cTn id="24" dur="500"/>
                                        <p:tgtEl>
                                          <p:spTgt spid="17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up)">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174"/>
                                        </p:tgtEl>
                                      </p:cBhvr>
                                    </p:animEffect>
                                    <p:set>
                                      <p:cBhvr>
                                        <p:cTn id="34" dur="1" fill="hold">
                                          <p:stCondLst>
                                            <p:cond delay="499"/>
                                          </p:stCondLst>
                                        </p:cTn>
                                        <p:tgtEl>
                                          <p:spTgt spid="174"/>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3"/>
                                        </p:tgtEl>
                                      </p:cBhvr>
                                    </p:animEffect>
                                    <p:set>
                                      <p:cBhvr>
                                        <p:cTn id="37" dur="1" fill="hold">
                                          <p:stCondLst>
                                            <p:cond delay="499"/>
                                          </p:stCondLst>
                                        </p:cTn>
                                        <p:tgtEl>
                                          <p:spTgt spid="3"/>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13"/>
                                        </p:tgtEl>
                                      </p:cBhvr>
                                    </p:animEffect>
                                    <p:set>
                                      <p:cBhvr>
                                        <p:cTn id="40" dur="1" fill="hold">
                                          <p:stCondLst>
                                            <p:cond delay="499"/>
                                          </p:stCondLst>
                                        </p:cTn>
                                        <p:tgtEl>
                                          <p:spTgt spid="13"/>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207"/>
                                        </p:tgtEl>
                                        <p:attrNameLst>
                                          <p:attrName>style.visibility</p:attrName>
                                        </p:attrNameLst>
                                      </p:cBhvr>
                                      <p:to>
                                        <p:strVal val="visible"/>
                                      </p:to>
                                    </p:set>
                                    <p:animEffect transition="in" filter="fade">
                                      <p:cBhvr>
                                        <p:cTn id="45" dur="1000"/>
                                        <p:tgtEl>
                                          <p:spTgt spid="207"/>
                                        </p:tgtEl>
                                      </p:cBhvr>
                                    </p:animEffect>
                                    <p:anim calcmode="lin" valueType="num">
                                      <p:cBhvr>
                                        <p:cTn id="46" dur="1000" fill="hold"/>
                                        <p:tgtEl>
                                          <p:spTgt spid="207"/>
                                        </p:tgtEl>
                                        <p:attrNameLst>
                                          <p:attrName>ppt_x</p:attrName>
                                        </p:attrNameLst>
                                      </p:cBhvr>
                                      <p:tavLst>
                                        <p:tav tm="0">
                                          <p:val>
                                            <p:strVal val="#ppt_x"/>
                                          </p:val>
                                        </p:tav>
                                        <p:tav tm="100000">
                                          <p:val>
                                            <p:strVal val="#ppt_x"/>
                                          </p:val>
                                        </p:tav>
                                      </p:tavLst>
                                    </p:anim>
                                    <p:anim calcmode="lin" valueType="num">
                                      <p:cBhvr>
                                        <p:cTn id="47" dur="1000" fill="hold"/>
                                        <p:tgtEl>
                                          <p:spTgt spid="207"/>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up)">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241"/>
                                        </p:tgtEl>
                                        <p:attrNameLst>
                                          <p:attrName>style.visibility</p:attrName>
                                        </p:attrNameLst>
                                      </p:cBhvr>
                                      <p:to>
                                        <p:strVal val="visible"/>
                                      </p:to>
                                    </p:set>
                                    <p:animEffect transition="in" filter="wipe(up)">
                                      <p:cBhvr>
                                        <p:cTn id="57" dur="500"/>
                                        <p:tgtEl>
                                          <p:spTgt spid="24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20"/>
                                        </p:tgtEl>
                                      </p:cBhvr>
                                    </p:animEffect>
                                    <p:set>
                                      <p:cBhvr>
                                        <p:cTn id="62" dur="1" fill="hold">
                                          <p:stCondLst>
                                            <p:cond delay="499"/>
                                          </p:stCondLst>
                                        </p:cTn>
                                        <p:tgtEl>
                                          <p:spTgt spid="20"/>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241"/>
                                        </p:tgtEl>
                                      </p:cBhvr>
                                    </p:animEffect>
                                    <p:set>
                                      <p:cBhvr>
                                        <p:cTn id="65" dur="1" fill="hold">
                                          <p:stCondLst>
                                            <p:cond delay="499"/>
                                          </p:stCondLst>
                                        </p:cTn>
                                        <p:tgtEl>
                                          <p:spTgt spid="241"/>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207"/>
                                        </p:tgtEl>
                                      </p:cBhvr>
                                    </p:animEffect>
                                    <p:set>
                                      <p:cBhvr>
                                        <p:cTn id="68" dur="1" fill="hold">
                                          <p:stCondLst>
                                            <p:cond delay="499"/>
                                          </p:stCondLst>
                                        </p:cTn>
                                        <p:tgtEl>
                                          <p:spTgt spid="20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fade">
                                      <p:cBhvr>
                                        <p:cTn id="73" dur="1000"/>
                                        <p:tgtEl>
                                          <p:spTgt spid="28"/>
                                        </p:tgtEl>
                                      </p:cBhvr>
                                    </p:animEffect>
                                    <p:anim calcmode="lin" valueType="num">
                                      <p:cBhvr>
                                        <p:cTn id="74" dur="1000" fill="hold"/>
                                        <p:tgtEl>
                                          <p:spTgt spid="28"/>
                                        </p:tgtEl>
                                        <p:attrNameLst>
                                          <p:attrName>ppt_x</p:attrName>
                                        </p:attrNameLst>
                                      </p:cBhvr>
                                      <p:tavLst>
                                        <p:tav tm="0">
                                          <p:val>
                                            <p:strVal val="#ppt_x"/>
                                          </p:val>
                                        </p:tav>
                                        <p:tav tm="100000">
                                          <p:val>
                                            <p:strVal val="#ppt_x"/>
                                          </p:val>
                                        </p:tav>
                                      </p:tavLst>
                                    </p:anim>
                                    <p:anim calcmode="lin" valueType="num">
                                      <p:cBhvr>
                                        <p:cTn id="75"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3" grpId="1" animBg="1"/>
      <p:bldP spid="207" grpId="0" animBg="1"/>
      <p:bldP spid="207" grpId="1" animBg="1"/>
      <p:bldP spid="2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An important observation</a:t>
            </a:r>
            <a:endParaRPr lang="en-US" b="1" dirty="0">
              <a:solidFill>
                <a:srgbClr val="7030A0"/>
              </a:solidFill>
            </a:endParaRPr>
          </a:p>
        </p:txBody>
      </p:sp>
      <p:sp>
        <p:nvSpPr>
          <p:cNvPr id="3" name="Content Placeholder 2"/>
          <p:cNvSpPr>
            <a:spLocks noGrp="1"/>
          </p:cNvSpPr>
          <p:nvPr>
            <p:ph idx="1"/>
          </p:nvPr>
        </p:nvSpPr>
        <p:spPr/>
        <p:txBody>
          <a:bodyPr/>
          <a:lstStyle/>
          <a:p>
            <a:pPr marL="0" indent="0">
              <a:buNone/>
            </a:pPr>
            <a:r>
              <a:rPr lang="en-US" sz="2000" dirty="0" smtClean="0"/>
              <a:t>It is </a:t>
            </a:r>
            <a:r>
              <a:rPr lang="en-US" sz="2000" u="sng" dirty="0" smtClean="0"/>
              <a:t>easier</a:t>
            </a:r>
            <a:r>
              <a:rPr lang="en-US" sz="2000" dirty="0" smtClean="0"/>
              <a:t> to maintain a BST under deletion if the node to be deleted has </a:t>
            </a:r>
            <a:r>
              <a:rPr lang="en-US" sz="2000" b="1" dirty="0" smtClean="0"/>
              <a:t>at most </a:t>
            </a:r>
            <a:r>
              <a:rPr lang="en-US" sz="2000" dirty="0" smtClean="0"/>
              <a:t>one child which is </a:t>
            </a:r>
            <a:r>
              <a:rPr lang="en-US" sz="2000" b="1" dirty="0" smtClean="0">
                <a:solidFill>
                  <a:srgbClr val="0070C0"/>
                </a:solidFill>
              </a:rPr>
              <a:t>non-leaf</a:t>
            </a:r>
            <a:r>
              <a:rPr lang="en-US" sz="2000" dirty="0" smtClean="0"/>
              <a:t>.</a:t>
            </a:r>
            <a:r>
              <a:rPr lang="en-US" sz="2000" dirty="0" smtClean="0">
                <a:solidFill>
                  <a:srgbClr val="0070C0"/>
                </a:solidFill>
              </a:rPr>
              <a:t> </a:t>
            </a:r>
            <a:endParaRPr lang="en-US" sz="2000" dirty="0">
              <a:solidFill>
                <a:srgbClr val="0070C0"/>
              </a:solidFill>
            </a:endParaRPr>
          </a:p>
          <a:p>
            <a:pPr marL="0" indent="0">
              <a:buNone/>
            </a:pPr>
            <a:r>
              <a:rPr lang="en-US" sz="2000" b="1" dirty="0" smtClean="0">
                <a:solidFill>
                  <a:srgbClr val="C00000"/>
                </a:solidFill>
              </a:rPr>
              <a:t>Question:  </a:t>
            </a:r>
            <a:r>
              <a:rPr lang="en-US" sz="2000" dirty="0" smtClean="0"/>
              <a:t>Can we transform every other case to the above case ?</a:t>
            </a:r>
          </a:p>
          <a:p>
            <a:pPr marL="0" indent="0">
              <a:buNone/>
            </a:pPr>
            <a:endParaRPr lang="en-US" sz="2000" b="1" dirty="0" smtClean="0"/>
          </a:p>
          <a:p>
            <a:pPr marL="0" indent="0">
              <a:buNone/>
            </a:pPr>
            <a:endParaRPr lang="en-US" sz="2000" b="1" dirty="0"/>
          </a:p>
          <a:p>
            <a:pPr marL="0" indent="0">
              <a:buNone/>
            </a:pPr>
            <a:endParaRPr lang="en-US" sz="2000" b="1" dirty="0" smtClean="0"/>
          </a:p>
          <a:p>
            <a:pPr marL="0" indent="0">
              <a:buNone/>
            </a:pPr>
            <a:endParaRPr lang="en-US" sz="2000" b="1" dirty="0"/>
          </a:p>
          <a:p>
            <a:pPr marL="0" indent="0">
              <a:buNone/>
            </a:pPr>
            <a:endParaRPr lang="en-US" sz="2000" b="1" dirty="0" smtClean="0"/>
          </a:p>
          <a:p>
            <a:pPr marL="0" indent="0">
              <a:buNone/>
            </a:pPr>
            <a:endParaRPr lang="en-US" sz="2000" b="1" dirty="0"/>
          </a:p>
          <a:p>
            <a:pPr marL="0" indent="0">
              <a:buNone/>
            </a:pPr>
            <a:endParaRPr lang="en-US" sz="2000" b="1" dirty="0" smtClean="0"/>
          </a:p>
          <a:p>
            <a:pPr marL="0" indent="0">
              <a:buNone/>
            </a:pPr>
            <a:endParaRPr lang="en-US" sz="2000" b="1" dirty="0"/>
          </a:p>
          <a:p>
            <a:pPr marL="0" indent="0">
              <a:buNone/>
            </a:pPr>
            <a:r>
              <a:rPr lang="en-US" sz="2000" b="1" dirty="0" smtClean="0"/>
              <a:t>Answer: </a:t>
            </a:r>
            <a:r>
              <a:rPr lang="en-US" sz="2000" dirty="0" smtClean="0"/>
              <a:t>by swapping  </a:t>
            </a:r>
            <a:r>
              <a:rPr lang="en-US" sz="2000" dirty="0" smtClean="0">
                <a:solidFill>
                  <a:srgbClr val="0070C0"/>
                </a:solidFill>
              </a:rPr>
              <a:t>value</a:t>
            </a:r>
            <a:r>
              <a:rPr lang="en-US" sz="2000" dirty="0" smtClean="0"/>
              <a:t>(</a:t>
            </a:r>
            <a:r>
              <a:rPr lang="en-US" sz="2000" b="1" dirty="0" smtClean="0"/>
              <a:t>p</a:t>
            </a:r>
            <a:r>
              <a:rPr lang="en-US" sz="2000" dirty="0" smtClean="0"/>
              <a:t>) with its predecessor,</a:t>
            </a:r>
          </a:p>
          <a:p>
            <a:pPr marL="0" indent="0">
              <a:buNone/>
            </a:pPr>
            <a:r>
              <a:rPr lang="en-US" sz="2000" dirty="0"/>
              <a:t> </a:t>
            </a:r>
            <a:r>
              <a:rPr lang="en-US" sz="2000" dirty="0" smtClean="0"/>
              <a:t>               and then deleting the predecessor node.</a:t>
            </a:r>
          </a:p>
          <a:p>
            <a:pPr marL="0" indent="0">
              <a:buNone/>
            </a:pPr>
            <a:endParaRPr lang="en-US" sz="2000" b="1"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14</a:t>
            </a:fld>
            <a:endParaRPr lang="en-US"/>
          </a:p>
        </p:txBody>
      </p:sp>
      <p:cxnSp>
        <p:nvCxnSpPr>
          <p:cNvPr id="31" name="Straight Connector 30"/>
          <p:cNvCxnSpPr/>
          <p:nvPr/>
        </p:nvCxnSpPr>
        <p:spPr>
          <a:xfrm>
            <a:off x="4818315" y="3214629"/>
            <a:ext cx="386283" cy="31188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2990390" y="2819400"/>
            <a:ext cx="2061808" cy="2590800"/>
            <a:chOff x="1166284" y="2286000"/>
            <a:chExt cx="2061808" cy="2590800"/>
          </a:xfrm>
        </p:grpSpPr>
        <p:sp>
          <p:nvSpPr>
            <p:cNvPr id="7" name="Isosceles Triangle 6"/>
            <p:cNvSpPr/>
            <p:nvPr/>
          </p:nvSpPr>
          <p:spPr>
            <a:xfrm>
              <a:off x="2443094"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 name="Group 5"/>
            <p:cNvGrpSpPr/>
            <p:nvPr/>
          </p:nvGrpSpPr>
          <p:grpSpPr>
            <a:xfrm>
              <a:off x="1166284" y="2286000"/>
              <a:ext cx="2061808" cy="2590800"/>
              <a:chOff x="1295400" y="2286000"/>
              <a:chExt cx="2061808" cy="2590800"/>
            </a:xfrm>
          </p:grpSpPr>
          <p:grpSp>
            <p:nvGrpSpPr>
              <p:cNvPr id="8" name="Group 7"/>
              <p:cNvGrpSpPr/>
              <p:nvPr/>
            </p:nvGrpSpPr>
            <p:grpSpPr>
              <a:xfrm>
                <a:off x="1474214" y="2286000"/>
                <a:ext cx="1882994" cy="1867547"/>
                <a:chOff x="1622206" y="1295400"/>
                <a:chExt cx="1882994" cy="1867547"/>
              </a:xfrm>
            </p:grpSpPr>
            <p:cxnSp>
              <p:nvCxnSpPr>
                <p:cNvPr id="23" name="Straight Arrow Connector 22"/>
                <p:cNvCxnSpPr/>
                <p:nvPr/>
              </p:nvCxnSpPr>
              <p:spPr>
                <a:xfrm flipH="1">
                  <a:off x="1829175" y="2407404"/>
                  <a:ext cx="593796" cy="5437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2371436" y="2286000"/>
                  <a:ext cx="309209" cy="21180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cxnSp>
              <p:nvCxnSpPr>
                <p:cNvPr id="25" name="Straight Arrow Connector 24"/>
                <p:cNvCxnSpPr/>
                <p:nvPr/>
              </p:nvCxnSpPr>
              <p:spPr>
                <a:xfrm>
                  <a:off x="2627048" y="2483604"/>
                  <a:ext cx="433178" cy="4675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1622206" y="2951137"/>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7" name="Oval 26"/>
                <p:cNvSpPr/>
                <p:nvPr/>
              </p:nvSpPr>
              <p:spPr>
                <a:xfrm>
                  <a:off x="2962109" y="15072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28" name="Straight Arrow Connector 27"/>
                <p:cNvCxnSpPr>
                  <a:endCxn id="24" idx="0"/>
                </p:cNvCxnSpPr>
                <p:nvPr/>
              </p:nvCxnSpPr>
              <p:spPr>
                <a:xfrm flipH="1">
                  <a:off x="2526041" y="17190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7" idx="7"/>
                </p:cNvCxnSpPr>
                <p:nvPr/>
              </p:nvCxnSpPr>
              <p:spPr>
                <a:xfrm flipV="1">
                  <a:off x="3226035" y="12954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a:off x="2724610" y="396240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12" name="Isosceles Triangle 11"/>
              <p:cNvSpPr/>
              <p:nvPr/>
            </p:nvSpPr>
            <p:spPr>
              <a:xfrm>
                <a:off x="12954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3" name="Group 12"/>
              <p:cNvGrpSpPr/>
              <p:nvPr/>
            </p:nvGrpSpPr>
            <p:grpSpPr>
              <a:xfrm>
                <a:off x="1500716" y="2526268"/>
                <a:ext cx="785284" cy="750332"/>
                <a:chOff x="914400" y="2116877"/>
                <a:chExt cx="785284" cy="750332"/>
              </a:xfrm>
            </p:grpSpPr>
            <p:cxnSp>
              <p:nvCxnSpPr>
                <p:cNvPr id="17" name="Straight Arrow Connector 16"/>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14400" y="2116877"/>
                  <a:ext cx="306494" cy="369332"/>
                </a:xfrm>
                <a:prstGeom prst="rect">
                  <a:avLst/>
                </a:prstGeom>
                <a:noFill/>
              </p:spPr>
              <p:txBody>
                <a:bodyPr wrap="none" rtlCol="0">
                  <a:spAutoFit/>
                </a:bodyPr>
                <a:lstStyle/>
                <a:p>
                  <a:r>
                    <a:rPr lang="en-US" b="1" dirty="0" smtClean="0"/>
                    <a:t>p</a:t>
                  </a:r>
                  <a:endParaRPr lang="en-US" b="1" dirty="0"/>
                </a:p>
              </p:txBody>
            </p:sp>
          </p:grpSp>
        </p:grpSp>
      </p:grpSp>
      <p:grpSp>
        <p:nvGrpSpPr>
          <p:cNvPr id="38" name="Group 37"/>
          <p:cNvGrpSpPr/>
          <p:nvPr/>
        </p:nvGrpSpPr>
        <p:grpSpPr>
          <a:xfrm>
            <a:off x="1774409" y="4475138"/>
            <a:ext cx="4528382" cy="955726"/>
            <a:chOff x="1774409" y="4475138"/>
            <a:chExt cx="4528382" cy="955726"/>
          </a:xfrm>
        </p:grpSpPr>
        <p:sp>
          <p:nvSpPr>
            <p:cNvPr id="34" name="Right Brace 33"/>
            <p:cNvSpPr/>
            <p:nvPr/>
          </p:nvSpPr>
          <p:spPr>
            <a:xfrm>
              <a:off x="4953000" y="4495800"/>
              <a:ext cx="284850" cy="914400"/>
            </a:xfrm>
            <a:prstGeom prst="righ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p:cNvSpPr txBox="1"/>
            <p:nvPr/>
          </p:nvSpPr>
          <p:spPr>
            <a:xfrm>
              <a:off x="5334000" y="4736068"/>
              <a:ext cx="968791" cy="369332"/>
            </a:xfrm>
            <a:prstGeom prst="rect">
              <a:avLst/>
            </a:prstGeom>
            <a:noFill/>
          </p:spPr>
          <p:txBody>
            <a:bodyPr wrap="none" rtlCol="0">
              <a:spAutoFit/>
            </a:bodyPr>
            <a:lstStyle/>
            <a:p>
              <a:r>
                <a:rPr lang="en-US" dirty="0"/>
                <a:t>n</a:t>
              </a:r>
              <a:r>
                <a:rPr lang="en-US" dirty="0" smtClean="0"/>
                <a:t>on-leaf</a:t>
              </a:r>
              <a:endParaRPr lang="en-US" dirty="0"/>
            </a:p>
          </p:txBody>
        </p:sp>
        <p:sp>
          <p:nvSpPr>
            <p:cNvPr id="36" name="TextBox 35"/>
            <p:cNvSpPr txBox="1"/>
            <p:nvPr/>
          </p:nvSpPr>
          <p:spPr>
            <a:xfrm>
              <a:off x="1774409" y="4724400"/>
              <a:ext cx="968791" cy="369332"/>
            </a:xfrm>
            <a:prstGeom prst="rect">
              <a:avLst/>
            </a:prstGeom>
            <a:noFill/>
          </p:spPr>
          <p:txBody>
            <a:bodyPr wrap="none" rtlCol="0">
              <a:spAutoFit/>
            </a:bodyPr>
            <a:lstStyle/>
            <a:p>
              <a:r>
                <a:rPr lang="en-US" dirty="0"/>
                <a:t>n</a:t>
              </a:r>
              <a:r>
                <a:rPr lang="en-US" dirty="0" smtClean="0"/>
                <a:t>on-leaf</a:t>
              </a:r>
              <a:endParaRPr lang="en-US" dirty="0"/>
            </a:p>
          </p:txBody>
        </p:sp>
        <p:sp>
          <p:nvSpPr>
            <p:cNvPr id="37" name="Right Brace 36"/>
            <p:cNvSpPr/>
            <p:nvPr/>
          </p:nvSpPr>
          <p:spPr>
            <a:xfrm flipH="1">
              <a:off x="2743200" y="4475138"/>
              <a:ext cx="247190" cy="955726"/>
            </a:xfrm>
            <a:prstGeom prst="righ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0" name="Group 39"/>
          <p:cNvGrpSpPr/>
          <p:nvPr/>
        </p:nvGrpSpPr>
        <p:grpSpPr>
          <a:xfrm>
            <a:off x="3478412" y="4203270"/>
            <a:ext cx="502578" cy="1130730"/>
            <a:chOff x="3478412" y="4203270"/>
            <a:chExt cx="502578" cy="1130730"/>
          </a:xfrm>
        </p:grpSpPr>
        <p:cxnSp>
          <p:nvCxnSpPr>
            <p:cNvPr id="10" name="Straight Arrow Connector 9"/>
            <p:cNvCxnSpPr/>
            <p:nvPr/>
          </p:nvCxnSpPr>
          <p:spPr>
            <a:xfrm>
              <a:off x="3478412" y="4707610"/>
              <a:ext cx="262336" cy="62639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3478412" y="4203270"/>
              <a:ext cx="502578" cy="48367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278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0" end="10"/>
                                            </p:txEl>
                                          </p:spTgt>
                                        </p:tgtEl>
                                        <p:attrNameLst>
                                          <p:attrName>style.visibility</p:attrName>
                                        </p:attrNameLst>
                                      </p:cBhvr>
                                      <p:to>
                                        <p:strVal val="visible"/>
                                      </p:to>
                                    </p:set>
                                    <p:animEffect transition="in" filter="fade">
                                      <p:cBhvr>
                                        <p:cTn id="12" dur="500"/>
                                        <p:tgtEl>
                                          <p:spTgt spid="3">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animEffect transition="in" filter="fade">
                                      <p:cBhvr>
                                        <p:cTn id="1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sz="3200" b="1" dirty="0" smtClean="0"/>
              <a:t>We need to handle deletion only for the following case</a:t>
            </a:r>
            <a:endParaRPr lang="en-US" sz="3200" b="1" dirty="0"/>
          </a:p>
        </p:txBody>
      </p:sp>
      <p:sp>
        <p:nvSpPr>
          <p:cNvPr id="18" name="Content Placeholder 17"/>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15</a:t>
            </a:fld>
            <a:endParaRPr lang="en-US"/>
          </a:p>
        </p:txBody>
      </p:sp>
      <p:grpSp>
        <p:nvGrpSpPr>
          <p:cNvPr id="15" name="Group 14"/>
          <p:cNvGrpSpPr/>
          <p:nvPr/>
        </p:nvGrpSpPr>
        <p:grpSpPr>
          <a:xfrm>
            <a:off x="2971800" y="2438400"/>
            <a:ext cx="3281294" cy="2590800"/>
            <a:chOff x="609600" y="2286000"/>
            <a:chExt cx="3281294" cy="2590800"/>
          </a:xfrm>
        </p:grpSpPr>
        <p:grpSp>
          <p:nvGrpSpPr>
            <p:cNvPr id="10" name="Group 9"/>
            <p:cNvGrpSpPr/>
            <p:nvPr/>
          </p:nvGrpSpPr>
          <p:grpSpPr>
            <a:xfrm>
              <a:off x="609600" y="2286000"/>
              <a:ext cx="3147484" cy="2590800"/>
              <a:chOff x="738716" y="2286000"/>
              <a:chExt cx="3147484" cy="2590800"/>
            </a:xfrm>
          </p:grpSpPr>
          <p:grpSp>
            <p:nvGrpSpPr>
              <p:cNvPr id="5" name="Group 4"/>
              <p:cNvGrpSpPr/>
              <p:nvPr/>
            </p:nvGrpSpPr>
            <p:grpSpPr>
              <a:xfrm>
                <a:off x="1474214" y="2286000"/>
                <a:ext cx="1882994" cy="1867547"/>
                <a:chOff x="1622206" y="1295400"/>
                <a:chExt cx="1882994" cy="1867547"/>
              </a:xfrm>
            </p:grpSpPr>
            <p:cxnSp>
              <p:nvCxnSpPr>
                <p:cNvPr id="6" name="Straight Arrow Connector 5"/>
                <p:cNvCxnSpPr/>
                <p:nvPr/>
              </p:nvCxnSpPr>
              <p:spPr>
                <a:xfrm flipH="1">
                  <a:off x="1829175" y="2407404"/>
                  <a:ext cx="593796" cy="5437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371436" y="2286000"/>
                  <a:ext cx="309209" cy="21180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cxnSp>
              <p:nvCxnSpPr>
                <p:cNvPr id="8" name="Straight Arrow Connector 7"/>
                <p:cNvCxnSpPr/>
                <p:nvPr/>
              </p:nvCxnSpPr>
              <p:spPr>
                <a:xfrm>
                  <a:off x="2627048" y="2483604"/>
                  <a:ext cx="433178"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1622206" y="2951137"/>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11" name="Oval 10"/>
                <p:cNvSpPr/>
                <p:nvPr/>
              </p:nvSpPr>
              <p:spPr>
                <a:xfrm>
                  <a:off x="2962109" y="15072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2" name="Straight Arrow Connector 11"/>
                <p:cNvCxnSpPr>
                  <a:endCxn id="7" idx="0"/>
                </p:cNvCxnSpPr>
                <p:nvPr/>
              </p:nvCxnSpPr>
              <p:spPr>
                <a:xfrm flipH="1">
                  <a:off x="2526041" y="17190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1" idx="7"/>
                </p:cNvCxnSpPr>
                <p:nvPr/>
              </p:nvCxnSpPr>
              <p:spPr>
                <a:xfrm flipV="1">
                  <a:off x="3226035" y="12954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p:cNvCxnSpPr/>
              <p:nvPr/>
            </p:nvCxnSpPr>
            <p:spPr>
              <a:xfrm>
                <a:off x="3048000" y="26670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2930366" y="4038600"/>
                <a:ext cx="188693" cy="226571"/>
                <a:chOff x="2308779" y="2514600"/>
                <a:chExt cx="222573" cy="223166"/>
              </a:xfrm>
            </p:grpSpPr>
            <p:sp>
              <p:nvSpPr>
                <p:cNvPr id="24" name="Rectangle 23"/>
                <p:cNvSpPr/>
                <p:nvPr/>
              </p:nvSpPr>
              <p:spPr>
                <a:xfrm>
                  <a:off x="2330185" y="2524882"/>
                  <a:ext cx="201167"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2308779" y="2514600"/>
                  <a:ext cx="222569" cy="212884"/>
                  <a:chOff x="2308779" y="2524882"/>
                  <a:chExt cx="222569" cy="212884"/>
                </a:xfrm>
              </p:grpSpPr>
              <p:cxnSp>
                <p:nvCxnSpPr>
                  <p:cNvPr id="26" name="Straight Connector 25"/>
                  <p:cNvCxnSpPr/>
                  <p:nvPr/>
                </p:nvCxnSpPr>
                <p:spPr>
                  <a:xfrm flipH="1">
                    <a:off x="2308779"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330179"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50" name="Oval 49"/>
              <p:cNvSpPr/>
              <p:nvPr/>
            </p:nvSpPr>
            <p:spPr>
              <a:xfrm>
                <a:off x="3576992" y="32171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51" name="Isosceles Triangle 50"/>
              <p:cNvSpPr/>
              <p:nvPr/>
            </p:nvSpPr>
            <p:spPr>
              <a:xfrm>
                <a:off x="12954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2" name="Group 51"/>
              <p:cNvGrpSpPr/>
              <p:nvPr/>
            </p:nvGrpSpPr>
            <p:grpSpPr>
              <a:xfrm>
                <a:off x="1500716" y="2526268"/>
                <a:ext cx="785284" cy="750332"/>
                <a:chOff x="914400" y="2116877"/>
                <a:chExt cx="785284" cy="750332"/>
              </a:xfrm>
            </p:grpSpPr>
            <p:cxnSp>
              <p:nvCxnSpPr>
                <p:cNvPr id="53" name="Straight Arrow Connector 52"/>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914400" y="2116877"/>
                  <a:ext cx="306494" cy="369332"/>
                </a:xfrm>
                <a:prstGeom prst="rect">
                  <a:avLst/>
                </a:prstGeom>
                <a:noFill/>
              </p:spPr>
              <p:txBody>
                <a:bodyPr wrap="none" rtlCol="0">
                  <a:spAutoFit/>
                </a:bodyPr>
                <a:lstStyle/>
                <a:p>
                  <a:r>
                    <a:rPr lang="en-US" b="1" dirty="0" smtClean="0"/>
                    <a:t>p</a:t>
                  </a:r>
                  <a:endParaRPr lang="en-US" b="1" dirty="0"/>
                </a:p>
              </p:txBody>
            </p:sp>
          </p:grpSp>
          <p:grpSp>
            <p:nvGrpSpPr>
              <p:cNvPr id="55" name="Group 54"/>
              <p:cNvGrpSpPr/>
              <p:nvPr/>
            </p:nvGrpSpPr>
            <p:grpSpPr>
              <a:xfrm>
                <a:off x="738716" y="3212068"/>
                <a:ext cx="785284" cy="750332"/>
                <a:chOff x="914400" y="2116877"/>
                <a:chExt cx="785284" cy="750332"/>
              </a:xfrm>
            </p:grpSpPr>
            <p:cxnSp>
              <p:nvCxnSpPr>
                <p:cNvPr id="56" name="Straight Arrow Connector 55"/>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81" name="Isosceles Triangle 80"/>
            <p:cNvSpPr/>
            <p:nvPr/>
          </p:nvSpPr>
          <p:spPr>
            <a:xfrm>
              <a:off x="3276600" y="3449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82" name="Group 81"/>
          <p:cNvGrpSpPr/>
          <p:nvPr/>
        </p:nvGrpSpPr>
        <p:grpSpPr>
          <a:xfrm>
            <a:off x="4343400" y="3429000"/>
            <a:ext cx="508578" cy="197604"/>
            <a:chOff x="3581400" y="3657600"/>
            <a:chExt cx="508578" cy="197604"/>
          </a:xfrm>
        </p:grpSpPr>
        <p:cxnSp>
          <p:nvCxnSpPr>
            <p:cNvPr id="83" name="Straight Connector 82"/>
            <p:cNvCxnSpPr/>
            <p:nvPr/>
          </p:nvCxnSpPr>
          <p:spPr>
            <a:xfrm flipV="1">
              <a:off x="3581400" y="3657600"/>
              <a:ext cx="508578" cy="1807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581400" y="3657600"/>
              <a:ext cx="507133" cy="1976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92185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randombar(horizontal)">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82"/>
                                        </p:tgtEl>
                                        <p:attrNameLst>
                                          <p:attrName>style.visibility</p:attrName>
                                        </p:attrNameLst>
                                      </p:cBhvr>
                                      <p:to>
                                        <p:strVal val="visible"/>
                                      </p:to>
                                    </p:set>
                                    <p:animEffect transition="in" filter="wipe(down)">
                                      <p:cBhvr>
                                        <p:cTn id="19"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2130425"/>
            <a:ext cx="8001000" cy="1470025"/>
          </a:xfrm>
        </p:spPr>
        <p:txBody>
          <a:bodyPr/>
          <a:lstStyle/>
          <a:p>
            <a:r>
              <a:rPr lang="en-US" sz="3200" b="1" dirty="0" smtClean="0"/>
              <a:t> </a:t>
            </a:r>
            <a:r>
              <a:rPr lang="en-US" sz="3200" b="1" dirty="0" smtClean="0">
                <a:solidFill>
                  <a:srgbClr val="7030A0"/>
                </a:solidFill>
              </a:rPr>
              <a:t>How to maintain a </a:t>
            </a:r>
            <a:r>
              <a:rPr lang="en-US" sz="3200" b="1" dirty="0" smtClean="0">
                <a:solidFill>
                  <a:srgbClr val="C00000"/>
                </a:solidFill>
              </a:rPr>
              <a:t>red</a:t>
            </a:r>
            <a:r>
              <a:rPr lang="en-US" sz="3200" b="1" dirty="0" smtClean="0">
                <a:solidFill>
                  <a:srgbClr val="7030A0"/>
                </a:solidFill>
              </a:rPr>
              <a:t>-</a:t>
            </a:r>
            <a:r>
              <a:rPr lang="en-US" sz="3200" b="1" dirty="0" smtClean="0"/>
              <a:t>black</a:t>
            </a:r>
            <a:r>
              <a:rPr lang="en-US" sz="3200" b="1" dirty="0" smtClean="0">
                <a:solidFill>
                  <a:srgbClr val="7030A0"/>
                </a:solidFill>
              </a:rPr>
              <a:t> tree under deletion ?</a:t>
            </a:r>
            <a:endParaRPr lang="en-US" sz="3200" b="1" dirty="0">
              <a:solidFill>
                <a:srgbClr val="7030A0"/>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16</a:t>
            </a:fld>
            <a:endParaRPr lang="en-US"/>
          </a:p>
        </p:txBody>
      </p:sp>
      <p:sp>
        <p:nvSpPr>
          <p:cNvPr id="2" name="Subtitle 1"/>
          <p:cNvSpPr>
            <a:spLocks noGrp="1"/>
          </p:cNvSpPr>
          <p:nvPr>
            <p:ph type="subTitle" idx="1"/>
          </p:nvPr>
        </p:nvSpPr>
        <p:spPr>
          <a:xfrm>
            <a:off x="1066800" y="3886200"/>
            <a:ext cx="7086600" cy="1752600"/>
          </a:xfrm>
        </p:spPr>
        <p:txBody>
          <a:bodyPr/>
          <a:lstStyle/>
          <a:p>
            <a:r>
              <a:rPr lang="en-US" sz="2400" dirty="0" smtClean="0">
                <a:solidFill>
                  <a:schemeClr val="tx1"/>
                </a:solidFill>
              </a:rPr>
              <a:t>We shall first perform deletion like in </a:t>
            </a:r>
            <a:r>
              <a:rPr lang="en-US" sz="2400" u="sng" dirty="0" smtClean="0">
                <a:solidFill>
                  <a:schemeClr val="tx1"/>
                </a:solidFill>
              </a:rPr>
              <a:t>an ordinary  BST </a:t>
            </a:r>
          </a:p>
          <a:p>
            <a:r>
              <a:rPr lang="en-US" sz="2400" dirty="0" smtClean="0">
                <a:solidFill>
                  <a:schemeClr val="tx1"/>
                </a:solidFill>
              </a:rPr>
              <a:t>and then </a:t>
            </a:r>
            <a:r>
              <a:rPr lang="en-US" sz="2400" u="sng" dirty="0" smtClean="0">
                <a:solidFill>
                  <a:schemeClr val="tx1"/>
                </a:solidFill>
              </a:rPr>
              <a:t>restore</a:t>
            </a:r>
            <a:r>
              <a:rPr lang="en-US" sz="2400" dirty="0" smtClean="0">
                <a:solidFill>
                  <a:schemeClr val="tx1"/>
                </a:solidFill>
              </a:rPr>
              <a:t> all properties of red-black tree.</a:t>
            </a:r>
            <a:endParaRPr lang="en-US" sz="2400" dirty="0">
              <a:solidFill>
                <a:schemeClr val="tx1"/>
              </a:solidFill>
            </a:endParaRPr>
          </a:p>
        </p:txBody>
      </p:sp>
    </p:spTree>
    <p:extLst>
      <p:ext uri="{BB962C8B-B14F-4D97-AF65-F5344CB8AC3E}">
        <p14:creationId xmlns:p14="http://schemas.microsoft.com/office/powerpoint/2010/main" val="3414862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rgbClr val="7030A0"/>
                </a:solidFill>
              </a:rPr>
              <a:t>Easy cases and difficult case</a:t>
            </a:r>
            <a:endParaRPr lang="en-US" sz="4000" b="1" dirty="0">
              <a:solidFill>
                <a:srgbClr val="7030A0"/>
              </a:solidFill>
            </a:endParaRP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17</a:t>
            </a:fld>
            <a:endParaRPr lang="en-US"/>
          </a:p>
        </p:txBody>
      </p:sp>
      <p:grpSp>
        <p:nvGrpSpPr>
          <p:cNvPr id="21" name="Group 20"/>
          <p:cNvGrpSpPr/>
          <p:nvPr/>
        </p:nvGrpSpPr>
        <p:grpSpPr>
          <a:xfrm>
            <a:off x="152401" y="2286000"/>
            <a:ext cx="2438399" cy="2209800"/>
            <a:chOff x="152400" y="2286000"/>
            <a:chExt cx="3281294" cy="2590800"/>
          </a:xfrm>
        </p:grpSpPr>
        <p:sp>
          <p:nvSpPr>
            <p:cNvPr id="104" name="Isosceles Triangle 103"/>
            <p:cNvSpPr/>
            <p:nvPr/>
          </p:nvSpPr>
          <p:spPr>
            <a:xfrm>
              <a:off x="2819400" y="34290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1" name="Group 80"/>
            <p:cNvGrpSpPr/>
            <p:nvPr/>
          </p:nvGrpSpPr>
          <p:grpSpPr>
            <a:xfrm>
              <a:off x="152400" y="2286000"/>
              <a:ext cx="3147484" cy="2590800"/>
              <a:chOff x="738716" y="2286000"/>
              <a:chExt cx="3147484" cy="2590800"/>
            </a:xfrm>
          </p:grpSpPr>
          <p:grpSp>
            <p:nvGrpSpPr>
              <p:cNvPr id="82" name="Group 81"/>
              <p:cNvGrpSpPr/>
              <p:nvPr/>
            </p:nvGrpSpPr>
            <p:grpSpPr>
              <a:xfrm>
                <a:off x="1524000" y="2286000"/>
                <a:ext cx="1833208" cy="1867547"/>
                <a:chOff x="1671992" y="1295400"/>
                <a:chExt cx="1833208" cy="1867547"/>
              </a:xfrm>
            </p:grpSpPr>
            <p:cxnSp>
              <p:nvCxnSpPr>
                <p:cNvPr id="97" name="Straight Arrow Connector 96"/>
                <p:cNvCxnSpPr>
                  <a:endCxn id="100" idx="7"/>
                </p:cNvCxnSpPr>
                <p:nvPr/>
              </p:nvCxnSpPr>
              <p:spPr>
                <a:xfrm flipH="1">
                  <a:off x="1935918" y="2407404"/>
                  <a:ext cx="487053" cy="57475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2371436" y="2286000"/>
                  <a:ext cx="309209" cy="21180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cxnSp>
              <p:nvCxnSpPr>
                <p:cNvPr id="99" name="Straight Arrow Connector 98"/>
                <p:cNvCxnSpPr/>
                <p:nvPr/>
              </p:nvCxnSpPr>
              <p:spPr>
                <a:xfrm>
                  <a:off x="2627048" y="2483604"/>
                  <a:ext cx="335061"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1671992" y="2951137"/>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101" name="Oval 100"/>
                <p:cNvSpPr/>
                <p:nvPr/>
              </p:nvSpPr>
              <p:spPr>
                <a:xfrm>
                  <a:off x="2962109" y="15072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a:endCxn id="98" idx="0"/>
                </p:cNvCxnSpPr>
                <p:nvPr/>
              </p:nvCxnSpPr>
              <p:spPr>
                <a:xfrm flipH="1">
                  <a:off x="2526041" y="17190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3226035" y="12954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83" name="Straight Arrow Connector 82"/>
              <p:cNvCxnSpPr/>
              <p:nvPr/>
            </p:nvCxnSpPr>
            <p:spPr>
              <a:xfrm>
                <a:off x="3048000" y="26670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2819396" y="4038600"/>
                <a:ext cx="170547" cy="226571"/>
                <a:chOff x="2177886" y="2514600"/>
                <a:chExt cx="201169" cy="223166"/>
              </a:xfrm>
            </p:grpSpPr>
            <p:sp>
              <p:nvSpPr>
                <p:cNvPr id="93" name="Rectangle 92"/>
                <p:cNvSpPr/>
                <p:nvPr/>
              </p:nvSpPr>
              <p:spPr>
                <a:xfrm>
                  <a:off x="2177886" y="2524882"/>
                  <a:ext cx="201167"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p:cNvGrpSpPr/>
                <p:nvPr/>
              </p:nvGrpSpPr>
              <p:grpSpPr>
                <a:xfrm>
                  <a:off x="2177887" y="2514600"/>
                  <a:ext cx="201168" cy="212884"/>
                  <a:chOff x="2177887" y="2524882"/>
                  <a:chExt cx="201168" cy="212884"/>
                </a:xfrm>
              </p:grpSpPr>
              <p:cxnSp>
                <p:nvCxnSpPr>
                  <p:cNvPr id="95" name="Straight Connector 94"/>
                  <p:cNvCxnSpPr/>
                  <p:nvPr/>
                </p:nvCxnSpPr>
                <p:spPr>
                  <a:xfrm flipH="1">
                    <a:off x="2177887"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2177887"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85" name="Oval 84"/>
              <p:cNvSpPr/>
              <p:nvPr/>
            </p:nvSpPr>
            <p:spPr>
              <a:xfrm>
                <a:off x="3576992" y="32171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86" name="Isosceles Triangle 85"/>
              <p:cNvSpPr/>
              <p:nvPr/>
            </p:nvSpPr>
            <p:spPr>
              <a:xfrm>
                <a:off x="1366906"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7" name="Group 86"/>
              <p:cNvGrpSpPr/>
              <p:nvPr/>
            </p:nvGrpSpPr>
            <p:grpSpPr>
              <a:xfrm>
                <a:off x="1500716" y="2526268"/>
                <a:ext cx="785284" cy="750332"/>
                <a:chOff x="914400" y="2116877"/>
                <a:chExt cx="785284" cy="750332"/>
              </a:xfrm>
            </p:grpSpPr>
            <p:cxnSp>
              <p:nvCxnSpPr>
                <p:cNvPr id="91" name="Straight Arrow Connector 90"/>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914400" y="2116877"/>
                  <a:ext cx="306494" cy="369332"/>
                </a:xfrm>
                <a:prstGeom prst="rect">
                  <a:avLst/>
                </a:prstGeom>
                <a:noFill/>
              </p:spPr>
              <p:txBody>
                <a:bodyPr wrap="none" rtlCol="0">
                  <a:spAutoFit/>
                </a:bodyPr>
                <a:lstStyle/>
                <a:p>
                  <a:r>
                    <a:rPr lang="en-US" b="1" dirty="0" smtClean="0"/>
                    <a:t>p</a:t>
                  </a:r>
                  <a:endParaRPr lang="en-US" b="1" dirty="0"/>
                </a:p>
              </p:txBody>
            </p:sp>
          </p:grpSp>
          <p:grpSp>
            <p:nvGrpSpPr>
              <p:cNvPr id="88" name="Group 87"/>
              <p:cNvGrpSpPr/>
              <p:nvPr/>
            </p:nvGrpSpPr>
            <p:grpSpPr>
              <a:xfrm>
                <a:off x="738716" y="32120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grpSp>
      <p:sp>
        <p:nvSpPr>
          <p:cNvPr id="19" name="Up Arrow Callout 18"/>
          <p:cNvSpPr/>
          <p:nvPr/>
        </p:nvSpPr>
        <p:spPr>
          <a:xfrm>
            <a:off x="858328" y="5105400"/>
            <a:ext cx="1732472" cy="914400"/>
          </a:xfrm>
          <a:prstGeom prst="upArrowCallo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Easy case</a:t>
            </a:r>
            <a:endParaRPr lang="en-US" dirty="0"/>
          </a:p>
        </p:txBody>
      </p:sp>
      <p:sp>
        <p:nvSpPr>
          <p:cNvPr id="134" name="Up Arrow Callout 133"/>
          <p:cNvSpPr/>
          <p:nvPr/>
        </p:nvSpPr>
        <p:spPr>
          <a:xfrm>
            <a:off x="6492720" y="5105400"/>
            <a:ext cx="1660680" cy="914400"/>
          </a:xfrm>
          <a:prstGeom prst="upArrowCallo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Difficult case</a:t>
            </a:r>
            <a:endParaRPr lang="en-US" dirty="0"/>
          </a:p>
        </p:txBody>
      </p:sp>
      <p:grpSp>
        <p:nvGrpSpPr>
          <p:cNvPr id="20" name="Group 19"/>
          <p:cNvGrpSpPr/>
          <p:nvPr/>
        </p:nvGrpSpPr>
        <p:grpSpPr>
          <a:xfrm>
            <a:off x="5887780" y="2286000"/>
            <a:ext cx="2722820" cy="2286000"/>
            <a:chOff x="5005916" y="2286000"/>
            <a:chExt cx="3299884" cy="2590800"/>
          </a:xfrm>
        </p:grpSpPr>
        <p:grpSp>
          <p:nvGrpSpPr>
            <p:cNvPr id="18" name="Group 17"/>
            <p:cNvGrpSpPr/>
            <p:nvPr/>
          </p:nvGrpSpPr>
          <p:grpSpPr>
            <a:xfrm>
              <a:off x="5005916" y="2286000"/>
              <a:ext cx="3147484" cy="2590800"/>
              <a:chOff x="5005916" y="2286000"/>
              <a:chExt cx="3147484" cy="2590800"/>
            </a:xfrm>
          </p:grpSpPr>
          <p:grpSp>
            <p:nvGrpSpPr>
              <p:cNvPr id="105" name="Group 104"/>
              <p:cNvGrpSpPr/>
              <p:nvPr/>
            </p:nvGrpSpPr>
            <p:grpSpPr>
              <a:xfrm>
                <a:off x="5005916" y="2286000"/>
                <a:ext cx="3147484" cy="2590800"/>
                <a:chOff x="738716" y="2286000"/>
                <a:chExt cx="3147484" cy="2590800"/>
              </a:xfrm>
            </p:grpSpPr>
            <p:grpSp>
              <p:nvGrpSpPr>
                <p:cNvPr id="106" name="Group 105"/>
                <p:cNvGrpSpPr/>
                <p:nvPr/>
              </p:nvGrpSpPr>
              <p:grpSpPr>
                <a:xfrm>
                  <a:off x="1524000" y="2286000"/>
                  <a:ext cx="1833208" cy="1867547"/>
                  <a:chOff x="1671992" y="1295400"/>
                  <a:chExt cx="1833208" cy="1867547"/>
                </a:xfrm>
              </p:grpSpPr>
              <p:cxnSp>
                <p:nvCxnSpPr>
                  <p:cNvPr id="121" name="Straight Arrow Connector 120"/>
                  <p:cNvCxnSpPr>
                    <a:endCxn id="124" idx="7"/>
                  </p:cNvCxnSpPr>
                  <p:nvPr/>
                </p:nvCxnSpPr>
                <p:spPr>
                  <a:xfrm flipH="1">
                    <a:off x="1935918" y="2407404"/>
                    <a:ext cx="487053" cy="57475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2" name="Oval 121"/>
                  <p:cNvSpPr/>
                  <p:nvPr/>
                </p:nvSpPr>
                <p:spPr>
                  <a:xfrm>
                    <a:off x="2371436" y="2286000"/>
                    <a:ext cx="309209" cy="21180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cxnSp>
                <p:nvCxnSpPr>
                  <p:cNvPr id="123" name="Straight Arrow Connector 122"/>
                  <p:cNvCxnSpPr/>
                  <p:nvPr/>
                </p:nvCxnSpPr>
                <p:spPr>
                  <a:xfrm>
                    <a:off x="2627048" y="2483604"/>
                    <a:ext cx="335061"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4" name="Oval 123"/>
                  <p:cNvSpPr/>
                  <p:nvPr/>
                </p:nvSpPr>
                <p:spPr>
                  <a:xfrm>
                    <a:off x="1671992" y="29511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125" name="Oval 124"/>
                  <p:cNvSpPr/>
                  <p:nvPr/>
                </p:nvSpPr>
                <p:spPr>
                  <a:xfrm>
                    <a:off x="2962109" y="15072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26" name="Straight Arrow Connector 125"/>
                  <p:cNvCxnSpPr>
                    <a:endCxn id="122" idx="0"/>
                  </p:cNvCxnSpPr>
                  <p:nvPr/>
                </p:nvCxnSpPr>
                <p:spPr>
                  <a:xfrm flipH="1">
                    <a:off x="2526041" y="17190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25" idx="7"/>
                  </p:cNvCxnSpPr>
                  <p:nvPr/>
                </p:nvCxnSpPr>
                <p:spPr>
                  <a:xfrm flipV="1">
                    <a:off x="3226035" y="12954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107" name="Straight Arrow Connector 106"/>
                <p:cNvCxnSpPr/>
                <p:nvPr/>
              </p:nvCxnSpPr>
              <p:spPr>
                <a:xfrm>
                  <a:off x="3048000" y="26670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08" name="Group 107"/>
                <p:cNvGrpSpPr/>
                <p:nvPr/>
              </p:nvGrpSpPr>
              <p:grpSpPr>
                <a:xfrm>
                  <a:off x="2819396" y="4038600"/>
                  <a:ext cx="170547" cy="226571"/>
                  <a:chOff x="2177886" y="2514600"/>
                  <a:chExt cx="201169" cy="223166"/>
                </a:xfrm>
              </p:grpSpPr>
              <p:sp>
                <p:nvSpPr>
                  <p:cNvPr id="117" name="Rectangle 116"/>
                  <p:cNvSpPr/>
                  <p:nvPr/>
                </p:nvSpPr>
                <p:spPr>
                  <a:xfrm>
                    <a:off x="2177886" y="2524882"/>
                    <a:ext cx="201167"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oup 117"/>
                  <p:cNvGrpSpPr/>
                  <p:nvPr/>
                </p:nvGrpSpPr>
                <p:grpSpPr>
                  <a:xfrm>
                    <a:off x="2177887" y="2514600"/>
                    <a:ext cx="201168" cy="212884"/>
                    <a:chOff x="2177887" y="2524882"/>
                    <a:chExt cx="201168" cy="212884"/>
                  </a:xfrm>
                </p:grpSpPr>
                <p:cxnSp>
                  <p:nvCxnSpPr>
                    <p:cNvPr id="119" name="Straight Connector 118"/>
                    <p:cNvCxnSpPr/>
                    <p:nvPr/>
                  </p:nvCxnSpPr>
                  <p:spPr>
                    <a:xfrm flipH="1">
                      <a:off x="2177887"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2177887"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9" name="Oval 108"/>
                <p:cNvSpPr/>
                <p:nvPr/>
              </p:nvSpPr>
              <p:spPr>
                <a:xfrm>
                  <a:off x="3576992" y="32171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110" name="Isosceles Triangle 109"/>
                <p:cNvSpPr/>
                <p:nvPr/>
              </p:nvSpPr>
              <p:spPr>
                <a:xfrm>
                  <a:off x="1366906"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11" name="Group 110"/>
                <p:cNvGrpSpPr/>
                <p:nvPr/>
              </p:nvGrpSpPr>
              <p:grpSpPr>
                <a:xfrm>
                  <a:off x="1500716" y="2526268"/>
                  <a:ext cx="785284" cy="750332"/>
                  <a:chOff x="914400" y="2116877"/>
                  <a:chExt cx="785284" cy="750332"/>
                </a:xfrm>
              </p:grpSpPr>
              <p:cxnSp>
                <p:nvCxnSpPr>
                  <p:cNvPr id="115" name="Straight Arrow Connector 114"/>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914400" y="2116877"/>
                    <a:ext cx="306494" cy="369332"/>
                  </a:xfrm>
                  <a:prstGeom prst="rect">
                    <a:avLst/>
                  </a:prstGeom>
                  <a:noFill/>
                </p:spPr>
                <p:txBody>
                  <a:bodyPr wrap="none" rtlCol="0">
                    <a:spAutoFit/>
                  </a:bodyPr>
                  <a:lstStyle/>
                  <a:p>
                    <a:r>
                      <a:rPr lang="en-US" b="1" dirty="0" smtClean="0"/>
                      <a:t>p</a:t>
                    </a:r>
                    <a:endParaRPr lang="en-US" b="1" dirty="0"/>
                  </a:p>
                </p:txBody>
              </p:sp>
            </p:grpSp>
            <p:grpSp>
              <p:nvGrpSpPr>
                <p:cNvPr id="112" name="Group 111"/>
                <p:cNvGrpSpPr/>
                <p:nvPr/>
              </p:nvGrpSpPr>
              <p:grpSpPr>
                <a:xfrm>
                  <a:off x="738716" y="3212068"/>
                  <a:ext cx="785284" cy="750332"/>
                  <a:chOff x="914400" y="2116877"/>
                  <a:chExt cx="785284" cy="750332"/>
                </a:xfrm>
              </p:grpSpPr>
              <p:cxnSp>
                <p:nvCxnSpPr>
                  <p:cNvPr id="113" name="Straight Arrow Connector 112"/>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914400" y="2116877"/>
                    <a:ext cx="308098" cy="369332"/>
                  </a:xfrm>
                  <a:prstGeom prst="rect">
                    <a:avLst/>
                  </a:prstGeom>
                  <a:noFill/>
                </p:spPr>
                <p:txBody>
                  <a:bodyPr wrap="none" rtlCol="0">
                    <a:spAutoFit/>
                  </a:bodyPr>
                  <a:lstStyle/>
                  <a:p>
                    <a:r>
                      <a:rPr lang="en-US" b="1" dirty="0"/>
                      <a:t>q</a:t>
                    </a:r>
                  </a:p>
                </p:txBody>
              </p:sp>
            </p:grpSp>
          </p:grpSp>
          <p:grpSp>
            <p:nvGrpSpPr>
              <p:cNvPr id="131" name="Group 130"/>
              <p:cNvGrpSpPr/>
              <p:nvPr/>
            </p:nvGrpSpPr>
            <p:grpSpPr>
              <a:xfrm>
                <a:off x="6400800" y="3276600"/>
                <a:ext cx="533400" cy="197604"/>
                <a:chOff x="3581400" y="3657600"/>
                <a:chExt cx="533400" cy="197604"/>
              </a:xfrm>
            </p:grpSpPr>
            <p:cxnSp>
              <p:nvCxnSpPr>
                <p:cNvPr id="132" name="Straight Connector 131"/>
                <p:cNvCxnSpPr/>
                <p:nvPr/>
              </p:nvCxnSpPr>
              <p:spPr>
                <a:xfrm flipV="1">
                  <a:off x="3606222" y="3657600"/>
                  <a:ext cx="508578" cy="1807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3581400" y="3657600"/>
                  <a:ext cx="507133" cy="1976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35" name="Isosceles Triangle 134"/>
            <p:cNvSpPr/>
            <p:nvPr/>
          </p:nvSpPr>
          <p:spPr>
            <a:xfrm>
              <a:off x="7691506" y="34290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65" name="Group 164"/>
          <p:cNvGrpSpPr/>
          <p:nvPr/>
        </p:nvGrpSpPr>
        <p:grpSpPr>
          <a:xfrm>
            <a:off x="2971800" y="2209800"/>
            <a:ext cx="2743200" cy="2286000"/>
            <a:chOff x="5005916" y="2286000"/>
            <a:chExt cx="3299884" cy="2590800"/>
          </a:xfrm>
        </p:grpSpPr>
        <p:grpSp>
          <p:nvGrpSpPr>
            <p:cNvPr id="166" name="Group 165"/>
            <p:cNvGrpSpPr/>
            <p:nvPr/>
          </p:nvGrpSpPr>
          <p:grpSpPr>
            <a:xfrm>
              <a:off x="5005916" y="2286000"/>
              <a:ext cx="3147484" cy="2590800"/>
              <a:chOff x="5005916" y="2286000"/>
              <a:chExt cx="3147484" cy="2590800"/>
            </a:xfrm>
          </p:grpSpPr>
          <p:grpSp>
            <p:nvGrpSpPr>
              <p:cNvPr id="168" name="Group 167"/>
              <p:cNvGrpSpPr/>
              <p:nvPr/>
            </p:nvGrpSpPr>
            <p:grpSpPr>
              <a:xfrm>
                <a:off x="5005916" y="2286000"/>
                <a:ext cx="3147484" cy="2590800"/>
                <a:chOff x="738716" y="2286000"/>
                <a:chExt cx="3147484" cy="2590800"/>
              </a:xfrm>
            </p:grpSpPr>
            <p:grpSp>
              <p:nvGrpSpPr>
                <p:cNvPr id="172" name="Group 171"/>
                <p:cNvGrpSpPr/>
                <p:nvPr/>
              </p:nvGrpSpPr>
              <p:grpSpPr>
                <a:xfrm>
                  <a:off x="1524000" y="2286000"/>
                  <a:ext cx="1833208" cy="1867547"/>
                  <a:chOff x="1671992" y="1295400"/>
                  <a:chExt cx="1833208" cy="1867547"/>
                </a:xfrm>
              </p:grpSpPr>
              <p:cxnSp>
                <p:nvCxnSpPr>
                  <p:cNvPr id="187" name="Straight Arrow Connector 186"/>
                  <p:cNvCxnSpPr>
                    <a:endCxn id="190" idx="7"/>
                  </p:cNvCxnSpPr>
                  <p:nvPr/>
                </p:nvCxnSpPr>
                <p:spPr>
                  <a:xfrm flipH="1">
                    <a:off x="1935918" y="2407404"/>
                    <a:ext cx="487053" cy="57475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8" name="Oval 187"/>
                  <p:cNvSpPr/>
                  <p:nvPr/>
                </p:nvSpPr>
                <p:spPr>
                  <a:xfrm>
                    <a:off x="2371436" y="2286000"/>
                    <a:ext cx="309209" cy="21180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cxnSp>
                <p:nvCxnSpPr>
                  <p:cNvPr id="189" name="Straight Arrow Connector 188"/>
                  <p:cNvCxnSpPr/>
                  <p:nvPr/>
                </p:nvCxnSpPr>
                <p:spPr>
                  <a:xfrm>
                    <a:off x="2627048" y="2483604"/>
                    <a:ext cx="335061"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0" name="Oval 189"/>
                  <p:cNvSpPr/>
                  <p:nvPr/>
                </p:nvSpPr>
                <p:spPr>
                  <a:xfrm>
                    <a:off x="1671992" y="2951137"/>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191" name="Oval 190"/>
                  <p:cNvSpPr/>
                  <p:nvPr/>
                </p:nvSpPr>
                <p:spPr>
                  <a:xfrm>
                    <a:off x="2962109" y="15072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92" name="Straight Arrow Connector 191"/>
                  <p:cNvCxnSpPr>
                    <a:endCxn id="188" idx="0"/>
                  </p:cNvCxnSpPr>
                  <p:nvPr/>
                </p:nvCxnSpPr>
                <p:spPr>
                  <a:xfrm flipH="1">
                    <a:off x="2526041" y="17190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a:stCxn id="191" idx="7"/>
                  </p:cNvCxnSpPr>
                  <p:nvPr/>
                </p:nvCxnSpPr>
                <p:spPr>
                  <a:xfrm flipV="1">
                    <a:off x="3226035" y="12954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173" name="Straight Arrow Connector 172"/>
                <p:cNvCxnSpPr/>
                <p:nvPr/>
              </p:nvCxnSpPr>
              <p:spPr>
                <a:xfrm>
                  <a:off x="3048000" y="26670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a:off x="2819396" y="4038600"/>
                  <a:ext cx="170547" cy="226571"/>
                  <a:chOff x="2177886" y="2514600"/>
                  <a:chExt cx="201169" cy="223166"/>
                </a:xfrm>
              </p:grpSpPr>
              <p:sp>
                <p:nvSpPr>
                  <p:cNvPr id="183" name="Rectangle 182"/>
                  <p:cNvSpPr/>
                  <p:nvPr/>
                </p:nvSpPr>
                <p:spPr>
                  <a:xfrm>
                    <a:off x="2177886" y="2524882"/>
                    <a:ext cx="201167"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4" name="Group 183"/>
                  <p:cNvGrpSpPr/>
                  <p:nvPr/>
                </p:nvGrpSpPr>
                <p:grpSpPr>
                  <a:xfrm>
                    <a:off x="2177887" y="2514600"/>
                    <a:ext cx="201168" cy="212884"/>
                    <a:chOff x="2177887" y="2524882"/>
                    <a:chExt cx="201168" cy="212884"/>
                  </a:xfrm>
                </p:grpSpPr>
                <p:cxnSp>
                  <p:nvCxnSpPr>
                    <p:cNvPr id="185" name="Straight Connector 184"/>
                    <p:cNvCxnSpPr/>
                    <p:nvPr/>
                  </p:nvCxnSpPr>
                  <p:spPr>
                    <a:xfrm flipH="1">
                      <a:off x="2177887"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2177887"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75" name="Oval 174"/>
                <p:cNvSpPr/>
                <p:nvPr/>
              </p:nvSpPr>
              <p:spPr>
                <a:xfrm>
                  <a:off x="3576992" y="32171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176" name="Isosceles Triangle 175"/>
                <p:cNvSpPr/>
                <p:nvPr/>
              </p:nvSpPr>
              <p:spPr>
                <a:xfrm>
                  <a:off x="1366906"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77" name="Group 176"/>
                <p:cNvGrpSpPr/>
                <p:nvPr/>
              </p:nvGrpSpPr>
              <p:grpSpPr>
                <a:xfrm>
                  <a:off x="1500716" y="2526268"/>
                  <a:ext cx="785284" cy="750332"/>
                  <a:chOff x="914400" y="2116877"/>
                  <a:chExt cx="785284" cy="750332"/>
                </a:xfrm>
              </p:grpSpPr>
              <p:cxnSp>
                <p:nvCxnSpPr>
                  <p:cNvPr id="181" name="Straight Arrow Connector 180"/>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914400" y="2116877"/>
                    <a:ext cx="306494" cy="369332"/>
                  </a:xfrm>
                  <a:prstGeom prst="rect">
                    <a:avLst/>
                  </a:prstGeom>
                  <a:noFill/>
                </p:spPr>
                <p:txBody>
                  <a:bodyPr wrap="none" rtlCol="0">
                    <a:spAutoFit/>
                  </a:bodyPr>
                  <a:lstStyle/>
                  <a:p>
                    <a:r>
                      <a:rPr lang="en-US" b="1" dirty="0" smtClean="0"/>
                      <a:t>p</a:t>
                    </a:r>
                    <a:endParaRPr lang="en-US" b="1" dirty="0"/>
                  </a:p>
                </p:txBody>
              </p:sp>
            </p:grpSp>
            <p:grpSp>
              <p:nvGrpSpPr>
                <p:cNvPr id="178" name="Group 177"/>
                <p:cNvGrpSpPr/>
                <p:nvPr/>
              </p:nvGrpSpPr>
              <p:grpSpPr>
                <a:xfrm>
                  <a:off x="738716" y="3212068"/>
                  <a:ext cx="785284" cy="750332"/>
                  <a:chOff x="914400" y="2116877"/>
                  <a:chExt cx="785284" cy="750332"/>
                </a:xfrm>
              </p:grpSpPr>
              <p:cxnSp>
                <p:nvCxnSpPr>
                  <p:cNvPr id="179" name="Straight Arrow Connector 17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80" name="TextBox 179"/>
                  <p:cNvSpPr txBox="1"/>
                  <p:nvPr/>
                </p:nvSpPr>
                <p:spPr>
                  <a:xfrm>
                    <a:off x="914400" y="2116877"/>
                    <a:ext cx="308098" cy="369332"/>
                  </a:xfrm>
                  <a:prstGeom prst="rect">
                    <a:avLst/>
                  </a:prstGeom>
                  <a:noFill/>
                </p:spPr>
                <p:txBody>
                  <a:bodyPr wrap="none" rtlCol="0">
                    <a:spAutoFit/>
                  </a:bodyPr>
                  <a:lstStyle/>
                  <a:p>
                    <a:r>
                      <a:rPr lang="en-US" b="1" dirty="0"/>
                      <a:t>q</a:t>
                    </a:r>
                  </a:p>
                </p:txBody>
              </p:sp>
            </p:grpSp>
          </p:grpSp>
          <p:grpSp>
            <p:nvGrpSpPr>
              <p:cNvPr id="169" name="Group 168"/>
              <p:cNvGrpSpPr/>
              <p:nvPr/>
            </p:nvGrpSpPr>
            <p:grpSpPr>
              <a:xfrm>
                <a:off x="6400800" y="3276600"/>
                <a:ext cx="533400" cy="197604"/>
                <a:chOff x="3581400" y="3657600"/>
                <a:chExt cx="533400" cy="197604"/>
              </a:xfrm>
            </p:grpSpPr>
            <p:cxnSp>
              <p:nvCxnSpPr>
                <p:cNvPr id="170" name="Straight Connector 169"/>
                <p:cNvCxnSpPr/>
                <p:nvPr/>
              </p:nvCxnSpPr>
              <p:spPr>
                <a:xfrm flipV="1">
                  <a:off x="3606222" y="3657600"/>
                  <a:ext cx="508578" cy="1807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3581400" y="3657600"/>
                  <a:ext cx="507133" cy="1976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67" name="Isosceles Triangle 166"/>
            <p:cNvSpPr/>
            <p:nvPr/>
          </p:nvSpPr>
          <p:spPr>
            <a:xfrm>
              <a:off x="7691506" y="34290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136" name="Oval 135"/>
          <p:cNvSpPr/>
          <p:nvPr/>
        </p:nvSpPr>
        <p:spPr>
          <a:xfrm>
            <a:off x="1255734" y="3144143"/>
            <a:ext cx="229780" cy="18066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sp>
        <p:nvSpPr>
          <p:cNvPr id="194" name="Up Arrow Callout 193"/>
          <p:cNvSpPr/>
          <p:nvPr/>
        </p:nvSpPr>
        <p:spPr>
          <a:xfrm>
            <a:off x="3830128" y="5105400"/>
            <a:ext cx="1732472" cy="914400"/>
          </a:xfrm>
          <a:prstGeom prst="upArrowCallo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Easy case:</a:t>
            </a:r>
          </a:p>
          <a:p>
            <a:pPr algn="ctr"/>
            <a:r>
              <a:rPr lang="en-US" sz="1400" dirty="0" smtClean="0">
                <a:solidFill>
                  <a:schemeClr val="tx1"/>
                </a:solidFill>
              </a:rPr>
              <a:t>Change color of </a:t>
            </a:r>
            <a:r>
              <a:rPr lang="en-US" sz="1400" b="1" dirty="0" smtClean="0">
                <a:solidFill>
                  <a:schemeClr val="tx1"/>
                </a:solidFill>
              </a:rPr>
              <a:t>q</a:t>
            </a:r>
            <a:r>
              <a:rPr lang="en-US" sz="1400" dirty="0" smtClean="0"/>
              <a:t> </a:t>
            </a:r>
            <a:r>
              <a:rPr lang="en-US" sz="1400" b="1" dirty="0" smtClean="0">
                <a:solidFill>
                  <a:schemeClr val="tx1"/>
                </a:solidFill>
              </a:rPr>
              <a:t>to black</a:t>
            </a:r>
            <a:endParaRPr lang="en-US" sz="1400" b="1" dirty="0">
              <a:solidFill>
                <a:schemeClr val="tx1"/>
              </a:solidFill>
            </a:endParaRPr>
          </a:p>
        </p:txBody>
      </p:sp>
      <p:cxnSp>
        <p:nvCxnSpPr>
          <p:cNvPr id="28" name="Straight Connector 27"/>
          <p:cNvCxnSpPr/>
          <p:nvPr/>
        </p:nvCxnSpPr>
        <p:spPr>
          <a:xfrm>
            <a:off x="2819400" y="1905000"/>
            <a:ext cx="0" cy="3505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5943600" y="1905000"/>
            <a:ext cx="0" cy="3505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1143000" y="3124200"/>
            <a:ext cx="396381" cy="168545"/>
            <a:chOff x="1132343" y="3130924"/>
            <a:chExt cx="396381" cy="168545"/>
          </a:xfrm>
        </p:grpSpPr>
        <p:cxnSp>
          <p:nvCxnSpPr>
            <p:cNvPr id="137" name="Straight Connector 136"/>
            <p:cNvCxnSpPr/>
            <p:nvPr/>
          </p:nvCxnSpPr>
          <p:spPr>
            <a:xfrm>
              <a:off x="1132343" y="3130924"/>
              <a:ext cx="376861" cy="1685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50789" y="3130924"/>
              <a:ext cx="377935" cy="1542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39" name="Oval 138"/>
          <p:cNvSpPr/>
          <p:nvPr/>
        </p:nvSpPr>
        <p:spPr>
          <a:xfrm>
            <a:off x="3629155" y="3657600"/>
            <a:ext cx="257045" cy="18689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Tree>
    <p:extLst>
      <p:ext uri="{BB962C8B-B14F-4D97-AF65-F5344CB8AC3E}">
        <p14:creationId xmlns:p14="http://schemas.microsoft.com/office/powerpoint/2010/main" val="1648203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fade">
                                      <p:cBhvr>
                                        <p:cTn id="22" dur="500"/>
                                        <p:tgtEl>
                                          <p:spTgt spid="1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up)">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5"/>
                                        </p:tgtEl>
                                        <p:attrNameLst>
                                          <p:attrName>style.visibility</p:attrName>
                                        </p:attrNameLst>
                                      </p:cBhvr>
                                      <p:to>
                                        <p:strVal val="visible"/>
                                      </p:to>
                                    </p:set>
                                    <p:animEffect transition="in" filter="fade">
                                      <p:cBhvr>
                                        <p:cTn id="37" dur="500"/>
                                        <p:tgtEl>
                                          <p:spTgt spid="16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9"/>
                                        </p:tgtEl>
                                        <p:attrNameLst>
                                          <p:attrName>style.visibility</p:attrName>
                                        </p:attrNameLst>
                                      </p:cBhvr>
                                      <p:to>
                                        <p:strVal val="visible"/>
                                      </p:to>
                                    </p:set>
                                    <p:animEffect transition="in" filter="fade">
                                      <p:cBhvr>
                                        <p:cTn id="42" dur="500"/>
                                        <p:tgtEl>
                                          <p:spTgt spid="13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94"/>
                                        </p:tgtEl>
                                        <p:attrNameLst>
                                          <p:attrName>style.visibility</p:attrName>
                                        </p:attrNameLst>
                                      </p:cBhvr>
                                      <p:to>
                                        <p:strVal val="visible"/>
                                      </p:to>
                                    </p:set>
                                    <p:animEffect transition="in" filter="wipe(up)">
                                      <p:cBhvr>
                                        <p:cTn id="47" dur="500"/>
                                        <p:tgtEl>
                                          <p:spTgt spid="19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95"/>
                                        </p:tgtEl>
                                        <p:attrNameLst>
                                          <p:attrName>style.visibility</p:attrName>
                                        </p:attrNameLst>
                                      </p:cBhvr>
                                      <p:to>
                                        <p:strVal val="visible"/>
                                      </p:to>
                                    </p:set>
                                    <p:animEffect transition="in" filter="fade">
                                      <p:cBhvr>
                                        <p:cTn id="52" dur="500"/>
                                        <p:tgtEl>
                                          <p:spTgt spid="19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34"/>
                                        </p:tgtEl>
                                        <p:attrNameLst>
                                          <p:attrName>style.visibility</p:attrName>
                                        </p:attrNameLst>
                                      </p:cBhvr>
                                      <p:to>
                                        <p:strVal val="visible"/>
                                      </p:to>
                                    </p:set>
                                    <p:animEffect transition="in" filter="wipe(up)">
                                      <p:cBhvr>
                                        <p:cTn id="62"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animBg="1"/>
      <p:bldP spid="134" grpId="0" animBg="1"/>
      <p:bldP spid="136" grpId="0" animBg="1"/>
      <p:bldP spid="194" grpId="0" animBg="1"/>
      <p:bldP spid="13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Handling the difficult case</a:t>
            </a:r>
            <a:endParaRPr lang="en-US" sz="3600" b="1"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18</a:t>
            </a:fld>
            <a:endParaRPr lang="en-US"/>
          </a:p>
        </p:txBody>
      </p:sp>
      <p:grpSp>
        <p:nvGrpSpPr>
          <p:cNvPr id="8" name="Group 7"/>
          <p:cNvGrpSpPr/>
          <p:nvPr/>
        </p:nvGrpSpPr>
        <p:grpSpPr>
          <a:xfrm>
            <a:off x="2415116" y="2362200"/>
            <a:ext cx="3299884" cy="2590800"/>
            <a:chOff x="1272116" y="2286000"/>
            <a:chExt cx="3299884" cy="2590800"/>
          </a:xfrm>
        </p:grpSpPr>
        <p:grpSp>
          <p:nvGrpSpPr>
            <p:cNvPr id="81" name="Group 80"/>
            <p:cNvGrpSpPr/>
            <p:nvPr/>
          </p:nvGrpSpPr>
          <p:grpSpPr>
            <a:xfrm>
              <a:off x="1272116" y="2286000"/>
              <a:ext cx="3147484" cy="2590800"/>
              <a:chOff x="738716" y="2286000"/>
              <a:chExt cx="3147484" cy="2590800"/>
            </a:xfrm>
          </p:grpSpPr>
          <p:grpSp>
            <p:nvGrpSpPr>
              <p:cNvPr id="82" name="Group 81"/>
              <p:cNvGrpSpPr/>
              <p:nvPr/>
            </p:nvGrpSpPr>
            <p:grpSpPr>
              <a:xfrm>
                <a:off x="1524000" y="2286000"/>
                <a:ext cx="1833208" cy="1867547"/>
                <a:chOff x="1671992" y="1295400"/>
                <a:chExt cx="1833208" cy="1867547"/>
              </a:xfrm>
            </p:grpSpPr>
            <p:cxnSp>
              <p:nvCxnSpPr>
                <p:cNvPr id="97" name="Straight Arrow Connector 96"/>
                <p:cNvCxnSpPr>
                  <a:endCxn id="100" idx="7"/>
                </p:cNvCxnSpPr>
                <p:nvPr/>
              </p:nvCxnSpPr>
              <p:spPr>
                <a:xfrm flipH="1">
                  <a:off x="1935918" y="2407404"/>
                  <a:ext cx="487053" cy="57475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2371436" y="2286000"/>
                  <a:ext cx="309209" cy="21180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cxnSp>
              <p:nvCxnSpPr>
                <p:cNvPr id="99" name="Straight Arrow Connector 98"/>
                <p:cNvCxnSpPr/>
                <p:nvPr/>
              </p:nvCxnSpPr>
              <p:spPr>
                <a:xfrm>
                  <a:off x="2627048" y="2483604"/>
                  <a:ext cx="335061"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1671992" y="29511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101" name="Oval 100"/>
                <p:cNvSpPr/>
                <p:nvPr/>
              </p:nvSpPr>
              <p:spPr>
                <a:xfrm>
                  <a:off x="2962109" y="15072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a:endCxn id="98" idx="0"/>
                </p:cNvCxnSpPr>
                <p:nvPr/>
              </p:nvCxnSpPr>
              <p:spPr>
                <a:xfrm flipH="1">
                  <a:off x="2526041" y="17190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3226035" y="12954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83" name="Straight Arrow Connector 82"/>
              <p:cNvCxnSpPr/>
              <p:nvPr/>
            </p:nvCxnSpPr>
            <p:spPr>
              <a:xfrm>
                <a:off x="3048000" y="26670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2819396" y="4038600"/>
                <a:ext cx="170547" cy="226571"/>
                <a:chOff x="2177886" y="2514600"/>
                <a:chExt cx="201169" cy="223166"/>
              </a:xfrm>
            </p:grpSpPr>
            <p:sp>
              <p:nvSpPr>
                <p:cNvPr id="93" name="Rectangle 92"/>
                <p:cNvSpPr/>
                <p:nvPr/>
              </p:nvSpPr>
              <p:spPr>
                <a:xfrm>
                  <a:off x="2177886" y="2524882"/>
                  <a:ext cx="201167"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p:cNvGrpSpPr/>
                <p:nvPr/>
              </p:nvGrpSpPr>
              <p:grpSpPr>
                <a:xfrm>
                  <a:off x="2177887" y="2514600"/>
                  <a:ext cx="201168" cy="212884"/>
                  <a:chOff x="2177887" y="2524882"/>
                  <a:chExt cx="201168" cy="212884"/>
                </a:xfrm>
              </p:grpSpPr>
              <p:cxnSp>
                <p:nvCxnSpPr>
                  <p:cNvPr id="95" name="Straight Connector 94"/>
                  <p:cNvCxnSpPr/>
                  <p:nvPr/>
                </p:nvCxnSpPr>
                <p:spPr>
                  <a:xfrm flipH="1">
                    <a:off x="2177887"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2177887"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85" name="Oval 84"/>
              <p:cNvSpPr/>
              <p:nvPr/>
            </p:nvSpPr>
            <p:spPr>
              <a:xfrm>
                <a:off x="3576992" y="32171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86" name="Isosceles Triangle 85"/>
              <p:cNvSpPr/>
              <p:nvPr/>
            </p:nvSpPr>
            <p:spPr>
              <a:xfrm>
                <a:off x="1366906"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7" name="Group 86"/>
              <p:cNvGrpSpPr/>
              <p:nvPr/>
            </p:nvGrpSpPr>
            <p:grpSpPr>
              <a:xfrm>
                <a:off x="1500716" y="2526268"/>
                <a:ext cx="785284" cy="750332"/>
                <a:chOff x="914400" y="2116877"/>
                <a:chExt cx="785284" cy="750332"/>
              </a:xfrm>
            </p:grpSpPr>
            <p:cxnSp>
              <p:nvCxnSpPr>
                <p:cNvPr id="91" name="Straight Arrow Connector 90"/>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914400" y="2116877"/>
                  <a:ext cx="306494" cy="369332"/>
                </a:xfrm>
                <a:prstGeom prst="rect">
                  <a:avLst/>
                </a:prstGeom>
                <a:noFill/>
              </p:spPr>
              <p:txBody>
                <a:bodyPr wrap="none" rtlCol="0">
                  <a:spAutoFit/>
                </a:bodyPr>
                <a:lstStyle/>
                <a:p>
                  <a:r>
                    <a:rPr lang="en-US" b="1" dirty="0" smtClean="0"/>
                    <a:t>p</a:t>
                  </a:r>
                  <a:endParaRPr lang="en-US" b="1" dirty="0"/>
                </a:p>
              </p:txBody>
            </p:sp>
          </p:grpSp>
          <p:grpSp>
            <p:nvGrpSpPr>
              <p:cNvPr id="88" name="Group 87"/>
              <p:cNvGrpSpPr/>
              <p:nvPr/>
            </p:nvGrpSpPr>
            <p:grpSpPr>
              <a:xfrm>
                <a:off x="738716" y="32120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104" name="Isosceles Triangle 103"/>
            <p:cNvSpPr/>
            <p:nvPr/>
          </p:nvSpPr>
          <p:spPr>
            <a:xfrm>
              <a:off x="3957706" y="3449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5" name="Group 4"/>
          <p:cNvGrpSpPr/>
          <p:nvPr/>
        </p:nvGrpSpPr>
        <p:grpSpPr>
          <a:xfrm>
            <a:off x="5562600" y="2602468"/>
            <a:ext cx="885638" cy="750332"/>
            <a:chOff x="5562600" y="2602468"/>
            <a:chExt cx="885638" cy="750332"/>
          </a:xfrm>
        </p:grpSpPr>
        <p:sp>
          <p:nvSpPr>
            <p:cNvPr id="29" name="TextBox 28"/>
            <p:cNvSpPr txBox="1"/>
            <p:nvPr/>
          </p:nvSpPr>
          <p:spPr>
            <a:xfrm>
              <a:off x="6172200" y="2602468"/>
              <a:ext cx="276038" cy="369332"/>
            </a:xfrm>
            <a:prstGeom prst="rect">
              <a:avLst/>
            </a:prstGeom>
            <a:noFill/>
          </p:spPr>
          <p:txBody>
            <a:bodyPr wrap="none" rtlCol="0">
              <a:spAutoFit/>
            </a:bodyPr>
            <a:lstStyle/>
            <a:p>
              <a:r>
                <a:rPr lang="en-US" b="1" dirty="0"/>
                <a:t>s</a:t>
              </a:r>
            </a:p>
          </p:txBody>
        </p:sp>
        <p:cxnSp>
          <p:nvCxnSpPr>
            <p:cNvPr id="32" name="Straight Arrow Connector 31"/>
            <p:cNvCxnSpPr/>
            <p:nvPr/>
          </p:nvCxnSpPr>
          <p:spPr>
            <a:xfrm flipH="1">
              <a:off x="55626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3834822" y="3352800"/>
            <a:ext cx="508578" cy="197604"/>
            <a:chOff x="3581400" y="3657600"/>
            <a:chExt cx="508578" cy="197604"/>
          </a:xfrm>
        </p:grpSpPr>
        <p:cxnSp>
          <p:nvCxnSpPr>
            <p:cNvPr id="38" name="Straight Connector 37"/>
            <p:cNvCxnSpPr/>
            <p:nvPr/>
          </p:nvCxnSpPr>
          <p:spPr>
            <a:xfrm flipV="1">
              <a:off x="3581400" y="3657600"/>
              <a:ext cx="508578" cy="1807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581400" y="3657600"/>
              <a:ext cx="507133" cy="1976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41536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Handling the difficult case</a:t>
            </a:r>
            <a:endParaRPr lang="en-US" sz="3600" b="1"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19</a:t>
            </a:fld>
            <a:endParaRPr lang="en-US"/>
          </a:p>
        </p:txBody>
      </p:sp>
      <p:sp>
        <p:nvSpPr>
          <p:cNvPr id="100" name="Oval 99"/>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101" name="Oval 100"/>
          <p:cNvSpPr/>
          <p:nvPr/>
        </p:nvSpPr>
        <p:spPr>
          <a:xfrm>
            <a:off x="4490517" y="25740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a:endCxn id="98" idx="0"/>
          </p:cNvCxnSpPr>
          <p:nvPr/>
        </p:nvCxnSpPr>
        <p:spPr>
          <a:xfrm flipH="1">
            <a:off x="40544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47544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47244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5253392" y="32933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86" name="Isosceles Triangle 85"/>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8" name="Group 87"/>
          <p:cNvGrpSpPr/>
          <p:nvPr/>
        </p:nvGrpSpPr>
        <p:grpSpPr>
          <a:xfrm>
            <a:off x="2415116" y="32882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sp>
        <p:nvSpPr>
          <p:cNvPr id="29" name="TextBox 28"/>
          <p:cNvSpPr txBox="1"/>
          <p:nvPr/>
        </p:nvSpPr>
        <p:spPr>
          <a:xfrm>
            <a:off x="6172200" y="2602468"/>
            <a:ext cx="276038" cy="369332"/>
          </a:xfrm>
          <a:prstGeom prst="rect">
            <a:avLst/>
          </a:prstGeom>
          <a:noFill/>
        </p:spPr>
        <p:txBody>
          <a:bodyPr wrap="none" rtlCol="0">
            <a:spAutoFit/>
          </a:bodyPr>
          <a:lstStyle/>
          <a:p>
            <a:r>
              <a:rPr lang="en-US" b="1" dirty="0"/>
              <a:t>s</a:t>
            </a:r>
          </a:p>
        </p:txBody>
      </p:sp>
      <p:cxnSp>
        <p:nvCxnSpPr>
          <p:cNvPr id="32" name="Straight Arrow Connector 31"/>
          <p:cNvCxnSpPr/>
          <p:nvPr/>
        </p:nvCxnSpPr>
        <p:spPr>
          <a:xfrm flipH="1">
            <a:off x="55626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4724400" y="3474181"/>
            <a:ext cx="1452494" cy="1478819"/>
            <a:chOff x="3581400" y="3397981"/>
            <a:chExt cx="1452494" cy="1478819"/>
          </a:xfrm>
        </p:grpSpPr>
        <p:sp>
          <p:nvSpPr>
            <p:cNvPr id="34" name="Isosceles Triangle 33"/>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Oval 34"/>
            <p:cNvSpPr/>
            <p:nvPr/>
          </p:nvSpPr>
          <p:spPr>
            <a:xfrm>
              <a:off x="4584177" y="396240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36" name="Isosceles Triangle 35"/>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p:cNvSpPr/>
            <p:nvPr/>
          </p:nvSpPr>
          <p:spPr>
            <a:xfrm>
              <a:off x="37338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38" name="Straight Arrow Connector 37"/>
            <p:cNvCxnSpPr>
              <a:endCxn id="37"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5"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3177116" y="2602468"/>
            <a:ext cx="1489227" cy="1738903"/>
            <a:chOff x="3177116" y="2602468"/>
            <a:chExt cx="1489227" cy="1738903"/>
          </a:xfrm>
        </p:grpSpPr>
        <p:cxnSp>
          <p:nvCxnSpPr>
            <p:cNvPr id="97" name="Straight Arrow Connector 96"/>
            <p:cNvCxnSpPr>
              <a:endCxn id="100" idx="7"/>
            </p:cNvCxnSpPr>
            <p:nvPr/>
          </p:nvCxnSpPr>
          <p:spPr>
            <a:xfrm flipH="1">
              <a:off x="3464326" y="3474204"/>
              <a:ext cx="487053" cy="57475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3899844" y="3352800"/>
              <a:ext cx="309209" cy="21180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cxnSp>
          <p:nvCxnSpPr>
            <p:cNvPr id="99" name="Straight Arrow Connector 98"/>
            <p:cNvCxnSpPr/>
            <p:nvPr/>
          </p:nvCxnSpPr>
          <p:spPr>
            <a:xfrm>
              <a:off x="4155456" y="3550404"/>
              <a:ext cx="335061"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4495796" y="4114800"/>
              <a:ext cx="170547" cy="226571"/>
              <a:chOff x="2177886" y="2514600"/>
              <a:chExt cx="201169" cy="223166"/>
            </a:xfrm>
          </p:grpSpPr>
          <p:sp>
            <p:nvSpPr>
              <p:cNvPr id="93" name="Rectangle 92"/>
              <p:cNvSpPr/>
              <p:nvPr/>
            </p:nvSpPr>
            <p:spPr>
              <a:xfrm>
                <a:off x="2177886" y="2524882"/>
                <a:ext cx="201167"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p:cNvGrpSpPr/>
              <p:nvPr/>
            </p:nvGrpSpPr>
            <p:grpSpPr>
              <a:xfrm>
                <a:off x="2177887" y="2514600"/>
                <a:ext cx="201168" cy="212884"/>
                <a:chOff x="2177887" y="2524882"/>
                <a:chExt cx="201168" cy="212884"/>
              </a:xfrm>
            </p:grpSpPr>
            <p:cxnSp>
              <p:nvCxnSpPr>
                <p:cNvPr id="95" name="Straight Connector 94"/>
                <p:cNvCxnSpPr/>
                <p:nvPr/>
              </p:nvCxnSpPr>
              <p:spPr>
                <a:xfrm flipH="1">
                  <a:off x="2177887"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2177887"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87" name="Group 86"/>
            <p:cNvGrpSpPr/>
            <p:nvPr/>
          </p:nvGrpSpPr>
          <p:grpSpPr>
            <a:xfrm>
              <a:off x="3177116" y="2602468"/>
              <a:ext cx="785284" cy="750332"/>
              <a:chOff x="914400" y="2116877"/>
              <a:chExt cx="785284" cy="750332"/>
            </a:xfrm>
          </p:grpSpPr>
          <p:cxnSp>
            <p:nvCxnSpPr>
              <p:cNvPr id="91" name="Straight Arrow Connector 90"/>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914400" y="2116877"/>
                <a:ext cx="306494" cy="369332"/>
              </a:xfrm>
              <a:prstGeom prst="rect">
                <a:avLst/>
              </a:prstGeom>
              <a:noFill/>
            </p:spPr>
            <p:txBody>
              <a:bodyPr wrap="none" rtlCol="0">
                <a:spAutoFit/>
              </a:bodyPr>
              <a:lstStyle/>
              <a:p>
                <a:r>
                  <a:rPr lang="en-US" b="1" dirty="0" smtClean="0"/>
                  <a:t>p</a:t>
                </a:r>
                <a:endParaRPr lang="en-US" b="1" dirty="0"/>
              </a:p>
            </p:txBody>
          </p:sp>
        </p:grpSp>
        <p:grpSp>
          <p:nvGrpSpPr>
            <p:cNvPr id="40" name="Group 39"/>
            <p:cNvGrpSpPr/>
            <p:nvPr/>
          </p:nvGrpSpPr>
          <p:grpSpPr>
            <a:xfrm>
              <a:off x="3834822" y="3352800"/>
              <a:ext cx="508578" cy="197604"/>
              <a:chOff x="3581400" y="3657600"/>
              <a:chExt cx="508578" cy="197604"/>
            </a:xfrm>
          </p:grpSpPr>
          <p:cxnSp>
            <p:nvCxnSpPr>
              <p:cNvPr id="41" name="Straight Connector 40"/>
              <p:cNvCxnSpPr/>
              <p:nvPr/>
            </p:nvCxnSpPr>
            <p:spPr>
              <a:xfrm flipV="1">
                <a:off x="3581400" y="3657600"/>
                <a:ext cx="508578" cy="1807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581400" y="3657600"/>
                <a:ext cx="507133" cy="1976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339057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Red</a:t>
            </a:r>
            <a:r>
              <a:rPr lang="en-US" dirty="0" smtClean="0"/>
              <a:t> </a:t>
            </a:r>
            <a:r>
              <a:rPr lang="en-US" b="1" dirty="0" smtClean="0"/>
              <a:t>Black</a:t>
            </a:r>
            <a:r>
              <a:rPr lang="en-US" dirty="0" smtClean="0"/>
              <a:t> Tree</a:t>
            </a:r>
            <a:endParaRPr lang="en-US" dirty="0"/>
          </a:p>
        </p:txBody>
      </p:sp>
      <p:sp>
        <p:nvSpPr>
          <p:cNvPr id="3" name="Content Placeholder 2"/>
          <p:cNvSpPr>
            <a:spLocks noGrp="1"/>
          </p:cNvSpPr>
          <p:nvPr>
            <p:ph idx="1"/>
          </p:nvPr>
        </p:nvSpPr>
        <p:spPr/>
        <p:txBody>
          <a:bodyPr/>
          <a:lstStyle/>
          <a:p>
            <a:pPr marL="0" indent="0">
              <a:buNone/>
            </a:pPr>
            <a:r>
              <a:rPr lang="en-US" sz="2000" b="1" dirty="0" smtClean="0">
                <a:solidFill>
                  <a:srgbClr val="C00000"/>
                </a:solidFill>
              </a:rPr>
              <a:t>Red</a:t>
            </a:r>
            <a:r>
              <a:rPr lang="en-US" sz="2000" dirty="0" smtClean="0"/>
              <a:t> </a:t>
            </a:r>
            <a:r>
              <a:rPr lang="en-US" sz="2000" b="1" dirty="0" smtClean="0"/>
              <a:t>Black</a:t>
            </a:r>
            <a:r>
              <a:rPr lang="en-US" sz="2000" dirty="0" smtClean="0"/>
              <a:t> tree:  </a:t>
            </a:r>
          </a:p>
          <a:p>
            <a:pPr marL="0" indent="0">
              <a:buNone/>
            </a:pPr>
            <a:r>
              <a:rPr lang="en-US" sz="2000" dirty="0" smtClean="0"/>
              <a:t>a </a:t>
            </a:r>
            <a:r>
              <a:rPr lang="en-US" sz="2000" b="1" dirty="0" smtClean="0">
                <a:solidFill>
                  <a:srgbClr val="00B050"/>
                </a:solidFill>
              </a:rPr>
              <a:t>full</a:t>
            </a:r>
            <a:r>
              <a:rPr lang="en-US" sz="2000" dirty="0" smtClean="0"/>
              <a:t> binary search tree</a:t>
            </a:r>
          </a:p>
          <a:p>
            <a:pPr marL="0" indent="0">
              <a:buNone/>
            </a:pPr>
            <a:r>
              <a:rPr lang="en-US" sz="2000" dirty="0"/>
              <a:t>and satisfying the following properties.</a:t>
            </a:r>
          </a:p>
          <a:p>
            <a:pPr marL="0" indent="0">
              <a:buNone/>
            </a:pPr>
            <a:endParaRPr lang="en-US" sz="2000" dirty="0" smtClean="0"/>
          </a:p>
          <a:p>
            <a:r>
              <a:rPr lang="en-US" sz="2000" dirty="0" smtClean="0"/>
              <a:t>Each node is colored </a:t>
            </a:r>
            <a:r>
              <a:rPr lang="en-US" sz="2000" b="1" dirty="0" smtClean="0">
                <a:solidFill>
                  <a:srgbClr val="FF0000"/>
                </a:solidFill>
              </a:rPr>
              <a:t>red</a:t>
            </a:r>
            <a:r>
              <a:rPr lang="en-US" sz="2000" dirty="0" smtClean="0"/>
              <a:t> or </a:t>
            </a:r>
            <a:r>
              <a:rPr lang="en-US" sz="2000" b="1" dirty="0" smtClean="0"/>
              <a:t>black.</a:t>
            </a:r>
          </a:p>
          <a:p>
            <a:endParaRPr lang="en-US" sz="2000" dirty="0" smtClean="0"/>
          </a:p>
          <a:p>
            <a:r>
              <a:rPr lang="en-US" sz="2000" dirty="0" smtClean="0"/>
              <a:t>Each leaf is colored </a:t>
            </a:r>
            <a:r>
              <a:rPr lang="en-US" sz="2000" b="1" dirty="0" smtClean="0"/>
              <a:t>black </a:t>
            </a:r>
            <a:r>
              <a:rPr lang="en-US" sz="2000" dirty="0" smtClean="0"/>
              <a:t>and so is the root.</a:t>
            </a:r>
          </a:p>
          <a:p>
            <a:endParaRPr lang="en-US" sz="2000" dirty="0" smtClean="0"/>
          </a:p>
          <a:p>
            <a:r>
              <a:rPr lang="en-US" sz="2000" dirty="0" smtClean="0"/>
              <a:t>Every </a:t>
            </a:r>
            <a:r>
              <a:rPr lang="en-US" sz="2000" b="1" dirty="0" smtClean="0">
                <a:solidFill>
                  <a:srgbClr val="FF0000"/>
                </a:solidFill>
              </a:rPr>
              <a:t>red </a:t>
            </a:r>
            <a:r>
              <a:rPr lang="en-US" sz="2000" dirty="0" smtClean="0"/>
              <a:t>node will have both its children </a:t>
            </a:r>
            <a:r>
              <a:rPr lang="en-US" sz="2000" b="1" dirty="0" smtClean="0"/>
              <a:t>black.</a:t>
            </a:r>
          </a:p>
          <a:p>
            <a:endParaRPr lang="en-US" sz="2000" dirty="0" smtClean="0"/>
          </a:p>
          <a:p>
            <a:r>
              <a:rPr lang="en-US" sz="2000" dirty="0"/>
              <a:t>No. of </a:t>
            </a:r>
            <a:r>
              <a:rPr lang="en-US" sz="2000" b="1" u="sng" dirty="0"/>
              <a:t>black</a:t>
            </a:r>
            <a:r>
              <a:rPr lang="en-US" sz="2000" u="sng" dirty="0"/>
              <a:t> nodes</a:t>
            </a:r>
            <a:r>
              <a:rPr lang="en-US" sz="2000" dirty="0"/>
              <a:t> on a path from root to each leaf node is same. </a:t>
            </a:r>
            <a:endParaRPr lang="en-US" sz="2000" b="1"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a:t>
            </a:fld>
            <a:endParaRPr lang="en-US"/>
          </a:p>
        </p:txBody>
      </p:sp>
      <p:sp>
        <p:nvSpPr>
          <p:cNvPr id="5" name="TextBox 4"/>
          <p:cNvSpPr txBox="1"/>
          <p:nvPr/>
        </p:nvSpPr>
        <p:spPr>
          <a:xfrm>
            <a:off x="2971800" y="1962090"/>
            <a:ext cx="3158365" cy="400110"/>
          </a:xfrm>
          <a:prstGeom prst="rect">
            <a:avLst/>
          </a:prstGeom>
          <a:noFill/>
        </p:spPr>
        <p:txBody>
          <a:bodyPr wrap="none" rtlCol="0">
            <a:spAutoFit/>
          </a:bodyPr>
          <a:lstStyle/>
          <a:p>
            <a:r>
              <a:rPr lang="en-US" sz="2000" dirty="0"/>
              <a:t>with each leaf as a </a:t>
            </a:r>
            <a:r>
              <a:rPr lang="en-US" sz="2000" b="1" dirty="0"/>
              <a:t>null</a:t>
            </a:r>
            <a:r>
              <a:rPr lang="en-US" sz="2000" dirty="0"/>
              <a:t> node</a:t>
            </a:r>
            <a:endParaRPr lang="en-IN" sz="2000" dirty="0"/>
          </a:p>
        </p:txBody>
      </p:sp>
      <p:sp>
        <p:nvSpPr>
          <p:cNvPr id="6" name="Rounded Rectangle 5"/>
          <p:cNvSpPr/>
          <p:nvPr/>
        </p:nvSpPr>
        <p:spPr>
          <a:xfrm>
            <a:off x="838200" y="5257800"/>
            <a:ext cx="5334000" cy="457200"/>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7030A0"/>
              </a:solidFill>
            </a:endParaRPr>
          </a:p>
        </p:txBody>
      </p:sp>
      <p:grpSp>
        <p:nvGrpSpPr>
          <p:cNvPr id="7" name="Group 6"/>
          <p:cNvGrpSpPr/>
          <p:nvPr/>
        </p:nvGrpSpPr>
        <p:grpSpPr>
          <a:xfrm>
            <a:off x="5181600" y="5715000"/>
            <a:ext cx="2209800" cy="609600"/>
            <a:chOff x="5181600" y="4953000"/>
            <a:chExt cx="2209800" cy="609600"/>
          </a:xfrm>
        </p:grpSpPr>
        <p:sp>
          <p:nvSpPr>
            <p:cNvPr id="8" name="TextBox 7"/>
            <p:cNvSpPr txBox="1"/>
            <p:nvPr/>
          </p:nvSpPr>
          <p:spPr>
            <a:xfrm>
              <a:off x="5929910" y="5162490"/>
              <a:ext cx="1461490" cy="400110"/>
            </a:xfrm>
            <a:prstGeom prst="rect">
              <a:avLst/>
            </a:prstGeom>
            <a:solidFill>
              <a:schemeClr val="accent1">
                <a:lumMod val="20000"/>
                <a:lumOff val="80000"/>
              </a:schemeClr>
            </a:solidFill>
            <a:ln>
              <a:solidFill>
                <a:schemeClr val="tx1"/>
              </a:solidFill>
            </a:ln>
          </p:spPr>
          <p:txBody>
            <a:bodyPr wrap="none" rtlCol="0">
              <a:spAutoFit/>
            </a:bodyPr>
            <a:lstStyle/>
            <a:p>
              <a:r>
                <a:rPr lang="en-US" sz="2000" b="1" dirty="0"/>
                <a:t>black</a:t>
              </a:r>
              <a:r>
                <a:rPr lang="en-US" sz="2000" dirty="0"/>
                <a:t> </a:t>
              </a:r>
              <a:r>
                <a:rPr lang="en-US" sz="2000" dirty="0" smtClean="0"/>
                <a:t>height</a:t>
              </a:r>
              <a:endParaRPr lang="en-IN" sz="2000" dirty="0"/>
            </a:p>
          </p:txBody>
        </p:sp>
        <p:cxnSp>
          <p:nvCxnSpPr>
            <p:cNvPr id="9" name="Straight Connector 8"/>
            <p:cNvCxnSpPr/>
            <p:nvPr/>
          </p:nvCxnSpPr>
          <p:spPr>
            <a:xfrm>
              <a:off x="5181600" y="4953000"/>
              <a:ext cx="748310" cy="5142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7353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1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circle(in)">
                                      <p:cBhvr>
                                        <p:cTn id="47" dur="20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up)">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Handling the difficult case</a:t>
            </a:r>
            <a:endParaRPr lang="en-US" sz="3600" b="1"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20</a:t>
            </a:fld>
            <a:endParaRPr lang="en-US"/>
          </a:p>
        </p:txBody>
      </p:sp>
      <p:sp>
        <p:nvSpPr>
          <p:cNvPr id="101" name="Oval 100"/>
          <p:cNvSpPr/>
          <p:nvPr/>
        </p:nvSpPr>
        <p:spPr>
          <a:xfrm>
            <a:off x="4490517" y="25740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a:endCxn id="98" idx="0"/>
          </p:cNvCxnSpPr>
          <p:nvPr/>
        </p:nvCxnSpPr>
        <p:spPr>
          <a:xfrm flipH="1">
            <a:off x="40544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47544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47244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5253392" y="32933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6" name="Group 5"/>
          <p:cNvGrpSpPr/>
          <p:nvPr/>
        </p:nvGrpSpPr>
        <p:grpSpPr>
          <a:xfrm>
            <a:off x="2415116" y="3288268"/>
            <a:ext cx="1242484" cy="1664732"/>
            <a:chOff x="2415116" y="3288268"/>
            <a:chExt cx="1242484" cy="1664732"/>
          </a:xfrm>
        </p:grpSpPr>
        <p:sp>
          <p:nvSpPr>
            <p:cNvPr id="100" name="Oval 99"/>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86" name="Isosceles Triangle 85"/>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8" name="Group 87"/>
            <p:cNvGrpSpPr/>
            <p:nvPr/>
          </p:nvGrpSpPr>
          <p:grpSpPr>
            <a:xfrm>
              <a:off x="2415116" y="32882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29" name="TextBox 28"/>
          <p:cNvSpPr txBox="1"/>
          <p:nvPr/>
        </p:nvSpPr>
        <p:spPr>
          <a:xfrm>
            <a:off x="6172200" y="2602468"/>
            <a:ext cx="276038" cy="369332"/>
          </a:xfrm>
          <a:prstGeom prst="rect">
            <a:avLst/>
          </a:prstGeom>
          <a:noFill/>
        </p:spPr>
        <p:txBody>
          <a:bodyPr wrap="none" rtlCol="0">
            <a:spAutoFit/>
          </a:bodyPr>
          <a:lstStyle/>
          <a:p>
            <a:r>
              <a:rPr lang="en-US" b="1" dirty="0"/>
              <a:t>s</a:t>
            </a:r>
          </a:p>
        </p:txBody>
      </p:sp>
      <p:cxnSp>
        <p:nvCxnSpPr>
          <p:cNvPr id="32" name="Straight Arrow Connector 31"/>
          <p:cNvCxnSpPr/>
          <p:nvPr/>
        </p:nvCxnSpPr>
        <p:spPr>
          <a:xfrm flipH="1">
            <a:off x="55626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4724400" y="3474181"/>
            <a:ext cx="1452494" cy="1478819"/>
            <a:chOff x="3581400" y="3397981"/>
            <a:chExt cx="1452494" cy="1478819"/>
          </a:xfrm>
        </p:grpSpPr>
        <p:sp>
          <p:nvSpPr>
            <p:cNvPr id="34" name="Isosceles Triangle 33"/>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Oval 34"/>
            <p:cNvSpPr/>
            <p:nvPr/>
          </p:nvSpPr>
          <p:spPr>
            <a:xfrm>
              <a:off x="4584177" y="396240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36" name="Isosceles Triangle 35"/>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p:cNvSpPr/>
            <p:nvPr/>
          </p:nvSpPr>
          <p:spPr>
            <a:xfrm>
              <a:off x="37338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38" name="Straight Arrow Connector 37"/>
            <p:cNvCxnSpPr>
              <a:endCxn id="37"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5"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06196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44444E-6 -4.44444E-6 L 0.05973 -0.10069 " pathEditMode="relative" rAng="0" ptsTypes="AA">
                                      <p:cBhvr>
                                        <p:cTn id="6" dur="2000" fill="hold"/>
                                        <p:tgtEl>
                                          <p:spTgt spid="6"/>
                                        </p:tgtEl>
                                        <p:attrNameLst>
                                          <p:attrName>ppt_x</p:attrName>
                                          <p:attrName>ppt_y</p:attrName>
                                        </p:attrNameLst>
                                      </p:cBhvr>
                                      <p:rCtr x="2986" y="-50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Handling the difficult case</a:t>
            </a:r>
            <a:endParaRPr lang="en-US" sz="3600" b="1" dirty="0"/>
          </a:p>
        </p:txBody>
      </p:sp>
      <p:sp>
        <p:nvSpPr>
          <p:cNvPr id="3" name="Content Placeholder 2"/>
          <p:cNvSpPr>
            <a:spLocks noGrp="1"/>
          </p:cNvSpPr>
          <p:nvPr>
            <p:ph idx="1"/>
          </p:nvPr>
        </p:nvSpPr>
        <p:spPr/>
        <p:txBody>
          <a:bodyPr/>
          <a:lstStyle/>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21</a:t>
            </a:fld>
            <a:endParaRPr lang="en-US"/>
          </a:p>
        </p:txBody>
      </p:sp>
      <p:sp>
        <p:nvSpPr>
          <p:cNvPr id="101" name="Oval 100"/>
          <p:cNvSpPr/>
          <p:nvPr/>
        </p:nvSpPr>
        <p:spPr>
          <a:xfrm>
            <a:off x="4490517" y="25740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p:nvPr/>
        </p:nvCxnSpPr>
        <p:spPr>
          <a:xfrm flipH="1">
            <a:off x="40544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47544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47244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5253392" y="32933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6" name="Group 5"/>
          <p:cNvGrpSpPr/>
          <p:nvPr/>
        </p:nvGrpSpPr>
        <p:grpSpPr>
          <a:xfrm>
            <a:off x="2971800" y="2602468"/>
            <a:ext cx="1242484" cy="1664732"/>
            <a:chOff x="2415116" y="3288268"/>
            <a:chExt cx="1242484" cy="1664732"/>
          </a:xfrm>
        </p:grpSpPr>
        <p:sp>
          <p:nvSpPr>
            <p:cNvPr id="100" name="Oval 99"/>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86" name="Isosceles Triangle 85"/>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8" name="Group 87"/>
            <p:cNvGrpSpPr/>
            <p:nvPr/>
          </p:nvGrpSpPr>
          <p:grpSpPr>
            <a:xfrm>
              <a:off x="2415116" y="32882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29" name="TextBox 28"/>
          <p:cNvSpPr txBox="1"/>
          <p:nvPr/>
        </p:nvSpPr>
        <p:spPr>
          <a:xfrm>
            <a:off x="6172200" y="2602468"/>
            <a:ext cx="276038" cy="369332"/>
          </a:xfrm>
          <a:prstGeom prst="rect">
            <a:avLst/>
          </a:prstGeom>
          <a:noFill/>
        </p:spPr>
        <p:txBody>
          <a:bodyPr wrap="none" rtlCol="0">
            <a:spAutoFit/>
          </a:bodyPr>
          <a:lstStyle/>
          <a:p>
            <a:r>
              <a:rPr lang="en-US" b="1" dirty="0"/>
              <a:t>s</a:t>
            </a:r>
          </a:p>
        </p:txBody>
      </p:sp>
      <p:cxnSp>
        <p:nvCxnSpPr>
          <p:cNvPr id="32" name="Straight Arrow Connector 31"/>
          <p:cNvCxnSpPr/>
          <p:nvPr/>
        </p:nvCxnSpPr>
        <p:spPr>
          <a:xfrm flipH="1">
            <a:off x="55626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4724400" y="3474181"/>
            <a:ext cx="1452494" cy="1478819"/>
            <a:chOff x="3581400" y="3397981"/>
            <a:chExt cx="1452494" cy="1478819"/>
          </a:xfrm>
        </p:grpSpPr>
        <p:sp>
          <p:nvSpPr>
            <p:cNvPr id="34" name="Isosceles Triangle 33"/>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Oval 34"/>
            <p:cNvSpPr/>
            <p:nvPr/>
          </p:nvSpPr>
          <p:spPr>
            <a:xfrm>
              <a:off x="4584177" y="396240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36" name="Isosceles Triangle 35"/>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p:cNvSpPr/>
            <p:nvPr/>
          </p:nvSpPr>
          <p:spPr>
            <a:xfrm>
              <a:off x="37338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38" name="Straight Arrow Connector 37"/>
            <p:cNvCxnSpPr>
              <a:endCxn id="37"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5"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3730502" y="1764268"/>
            <a:ext cx="788582" cy="750332"/>
            <a:chOff x="3730502" y="1764268"/>
            <a:chExt cx="788582" cy="750332"/>
          </a:xfrm>
        </p:grpSpPr>
        <p:cxnSp>
          <p:nvCxnSpPr>
            <p:cNvPr id="26" name="Straight Arrow Connector 25"/>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730502" y="1764268"/>
              <a:ext cx="266420" cy="369332"/>
            </a:xfrm>
            <a:prstGeom prst="rect">
              <a:avLst/>
            </a:prstGeom>
            <a:noFill/>
          </p:spPr>
          <p:txBody>
            <a:bodyPr wrap="none" rtlCol="0">
              <a:spAutoFit/>
            </a:bodyPr>
            <a:lstStyle/>
            <a:p>
              <a:r>
                <a:rPr lang="en-US" b="1" dirty="0" smtClean="0"/>
                <a:t>r</a:t>
              </a:r>
              <a:endParaRPr lang="en-US" b="1" dirty="0"/>
            </a:p>
          </p:txBody>
        </p:sp>
      </p:grpSp>
      <p:grpSp>
        <p:nvGrpSpPr>
          <p:cNvPr id="7" name="Group 6"/>
          <p:cNvGrpSpPr/>
          <p:nvPr/>
        </p:nvGrpSpPr>
        <p:grpSpPr>
          <a:xfrm>
            <a:off x="1066800" y="3352800"/>
            <a:ext cx="5486400" cy="3505200"/>
            <a:chOff x="1066800" y="3352800"/>
            <a:chExt cx="5486400" cy="3505200"/>
          </a:xfrm>
          <a:solidFill>
            <a:schemeClr val="accent2">
              <a:lumMod val="20000"/>
              <a:lumOff val="80000"/>
            </a:schemeClr>
          </a:solidFill>
        </p:grpSpPr>
        <p:sp>
          <p:nvSpPr>
            <p:cNvPr id="31" name="Line Callout 1 30"/>
            <p:cNvSpPr/>
            <p:nvPr/>
          </p:nvSpPr>
          <p:spPr>
            <a:xfrm>
              <a:off x="1066800" y="5105400"/>
              <a:ext cx="5486400" cy="1752600"/>
            </a:xfrm>
            <a:prstGeom prst="borderCallout1">
              <a:avLst>
                <a:gd name="adj1" fmla="val -1272"/>
                <a:gd name="adj2" fmla="val 18608"/>
                <a:gd name="adj3" fmla="val -74290"/>
                <a:gd name="adj4" fmla="val 40808"/>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As some student had noticed during the class that the </a:t>
              </a:r>
              <a:r>
                <a:rPr lang="en-US" sz="1400" dirty="0" err="1" smtClean="0">
                  <a:solidFill>
                    <a:schemeClr val="tx1"/>
                  </a:solidFill>
                </a:rPr>
                <a:t>subtree</a:t>
              </a:r>
              <a:r>
                <a:rPr lang="en-US" sz="1400" dirty="0" smtClean="0">
                  <a:solidFill>
                    <a:schemeClr val="tx1"/>
                  </a:solidFill>
                </a:rPr>
                <a:t>(</a:t>
              </a:r>
              <a:r>
                <a:rPr lang="en-US" sz="1400" b="1" dirty="0" smtClean="0">
                  <a:solidFill>
                    <a:schemeClr val="tx1"/>
                  </a:solidFill>
                </a:rPr>
                <a:t>q</a:t>
              </a:r>
              <a:r>
                <a:rPr lang="en-US" sz="1400" dirty="0" smtClean="0">
                  <a:solidFill>
                    <a:schemeClr val="tx1"/>
                  </a:solidFill>
                </a:rPr>
                <a:t>) will actually be just a leaf node in the beginning. But we are not showing it explicitly here. This is because we are depicting the most general case. During the algorithm, we might shift the height imbalance upwards and in that case the </a:t>
              </a:r>
              <a:r>
                <a:rPr lang="en-US" sz="1400" dirty="0" err="1" smtClean="0">
                  <a:solidFill>
                    <a:schemeClr val="tx1"/>
                  </a:solidFill>
                </a:rPr>
                <a:t>subtree</a:t>
              </a:r>
              <a:r>
                <a:rPr lang="en-US" sz="1400" dirty="0" smtClean="0">
                  <a:solidFill>
                    <a:schemeClr val="tx1"/>
                  </a:solidFill>
                </a:rPr>
                <a:t>(</a:t>
              </a:r>
              <a:r>
                <a:rPr lang="en-US" sz="1400" b="1" dirty="0" smtClean="0">
                  <a:solidFill>
                    <a:schemeClr val="tx1"/>
                  </a:solidFill>
                </a:rPr>
                <a:t>q</a:t>
              </a:r>
              <a:r>
                <a:rPr lang="en-US" sz="1400" dirty="0" smtClean="0">
                  <a:solidFill>
                    <a:schemeClr val="tx1"/>
                  </a:solidFill>
                </a:rPr>
                <a:t>) might not be a leaf node. </a:t>
              </a:r>
            </a:p>
            <a:p>
              <a:pPr algn="ctr"/>
              <a:r>
                <a:rPr lang="en-US" sz="1400" dirty="0" smtClean="0">
                  <a:solidFill>
                    <a:schemeClr val="tx1"/>
                  </a:solidFill>
                </a:rPr>
                <a:t>Moreover, this generic procedure of restoring the of black height of one entire </a:t>
              </a:r>
              <a:r>
                <a:rPr lang="en-US" sz="1400" dirty="0" err="1" smtClean="0">
                  <a:solidFill>
                    <a:schemeClr val="tx1"/>
                  </a:solidFill>
                </a:rPr>
                <a:t>subtree</a:t>
              </a:r>
              <a:r>
                <a:rPr lang="en-US" sz="1400" dirty="0" smtClean="0">
                  <a:solidFill>
                    <a:schemeClr val="tx1"/>
                  </a:solidFill>
                </a:rPr>
                <a:t> will have many other applications. One such application will be discussed in the class on Friday.</a:t>
              </a:r>
              <a:endParaRPr lang="en-US" sz="1400" dirty="0">
                <a:solidFill>
                  <a:schemeClr val="tx1"/>
                </a:solidFill>
              </a:endParaRPr>
            </a:p>
          </p:txBody>
        </p:sp>
        <p:sp>
          <p:nvSpPr>
            <p:cNvPr id="40" name="Left Brace 39"/>
            <p:cNvSpPr/>
            <p:nvPr/>
          </p:nvSpPr>
          <p:spPr>
            <a:xfrm>
              <a:off x="3329516" y="3352800"/>
              <a:ext cx="175684" cy="914400"/>
            </a:xfrm>
            <a:prstGeom prst="leftBrace">
              <a:avLst/>
            </a:prstGeom>
            <a:grpFill/>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8" name="Down Ribbon 7"/>
          <p:cNvSpPr/>
          <p:nvPr/>
        </p:nvSpPr>
        <p:spPr>
          <a:xfrm>
            <a:off x="0" y="1523999"/>
            <a:ext cx="2971800" cy="2019947"/>
          </a:xfrm>
          <a:prstGeom prst="ribbon">
            <a:avLst>
              <a:gd name="adj1" fmla="val 16667"/>
              <a:gd name="adj2" fmla="val 74255"/>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Notice that the number of  black nodes to each leaf node in </a:t>
            </a:r>
            <a:r>
              <a:rPr lang="en-US" sz="1400" dirty="0" err="1" smtClean="0">
                <a:solidFill>
                  <a:schemeClr val="tx1"/>
                </a:solidFill>
              </a:rPr>
              <a:t>subtree</a:t>
            </a:r>
            <a:r>
              <a:rPr lang="en-US" sz="1400" dirty="0" smtClean="0">
                <a:solidFill>
                  <a:schemeClr val="tx1"/>
                </a:solidFill>
              </a:rPr>
              <a:t>(</a:t>
            </a:r>
            <a:r>
              <a:rPr lang="en-US" sz="1400" b="1" dirty="0" smtClean="0">
                <a:solidFill>
                  <a:schemeClr val="tx1"/>
                </a:solidFill>
              </a:rPr>
              <a:t>q</a:t>
            </a:r>
            <a:r>
              <a:rPr lang="en-US" sz="1400" dirty="0" smtClean="0">
                <a:solidFill>
                  <a:schemeClr val="tx1"/>
                </a:solidFill>
              </a:rPr>
              <a:t>) has become </a:t>
            </a:r>
            <a:r>
              <a:rPr lang="en-US" sz="1400" b="1" dirty="0" smtClean="0">
                <a:solidFill>
                  <a:schemeClr val="tx1"/>
                </a:solidFill>
              </a:rPr>
              <a:t>one</a:t>
            </a:r>
            <a:r>
              <a:rPr lang="en-US" sz="1400" dirty="0" smtClean="0">
                <a:solidFill>
                  <a:schemeClr val="tx1"/>
                </a:solidFill>
              </a:rPr>
              <a:t> less than  leaf nodes in other trees. We need an algorithm to remove this </a:t>
            </a:r>
            <a:r>
              <a:rPr lang="en-US" sz="1400" b="1" dirty="0" smtClean="0">
                <a:solidFill>
                  <a:schemeClr val="tx1"/>
                </a:solidFill>
              </a:rPr>
              <a:t>black-height imbalance</a:t>
            </a:r>
            <a:r>
              <a:rPr lang="en-US" sz="1400" dirty="0" smtClean="0">
                <a:solidFill>
                  <a:schemeClr val="tx1"/>
                </a:solidFill>
              </a:rPr>
              <a:t>. </a:t>
            </a:r>
            <a:endParaRPr lang="en-US" sz="1400" dirty="0">
              <a:solidFill>
                <a:schemeClr val="tx1"/>
              </a:solidFill>
            </a:endParaRPr>
          </a:p>
        </p:txBody>
      </p:sp>
      <mc:AlternateContent xmlns:mc="http://schemas.openxmlformats.org/markup-compatibility/2006" xmlns:a14="http://schemas.microsoft.com/office/drawing/2010/main">
        <mc:Choice Requires="a14">
          <p:sp>
            <p:nvSpPr>
              <p:cNvPr id="41" name="TextBox 40"/>
              <p:cNvSpPr txBox="1"/>
              <p:nvPr/>
            </p:nvSpPr>
            <p:spPr>
              <a:xfrm>
                <a:off x="3735449" y="39902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3735449" y="3990201"/>
                <a:ext cx="303151" cy="276999"/>
              </a:xfrm>
              <a:prstGeom prst="rect">
                <a:avLst/>
              </a:prstGeom>
              <a:blipFill rotWithShape="1">
                <a:blip r:embed="rId2"/>
                <a:stretch>
                  <a:fillRect r="-7692" b="-14894"/>
                </a:stretch>
              </a:blipFill>
              <a:ln>
                <a:solidFill>
                  <a:schemeClr val="tx1"/>
                </a:solidFill>
              </a:ln>
            </p:spPr>
            <p:txBody>
              <a:bodyPr/>
              <a:lstStyle/>
              <a:p>
                <a:r>
                  <a:rPr lang="en-IN">
                    <a:noFill/>
                  </a:rPr>
                  <a:t> </a:t>
                </a:r>
              </a:p>
            </p:txBody>
          </p:sp>
        </mc:Fallback>
      </mc:AlternateContent>
    </p:spTree>
    <p:extLst>
      <p:ext uri="{BB962C8B-B14F-4D97-AF65-F5344CB8AC3E}">
        <p14:creationId xmlns:p14="http://schemas.microsoft.com/office/powerpoint/2010/main" val="731098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down)">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Handling the difficult </a:t>
            </a:r>
            <a:r>
              <a:rPr lang="en-US" sz="3600" b="1" dirty="0" smtClean="0"/>
              <a:t>case: </a:t>
            </a:r>
            <a:r>
              <a:rPr lang="en-US" sz="3600" b="1" dirty="0" smtClean="0">
                <a:solidFill>
                  <a:srgbClr val="7030A0"/>
                </a:solidFill>
              </a:rPr>
              <a:t>An overview</a:t>
            </a:r>
            <a:endParaRPr lang="en-US" sz="3600" dirty="0">
              <a:solidFill>
                <a:srgbClr val="7030A0"/>
              </a:solidFill>
            </a:endParaRP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22</a:t>
            </a:fld>
            <a:endParaRPr lang="en-US"/>
          </a:p>
        </p:txBody>
      </p:sp>
      <p:sp>
        <p:nvSpPr>
          <p:cNvPr id="5" name="Rounded Rectangle 4"/>
          <p:cNvSpPr/>
          <p:nvPr/>
        </p:nvSpPr>
        <p:spPr>
          <a:xfrm>
            <a:off x="1066800" y="2743200"/>
            <a:ext cx="1752600" cy="457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a:t>
            </a:r>
            <a:r>
              <a:rPr lang="en-US" dirty="0" smtClean="0"/>
              <a:t> </a:t>
            </a:r>
            <a:r>
              <a:rPr lang="en-US" dirty="0" smtClean="0">
                <a:solidFill>
                  <a:schemeClr val="tx1"/>
                </a:solidFill>
              </a:rPr>
              <a:t>is</a:t>
            </a:r>
            <a:r>
              <a:rPr lang="en-US" dirty="0" smtClean="0"/>
              <a:t> </a:t>
            </a:r>
            <a:r>
              <a:rPr lang="en-US" b="1" dirty="0" smtClean="0">
                <a:solidFill>
                  <a:srgbClr val="C00000"/>
                </a:solidFill>
              </a:rPr>
              <a:t>red</a:t>
            </a:r>
            <a:endParaRPr lang="en-US" b="1" dirty="0">
              <a:solidFill>
                <a:srgbClr val="C00000"/>
              </a:solidFill>
            </a:endParaRPr>
          </a:p>
        </p:txBody>
      </p:sp>
      <p:sp>
        <p:nvSpPr>
          <p:cNvPr id="6" name="Rounded Rectangle 5"/>
          <p:cNvSpPr/>
          <p:nvPr/>
        </p:nvSpPr>
        <p:spPr>
          <a:xfrm>
            <a:off x="4419600" y="2743200"/>
            <a:ext cx="1752600" cy="457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a:t>
            </a:r>
            <a:r>
              <a:rPr lang="en-US" dirty="0" smtClean="0"/>
              <a:t> </a:t>
            </a:r>
            <a:r>
              <a:rPr lang="en-US" dirty="0" smtClean="0">
                <a:solidFill>
                  <a:schemeClr val="tx1"/>
                </a:solidFill>
              </a:rPr>
              <a:t>is</a:t>
            </a:r>
            <a:r>
              <a:rPr lang="en-US" dirty="0" smtClean="0"/>
              <a:t> </a:t>
            </a:r>
            <a:r>
              <a:rPr lang="en-US" b="1" dirty="0" smtClean="0">
                <a:solidFill>
                  <a:schemeClr val="tx1"/>
                </a:solidFill>
              </a:rPr>
              <a:t>black</a:t>
            </a:r>
            <a:endParaRPr lang="en-US" b="1" dirty="0">
              <a:solidFill>
                <a:schemeClr val="tx1"/>
              </a:solidFill>
            </a:endParaRPr>
          </a:p>
        </p:txBody>
      </p:sp>
      <p:cxnSp>
        <p:nvCxnSpPr>
          <p:cNvPr id="10" name="Straight Arrow Connector 9"/>
          <p:cNvCxnSpPr/>
          <p:nvPr/>
        </p:nvCxnSpPr>
        <p:spPr>
          <a:xfrm flipH="1">
            <a:off x="2667000" y="1752600"/>
            <a:ext cx="1066800" cy="990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733800" y="1752600"/>
            <a:ext cx="990600" cy="990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2895600" y="2743200"/>
            <a:ext cx="1463232" cy="48463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reduction</a:t>
            </a:r>
            <a:endParaRPr lang="en-US" dirty="0"/>
          </a:p>
        </p:txBody>
      </p:sp>
      <p:cxnSp>
        <p:nvCxnSpPr>
          <p:cNvPr id="18" name="Straight Arrow Connector 17"/>
          <p:cNvCxnSpPr/>
          <p:nvPr/>
        </p:nvCxnSpPr>
        <p:spPr>
          <a:xfrm>
            <a:off x="4953000" y="3200400"/>
            <a:ext cx="1181100"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5410200" y="3886200"/>
            <a:ext cx="2895600" cy="457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least one child of </a:t>
            </a:r>
            <a:r>
              <a:rPr lang="en-US" b="1" dirty="0" smtClean="0">
                <a:solidFill>
                  <a:schemeClr val="tx1"/>
                </a:solidFill>
              </a:rPr>
              <a:t>s</a:t>
            </a:r>
            <a:r>
              <a:rPr lang="en-US" dirty="0" smtClean="0"/>
              <a:t> </a:t>
            </a:r>
            <a:r>
              <a:rPr lang="en-US" dirty="0" smtClean="0">
                <a:solidFill>
                  <a:schemeClr val="tx1"/>
                </a:solidFill>
              </a:rPr>
              <a:t>is </a:t>
            </a:r>
            <a:r>
              <a:rPr lang="en-US" b="1" dirty="0" smtClean="0">
                <a:solidFill>
                  <a:srgbClr val="FF0000"/>
                </a:solidFill>
              </a:rPr>
              <a:t>red</a:t>
            </a:r>
            <a:endParaRPr lang="en-US" b="1" dirty="0">
              <a:solidFill>
                <a:srgbClr val="FF0000"/>
              </a:solidFill>
            </a:endParaRPr>
          </a:p>
        </p:txBody>
      </p:sp>
      <p:sp>
        <p:nvSpPr>
          <p:cNvPr id="21" name="Rounded Rectangle 20"/>
          <p:cNvSpPr/>
          <p:nvPr/>
        </p:nvSpPr>
        <p:spPr>
          <a:xfrm>
            <a:off x="2362200" y="3886200"/>
            <a:ext cx="2590800" cy="457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Both children of </a:t>
            </a:r>
            <a:r>
              <a:rPr lang="en-US" b="1" dirty="0" smtClean="0">
                <a:solidFill>
                  <a:schemeClr val="tx1"/>
                </a:solidFill>
              </a:rPr>
              <a:t>s</a:t>
            </a:r>
            <a:r>
              <a:rPr lang="en-US" dirty="0" smtClean="0"/>
              <a:t> </a:t>
            </a:r>
            <a:r>
              <a:rPr lang="en-US" sz="1600" dirty="0" smtClean="0">
                <a:solidFill>
                  <a:schemeClr val="tx1"/>
                </a:solidFill>
              </a:rPr>
              <a:t>are </a:t>
            </a:r>
            <a:r>
              <a:rPr lang="en-US" b="1" dirty="0" smtClean="0">
                <a:solidFill>
                  <a:schemeClr val="tx1"/>
                </a:solidFill>
              </a:rPr>
              <a:t>black</a:t>
            </a:r>
            <a:endParaRPr lang="en-US" b="1" dirty="0">
              <a:solidFill>
                <a:srgbClr val="FF0000"/>
              </a:solidFill>
            </a:endParaRPr>
          </a:p>
        </p:txBody>
      </p:sp>
      <p:cxnSp>
        <p:nvCxnSpPr>
          <p:cNvPr id="22" name="Straight Arrow Connector 21"/>
          <p:cNvCxnSpPr/>
          <p:nvPr/>
        </p:nvCxnSpPr>
        <p:spPr>
          <a:xfrm flipH="1">
            <a:off x="3657600" y="3200400"/>
            <a:ext cx="1295400"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400800" y="4343400"/>
            <a:ext cx="1181100"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5029200" y="4343400"/>
            <a:ext cx="1295400"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4191000" y="5038493"/>
            <a:ext cx="1409700" cy="43419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a:t>
            </a:r>
            <a:r>
              <a:rPr lang="en-US" sz="1600" b="1" dirty="0" smtClean="0">
                <a:solidFill>
                  <a:schemeClr val="tx1"/>
                </a:solidFill>
              </a:rPr>
              <a:t>ight</a:t>
            </a:r>
            <a:r>
              <a:rPr lang="en-US" b="1" dirty="0" smtClean="0">
                <a:solidFill>
                  <a:schemeClr val="tx1"/>
                </a:solidFill>
              </a:rPr>
              <a:t>(s)</a:t>
            </a:r>
            <a:r>
              <a:rPr lang="en-US" dirty="0" smtClean="0"/>
              <a:t> </a:t>
            </a:r>
            <a:r>
              <a:rPr lang="en-US" sz="1600" dirty="0" smtClean="0">
                <a:solidFill>
                  <a:schemeClr val="tx1"/>
                </a:solidFill>
              </a:rPr>
              <a:t>is</a:t>
            </a:r>
            <a:r>
              <a:rPr lang="en-US" dirty="0" smtClean="0"/>
              <a:t> </a:t>
            </a:r>
            <a:r>
              <a:rPr lang="en-US" b="1" dirty="0" smtClean="0">
                <a:solidFill>
                  <a:srgbClr val="C00000"/>
                </a:solidFill>
              </a:rPr>
              <a:t>red</a:t>
            </a:r>
            <a:endParaRPr lang="en-US" b="1" dirty="0">
              <a:solidFill>
                <a:srgbClr val="C00000"/>
              </a:solidFill>
            </a:endParaRPr>
          </a:p>
        </p:txBody>
      </p:sp>
      <p:sp>
        <p:nvSpPr>
          <p:cNvPr id="31" name="Rounded Rectangle 30"/>
          <p:cNvSpPr/>
          <p:nvPr/>
        </p:nvSpPr>
        <p:spPr>
          <a:xfrm>
            <a:off x="6705600" y="5029200"/>
            <a:ext cx="1905000" cy="457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left(s)</a:t>
            </a:r>
            <a:r>
              <a:rPr lang="en-US" sz="1600" dirty="0" smtClean="0"/>
              <a:t> </a:t>
            </a:r>
            <a:r>
              <a:rPr lang="en-US" sz="1600" dirty="0" smtClean="0">
                <a:solidFill>
                  <a:schemeClr val="tx1"/>
                </a:solidFill>
              </a:rPr>
              <a:t>is</a:t>
            </a:r>
            <a:r>
              <a:rPr lang="en-US" sz="1600" dirty="0" smtClean="0"/>
              <a:t> </a:t>
            </a:r>
            <a:r>
              <a:rPr lang="en-US" sz="1600" b="1" dirty="0" smtClean="0">
                <a:solidFill>
                  <a:srgbClr val="C00000"/>
                </a:solidFill>
              </a:rPr>
              <a:t>red </a:t>
            </a:r>
            <a:r>
              <a:rPr lang="en-US" sz="1600" dirty="0" smtClean="0">
                <a:solidFill>
                  <a:schemeClr val="tx1"/>
                </a:solidFill>
              </a:rPr>
              <a:t>and </a:t>
            </a:r>
            <a:r>
              <a:rPr lang="en-US" sz="1600" b="1" dirty="0" smtClean="0">
                <a:solidFill>
                  <a:schemeClr val="tx1"/>
                </a:solidFill>
              </a:rPr>
              <a:t>right(s) </a:t>
            </a:r>
            <a:r>
              <a:rPr lang="en-US" sz="1600" dirty="0" smtClean="0">
                <a:solidFill>
                  <a:schemeClr val="tx1"/>
                </a:solidFill>
              </a:rPr>
              <a:t>is</a:t>
            </a:r>
            <a:r>
              <a:rPr lang="en-US" sz="1600" b="1" dirty="0" smtClean="0">
                <a:solidFill>
                  <a:schemeClr val="tx1"/>
                </a:solidFill>
              </a:rPr>
              <a:t> black</a:t>
            </a:r>
            <a:endParaRPr lang="en-US" sz="1600" b="1" dirty="0">
              <a:solidFill>
                <a:schemeClr val="tx1"/>
              </a:solidFill>
            </a:endParaRPr>
          </a:p>
        </p:txBody>
      </p:sp>
      <p:sp>
        <p:nvSpPr>
          <p:cNvPr id="32" name="Right Arrow 31"/>
          <p:cNvSpPr/>
          <p:nvPr/>
        </p:nvSpPr>
        <p:spPr>
          <a:xfrm flipH="1">
            <a:off x="5619750" y="5029200"/>
            <a:ext cx="1085850" cy="533400"/>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reduction</a:t>
            </a:r>
            <a:endParaRPr lang="en-US" sz="1400" dirty="0"/>
          </a:p>
        </p:txBody>
      </p:sp>
      <p:grpSp>
        <p:nvGrpSpPr>
          <p:cNvPr id="40" name="Group 39"/>
          <p:cNvGrpSpPr/>
          <p:nvPr/>
        </p:nvGrpSpPr>
        <p:grpSpPr>
          <a:xfrm>
            <a:off x="762000" y="4343400"/>
            <a:ext cx="3962400" cy="1828800"/>
            <a:chOff x="762000" y="4343400"/>
            <a:chExt cx="3962400" cy="1828800"/>
          </a:xfrm>
        </p:grpSpPr>
        <p:sp>
          <p:nvSpPr>
            <p:cNvPr id="33" name="Rectangle 32"/>
            <p:cNvSpPr/>
            <p:nvPr/>
          </p:nvSpPr>
          <p:spPr>
            <a:xfrm>
              <a:off x="762000" y="5257800"/>
              <a:ext cx="21336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Eventually we need to handle these two cases only</a:t>
              </a:r>
              <a:endParaRPr lang="en-US" dirty="0">
                <a:solidFill>
                  <a:schemeClr val="tx1"/>
                </a:solidFill>
              </a:endParaRPr>
            </a:p>
          </p:txBody>
        </p:sp>
        <p:cxnSp>
          <p:nvCxnSpPr>
            <p:cNvPr id="35" name="Straight Arrow Connector 34"/>
            <p:cNvCxnSpPr/>
            <p:nvPr/>
          </p:nvCxnSpPr>
          <p:spPr>
            <a:xfrm flipV="1">
              <a:off x="2667000" y="4343400"/>
              <a:ext cx="960216" cy="9121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895600" y="5486400"/>
              <a:ext cx="1828800" cy="533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1" name="Rounded Rectangle 40"/>
          <p:cNvSpPr/>
          <p:nvPr/>
        </p:nvSpPr>
        <p:spPr>
          <a:xfrm>
            <a:off x="3048000" y="1295400"/>
            <a:ext cx="1752600" cy="457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Color of</a:t>
            </a:r>
            <a:r>
              <a:rPr lang="en-US" dirty="0" smtClean="0"/>
              <a:t> </a:t>
            </a:r>
            <a:r>
              <a:rPr lang="en-US" b="1" dirty="0" smtClean="0">
                <a:solidFill>
                  <a:schemeClr val="tx1"/>
                </a:solidFill>
              </a:rPr>
              <a:t>s </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2971257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fade">
                                      <p:cBhvr>
                                        <p:cTn id="14" dur="500"/>
                                        <p:tgtEl>
                                          <p:spTgt spid="4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mph" presetSubtype="0" fill="hold" grpId="1" nodeType="clickEffect">
                                  <p:stCondLst>
                                    <p:cond delay="0"/>
                                  </p:stCondLst>
                                  <p:childTnLst>
                                    <p:animClr clrSpc="hsl" dir="cw">
                                      <p:cBhvr override="childStyle">
                                        <p:cTn id="38" dur="500" fill="hold"/>
                                        <p:tgtEl>
                                          <p:spTgt spid="41"/>
                                        </p:tgtEl>
                                        <p:attrNameLst>
                                          <p:attrName>style.color</p:attrName>
                                        </p:attrNameLst>
                                      </p:cBhvr>
                                      <p:by>
                                        <p:hsl h="7200000" s="0" l="0"/>
                                      </p:by>
                                    </p:animClr>
                                    <p:animClr clrSpc="hsl" dir="cw">
                                      <p:cBhvr>
                                        <p:cTn id="39" dur="500" fill="hold"/>
                                        <p:tgtEl>
                                          <p:spTgt spid="41"/>
                                        </p:tgtEl>
                                        <p:attrNameLst>
                                          <p:attrName>fillcolor</p:attrName>
                                        </p:attrNameLst>
                                      </p:cBhvr>
                                      <p:by>
                                        <p:hsl h="7200000" s="0" l="0"/>
                                      </p:by>
                                    </p:animClr>
                                    <p:animClr clrSpc="hsl" dir="cw">
                                      <p:cBhvr>
                                        <p:cTn id="40" dur="500" fill="hold"/>
                                        <p:tgtEl>
                                          <p:spTgt spid="41"/>
                                        </p:tgtEl>
                                        <p:attrNameLst>
                                          <p:attrName>stroke.color</p:attrName>
                                        </p:attrNameLst>
                                      </p:cBhvr>
                                      <p:by>
                                        <p:hsl h="7200000" s="0" l="0"/>
                                      </p:by>
                                    </p:animClr>
                                    <p:set>
                                      <p:cBhvr>
                                        <p:cTn id="41" dur="500" fill="hold"/>
                                        <p:tgtEl>
                                          <p:spTgt spid="41"/>
                                        </p:tgtEl>
                                        <p:attrNameLst>
                                          <p:attrName>fill.type</p:attrName>
                                        </p:attrNameLst>
                                      </p:cBhvr>
                                      <p:to>
                                        <p:strVal val="solid"/>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left)">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21" presetClass="emph" presetSubtype="0" fill="hold" grpId="1" nodeType="clickEffect">
                                  <p:stCondLst>
                                    <p:cond delay="0"/>
                                  </p:stCondLst>
                                  <p:childTnLst>
                                    <p:animClr clrSpc="hsl" dir="cw">
                                      <p:cBhvr override="childStyle">
                                        <p:cTn id="50" dur="500" fill="hold"/>
                                        <p:tgtEl>
                                          <p:spTgt spid="5"/>
                                        </p:tgtEl>
                                        <p:attrNameLst>
                                          <p:attrName>style.color</p:attrName>
                                        </p:attrNameLst>
                                      </p:cBhvr>
                                      <p:by>
                                        <p:hsl h="7200000" s="0" l="0"/>
                                      </p:by>
                                    </p:animClr>
                                    <p:animClr clrSpc="hsl" dir="cw">
                                      <p:cBhvr>
                                        <p:cTn id="51" dur="500" fill="hold"/>
                                        <p:tgtEl>
                                          <p:spTgt spid="5"/>
                                        </p:tgtEl>
                                        <p:attrNameLst>
                                          <p:attrName>fillcolor</p:attrName>
                                        </p:attrNameLst>
                                      </p:cBhvr>
                                      <p:by>
                                        <p:hsl h="7200000" s="0" l="0"/>
                                      </p:by>
                                    </p:animClr>
                                    <p:animClr clrSpc="hsl" dir="cw">
                                      <p:cBhvr>
                                        <p:cTn id="52" dur="500" fill="hold"/>
                                        <p:tgtEl>
                                          <p:spTgt spid="5"/>
                                        </p:tgtEl>
                                        <p:attrNameLst>
                                          <p:attrName>stroke.color</p:attrName>
                                        </p:attrNameLst>
                                      </p:cBhvr>
                                      <p:by>
                                        <p:hsl h="7200000" s="0" l="0"/>
                                      </p:by>
                                    </p:animClr>
                                    <p:set>
                                      <p:cBhvr>
                                        <p:cTn id="53" dur="500" fill="hold"/>
                                        <p:tgtEl>
                                          <p:spTgt spid="5"/>
                                        </p:tgtEl>
                                        <p:attrNameLst>
                                          <p:attrName>fill.type</p:attrName>
                                        </p:attrNameLst>
                                      </p:cBhvr>
                                      <p:to>
                                        <p:strVal val="solid"/>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up)">
                                      <p:cBhvr>
                                        <p:cTn id="58" dur="500"/>
                                        <p:tgtEl>
                                          <p:spTgt spid="2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wipe(up)">
                                      <p:cBhvr>
                                        <p:cTn id="68" dur="500"/>
                                        <p:tgtEl>
                                          <p:spTgt spid="1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500"/>
                                        <p:tgtEl>
                                          <p:spTgt spid="20"/>
                                        </p:tgtEl>
                                      </p:cBhvr>
                                    </p:animEffect>
                                  </p:childTnLst>
                                </p:cTn>
                              </p:par>
                            </p:childTnLst>
                          </p:cTn>
                        </p:par>
                      </p:childTnLst>
                    </p:cTn>
                  </p:par>
                  <p:par>
                    <p:cTn id="74" fill="hold">
                      <p:stCondLst>
                        <p:cond delay="indefinite"/>
                      </p:stCondLst>
                      <p:childTnLst>
                        <p:par>
                          <p:cTn id="75" fill="hold">
                            <p:stCondLst>
                              <p:cond delay="0"/>
                            </p:stCondLst>
                            <p:childTnLst>
                              <p:par>
                                <p:cTn id="76" presetID="21" presetClass="emph" presetSubtype="0" fill="hold" grpId="1" nodeType="clickEffect">
                                  <p:stCondLst>
                                    <p:cond delay="0"/>
                                  </p:stCondLst>
                                  <p:childTnLst>
                                    <p:animClr clrSpc="hsl" dir="cw">
                                      <p:cBhvr override="childStyle">
                                        <p:cTn id="77" dur="500" fill="hold"/>
                                        <p:tgtEl>
                                          <p:spTgt spid="6"/>
                                        </p:tgtEl>
                                        <p:attrNameLst>
                                          <p:attrName>style.color</p:attrName>
                                        </p:attrNameLst>
                                      </p:cBhvr>
                                      <p:by>
                                        <p:hsl h="7200000" s="0" l="0"/>
                                      </p:by>
                                    </p:animClr>
                                    <p:animClr clrSpc="hsl" dir="cw">
                                      <p:cBhvr>
                                        <p:cTn id="78" dur="500" fill="hold"/>
                                        <p:tgtEl>
                                          <p:spTgt spid="6"/>
                                        </p:tgtEl>
                                        <p:attrNameLst>
                                          <p:attrName>fillcolor</p:attrName>
                                        </p:attrNameLst>
                                      </p:cBhvr>
                                      <p:by>
                                        <p:hsl h="7200000" s="0" l="0"/>
                                      </p:by>
                                    </p:animClr>
                                    <p:animClr clrSpc="hsl" dir="cw">
                                      <p:cBhvr>
                                        <p:cTn id="79" dur="500" fill="hold"/>
                                        <p:tgtEl>
                                          <p:spTgt spid="6"/>
                                        </p:tgtEl>
                                        <p:attrNameLst>
                                          <p:attrName>stroke.color</p:attrName>
                                        </p:attrNameLst>
                                      </p:cBhvr>
                                      <p:by>
                                        <p:hsl h="7200000" s="0" l="0"/>
                                      </p:by>
                                    </p:animClr>
                                    <p:set>
                                      <p:cBhvr>
                                        <p:cTn id="80" dur="500" fill="hold"/>
                                        <p:tgtEl>
                                          <p:spTgt spid="6"/>
                                        </p:tgtEl>
                                        <p:attrNameLst>
                                          <p:attrName>fill.type</p:attrName>
                                        </p:attrNameLst>
                                      </p:cBhvr>
                                      <p:to>
                                        <p:strVal val="solid"/>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wipe(up)">
                                      <p:cBhvr>
                                        <p:cTn id="85" dur="500"/>
                                        <p:tgtEl>
                                          <p:spTgt spid="29"/>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30"/>
                                        </p:tgtEl>
                                        <p:attrNameLst>
                                          <p:attrName>style.visibility</p:attrName>
                                        </p:attrNameLst>
                                      </p:cBhvr>
                                      <p:to>
                                        <p:strVal val="visible"/>
                                      </p:to>
                                    </p:set>
                                    <p:animEffect transition="in" filter="fade">
                                      <p:cBhvr>
                                        <p:cTn id="90" dur="500"/>
                                        <p:tgtEl>
                                          <p:spTgt spid="30"/>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nodeType="click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wipe(up)">
                                      <p:cBhvr>
                                        <p:cTn id="95" dur="500"/>
                                        <p:tgtEl>
                                          <p:spTgt spid="28"/>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fade">
                                      <p:cBhvr>
                                        <p:cTn id="100" dur="500"/>
                                        <p:tgtEl>
                                          <p:spTgt spid="31"/>
                                        </p:tgtEl>
                                      </p:cBhvr>
                                    </p:animEffect>
                                  </p:childTnLst>
                                </p:cTn>
                              </p:par>
                            </p:childTnLst>
                          </p:cTn>
                        </p:par>
                      </p:childTnLst>
                    </p:cTn>
                  </p:par>
                  <p:par>
                    <p:cTn id="101" fill="hold">
                      <p:stCondLst>
                        <p:cond delay="indefinite"/>
                      </p:stCondLst>
                      <p:childTnLst>
                        <p:par>
                          <p:cTn id="102" fill="hold">
                            <p:stCondLst>
                              <p:cond delay="0"/>
                            </p:stCondLst>
                            <p:childTnLst>
                              <p:par>
                                <p:cTn id="103" presetID="21" presetClass="emph" presetSubtype="0" fill="hold" grpId="1" nodeType="clickEffect">
                                  <p:stCondLst>
                                    <p:cond delay="0"/>
                                  </p:stCondLst>
                                  <p:childTnLst>
                                    <p:animClr clrSpc="hsl" dir="cw">
                                      <p:cBhvr override="childStyle">
                                        <p:cTn id="104" dur="500" fill="hold"/>
                                        <p:tgtEl>
                                          <p:spTgt spid="20"/>
                                        </p:tgtEl>
                                        <p:attrNameLst>
                                          <p:attrName>style.color</p:attrName>
                                        </p:attrNameLst>
                                      </p:cBhvr>
                                      <p:by>
                                        <p:hsl h="7200000" s="0" l="0"/>
                                      </p:by>
                                    </p:animClr>
                                    <p:animClr clrSpc="hsl" dir="cw">
                                      <p:cBhvr>
                                        <p:cTn id="105" dur="500" fill="hold"/>
                                        <p:tgtEl>
                                          <p:spTgt spid="20"/>
                                        </p:tgtEl>
                                        <p:attrNameLst>
                                          <p:attrName>fillcolor</p:attrName>
                                        </p:attrNameLst>
                                      </p:cBhvr>
                                      <p:by>
                                        <p:hsl h="7200000" s="0" l="0"/>
                                      </p:by>
                                    </p:animClr>
                                    <p:animClr clrSpc="hsl" dir="cw">
                                      <p:cBhvr>
                                        <p:cTn id="106" dur="500" fill="hold"/>
                                        <p:tgtEl>
                                          <p:spTgt spid="20"/>
                                        </p:tgtEl>
                                        <p:attrNameLst>
                                          <p:attrName>stroke.color</p:attrName>
                                        </p:attrNameLst>
                                      </p:cBhvr>
                                      <p:by>
                                        <p:hsl h="7200000" s="0" l="0"/>
                                      </p:by>
                                    </p:animClr>
                                    <p:set>
                                      <p:cBhvr>
                                        <p:cTn id="107" dur="500" fill="hold"/>
                                        <p:tgtEl>
                                          <p:spTgt spid="20"/>
                                        </p:tgtEl>
                                        <p:attrNameLst>
                                          <p:attrName>fill.type</p:attrName>
                                        </p:attrNameLst>
                                      </p:cBhvr>
                                      <p:to>
                                        <p:strVal val="solid"/>
                                      </p:to>
                                    </p:se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32"/>
                                        </p:tgtEl>
                                        <p:attrNameLst>
                                          <p:attrName>style.visibility</p:attrName>
                                        </p:attrNameLst>
                                      </p:cBhvr>
                                      <p:to>
                                        <p:strVal val="visible"/>
                                      </p:to>
                                    </p:set>
                                    <p:animEffect transition="in" filter="wipe(left)">
                                      <p:cBhvr>
                                        <p:cTn id="112" dur="500"/>
                                        <p:tgtEl>
                                          <p:spTgt spid="32"/>
                                        </p:tgtEl>
                                      </p:cBhvr>
                                    </p:animEffect>
                                  </p:childTnLst>
                                </p:cTn>
                              </p:par>
                            </p:childTnLst>
                          </p:cTn>
                        </p:par>
                      </p:childTnLst>
                    </p:cTn>
                  </p:par>
                  <p:par>
                    <p:cTn id="113" fill="hold">
                      <p:stCondLst>
                        <p:cond delay="indefinite"/>
                      </p:stCondLst>
                      <p:childTnLst>
                        <p:par>
                          <p:cTn id="114" fill="hold">
                            <p:stCondLst>
                              <p:cond delay="0"/>
                            </p:stCondLst>
                            <p:childTnLst>
                              <p:par>
                                <p:cTn id="115" presetID="21" presetClass="emph" presetSubtype="0" fill="hold" grpId="1" nodeType="clickEffect">
                                  <p:stCondLst>
                                    <p:cond delay="0"/>
                                  </p:stCondLst>
                                  <p:childTnLst>
                                    <p:animClr clrSpc="hsl" dir="cw">
                                      <p:cBhvr override="childStyle">
                                        <p:cTn id="116" dur="500" fill="hold"/>
                                        <p:tgtEl>
                                          <p:spTgt spid="31"/>
                                        </p:tgtEl>
                                        <p:attrNameLst>
                                          <p:attrName>style.color</p:attrName>
                                        </p:attrNameLst>
                                      </p:cBhvr>
                                      <p:by>
                                        <p:hsl h="7200000" s="0" l="0"/>
                                      </p:by>
                                    </p:animClr>
                                    <p:animClr clrSpc="hsl" dir="cw">
                                      <p:cBhvr>
                                        <p:cTn id="117" dur="500" fill="hold"/>
                                        <p:tgtEl>
                                          <p:spTgt spid="31"/>
                                        </p:tgtEl>
                                        <p:attrNameLst>
                                          <p:attrName>fillcolor</p:attrName>
                                        </p:attrNameLst>
                                      </p:cBhvr>
                                      <p:by>
                                        <p:hsl h="7200000" s="0" l="0"/>
                                      </p:by>
                                    </p:animClr>
                                    <p:animClr clrSpc="hsl" dir="cw">
                                      <p:cBhvr>
                                        <p:cTn id="118" dur="500" fill="hold"/>
                                        <p:tgtEl>
                                          <p:spTgt spid="31"/>
                                        </p:tgtEl>
                                        <p:attrNameLst>
                                          <p:attrName>stroke.color</p:attrName>
                                        </p:attrNameLst>
                                      </p:cBhvr>
                                      <p:by>
                                        <p:hsl h="7200000" s="0" l="0"/>
                                      </p:by>
                                    </p:animClr>
                                    <p:set>
                                      <p:cBhvr>
                                        <p:cTn id="119" dur="500" fill="hold"/>
                                        <p:tgtEl>
                                          <p:spTgt spid="31"/>
                                        </p:tgtEl>
                                        <p:attrNameLst>
                                          <p:attrName>fill.type</p:attrName>
                                        </p:attrNameLst>
                                      </p:cBhvr>
                                      <p:to>
                                        <p:strVal val="solid"/>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2" fill="hold" nodeType="clickEffect">
                                  <p:stCondLst>
                                    <p:cond delay="0"/>
                                  </p:stCondLst>
                                  <p:childTnLst>
                                    <p:set>
                                      <p:cBhvr>
                                        <p:cTn id="123" dur="1" fill="hold">
                                          <p:stCondLst>
                                            <p:cond delay="0"/>
                                          </p:stCondLst>
                                        </p:cTn>
                                        <p:tgtEl>
                                          <p:spTgt spid="40"/>
                                        </p:tgtEl>
                                        <p:attrNameLst>
                                          <p:attrName>style.visibility</p:attrName>
                                        </p:attrNameLst>
                                      </p:cBhvr>
                                      <p:to>
                                        <p:strVal val="visible"/>
                                      </p:to>
                                    </p:set>
                                    <p:animEffect transition="in" filter="wipe(right)">
                                      <p:cBhvr>
                                        <p:cTn id="12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5" grpId="1" animBg="1"/>
      <p:bldP spid="6" grpId="0" animBg="1"/>
      <p:bldP spid="6" grpId="1" animBg="1"/>
      <p:bldP spid="17" grpId="0" animBg="1"/>
      <p:bldP spid="20" grpId="0" animBg="1"/>
      <p:bldP spid="20" grpId="1" animBg="1"/>
      <p:bldP spid="21" grpId="0" animBg="1"/>
      <p:bldP spid="30" grpId="0" animBg="1"/>
      <p:bldP spid="31" grpId="0" animBg="1"/>
      <p:bldP spid="31" grpId="1" animBg="1"/>
      <p:bldP spid="32" grpId="0" animBg="1"/>
      <p:bldP spid="41" grpId="0" animBg="1"/>
      <p:bldP spid="41"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3600" b="1" dirty="0" smtClean="0">
                <a:solidFill>
                  <a:srgbClr val="7030A0"/>
                </a:solidFill>
              </a:rPr>
              <a:t/>
            </a:r>
            <a:br>
              <a:rPr lang="en-US" sz="3600" b="1" dirty="0" smtClean="0">
                <a:solidFill>
                  <a:srgbClr val="7030A0"/>
                </a:solidFill>
              </a:rPr>
            </a:br>
            <a:r>
              <a:rPr lang="en-US" sz="3600" b="1" dirty="0" smtClean="0"/>
              <a:t>“s </a:t>
            </a:r>
            <a:r>
              <a:rPr lang="en-US" sz="3600" b="1" dirty="0"/>
              <a:t>is </a:t>
            </a:r>
            <a:r>
              <a:rPr lang="en-US" sz="3600" b="1" dirty="0">
                <a:solidFill>
                  <a:srgbClr val="FF0000"/>
                </a:solidFill>
              </a:rPr>
              <a:t>red</a:t>
            </a:r>
            <a:r>
              <a:rPr lang="en-US" sz="3600" b="1" dirty="0"/>
              <a:t>” </a:t>
            </a:r>
            <a:r>
              <a:rPr lang="en-US" sz="3600" b="1" dirty="0" smtClean="0"/>
              <a:t>             </a:t>
            </a:r>
            <a:r>
              <a:rPr lang="en-US" sz="3600" b="1" dirty="0" smtClean="0">
                <a:solidFill>
                  <a:srgbClr val="7030A0"/>
                </a:solidFill>
              </a:rPr>
              <a:t> </a:t>
            </a:r>
            <a:r>
              <a:rPr lang="en-US" sz="3600" b="1" dirty="0"/>
              <a:t>“s is black” </a:t>
            </a:r>
            <a:endParaRPr lang="en-US" sz="3600" dirty="0"/>
          </a:p>
        </p:txBody>
      </p:sp>
      <p:sp>
        <p:nvSpPr>
          <p:cNvPr id="6" name="Subtitle 5"/>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23</a:t>
            </a:fld>
            <a:endParaRPr lang="en-US"/>
          </a:p>
        </p:txBody>
      </p:sp>
      <p:sp>
        <p:nvSpPr>
          <p:cNvPr id="7" name="Right Arrow 6"/>
          <p:cNvSpPr/>
          <p:nvPr/>
        </p:nvSpPr>
        <p:spPr>
          <a:xfrm>
            <a:off x="3657600" y="2944368"/>
            <a:ext cx="1463232" cy="48463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reduction</a:t>
            </a:r>
            <a:endParaRPr lang="en-US" dirty="0"/>
          </a:p>
        </p:txBody>
      </p:sp>
    </p:spTree>
    <p:extLst>
      <p:ext uri="{BB962C8B-B14F-4D97-AF65-F5344CB8AC3E}">
        <p14:creationId xmlns:p14="http://schemas.microsoft.com/office/powerpoint/2010/main" val="2149064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“s is </a:t>
            </a:r>
            <a:r>
              <a:rPr lang="en-US" sz="3200" b="1" dirty="0" smtClean="0">
                <a:solidFill>
                  <a:srgbClr val="FF0000"/>
                </a:solidFill>
              </a:rPr>
              <a:t>red</a:t>
            </a:r>
            <a:r>
              <a:rPr lang="en-US" sz="3200" b="1" dirty="0" smtClean="0"/>
              <a:t>”                  “s is black” </a:t>
            </a:r>
            <a:endParaRPr lang="en-US" sz="3200" b="1" dirty="0"/>
          </a:p>
        </p:txBody>
      </p:sp>
      <p:sp>
        <p:nvSpPr>
          <p:cNvPr id="7" name="Content Placeholder 6"/>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24</a:t>
            </a:fld>
            <a:endParaRPr lang="en-US"/>
          </a:p>
        </p:txBody>
      </p:sp>
      <p:sp>
        <p:nvSpPr>
          <p:cNvPr id="101" name="Oval 100"/>
          <p:cNvSpPr/>
          <p:nvPr/>
        </p:nvSpPr>
        <p:spPr>
          <a:xfrm>
            <a:off x="6043279" y="28026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p:nvPr/>
        </p:nvCxnSpPr>
        <p:spPr>
          <a:xfrm flipH="1">
            <a:off x="5607211" y="30144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6307205" y="25908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277162" y="29718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6806154" y="352199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6" name="Group 5"/>
          <p:cNvGrpSpPr/>
          <p:nvPr/>
        </p:nvGrpSpPr>
        <p:grpSpPr>
          <a:xfrm>
            <a:off x="4524562" y="2831068"/>
            <a:ext cx="1242484" cy="1664732"/>
            <a:chOff x="2415116" y="3288268"/>
            <a:chExt cx="1242484" cy="1664732"/>
          </a:xfrm>
        </p:grpSpPr>
        <p:sp>
          <p:nvSpPr>
            <p:cNvPr id="100" name="Oval 99"/>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86" name="Isosceles Triangle 85"/>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8" name="Group 87"/>
            <p:cNvGrpSpPr/>
            <p:nvPr/>
          </p:nvGrpSpPr>
          <p:grpSpPr>
            <a:xfrm>
              <a:off x="2415116" y="32882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29" name="TextBox 28"/>
          <p:cNvSpPr txBox="1"/>
          <p:nvPr/>
        </p:nvSpPr>
        <p:spPr>
          <a:xfrm>
            <a:off x="7724962" y="2831068"/>
            <a:ext cx="276038" cy="369332"/>
          </a:xfrm>
          <a:prstGeom prst="rect">
            <a:avLst/>
          </a:prstGeom>
          <a:noFill/>
        </p:spPr>
        <p:txBody>
          <a:bodyPr wrap="none" rtlCol="0">
            <a:spAutoFit/>
          </a:bodyPr>
          <a:lstStyle/>
          <a:p>
            <a:r>
              <a:rPr lang="en-US" b="1" dirty="0"/>
              <a:t>s</a:t>
            </a:r>
          </a:p>
        </p:txBody>
      </p:sp>
      <p:cxnSp>
        <p:nvCxnSpPr>
          <p:cNvPr id="32" name="Straight Arrow Connector 31"/>
          <p:cNvCxnSpPr/>
          <p:nvPr/>
        </p:nvCxnSpPr>
        <p:spPr>
          <a:xfrm flipH="1">
            <a:off x="7115362" y="30763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6277162" y="3702781"/>
            <a:ext cx="1452494" cy="1478819"/>
            <a:chOff x="3581400" y="3397981"/>
            <a:chExt cx="1452494" cy="1478819"/>
          </a:xfrm>
        </p:grpSpPr>
        <p:sp>
          <p:nvSpPr>
            <p:cNvPr id="34" name="Isosceles Triangle 33"/>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5" name="Oval 34"/>
            <p:cNvSpPr/>
            <p:nvPr/>
          </p:nvSpPr>
          <p:spPr>
            <a:xfrm>
              <a:off x="4584177" y="396240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36" name="Isosceles Triangle 35"/>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7" name="Oval 36"/>
            <p:cNvSpPr/>
            <p:nvPr/>
          </p:nvSpPr>
          <p:spPr>
            <a:xfrm>
              <a:off x="37338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38" name="Straight Arrow Connector 37"/>
            <p:cNvCxnSpPr>
              <a:endCxn id="37"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5"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5283264" y="1992868"/>
            <a:ext cx="788582" cy="750332"/>
            <a:chOff x="3730502" y="1764268"/>
            <a:chExt cx="788582" cy="750332"/>
          </a:xfrm>
        </p:grpSpPr>
        <p:cxnSp>
          <p:nvCxnSpPr>
            <p:cNvPr id="26" name="Straight Arrow Connector 25"/>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730502" y="1764268"/>
              <a:ext cx="266420" cy="369332"/>
            </a:xfrm>
            <a:prstGeom prst="rect">
              <a:avLst/>
            </a:prstGeom>
            <a:noFill/>
          </p:spPr>
          <p:txBody>
            <a:bodyPr wrap="none" rtlCol="0">
              <a:spAutoFit/>
            </a:bodyPr>
            <a:lstStyle/>
            <a:p>
              <a:r>
                <a:rPr lang="en-US" b="1" dirty="0" smtClean="0"/>
                <a:t>r</a:t>
              </a:r>
              <a:endParaRPr lang="en-US" b="1" dirty="0"/>
            </a:p>
          </p:txBody>
        </p:sp>
      </p:grpSp>
      <p:sp>
        <p:nvSpPr>
          <p:cNvPr id="28" name="Right Arrow 27"/>
          <p:cNvSpPr/>
          <p:nvPr/>
        </p:nvSpPr>
        <p:spPr>
          <a:xfrm>
            <a:off x="3657600" y="609600"/>
            <a:ext cx="1463232" cy="48463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reduction</a:t>
            </a:r>
            <a:endParaRPr lang="en-US" dirty="0"/>
          </a:p>
        </p:txBody>
      </p:sp>
      <mc:AlternateContent xmlns:mc="http://schemas.openxmlformats.org/markup-compatibility/2006" xmlns:a14="http://schemas.microsoft.com/office/drawing/2010/main">
        <mc:Choice Requires="a14">
          <p:sp>
            <p:nvSpPr>
              <p:cNvPr id="30" name="TextBox 29"/>
              <p:cNvSpPr txBox="1"/>
              <p:nvPr/>
            </p:nvSpPr>
            <p:spPr>
              <a:xfrm>
                <a:off x="5259449" y="42188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5259449" y="4218801"/>
                <a:ext cx="303151" cy="276999"/>
              </a:xfrm>
              <a:prstGeom prst="rect">
                <a:avLst/>
              </a:prstGeom>
              <a:blipFill rotWithShape="1">
                <a:blip r:embed="rId2"/>
                <a:stretch>
                  <a:fillRect r="-7692" b="-12500"/>
                </a:stretch>
              </a:blipFill>
              <a:ln>
                <a:solidFill>
                  <a:schemeClr val="tx1"/>
                </a:solidFill>
              </a:ln>
            </p:spPr>
            <p:txBody>
              <a:bodyPr/>
              <a:lstStyle/>
              <a:p>
                <a:r>
                  <a:rPr lang="en-IN">
                    <a:noFill/>
                  </a:rPr>
                  <a:t> </a:t>
                </a:r>
              </a:p>
            </p:txBody>
          </p:sp>
        </mc:Fallback>
      </mc:AlternateContent>
      <p:sp>
        <p:nvSpPr>
          <p:cNvPr id="3" name="Down Ribbon 2"/>
          <p:cNvSpPr/>
          <p:nvPr/>
        </p:nvSpPr>
        <p:spPr>
          <a:xfrm>
            <a:off x="609600" y="2855099"/>
            <a:ext cx="2587752" cy="1107301"/>
          </a:xfrm>
          <a:prstGeom prst="ribbon">
            <a:avLst>
              <a:gd name="adj1" fmla="val 16667"/>
              <a:gd name="adj2" fmla="val 75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What can we say about </a:t>
            </a:r>
            <a:r>
              <a:rPr lang="en-US" b="1" dirty="0" smtClean="0">
                <a:solidFill>
                  <a:schemeClr val="tx1"/>
                </a:solidFill>
              </a:rPr>
              <a:t>parent</a:t>
            </a:r>
            <a:r>
              <a:rPr lang="en-US" dirty="0" smtClean="0">
                <a:solidFill>
                  <a:schemeClr val="tx1"/>
                </a:solidFill>
              </a:rPr>
              <a:t> and </a:t>
            </a:r>
            <a:r>
              <a:rPr lang="en-US" b="1" dirty="0" smtClean="0">
                <a:solidFill>
                  <a:schemeClr val="tx1"/>
                </a:solidFill>
              </a:rPr>
              <a:t>children</a:t>
            </a:r>
            <a:r>
              <a:rPr lang="en-US" dirty="0" smtClean="0">
                <a:solidFill>
                  <a:schemeClr val="tx1"/>
                </a:solidFill>
              </a:rPr>
              <a:t> of </a:t>
            </a:r>
            <a:r>
              <a:rPr lang="en-US" b="1" dirty="0" smtClean="0">
                <a:solidFill>
                  <a:schemeClr val="tx1"/>
                </a:solidFill>
              </a:rPr>
              <a:t>s </a:t>
            </a:r>
            <a:r>
              <a:rPr lang="en-US" dirty="0" smtClean="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1631595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3"/>
                                        </p:tgtEl>
                                      </p:cBhvr>
                                    </p:animEffect>
                                    <p:set>
                                      <p:cBhvr>
                                        <p:cTn id="14"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“s is </a:t>
            </a:r>
            <a:r>
              <a:rPr lang="en-US" sz="3200" b="1" dirty="0" smtClean="0">
                <a:solidFill>
                  <a:srgbClr val="FF0000"/>
                </a:solidFill>
              </a:rPr>
              <a:t>red</a:t>
            </a:r>
            <a:r>
              <a:rPr lang="en-US" sz="3200" b="1" dirty="0" smtClean="0"/>
              <a:t>”                  “s is black” </a:t>
            </a:r>
            <a:endParaRPr lang="en-US" sz="3200" b="1" dirty="0"/>
          </a:p>
        </p:txBody>
      </p:sp>
      <p:sp>
        <p:nvSpPr>
          <p:cNvPr id="7" name="Content Placeholder 6"/>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25</a:t>
            </a:fld>
            <a:endParaRPr lang="en-US"/>
          </a:p>
        </p:txBody>
      </p:sp>
      <p:sp>
        <p:nvSpPr>
          <p:cNvPr id="101" name="Oval 100"/>
          <p:cNvSpPr/>
          <p:nvPr/>
        </p:nvSpPr>
        <p:spPr>
          <a:xfrm>
            <a:off x="6043279" y="280261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p:nvPr/>
        </p:nvCxnSpPr>
        <p:spPr>
          <a:xfrm flipH="1">
            <a:off x="5607211" y="30144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6307205" y="25908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277162" y="29718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6806154" y="352199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6" name="Group 5"/>
          <p:cNvGrpSpPr/>
          <p:nvPr/>
        </p:nvGrpSpPr>
        <p:grpSpPr>
          <a:xfrm>
            <a:off x="4524562" y="2831068"/>
            <a:ext cx="1242484" cy="1664732"/>
            <a:chOff x="2415116" y="3288268"/>
            <a:chExt cx="1242484" cy="1664732"/>
          </a:xfrm>
        </p:grpSpPr>
        <p:sp>
          <p:nvSpPr>
            <p:cNvPr id="100" name="Oval 99"/>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86" name="Isosceles Triangle 85"/>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8" name="Group 87"/>
            <p:cNvGrpSpPr/>
            <p:nvPr/>
          </p:nvGrpSpPr>
          <p:grpSpPr>
            <a:xfrm>
              <a:off x="2415116" y="32882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29" name="TextBox 28"/>
          <p:cNvSpPr txBox="1"/>
          <p:nvPr/>
        </p:nvSpPr>
        <p:spPr>
          <a:xfrm>
            <a:off x="7724962" y="2831068"/>
            <a:ext cx="276038" cy="369332"/>
          </a:xfrm>
          <a:prstGeom prst="rect">
            <a:avLst/>
          </a:prstGeom>
          <a:noFill/>
        </p:spPr>
        <p:txBody>
          <a:bodyPr wrap="none" rtlCol="0">
            <a:spAutoFit/>
          </a:bodyPr>
          <a:lstStyle/>
          <a:p>
            <a:r>
              <a:rPr lang="en-US" b="1" dirty="0"/>
              <a:t>s</a:t>
            </a:r>
          </a:p>
        </p:txBody>
      </p:sp>
      <p:cxnSp>
        <p:nvCxnSpPr>
          <p:cNvPr id="32" name="Straight Arrow Connector 31"/>
          <p:cNvCxnSpPr/>
          <p:nvPr/>
        </p:nvCxnSpPr>
        <p:spPr>
          <a:xfrm flipH="1">
            <a:off x="7115362" y="30763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6277162" y="3702781"/>
            <a:ext cx="1452494" cy="1478819"/>
            <a:chOff x="3581400" y="3397981"/>
            <a:chExt cx="1452494" cy="1478819"/>
          </a:xfrm>
        </p:grpSpPr>
        <p:sp>
          <p:nvSpPr>
            <p:cNvPr id="34" name="Isosceles Triangle 33"/>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5" name="Oval 34"/>
            <p:cNvSpPr/>
            <p:nvPr/>
          </p:nvSpPr>
          <p:spPr>
            <a:xfrm>
              <a:off x="4584177" y="39624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36" name="Isosceles Triangle 35"/>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7" name="Oval 36"/>
            <p:cNvSpPr/>
            <p:nvPr/>
          </p:nvSpPr>
          <p:spPr>
            <a:xfrm>
              <a:off x="3733800" y="39029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38" name="Straight Arrow Connector 37"/>
            <p:cNvCxnSpPr>
              <a:endCxn id="37"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5"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5283264" y="1992868"/>
            <a:ext cx="788582" cy="750332"/>
            <a:chOff x="3730502" y="1764268"/>
            <a:chExt cx="788582" cy="750332"/>
          </a:xfrm>
        </p:grpSpPr>
        <p:cxnSp>
          <p:nvCxnSpPr>
            <p:cNvPr id="26" name="Straight Arrow Connector 25"/>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730502" y="1764268"/>
              <a:ext cx="266420" cy="369332"/>
            </a:xfrm>
            <a:prstGeom prst="rect">
              <a:avLst/>
            </a:prstGeom>
            <a:noFill/>
          </p:spPr>
          <p:txBody>
            <a:bodyPr wrap="none" rtlCol="0">
              <a:spAutoFit/>
            </a:bodyPr>
            <a:lstStyle/>
            <a:p>
              <a:r>
                <a:rPr lang="en-US" b="1" dirty="0" smtClean="0"/>
                <a:t>r</a:t>
              </a:r>
              <a:endParaRPr lang="en-US" b="1" dirty="0"/>
            </a:p>
          </p:txBody>
        </p:sp>
      </p:grpSp>
      <p:grpSp>
        <p:nvGrpSpPr>
          <p:cNvPr id="30" name="Group 29"/>
          <p:cNvGrpSpPr/>
          <p:nvPr/>
        </p:nvGrpSpPr>
        <p:grpSpPr>
          <a:xfrm>
            <a:off x="5669508" y="2400062"/>
            <a:ext cx="1112292" cy="724138"/>
            <a:chOff x="5714999" y="1773038"/>
            <a:chExt cx="1621981" cy="1351162"/>
          </a:xfrm>
        </p:grpSpPr>
        <p:sp>
          <p:nvSpPr>
            <p:cNvPr id="31" name="Curved Down Arrow 30"/>
            <p:cNvSpPr/>
            <p:nvPr/>
          </p:nvSpPr>
          <p:spPr>
            <a:xfrm flipH="1">
              <a:off x="5715000" y="2438400"/>
              <a:ext cx="1473215" cy="685800"/>
            </a:xfrm>
            <a:prstGeom prst="curved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p:cNvSpPr txBox="1"/>
            <p:nvPr/>
          </p:nvSpPr>
          <p:spPr>
            <a:xfrm>
              <a:off x="5714999" y="1773038"/>
              <a:ext cx="1621981" cy="574278"/>
            </a:xfrm>
            <a:prstGeom prst="rect">
              <a:avLst/>
            </a:prstGeom>
            <a:noFill/>
          </p:spPr>
          <p:txBody>
            <a:bodyPr wrap="none" rtlCol="0">
              <a:spAutoFit/>
            </a:bodyPr>
            <a:lstStyle/>
            <a:p>
              <a:r>
                <a:rPr lang="en-US" sz="1400" b="1" dirty="0" smtClean="0">
                  <a:solidFill>
                    <a:srgbClr val="C00000"/>
                  </a:solidFill>
                </a:rPr>
                <a:t>Left rotation</a:t>
              </a:r>
              <a:endParaRPr lang="en-US" sz="1400" b="1" dirty="0">
                <a:solidFill>
                  <a:srgbClr val="C00000"/>
                </a:solidFill>
              </a:endParaRPr>
            </a:p>
          </p:txBody>
        </p:sp>
      </p:grpSp>
      <p:sp>
        <p:nvSpPr>
          <p:cNvPr id="3" name="Left Arrow 2"/>
          <p:cNvSpPr/>
          <p:nvPr/>
        </p:nvSpPr>
        <p:spPr>
          <a:xfrm>
            <a:off x="3669792" y="3521990"/>
            <a:ext cx="978408"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p:cNvGrpSpPr/>
          <p:nvPr/>
        </p:nvGrpSpPr>
        <p:grpSpPr>
          <a:xfrm>
            <a:off x="1032822" y="2597756"/>
            <a:ext cx="1952181" cy="1534450"/>
            <a:chOff x="1032822" y="2597756"/>
            <a:chExt cx="1952181" cy="1534450"/>
          </a:xfrm>
        </p:grpSpPr>
        <p:sp>
          <p:nvSpPr>
            <p:cNvPr id="66" name="Arc 65"/>
            <p:cNvSpPr/>
            <p:nvPr/>
          </p:nvSpPr>
          <p:spPr>
            <a:xfrm rot="16200000">
              <a:off x="1478530" y="2625733"/>
              <a:ext cx="1454074" cy="1558872"/>
            </a:xfrm>
            <a:prstGeom prst="arc">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TextBox 66"/>
            <p:cNvSpPr txBox="1"/>
            <p:nvPr/>
          </p:nvSpPr>
          <p:spPr>
            <a:xfrm rot="19024107">
              <a:off x="1032822" y="2597756"/>
              <a:ext cx="1036438" cy="307777"/>
            </a:xfrm>
            <a:prstGeom prst="rect">
              <a:avLst/>
            </a:prstGeom>
            <a:noFill/>
          </p:spPr>
          <p:txBody>
            <a:bodyPr wrap="none" rtlCol="0">
              <a:spAutoFit/>
            </a:bodyPr>
            <a:lstStyle/>
            <a:p>
              <a:r>
                <a:rPr lang="en-US" sz="1400" dirty="0"/>
                <a:t>s</a:t>
              </a:r>
              <a:r>
                <a:rPr lang="en-US" sz="1400" dirty="0" smtClean="0"/>
                <a:t>wap colors</a:t>
              </a:r>
              <a:endParaRPr lang="en-US" sz="1400" dirty="0"/>
            </a:p>
          </p:txBody>
        </p:sp>
      </p:grpSp>
      <p:sp>
        <p:nvSpPr>
          <p:cNvPr id="68" name="Right Arrow 67"/>
          <p:cNvSpPr/>
          <p:nvPr/>
        </p:nvSpPr>
        <p:spPr>
          <a:xfrm>
            <a:off x="3657600" y="609600"/>
            <a:ext cx="1463232" cy="48463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reduction</a:t>
            </a:r>
            <a:endParaRPr lang="en-US" dirty="0"/>
          </a:p>
        </p:txBody>
      </p:sp>
      <mc:AlternateContent xmlns:mc="http://schemas.openxmlformats.org/markup-compatibility/2006" xmlns:a14="http://schemas.microsoft.com/office/drawing/2010/main">
        <mc:Choice Requires="a14">
          <p:sp>
            <p:nvSpPr>
              <p:cNvPr id="69" name="TextBox 68"/>
              <p:cNvSpPr txBox="1"/>
              <p:nvPr/>
            </p:nvSpPr>
            <p:spPr>
              <a:xfrm>
                <a:off x="5259449" y="42188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9" name="TextBox 68"/>
              <p:cNvSpPr txBox="1">
                <a:spLocks noRot="1" noChangeAspect="1" noMove="1" noResize="1" noEditPoints="1" noAdjustHandles="1" noChangeArrowheads="1" noChangeShapeType="1" noTextEdit="1"/>
              </p:cNvSpPr>
              <p:nvPr/>
            </p:nvSpPr>
            <p:spPr>
              <a:xfrm>
                <a:off x="5259449" y="4218801"/>
                <a:ext cx="303151" cy="276999"/>
              </a:xfrm>
              <a:prstGeom prst="rect">
                <a:avLst/>
              </a:prstGeom>
              <a:blipFill rotWithShape="1">
                <a:blip r:embed="rId2"/>
                <a:stretch>
                  <a:fillRect r="-7692" b="-12500"/>
                </a:stretch>
              </a:blipFill>
              <a:ln>
                <a:solidFill>
                  <a:schemeClr val="tx1"/>
                </a:solidFill>
              </a:ln>
            </p:spPr>
            <p:txBody>
              <a:bodyPr/>
              <a:lstStyle/>
              <a:p>
                <a:r>
                  <a:rPr lang="en-IN">
                    <a:noFill/>
                  </a:rPr>
                  <a:t> </a:t>
                </a:r>
              </a:p>
            </p:txBody>
          </p:sp>
        </mc:Fallback>
      </mc:AlternateContent>
      <p:grpSp>
        <p:nvGrpSpPr>
          <p:cNvPr id="8" name="Group 7"/>
          <p:cNvGrpSpPr/>
          <p:nvPr/>
        </p:nvGrpSpPr>
        <p:grpSpPr>
          <a:xfrm>
            <a:off x="149102" y="1916668"/>
            <a:ext cx="3160954" cy="3188732"/>
            <a:chOff x="149102" y="1916668"/>
            <a:chExt cx="3160954" cy="3188732"/>
          </a:xfrm>
        </p:grpSpPr>
        <p:grpSp>
          <p:nvGrpSpPr>
            <p:cNvPr id="5" name="Group 4"/>
            <p:cNvGrpSpPr/>
            <p:nvPr/>
          </p:nvGrpSpPr>
          <p:grpSpPr>
            <a:xfrm>
              <a:off x="149102" y="1916668"/>
              <a:ext cx="3160954" cy="3188732"/>
              <a:chOff x="-413060" y="1916668"/>
              <a:chExt cx="3160954" cy="3188732"/>
            </a:xfrm>
          </p:grpSpPr>
          <p:sp>
            <p:nvSpPr>
              <p:cNvPr id="41" name="Oval 40"/>
              <p:cNvSpPr/>
              <p:nvPr/>
            </p:nvSpPr>
            <p:spPr>
              <a:xfrm>
                <a:off x="1594917" y="272641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42" name="Straight Arrow Connector 41"/>
              <p:cNvCxnSpPr/>
              <p:nvPr/>
            </p:nvCxnSpPr>
            <p:spPr>
              <a:xfrm flipH="1">
                <a:off x="1158849" y="29382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1" idx="7"/>
              </p:cNvCxnSpPr>
              <p:nvPr/>
            </p:nvCxnSpPr>
            <p:spPr>
              <a:xfrm flipV="1">
                <a:off x="1858843" y="25146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1828800" y="28956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28600" y="41315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46" name="Group 45"/>
              <p:cNvGrpSpPr/>
              <p:nvPr/>
            </p:nvGrpSpPr>
            <p:grpSpPr>
              <a:xfrm>
                <a:off x="76200" y="2754868"/>
                <a:ext cx="1094492" cy="2350532"/>
                <a:chOff x="2415116" y="3288268"/>
                <a:chExt cx="1094492" cy="2350532"/>
              </a:xfrm>
            </p:grpSpPr>
            <p:sp>
              <p:nvSpPr>
                <p:cNvPr id="47" name="Oval 46"/>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48" name="Isosceles Triangle 47"/>
                <p:cNvSpPr/>
                <p:nvPr/>
              </p:nvSpPr>
              <p:spPr>
                <a:xfrm>
                  <a:off x="2415116" y="4897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49" name="Group 48"/>
                <p:cNvGrpSpPr/>
                <p:nvPr/>
              </p:nvGrpSpPr>
              <p:grpSpPr>
                <a:xfrm>
                  <a:off x="2415116" y="3288268"/>
                  <a:ext cx="785284" cy="750332"/>
                  <a:chOff x="914400" y="2116877"/>
                  <a:chExt cx="785284" cy="750332"/>
                </a:xfrm>
              </p:grpSpPr>
              <p:cxnSp>
                <p:nvCxnSpPr>
                  <p:cNvPr id="50" name="Straight Arrow Connector 49"/>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914400" y="2116877"/>
                    <a:ext cx="266420" cy="369332"/>
                  </a:xfrm>
                  <a:prstGeom prst="rect">
                    <a:avLst/>
                  </a:prstGeom>
                  <a:noFill/>
                </p:spPr>
                <p:txBody>
                  <a:bodyPr wrap="none" rtlCol="0">
                    <a:spAutoFit/>
                  </a:bodyPr>
                  <a:lstStyle/>
                  <a:p>
                    <a:r>
                      <a:rPr lang="en-US" b="1" dirty="0" smtClean="0"/>
                      <a:t>r</a:t>
                    </a:r>
                    <a:endParaRPr lang="en-US" b="1" dirty="0"/>
                  </a:p>
                </p:txBody>
              </p:sp>
            </p:grpSp>
          </p:grpSp>
          <p:sp>
            <p:nvSpPr>
              <p:cNvPr id="52" name="TextBox 51"/>
              <p:cNvSpPr txBox="1"/>
              <p:nvPr/>
            </p:nvSpPr>
            <p:spPr>
              <a:xfrm>
                <a:off x="-413060" y="3364468"/>
                <a:ext cx="308098" cy="369332"/>
              </a:xfrm>
              <a:prstGeom prst="rect">
                <a:avLst/>
              </a:prstGeom>
              <a:noFill/>
            </p:spPr>
            <p:txBody>
              <a:bodyPr wrap="none" rtlCol="0">
                <a:spAutoFit/>
              </a:bodyPr>
              <a:lstStyle/>
              <a:p>
                <a:r>
                  <a:rPr lang="en-US" b="1" dirty="0"/>
                  <a:t>q</a:t>
                </a:r>
              </a:p>
            </p:txBody>
          </p:sp>
          <p:cxnSp>
            <p:nvCxnSpPr>
              <p:cNvPr id="53" name="Straight Arrow Connector 52"/>
              <p:cNvCxnSpPr/>
              <p:nvPr/>
            </p:nvCxnSpPr>
            <p:spPr>
              <a:xfrm>
                <a:off x="-209924" y="3696347"/>
                <a:ext cx="409762" cy="428785"/>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457200" y="3505200"/>
                <a:ext cx="2290694" cy="1579536"/>
                <a:chOff x="2209800" y="3276600"/>
                <a:chExt cx="2290694" cy="1579536"/>
              </a:xfrm>
            </p:grpSpPr>
            <p:sp>
              <p:nvSpPr>
                <p:cNvPr id="55" name="Isosceles Triangle 54"/>
                <p:cNvSpPr/>
                <p:nvPr/>
              </p:nvSpPr>
              <p:spPr>
                <a:xfrm>
                  <a:off x="3886200" y="3449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Oval 55"/>
                <p:cNvSpPr/>
                <p:nvPr/>
              </p:nvSpPr>
              <p:spPr>
                <a:xfrm>
                  <a:off x="4038600" y="32766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7" name="Isosceles Triangle 56"/>
                <p:cNvSpPr/>
                <p:nvPr/>
              </p:nvSpPr>
              <p:spPr>
                <a:xfrm>
                  <a:off x="29718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8" name="Oval 57"/>
                <p:cNvSpPr/>
                <p:nvPr/>
              </p:nvSpPr>
              <p:spPr>
                <a:xfrm>
                  <a:off x="3124200" y="39029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59" name="Straight Arrow Connector 58"/>
                <p:cNvCxnSpPr>
                  <a:stCxn id="47" idx="3"/>
                </p:cNvCxnSpPr>
                <p:nvPr/>
              </p:nvCxnSpPr>
              <p:spPr>
                <a:xfrm flipH="1">
                  <a:off x="2209800" y="3436728"/>
                  <a:ext cx="449566" cy="46626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2895600"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834902" y="1916668"/>
                <a:ext cx="788582" cy="750332"/>
                <a:chOff x="3730502" y="1764268"/>
                <a:chExt cx="788582" cy="750332"/>
              </a:xfrm>
            </p:grpSpPr>
            <p:cxnSp>
              <p:nvCxnSpPr>
                <p:cNvPr id="62" name="Straight Arrow Connector 61"/>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730502" y="1764268"/>
                  <a:ext cx="276038" cy="369332"/>
                </a:xfrm>
                <a:prstGeom prst="rect">
                  <a:avLst/>
                </a:prstGeom>
                <a:noFill/>
              </p:spPr>
              <p:txBody>
                <a:bodyPr wrap="none" rtlCol="0">
                  <a:spAutoFit/>
                </a:bodyPr>
                <a:lstStyle/>
                <a:p>
                  <a:r>
                    <a:rPr lang="en-US" b="1" dirty="0"/>
                    <a:t>s</a:t>
                  </a:r>
                </a:p>
              </p:txBody>
            </p:sp>
          </p:grpSp>
        </p:grpSp>
        <mc:AlternateContent xmlns:mc="http://schemas.openxmlformats.org/markup-compatibility/2006" xmlns:a14="http://schemas.microsoft.com/office/drawing/2010/main">
          <mc:Choice Requires="a14">
            <p:sp>
              <p:nvSpPr>
                <p:cNvPr id="70" name="TextBox 69"/>
                <p:cNvSpPr txBox="1"/>
                <p:nvPr/>
              </p:nvSpPr>
              <p:spPr>
                <a:xfrm>
                  <a:off x="762000" y="48284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70" name="TextBox 69"/>
                <p:cNvSpPr txBox="1">
                  <a:spLocks noRot="1" noChangeAspect="1" noMove="1" noResize="1" noEditPoints="1" noAdjustHandles="1" noChangeArrowheads="1" noChangeShapeType="1" noTextEdit="1"/>
                </p:cNvSpPr>
                <p:nvPr/>
              </p:nvSpPr>
              <p:spPr>
                <a:xfrm>
                  <a:off x="762000" y="4828401"/>
                  <a:ext cx="303151" cy="276999"/>
                </a:xfrm>
                <a:prstGeom prst="rect">
                  <a:avLst/>
                </a:prstGeom>
                <a:blipFill rotWithShape="1">
                  <a:blip r:embed="rId2"/>
                  <a:stretch>
                    <a:fillRect r="-7692" b="-12500"/>
                  </a:stretch>
                </a:blipFill>
                <a:ln>
                  <a:solidFill>
                    <a:schemeClr val="tx1"/>
                  </a:solidFill>
                </a:ln>
              </p:spPr>
              <p:txBody>
                <a:bodyPr/>
                <a:lstStyle/>
                <a:p>
                  <a:r>
                    <a:rPr lang="en-IN">
                      <a:noFill/>
                    </a:rPr>
                    <a:t> </a:t>
                  </a:r>
                </a:p>
              </p:txBody>
            </p:sp>
          </mc:Fallback>
        </mc:AlternateContent>
      </p:grpSp>
      <p:sp>
        <p:nvSpPr>
          <p:cNvPr id="64" name="Down Ribbon 63"/>
          <p:cNvSpPr/>
          <p:nvPr/>
        </p:nvSpPr>
        <p:spPr>
          <a:xfrm>
            <a:off x="609600" y="5160936"/>
            <a:ext cx="4460004" cy="1316064"/>
          </a:xfrm>
          <a:prstGeom prst="ribbon">
            <a:avLst>
              <a:gd name="adj1" fmla="val 16667"/>
              <a:gd name="adj2" fmla="val 7500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The new sibling of </a:t>
            </a:r>
            <a:r>
              <a:rPr lang="en-US" sz="1600" b="1" dirty="0" smtClean="0">
                <a:solidFill>
                  <a:schemeClr val="tx1"/>
                </a:solidFill>
              </a:rPr>
              <a:t>q</a:t>
            </a:r>
            <a:r>
              <a:rPr lang="en-US" sz="1600" dirty="0" smtClean="0">
                <a:solidFill>
                  <a:schemeClr val="tx1"/>
                </a:solidFill>
              </a:rPr>
              <a:t> is now a black node. But the number of black nodes to leaves of tree 2 have reduced by one. What to do ?</a:t>
            </a:r>
            <a:endParaRPr lang="en-US" sz="1600" dirty="0">
              <a:solidFill>
                <a:schemeClr val="tx1"/>
              </a:solidFill>
            </a:endParaRPr>
          </a:p>
        </p:txBody>
      </p:sp>
    </p:spTree>
    <p:extLst>
      <p:ext uri="{BB962C8B-B14F-4D97-AF65-F5344CB8AC3E}">
        <p14:creationId xmlns:p14="http://schemas.microsoft.com/office/powerpoint/2010/main" val="3627112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right)">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right)">
                                      <p:cBhvr>
                                        <p:cTn id="17" dur="1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fade">
                                      <p:cBhvr>
                                        <p:cTn id="22" dur="1000"/>
                                        <p:tgtEl>
                                          <p:spTgt spid="64"/>
                                        </p:tgtEl>
                                      </p:cBhvr>
                                    </p:animEffect>
                                    <p:anim calcmode="lin" valueType="num">
                                      <p:cBhvr>
                                        <p:cTn id="23" dur="1000" fill="hold"/>
                                        <p:tgtEl>
                                          <p:spTgt spid="64"/>
                                        </p:tgtEl>
                                        <p:attrNameLst>
                                          <p:attrName>ppt_x</p:attrName>
                                        </p:attrNameLst>
                                      </p:cBhvr>
                                      <p:tavLst>
                                        <p:tav tm="0">
                                          <p:val>
                                            <p:strVal val="#ppt_x"/>
                                          </p:val>
                                        </p:tav>
                                        <p:tav tm="100000">
                                          <p:val>
                                            <p:strVal val="#ppt_x"/>
                                          </p:val>
                                        </p:tav>
                                      </p:tavLst>
                                    </p:anim>
                                    <p:anim calcmode="lin" valueType="num">
                                      <p:cBhvr>
                                        <p:cTn id="24"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64"/>
                                        </p:tgtEl>
                                      </p:cBhvr>
                                    </p:animEffect>
                                    <p:set>
                                      <p:cBhvr>
                                        <p:cTn id="29" dur="1" fill="hold">
                                          <p:stCondLst>
                                            <p:cond delay="499"/>
                                          </p:stCondLst>
                                        </p:cTn>
                                        <p:tgtEl>
                                          <p:spTgt spid="64"/>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circle(in)">
                                      <p:cBhvr>
                                        <p:cTn id="34" dur="2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4" grpId="0" animBg="1"/>
      <p:bldP spid="64"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“s is </a:t>
            </a:r>
            <a:r>
              <a:rPr lang="en-US" sz="3200" b="1" dirty="0" smtClean="0">
                <a:solidFill>
                  <a:srgbClr val="FF0000"/>
                </a:solidFill>
              </a:rPr>
              <a:t>red</a:t>
            </a:r>
            <a:r>
              <a:rPr lang="en-US" sz="3200" b="1" dirty="0" smtClean="0"/>
              <a:t>”                  “s is black” </a:t>
            </a:r>
            <a:endParaRPr lang="en-US" sz="3200" b="1" dirty="0"/>
          </a:p>
        </p:txBody>
      </p:sp>
      <p:sp>
        <p:nvSpPr>
          <p:cNvPr id="7" name="Content Placeholder 6"/>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26</a:t>
            </a:fld>
            <a:endParaRPr lang="en-US"/>
          </a:p>
        </p:txBody>
      </p:sp>
      <p:sp>
        <p:nvSpPr>
          <p:cNvPr id="101" name="Oval 100"/>
          <p:cNvSpPr/>
          <p:nvPr/>
        </p:nvSpPr>
        <p:spPr>
          <a:xfrm>
            <a:off x="6043279" y="280261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p:nvPr/>
        </p:nvCxnSpPr>
        <p:spPr>
          <a:xfrm flipH="1">
            <a:off x="5607211" y="30144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6307205" y="25908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277162" y="29718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6806154" y="352199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6" name="Group 5"/>
          <p:cNvGrpSpPr/>
          <p:nvPr/>
        </p:nvGrpSpPr>
        <p:grpSpPr>
          <a:xfrm>
            <a:off x="4524562" y="2831068"/>
            <a:ext cx="1242484" cy="1664732"/>
            <a:chOff x="2415116" y="3288268"/>
            <a:chExt cx="1242484" cy="1664732"/>
          </a:xfrm>
        </p:grpSpPr>
        <p:sp>
          <p:nvSpPr>
            <p:cNvPr id="100" name="Oval 99"/>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86" name="Isosceles Triangle 85"/>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8" name="Group 87"/>
            <p:cNvGrpSpPr/>
            <p:nvPr/>
          </p:nvGrpSpPr>
          <p:grpSpPr>
            <a:xfrm>
              <a:off x="2415116" y="32882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29" name="TextBox 28"/>
          <p:cNvSpPr txBox="1"/>
          <p:nvPr/>
        </p:nvSpPr>
        <p:spPr>
          <a:xfrm>
            <a:off x="7724962" y="2831068"/>
            <a:ext cx="276038" cy="369332"/>
          </a:xfrm>
          <a:prstGeom prst="rect">
            <a:avLst/>
          </a:prstGeom>
          <a:noFill/>
        </p:spPr>
        <p:txBody>
          <a:bodyPr wrap="none" rtlCol="0">
            <a:spAutoFit/>
          </a:bodyPr>
          <a:lstStyle/>
          <a:p>
            <a:r>
              <a:rPr lang="en-US" b="1" dirty="0"/>
              <a:t>s</a:t>
            </a:r>
          </a:p>
        </p:txBody>
      </p:sp>
      <p:cxnSp>
        <p:nvCxnSpPr>
          <p:cNvPr id="32" name="Straight Arrow Connector 31"/>
          <p:cNvCxnSpPr/>
          <p:nvPr/>
        </p:nvCxnSpPr>
        <p:spPr>
          <a:xfrm flipH="1">
            <a:off x="7115362" y="30763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6277162" y="3702781"/>
            <a:ext cx="1452494" cy="1478819"/>
            <a:chOff x="3581400" y="3397981"/>
            <a:chExt cx="1452494" cy="1478819"/>
          </a:xfrm>
        </p:grpSpPr>
        <p:sp>
          <p:nvSpPr>
            <p:cNvPr id="34" name="Isosceles Triangle 33"/>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5" name="Oval 34"/>
            <p:cNvSpPr/>
            <p:nvPr/>
          </p:nvSpPr>
          <p:spPr>
            <a:xfrm>
              <a:off x="4584177" y="39624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36" name="Isosceles Triangle 35"/>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7" name="Oval 36"/>
            <p:cNvSpPr/>
            <p:nvPr/>
          </p:nvSpPr>
          <p:spPr>
            <a:xfrm>
              <a:off x="3733800" y="39029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38" name="Straight Arrow Connector 37"/>
            <p:cNvCxnSpPr>
              <a:endCxn id="37"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5"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5283264" y="1992868"/>
            <a:ext cx="788582" cy="750332"/>
            <a:chOff x="3730502" y="1764268"/>
            <a:chExt cx="788582" cy="750332"/>
          </a:xfrm>
        </p:grpSpPr>
        <p:cxnSp>
          <p:nvCxnSpPr>
            <p:cNvPr id="26" name="Straight Arrow Connector 25"/>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730502" y="1764268"/>
              <a:ext cx="266420" cy="369332"/>
            </a:xfrm>
            <a:prstGeom prst="rect">
              <a:avLst/>
            </a:prstGeom>
            <a:noFill/>
          </p:spPr>
          <p:txBody>
            <a:bodyPr wrap="none" rtlCol="0">
              <a:spAutoFit/>
            </a:bodyPr>
            <a:lstStyle/>
            <a:p>
              <a:r>
                <a:rPr lang="en-US" b="1" dirty="0" smtClean="0"/>
                <a:t>r</a:t>
              </a:r>
              <a:endParaRPr lang="en-US" b="1" dirty="0"/>
            </a:p>
          </p:txBody>
        </p:sp>
      </p:grpSp>
      <p:grpSp>
        <p:nvGrpSpPr>
          <p:cNvPr id="30" name="Group 29"/>
          <p:cNvGrpSpPr/>
          <p:nvPr/>
        </p:nvGrpSpPr>
        <p:grpSpPr>
          <a:xfrm>
            <a:off x="5669508" y="2400062"/>
            <a:ext cx="1112292" cy="724138"/>
            <a:chOff x="5714999" y="1773038"/>
            <a:chExt cx="1621981" cy="1351162"/>
          </a:xfrm>
        </p:grpSpPr>
        <p:sp>
          <p:nvSpPr>
            <p:cNvPr id="31" name="Curved Down Arrow 30"/>
            <p:cNvSpPr/>
            <p:nvPr/>
          </p:nvSpPr>
          <p:spPr>
            <a:xfrm flipH="1">
              <a:off x="5715000" y="2438400"/>
              <a:ext cx="1473215" cy="685800"/>
            </a:xfrm>
            <a:prstGeom prst="curved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p:cNvSpPr txBox="1"/>
            <p:nvPr/>
          </p:nvSpPr>
          <p:spPr>
            <a:xfrm>
              <a:off x="5714999" y="1773038"/>
              <a:ext cx="1621981" cy="574278"/>
            </a:xfrm>
            <a:prstGeom prst="rect">
              <a:avLst/>
            </a:prstGeom>
            <a:noFill/>
          </p:spPr>
          <p:txBody>
            <a:bodyPr wrap="none" rtlCol="0">
              <a:spAutoFit/>
            </a:bodyPr>
            <a:lstStyle/>
            <a:p>
              <a:r>
                <a:rPr lang="en-US" sz="1400" b="1" dirty="0" smtClean="0">
                  <a:solidFill>
                    <a:srgbClr val="C00000"/>
                  </a:solidFill>
                </a:rPr>
                <a:t>Left rotation</a:t>
              </a:r>
              <a:endParaRPr lang="en-US" sz="1400" b="1" dirty="0">
                <a:solidFill>
                  <a:srgbClr val="C00000"/>
                </a:solidFill>
              </a:endParaRPr>
            </a:p>
          </p:txBody>
        </p:sp>
      </p:grpSp>
      <p:sp>
        <p:nvSpPr>
          <p:cNvPr id="3" name="Left Arrow 2"/>
          <p:cNvSpPr/>
          <p:nvPr/>
        </p:nvSpPr>
        <p:spPr>
          <a:xfrm>
            <a:off x="3669792" y="3521990"/>
            <a:ext cx="978408"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149102" y="2514600"/>
            <a:ext cx="3160954" cy="2590800"/>
            <a:chOff x="-413060" y="2514600"/>
            <a:chExt cx="3160954" cy="2590800"/>
          </a:xfrm>
        </p:grpSpPr>
        <p:sp>
          <p:nvSpPr>
            <p:cNvPr id="41" name="Oval 40"/>
            <p:cNvSpPr/>
            <p:nvPr/>
          </p:nvSpPr>
          <p:spPr>
            <a:xfrm>
              <a:off x="1594917" y="272641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42" name="Straight Arrow Connector 41"/>
            <p:cNvCxnSpPr/>
            <p:nvPr/>
          </p:nvCxnSpPr>
          <p:spPr>
            <a:xfrm flipH="1">
              <a:off x="1158849" y="29382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1" idx="7"/>
            </p:cNvCxnSpPr>
            <p:nvPr/>
          </p:nvCxnSpPr>
          <p:spPr>
            <a:xfrm flipV="1">
              <a:off x="1858843" y="25146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1828800" y="28956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28600" y="41315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46" name="Group 45"/>
            <p:cNvGrpSpPr/>
            <p:nvPr/>
          </p:nvGrpSpPr>
          <p:grpSpPr>
            <a:xfrm>
              <a:off x="76200" y="2754868"/>
              <a:ext cx="1094492" cy="2350532"/>
              <a:chOff x="2415116" y="3288268"/>
              <a:chExt cx="1094492" cy="2350532"/>
            </a:xfrm>
          </p:grpSpPr>
          <p:sp>
            <p:nvSpPr>
              <p:cNvPr id="47" name="Oval 46"/>
              <p:cNvSpPr/>
              <p:nvPr/>
            </p:nvSpPr>
            <p:spPr>
              <a:xfrm>
                <a:off x="3200400" y="4017937"/>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48" name="Isosceles Triangle 47"/>
              <p:cNvSpPr/>
              <p:nvPr/>
            </p:nvSpPr>
            <p:spPr>
              <a:xfrm>
                <a:off x="2415116" y="4897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49" name="Group 48"/>
              <p:cNvGrpSpPr/>
              <p:nvPr/>
            </p:nvGrpSpPr>
            <p:grpSpPr>
              <a:xfrm>
                <a:off x="2415116" y="3288268"/>
                <a:ext cx="785284" cy="750332"/>
                <a:chOff x="914400" y="2116877"/>
                <a:chExt cx="785284" cy="750332"/>
              </a:xfrm>
            </p:grpSpPr>
            <p:cxnSp>
              <p:nvCxnSpPr>
                <p:cNvPr id="50" name="Straight Arrow Connector 49"/>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914400" y="2116877"/>
                  <a:ext cx="266420" cy="369332"/>
                </a:xfrm>
                <a:prstGeom prst="rect">
                  <a:avLst/>
                </a:prstGeom>
                <a:noFill/>
              </p:spPr>
              <p:txBody>
                <a:bodyPr wrap="none" rtlCol="0">
                  <a:spAutoFit/>
                </a:bodyPr>
                <a:lstStyle/>
                <a:p>
                  <a:r>
                    <a:rPr lang="en-US" b="1" dirty="0" smtClean="0"/>
                    <a:t>r</a:t>
                  </a:r>
                  <a:endParaRPr lang="en-US" b="1" dirty="0"/>
                </a:p>
              </p:txBody>
            </p:sp>
          </p:grpSp>
        </p:grpSp>
        <p:sp>
          <p:nvSpPr>
            <p:cNvPr id="52" name="TextBox 51"/>
            <p:cNvSpPr txBox="1"/>
            <p:nvPr/>
          </p:nvSpPr>
          <p:spPr>
            <a:xfrm>
              <a:off x="-413060" y="3364468"/>
              <a:ext cx="308098" cy="369332"/>
            </a:xfrm>
            <a:prstGeom prst="rect">
              <a:avLst/>
            </a:prstGeom>
            <a:noFill/>
          </p:spPr>
          <p:txBody>
            <a:bodyPr wrap="none" rtlCol="0">
              <a:spAutoFit/>
            </a:bodyPr>
            <a:lstStyle/>
            <a:p>
              <a:r>
                <a:rPr lang="en-US" b="1" dirty="0"/>
                <a:t>q</a:t>
              </a:r>
            </a:p>
          </p:txBody>
        </p:sp>
        <p:cxnSp>
          <p:nvCxnSpPr>
            <p:cNvPr id="53" name="Straight Arrow Connector 52"/>
            <p:cNvCxnSpPr/>
            <p:nvPr/>
          </p:nvCxnSpPr>
          <p:spPr>
            <a:xfrm>
              <a:off x="-209924" y="3696347"/>
              <a:ext cx="409762" cy="428785"/>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457200" y="3505200"/>
              <a:ext cx="2290694" cy="1579536"/>
              <a:chOff x="2209800" y="3276600"/>
              <a:chExt cx="2290694" cy="1579536"/>
            </a:xfrm>
          </p:grpSpPr>
          <p:sp>
            <p:nvSpPr>
              <p:cNvPr id="55" name="Isosceles Triangle 54"/>
              <p:cNvSpPr/>
              <p:nvPr/>
            </p:nvSpPr>
            <p:spPr>
              <a:xfrm>
                <a:off x="3886200" y="3449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Oval 55"/>
              <p:cNvSpPr/>
              <p:nvPr/>
            </p:nvSpPr>
            <p:spPr>
              <a:xfrm>
                <a:off x="4038600" y="32766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7" name="Isosceles Triangle 56"/>
              <p:cNvSpPr/>
              <p:nvPr/>
            </p:nvSpPr>
            <p:spPr>
              <a:xfrm>
                <a:off x="29718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8" name="Oval 57"/>
              <p:cNvSpPr/>
              <p:nvPr/>
            </p:nvSpPr>
            <p:spPr>
              <a:xfrm>
                <a:off x="3124200" y="39029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59" name="Straight Arrow Connector 58"/>
              <p:cNvCxnSpPr>
                <a:stCxn id="47" idx="3"/>
              </p:cNvCxnSpPr>
              <p:nvPr/>
            </p:nvCxnSpPr>
            <p:spPr>
              <a:xfrm flipH="1">
                <a:off x="2209800" y="3436728"/>
                <a:ext cx="449566" cy="46626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2895600"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64" name="Right Arrow 63"/>
          <p:cNvSpPr/>
          <p:nvPr/>
        </p:nvSpPr>
        <p:spPr>
          <a:xfrm>
            <a:off x="3657600" y="609600"/>
            <a:ext cx="1463232" cy="48463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reduction</a:t>
            </a:r>
            <a:endParaRPr lang="en-US" dirty="0"/>
          </a:p>
        </p:txBody>
      </p:sp>
      <mc:AlternateContent xmlns:mc="http://schemas.openxmlformats.org/markup-compatibility/2006" xmlns:a14="http://schemas.microsoft.com/office/drawing/2010/main">
        <mc:Choice Requires="a14">
          <p:sp>
            <p:nvSpPr>
              <p:cNvPr id="66" name="TextBox 65"/>
              <p:cNvSpPr txBox="1"/>
              <p:nvPr/>
            </p:nvSpPr>
            <p:spPr>
              <a:xfrm>
                <a:off x="762000" y="48284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6" name="TextBox 65"/>
              <p:cNvSpPr txBox="1">
                <a:spLocks noRot="1" noChangeAspect="1" noMove="1" noResize="1" noEditPoints="1" noAdjustHandles="1" noChangeArrowheads="1" noChangeShapeType="1" noTextEdit="1"/>
              </p:cNvSpPr>
              <p:nvPr/>
            </p:nvSpPr>
            <p:spPr>
              <a:xfrm>
                <a:off x="762000" y="4828401"/>
                <a:ext cx="303151" cy="276999"/>
              </a:xfrm>
              <a:prstGeom prst="rect">
                <a:avLst/>
              </a:prstGeom>
              <a:blipFill rotWithShape="1">
                <a:blip r:embed="rId2"/>
                <a:stretch>
                  <a:fillRect r="-7692" b="-12500"/>
                </a:stretch>
              </a:blipFill>
              <a:ln>
                <a:solidFill>
                  <a:schemeClr val="tx1"/>
                </a:solidFill>
              </a:ln>
            </p:spPr>
            <p:txBody>
              <a:bodyPr/>
              <a:lstStyle/>
              <a:p>
                <a:r>
                  <a:rPr lang="en-IN">
                    <a:noFill/>
                  </a:rPr>
                  <a:t> </a:t>
                </a:r>
              </a:p>
            </p:txBody>
          </p:sp>
        </mc:Fallback>
      </mc:AlternateContent>
      <p:grpSp>
        <p:nvGrpSpPr>
          <p:cNvPr id="8" name="Group 7"/>
          <p:cNvGrpSpPr/>
          <p:nvPr/>
        </p:nvGrpSpPr>
        <p:grpSpPr>
          <a:xfrm>
            <a:off x="1397064" y="1916668"/>
            <a:ext cx="788582" cy="750332"/>
            <a:chOff x="1397064" y="1916668"/>
            <a:chExt cx="788582" cy="750332"/>
          </a:xfrm>
        </p:grpSpPr>
        <p:cxnSp>
          <p:nvCxnSpPr>
            <p:cNvPr id="67" name="Straight Arrow Connector 66"/>
            <p:cNvCxnSpPr/>
            <p:nvPr/>
          </p:nvCxnSpPr>
          <p:spPr>
            <a:xfrm>
              <a:off x="1705162" y="21619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397064" y="1916668"/>
              <a:ext cx="276038" cy="369332"/>
            </a:xfrm>
            <a:prstGeom prst="rect">
              <a:avLst/>
            </a:prstGeom>
            <a:noFill/>
          </p:spPr>
          <p:txBody>
            <a:bodyPr wrap="none" rtlCol="0">
              <a:spAutoFit/>
            </a:bodyPr>
            <a:lstStyle/>
            <a:p>
              <a:r>
                <a:rPr lang="en-US" b="1" dirty="0"/>
                <a:t>s</a:t>
              </a:r>
            </a:p>
          </p:txBody>
        </p:sp>
      </p:grpSp>
      <p:grpSp>
        <p:nvGrpSpPr>
          <p:cNvPr id="69" name="Group 68"/>
          <p:cNvGrpSpPr/>
          <p:nvPr/>
        </p:nvGrpSpPr>
        <p:grpSpPr>
          <a:xfrm>
            <a:off x="2185647" y="3440668"/>
            <a:ext cx="557553" cy="684464"/>
            <a:chOff x="2033247" y="1916668"/>
            <a:chExt cx="557553" cy="684464"/>
          </a:xfrm>
        </p:grpSpPr>
        <p:cxnSp>
          <p:nvCxnSpPr>
            <p:cNvPr id="70" name="Straight Arrow Connector 69"/>
            <p:cNvCxnSpPr/>
            <p:nvPr/>
          </p:nvCxnSpPr>
          <p:spPr>
            <a:xfrm flipH="1">
              <a:off x="2033247" y="2248547"/>
              <a:ext cx="280640" cy="352585"/>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2314762" y="1916668"/>
              <a:ext cx="276038" cy="369332"/>
            </a:xfrm>
            <a:prstGeom prst="rect">
              <a:avLst/>
            </a:prstGeom>
            <a:noFill/>
          </p:spPr>
          <p:txBody>
            <a:bodyPr wrap="none" rtlCol="0">
              <a:spAutoFit/>
            </a:bodyPr>
            <a:lstStyle/>
            <a:p>
              <a:r>
                <a:rPr lang="en-US" b="1" dirty="0"/>
                <a:t>s</a:t>
              </a:r>
            </a:p>
          </p:txBody>
        </p:sp>
      </p:grpSp>
      <p:sp>
        <p:nvSpPr>
          <p:cNvPr id="61" name="Down Ribbon 60"/>
          <p:cNvSpPr/>
          <p:nvPr/>
        </p:nvSpPr>
        <p:spPr>
          <a:xfrm>
            <a:off x="609600" y="5160936"/>
            <a:ext cx="4460004" cy="1468464"/>
          </a:xfrm>
          <a:prstGeom prst="ribbon">
            <a:avLst>
              <a:gd name="adj1" fmla="val 16667"/>
              <a:gd name="adj2" fmla="val 7500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Convince yourself that the number of black nodes to any leaf of </a:t>
            </a:r>
            <a:r>
              <a:rPr lang="en-US" sz="1600" dirty="0" err="1" smtClean="0">
                <a:solidFill>
                  <a:schemeClr val="tx1"/>
                </a:solidFill>
              </a:rPr>
              <a:t>subtree</a:t>
            </a:r>
            <a:r>
              <a:rPr lang="en-US" sz="1600" dirty="0" smtClean="0">
                <a:solidFill>
                  <a:schemeClr val="tx1"/>
                </a:solidFill>
              </a:rPr>
              <a:t>(</a:t>
            </a:r>
            <a:r>
              <a:rPr lang="en-US" sz="1600" b="1" dirty="0" smtClean="0">
                <a:solidFill>
                  <a:schemeClr val="tx1"/>
                </a:solidFill>
              </a:rPr>
              <a:t>q</a:t>
            </a:r>
            <a:r>
              <a:rPr lang="en-US" sz="1600" dirty="0" smtClean="0">
                <a:solidFill>
                  <a:schemeClr val="tx1"/>
                </a:solidFill>
              </a:rPr>
              <a:t>) or </a:t>
            </a:r>
            <a:r>
              <a:rPr lang="en-US" sz="1600" dirty="0" err="1" smtClean="0">
                <a:solidFill>
                  <a:schemeClr val="tx1"/>
                </a:solidFill>
              </a:rPr>
              <a:t>subtrees</a:t>
            </a:r>
            <a:r>
              <a:rPr lang="en-US" sz="1600" dirty="0" smtClean="0">
                <a:solidFill>
                  <a:schemeClr val="tx1"/>
                </a:solidFill>
              </a:rPr>
              <a:t> 1 and 2 is now the same as before the rotation.  And now the sibling of </a:t>
            </a:r>
            <a:r>
              <a:rPr lang="en-US" sz="1600" b="1" dirty="0" smtClean="0">
                <a:solidFill>
                  <a:schemeClr val="tx1"/>
                </a:solidFill>
              </a:rPr>
              <a:t>q</a:t>
            </a:r>
            <a:r>
              <a:rPr lang="en-US" sz="1600" dirty="0" smtClean="0">
                <a:solidFill>
                  <a:schemeClr val="tx1"/>
                </a:solidFill>
              </a:rPr>
              <a:t> is black. So we are done.</a:t>
            </a:r>
            <a:endParaRPr lang="en-US" sz="1600" dirty="0">
              <a:solidFill>
                <a:schemeClr val="tx1"/>
              </a:solidFill>
            </a:endParaRPr>
          </a:p>
        </p:txBody>
      </p:sp>
    </p:spTree>
    <p:extLst>
      <p:ext uri="{BB962C8B-B14F-4D97-AF65-F5344CB8AC3E}">
        <p14:creationId xmlns:p14="http://schemas.microsoft.com/office/powerpoint/2010/main" val="132154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wipe(down)">
                                      <p:cBhvr>
                                        <p:cTn id="12" dur="500"/>
                                        <p:tgtEl>
                                          <p:spTgt spid="69"/>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fade">
                                      <p:cBhvr>
                                        <p:cTn id="17" dur="1000"/>
                                        <p:tgtEl>
                                          <p:spTgt spid="61"/>
                                        </p:tgtEl>
                                      </p:cBhvr>
                                    </p:animEffect>
                                    <p:anim calcmode="lin" valueType="num">
                                      <p:cBhvr>
                                        <p:cTn id="18" dur="1000" fill="hold"/>
                                        <p:tgtEl>
                                          <p:spTgt spid="61"/>
                                        </p:tgtEl>
                                        <p:attrNameLst>
                                          <p:attrName>ppt_x</p:attrName>
                                        </p:attrNameLst>
                                      </p:cBhvr>
                                      <p:tavLst>
                                        <p:tav tm="0">
                                          <p:val>
                                            <p:strVal val="#ppt_x"/>
                                          </p:val>
                                        </p:tav>
                                        <p:tav tm="100000">
                                          <p:val>
                                            <p:strVal val="#ppt_x"/>
                                          </p:val>
                                        </p:tav>
                                      </p:tavLst>
                                    </p:anim>
                                    <p:anim calcmode="lin" valueType="num">
                                      <p:cBhvr>
                                        <p:cTn id="19"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61"/>
                                        </p:tgtEl>
                                      </p:cBhvr>
                                    </p:animEffect>
                                    <p:set>
                                      <p:cBhvr>
                                        <p:cTn id="24" dur="1" fill="hold">
                                          <p:stCondLst>
                                            <p:cond delay="499"/>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3600" b="1" dirty="0" smtClean="0">
                <a:solidFill>
                  <a:srgbClr val="7030A0"/>
                </a:solidFill>
              </a:rPr>
              <a:t>We just need to handle the case</a:t>
            </a:r>
            <a:br>
              <a:rPr lang="en-US" sz="3600" b="1" dirty="0" smtClean="0">
                <a:solidFill>
                  <a:srgbClr val="7030A0"/>
                </a:solidFill>
              </a:rPr>
            </a:br>
            <a:r>
              <a:rPr lang="en-US" sz="3600" b="1" dirty="0" smtClean="0">
                <a:solidFill>
                  <a:srgbClr val="7030A0"/>
                </a:solidFill>
              </a:rPr>
              <a:t> </a:t>
            </a:r>
            <a:endParaRPr lang="en-US" sz="3600" dirty="0"/>
          </a:p>
        </p:txBody>
      </p:sp>
      <p:sp>
        <p:nvSpPr>
          <p:cNvPr id="6" name="Subtitle 5"/>
          <p:cNvSpPr>
            <a:spLocks noGrp="1"/>
          </p:cNvSpPr>
          <p:nvPr>
            <p:ph type="subTitle" idx="1"/>
          </p:nvPr>
        </p:nvSpPr>
        <p:spPr/>
        <p:txBody>
          <a:bodyPr/>
          <a:lstStyle/>
          <a:p>
            <a:r>
              <a:rPr lang="en-US" b="1" dirty="0">
                <a:solidFill>
                  <a:schemeClr val="tx1"/>
                </a:solidFill>
              </a:rPr>
              <a:t>“s </a:t>
            </a:r>
            <a:r>
              <a:rPr lang="en-US" dirty="0">
                <a:solidFill>
                  <a:schemeClr val="tx1"/>
                </a:solidFill>
              </a:rPr>
              <a:t>is</a:t>
            </a:r>
            <a:r>
              <a:rPr lang="en-US" b="1" dirty="0">
                <a:solidFill>
                  <a:schemeClr val="tx1"/>
                </a:solidFill>
              </a:rPr>
              <a:t> black” </a:t>
            </a:r>
            <a:endParaRPr lang="en-US" dirty="0">
              <a:solidFill>
                <a:schemeClr val="tx1"/>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27</a:t>
            </a:fld>
            <a:endParaRPr lang="en-US"/>
          </a:p>
        </p:txBody>
      </p:sp>
    </p:spTree>
    <p:extLst>
      <p:ext uri="{BB962C8B-B14F-4D97-AF65-F5344CB8AC3E}">
        <p14:creationId xmlns:p14="http://schemas.microsoft.com/office/powerpoint/2010/main" val="2926819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rgbClr val="7030A0"/>
                </a:solidFill>
              </a:rPr>
              <a:t>Handling the case:</a:t>
            </a:r>
            <a:r>
              <a:rPr lang="en-US" sz="3600" b="1" dirty="0" smtClean="0"/>
              <a:t> s</a:t>
            </a:r>
            <a:r>
              <a:rPr lang="en-US" sz="3600" b="1" dirty="0" smtClean="0">
                <a:solidFill>
                  <a:srgbClr val="7030A0"/>
                </a:solidFill>
              </a:rPr>
              <a:t> </a:t>
            </a:r>
            <a:r>
              <a:rPr lang="en-US" sz="3600" dirty="0" smtClean="0"/>
              <a:t>is</a:t>
            </a:r>
            <a:r>
              <a:rPr lang="en-US" sz="3600" b="1" dirty="0" smtClean="0">
                <a:solidFill>
                  <a:srgbClr val="7030A0"/>
                </a:solidFill>
              </a:rPr>
              <a:t> </a:t>
            </a:r>
            <a:r>
              <a:rPr lang="en-US" sz="3600" b="1" dirty="0" smtClean="0"/>
              <a:t>black</a:t>
            </a:r>
            <a:endParaRPr lang="en-US" sz="3600" b="1" dirty="0"/>
          </a:p>
        </p:txBody>
      </p:sp>
      <p:sp>
        <p:nvSpPr>
          <p:cNvPr id="3" name="Content Placeholder 2"/>
          <p:cNvSpPr>
            <a:spLocks noGrp="1"/>
          </p:cNvSpPr>
          <p:nvPr>
            <p:ph idx="1"/>
          </p:nvPr>
        </p:nvSpPr>
        <p:spPr/>
        <p:txBody>
          <a:bodyPr/>
          <a:lstStyle/>
          <a:p>
            <a:pPr marL="0" indent="0">
              <a:buNone/>
            </a:pPr>
            <a:r>
              <a:rPr lang="en-US" sz="2400" b="1" dirty="0" smtClean="0">
                <a:solidFill>
                  <a:srgbClr val="7030A0"/>
                </a:solidFill>
              </a:rPr>
              <a:t>Case 1:</a:t>
            </a:r>
            <a:r>
              <a:rPr lang="en-US" sz="2400" dirty="0" smtClean="0"/>
              <a:t> </a:t>
            </a:r>
            <a:r>
              <a:rPr lang="en-US" sz="2000" dirty="0" smtClean="0"/>
              <a:t>both children of </a:t>
            </a:r>
            <a:r>
              <a:rPr lang="en-US" sz="2000" b="1" dirty="0" smtClean="0"/>
              <a:t>s</a:t>
            </a:r>
            <a:r>
              <a:rPr lang="en-US" sz="2000" dirty="0" smtClean="0"/>
              <a:t> are </a:t>
            </a:r>
            <a:r>
              <a:rPr lang="en-US" sz="2000" b="1" dirty="0" smtClean="0"/>
              <a:t>black</a:t>
            </a:r>
            <a:endParaRPr lang="en-US" sz="2400" b="1" dirty="0" smtClean="0"/>
          </a:p>
          <a:p>
            <a:pPr marL="0" indent="0">
              <a:buNone/>
            </a:pPr>
            <a:endParaRPr lang="en-US" sz="2400" dirty="0"/>
          </a:p>
          <a:p>
            <a:pPr marL="0" indent="0">
              <a:buNone/>
            </a:pPr>
            <a:endParaRPr lang="en-US" sz="2400" dirty="0" smtClean="0"/>
          </a:p>
          <a:p>
            <a:pPr marL="0" indent="0">
              <a:buNone/>
            </a:pPr>
            <a:r>
              <a:rPr lang="en-US" sz="2400" b="1" dirty="0" smtClean="0">
                <a:solidFill>
                  <a:srgbClr val="7030A0"/>
                </a:solidFill>
              </a:rPr>
              <a:t>Case 2:</a:t>
            </a:r>
            <a:r>
              <a:rPr lang="en-US" sz="2400" dirty="0" smtClean="0"/>
              <a:t> </a:t>
            </a:r>
            <a:r>
              <a:rPr lang="en-US" sz="2000" dirty="0" smtClean="0"/>
              <a:t>at least one child of </a:t>
            </a:r>
            <a:r>
              <a:rPr lang="en-US" sz="2000" b="1" dirty="0" smtClean="0"/>
              <a:t>s</a:t>
            </a:r>
            <a:r>
              <a:rPr lang="en-US" sz="2000" dirty="0" smtClean="0"/>
              <a:t> is </a:t>
            </a:r>
            <a:r>
              <a:rPr lang="en-US" sz="2000" b="1" dirty="0" smtClean="0">
                <a:solidFill>
                  <a:srgbClr val="C00000"/>
                </a:solidFill>
              </a:rPr>
              <a:t>red</a:t>
            </a:r>
            <a:endParaRPr lang="en-US" sz="2000" b="1" dirty="0">
              <a:solidFill>
                <a:srgbClr val="C00000"/>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28</a:t>
            </a:fld>
            <a:endParaRPr lang="en-US"/>
          </a:p>
        </p:txBody>
      </p:sp>
      <p:sp>
        <p:nvSpPr>
          <p:cNvPr id="101" name="Oval 100"/>
          <p:cNvSpPr/>
          <p:nvPr/>
        </p:nvSpPr>
        <p:spPr>
          <a:xfrm>
            <a:off x="6166917" y="25740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p:nvPr/>
        </p:nvCxnSpPr>
        <p:spPr>
          <a:xfrm flipH="1">
            <a:off x="57308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64308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4008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69297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6" name="Group 5"/>
          <p:cNvGrpSpPr/>
          <p:nvPr/>
        </p:nvGrpSpPr>
        <p:grpSpPr>
          <a:xfrm>
            <a:off x="4648200" y="2602468"/>
            <a:ext cx="1242484" cy="1664732"/>
            <a:chOff x="2415116" y="3288268"/>
            <a:chExt cx="1242484" cy="1664732"/>
          </a:xfrm>
        </p:grpSpPr>
        <p:sp>
          <p:nvSpPr>
            <p:cNvPr id="100" name="Oval 99"/>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86" name="Isosceles Triangle 85"/>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8" name="Group 87"/>
            <p:cNvGrpSpPr/>
            <p:nvPr/>
          </p:nvGrpSpPr>
          <p:grpSpPr>
            <a:xfrm>
              <a:off x="2415116" y="32882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29" name="TextBox 28"/>
          <p:cNvSpPr txBox="1"/>
          <p:nvPr/>
        </p:nvSpPr>
        <p:spPr>
          <a:xfrm>
            <a:off x="7848600" y="2602468"/>
            <a:ext cx="276038" cy="369332"/>
          </a:xfrm>
          <a:prstGeom prst="rect">
            <a:avLst/>
          </a:prstGeom>
          <a:noFill/>
        </p:spPr>
        <p:txBody>
          <a:bodyPr wrap="none" rtlCol="0">
            <a:spAutoFit/>
          </a:bodyPr>
          <a:lstStyle/>
          <a:p>
            <a:r>
              <a:rPr lang="en-US" b="1" dirty="0"/>
              <a:t>s</a:t>
            </a:r>
          </a:p>
        </p:txBody>
      </p:sp>
      <p:cxnSp>
        <p:nvCxnSpPr>
          <p:cNvPr id="32" name="Straight Arrow Connector 31"/>
          <p:cNvCxnSpPr/>
          <p:nvPr/>
        </p:nvCxnSpPr>
        <p:spPr>
          <a:xfrm flipH="1">
            <a:off x="72390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6400800" y="3474181"/>
            <a:ext cx="1452494" cy="1478819"/>
            <a:chOff x="3581400" y="3397981"/>
            <a:chExt cx="1452494" cy="1478819"/>
          </a:xfrm>
        </p:grpSpPr>
        <p:sp>
          <p:nvSpPr>
            <p:cNvPr id="34" name="Isosceles Triangle 33"/>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Oval 34"/>
            <p:cNvSpPr/>
            <p:nvPr/>
          </p:nvSpPr>
          <p:spPr>
            <a:xfrm>
              <a:off x="4584177" y="396240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36" name="Isosceles Triangle 35"/>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p:cNvSpPr/>
            <p:nvPr/>
          </p:nvSpPr>
          <p:spPr>
            <a:xfrm>
              <a:off x="37338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38" name="Straight Arrow Connector 37"/>
            <p:cNvCxnSpPr>
              <a:endCxn id="37"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5"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5406902" y="1764268"/>
            <a:ext cx="788582" cy="750332"/>
            <a:chOff x="3730502" y="1764268"/>
            <a:chExt cx="788582" cy="750332"/>
          </a:xfrm>
        </p:grpSpPr>
        <p:cxnSp>
          <p:nvCxnSpPr>
            <p:cNvPr id="25" name="Straight Arrow Connector 24"/>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730502" y="1764268"/>
              <a:ext cx="266420" cy="369332"/>
            </a:xfrm>
            <a:prstGeom prst="rect">
              <a:avLst/>
            </a:prstGeom>
            <a:noFill/>
          </p:spPr>
          <p:txBody>
            <a:bodyPr wrap="none" rtlCol="0">
              <a:spAutoFit/>
            </a:bodyPr>
            <a:lstStyle/>
            <a:p>
              <a:r>
                <a:rPr lang="en-US" b="1" dirty="0" smtClean="0"/>
                <a:t>r</a:t>
              </a:r>
              <a:endParaRPr lang="en-US" b="1" dirty="0"/>
            </a:p>
          </p:txBody>
        </p:sp>
      </p:grpSp>
      <mc:AlternateContent xmlns:mc="http://schemas.openxmlformats.org/markup-compatibility/2006" xmlns:a14="http://schemas.microsoft.com/office/drawing/2010/main">
        <mc:Choice Requires="a14">
          <p:sp>
            <p:nvSpPr>
              <p:cNvPr id="28" name="TextBox 27"/>
              <p:cNvSpPr txBox="1"/>
              <p:nvPr/>
            </p:nvSpPr>
            <p:spPr>
              <a:xfrm>
                <a:off x="5411849" y="39902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5411849" y="3990201"/>
                <a:ext cx="303151" cy="276999"/>
              </a:xfrm>
              <a:prstGeom prst="rect">
                <a:avLst/>
              </a:prstGeom>
              <a:blipFill rotWithShape="1">
                <a:blip r:embed="rId2"/>
                <a:stretch>
                  <a:fillRect r="-7692" b="-14894"/>
                </a:stretch>
              </a:blipFill>
              <a:ln>
                <a:solidFill>
                  <a:schemeClr val="tx1"/>
                </a:solidFill>
              </a:ln>
            </p:spPr>
            <p:txBody>
              <a:bodyPr/>
              <a:lstStyle/>
              <a:p>
                <a:r>
                  <a:rPr lang="en-IN">
                    <a:noFill/>
                  </a:rPr>
                  <a:t> </a:t>
                </a:r>
              </a:p>
            </p:txBody>
          </p:sp>
        </mc:Fallback>
      </mc:AlternateContent>
    </p:spTree>
    <p:extLst>
      <p:ext uri="{BB962C8B-B14F-4D97-AF65-F5344CB8AC3E}">
        <p14:creationId xmlns:p14="http://schemas.microsoft.com/office/powerpoint/2010/main" val="3898572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2130425"/>
            <a:ext cx="8001000" cy="1470025"/>
          </a:xfrm>
        </p:spPr>
        <p:txBody>
          <a:bodyPr/>
          <a:lstStyle/>
          <a:p>
            <a:r>
              <a:rPr lang="en-US" sz="3200" b="1" dirty="0" smtClean="0"/>
              <a:t> </a:t>
            </a:r>
            <a:r>
              <a:rPr lang="en-US" sz="3200" b="1" dirty="0">
                <a:solidFill>
                  <a:srgbClr val="7030A0"/>
                </a:solidFill>
              </a:rPr>
              <a:t>Handling the case: </a:t>
            </a:r>
            <a:br>
              <a:rPr lang="en-US" sz="3200" b="1" dirty="0">
                <a:solidFill>
                  <a:srgbClr val="7030A0"/>
                </a:solidFill>
              </a:rPr>
            </a:br>
            <a:r>
              <a:rPr lang="en-US" sz="3200" b="1" dirty="0"/>
              <a:t>s </a:t>
            </a:r>
            <a:r>
              <a:rPr lang="en-US" sz="3200" dirty="0"/>
              <a:t>is</a:t>
            </a:r>
            <a:r>
              <a:rPr lang="en-US" sz="3200" b="1" dirty="0"/>
              <a:t> </a:t>
            </a:r>
            <a:r>
              <a:rPr lang="en-US" sz="3200" b="1" u="sng" dirty="0"/>
              <a:t>black</a:t>
            </a:r>
            <a:r>
              <a:rPr lang="en-US" sz="3200" b="1" dirty="0"/>
              <a:t> </a:t>
            </a:r>
            <a:r>
              <a:rPr lang="en-US" sz="3200" dirty="0"/>
              <a:t>and </a:t>
            </a:r>
            <a:r>
              <a:rPr lang="en-US" sz="3200" u="sng" dirty="0"/>
              <a:t>both children</a:t>
            </a:r>
            <a:r>
              <a:rPr lang="en-US" sz="3200" dirty="0"/>
              <a:t> of </a:t>
            </a:r>
            <a:r>
              <a:rPr lang="en-US" sz="3200" b="1" dirty="0"/>
              <a:t>s </a:t>
            </a:r>
            <a:r>
              <a:rPr lang="en-US" sz="3200" dirty="0"/>
              <a:t>are</a:t>
            </a:r>
            <a:r>
              <a:rPr lang="en-US" sz="3200" b="1" dirty="0"/>
              <a:t> </a:t>
            </a:r>
            <a:r>
              <a:rPr lang="en-US" sz="3200" b="1" u="sng" dirty="0"/>
              <a:t>black</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29</a:t>
            </a:fld>
            <a:endParaRPr lang="en-US"/>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18964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7030A0"/>
                </a:solidFill>
              </a:rPr>
              <a:t>A </a:t>
            </a:r>
            <a:r>
              <a:rPr lang="en-US" sz="3600" b="1" dirty="0" smtClean="0">
                <a:solidFill>
                  <a:srgbClr val="FF0000"/>
                </a:solidFill>
              </a:rPr>
              <a:t>red</a:t>
            </a:r>
            <a:r>
              <a:rPr lang="en-US" sz="3600" b="1" dirty="0" smtClean="0">
                <a:solidFill>
                  <a:srgbClr val="7030A0"/>
                </a:solidFill>
              </a:rPr>
              <a:t>-</a:t>
            </a:r>
            <a:r>
              <a:rPr lang="en-US" sz="3600" b="1" dirty="0" smtClean="0"/>
              <a:t>black</a:t>
            </a:r>
            <a:r>
              <a:rPr lang="en-US" sz="3600" b="1" dirty="0" smtClean="0">
                <a:solidFill>
                  <a:srgbClr val="7030A0"/>
                </a:solidFill>
              </a:rPr>
              <a:t> tree</a:t>
            </a:r>
            <a:endParaRPr lang="en-US" sz="3600" b="1" dirty="0">
              <a:solidFill>
                <a:srgbClr val="7030A0"/>
              </a:solidFill>
            </a:endParaRP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a:t>
            </a:fld>
            <a:endParaRPr lang="en-US"/>
          </a:p>
        </p:txBody>
      </p:sp>
      <p:grpSp>
        <p:nvGrpSpPr>
          <p:cNvPr id="21" name="Group 20"/>
          <p:cNvGrpSpPr/>
          <p:nvPr/>
        </p:nvGrpSpPr>
        <p:grpSpPr>
          <a:xfrm>
            <a:off x="990601" y="4845369"/>
            <a:ext cx="225309" cy="564831"/>
            <a:chOff x="853448" y="1644969"/>
            <a:chExt cx="255680" cy="559397"/>
          </a:xfrm>
        </p:grpSpPr>
        <p:grpSp>
          <p:nvGrpSpPr>
            <p:cNvPr id="22" name="Group 21"/>
            <p:cNvGrpSpPr/>
            <p:nvPr/>
          </p:nvGrpSpPr>
          <p:grpSpPr>
            <a:xfrm>
              <a:off x="853448" y="1981200"/>
              <a:ext cx="201169" cy="223166"/>
              <a:chOff x="2447520" y="2514600"/>
              <a:chExt cx="201169" cy="223166"/>
            </a:xfrm>
          </p:grpSpPr>
          <p:sp>
            <p:nvSpPr>
              <p:cNvPr id="24" name="Rectangle 23"/>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2447520" y="2514600"/>
                <a:ext cx="201169" cy="212884"/>
                <a:chOff x="2447520" y="2524882"/>
                <a:chExt cx="201169" cy="212884"/>
              </a:xfrm>
            </p:grpSpPr>
            <p:cxnSp>
              <p:nvCxnSpPr>
                <p:cNvPr id="26" name="Straight Connector 25"/>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3" name="Straight Arrow Connector 22"/>
            <p:cNvCxnSpPr>
              <a:endCxn id="24"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349682" y="4845369"/>
            <a:ext cx="232681" cy="564831"/>
            <a:chOff x="780160" y="1648024"/>
            <a:chExt cx="274457" cy="556342"/>
          </a:xfrm>
        </p:grpSpPr>
        <p:grpSp>
          <p:nvGrpSpPr>
            <p:cNvPr id="80" name="Group 79"/>
            <p:cNvGrpSpPr/>
            <p:nvPr/>
          </p:nvGrpSpPr>
          <p:grpSpPr>
            <a:xfrm>
              <a:off x="853448" y="1981200"/>
              <a:ext cx="201169" cy="223166"/>
              <a:chOff x="2447520" y="2514600"/>
              <a:chExt cx="201169" cy="223166"/>
            </a:xfrm>
          </p:grpSpPr>
          <p:sp>
            <p:nvSpPr>
              <p:cNvPr id="82" name="Rectangle 8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p:cNvGrpSpPr/>
              <p:nvPr/>
            </p:nvGrpSpPr>
            <p:grpSpPr>
              <a:xfrm>
                <a:off x="2447520" y="2514600"/>
                <a:ext cx="201169" cy="212884"/>
                <a:chOff x="2447520" y="2524882"/>
                <a:chExt cx="201169" cy="212884"/>
              </a:xfrm>
            </p:grpSpPr>
            <p:cxnSp>
              <p:nvCxnSpPr>
                <p:cNvPr id="84" name="Straight Connector 83"/>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81" name="Straight Arrow Connector 80"/>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2057400" y="4845369"/>
            <a:ext cx="225309" cy="564831"/>
            <a:chOff x="853448" y="1644969"/>
            <a:chExt cx="255680" cy="559397"/>
          </a:xfrm>
        </p:grpSpPr>
        <p:grpSp>
          <p:nvGrpSpPr>
            <p:cNvPr id="131" name="Group 130"/>
            <p:cNvGrpSpPr/>
            <p:nvPr/>
          </p:nvGrpSpPr>
          <p:grpSpPr>
            <a:xfrm>
              <a:off x="853448" y="1981200"/>
              <a:ext cx="201169" cy="223166"/>
              <a:chOff x="2447520" y="2514600"/>
              <a:chExt cx="201169" cy="223166"/>
            </a:xfrm>
          </p:grpSpPr>
          <p:sp>
            <p:nvSpPr>
              <p:cNvPr id="133" name="Rectangle 13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oup 133"/>
              <p:cNvGrpSpPr/>
              <p:nvPr/>
            </p:nvGrpSpPr>
            <p:grpSpPr>
              <a:xfrm>
                <a:off x="2447520" y="2514600"/>
                <a:ext cx="201169" cy="212884"/>
                <a:chOff x="2447520" y="2524882"/>
                <a:chExt cx="201169" cy="212884"/>
              </a:xfrm>
            </p:grpSpPr>
            <p:cxnSp>
              <p:nvCxnSpPr>
                <p:cNvPr id="135" name="Straight Connector 13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32" name="Straight Arrow Connector 131"/>
            <p:cNvCxnSpPr>
              <a:endCxn id="133"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2416481" y="4845369"/>
            <a:ext cx="232681" cy="564831"/>
            <a:chOff x="780160" y="1648024"/>
            <a:chExt cx="274457" cy="556342"/>
          </a:xfrm>
        </p:grpSpPr>
        <p:grpSp>
          <p:nvGrpSpPr>
            <p:cNvPr id="125" name="Group 124"/>
            <p:cNvGrpSpPr/>
            <p:nvPr/>
          </p:nvGrpSpPr>
          <p:grpSpPr>
            <a:xfrm>
              <a:off x="853448" y="1981200"/>
              <a:ext cx="201169" cy="223166"/>
              <a:chOff x="2447520" y="2514600"/>
              <a:chExt cx="201169" cy="223166"/>
            </a:xfrm>
          </p:grpSpPr>
          <p:sp>
            <p:nvSpPr>
              <p:cNvPr id="127" name="Rectangle 12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8" name="Group 127"/>
              <p:cNvGrpSpPr/>
              <p:nvPr/>
            </p:nvGrpSpPr>
            <p:grpSpPr>
              <a:xfrm>
                <a:off x="2447520" y="2514600"/>
                <a:ext cx="201169" cy="212884"/>
                <a:chOff x="2447520" y="2524882"/>
                <a:chExt cx="201169" cy="212884"/>
              </a:xfrm>
            </p:grpSpPr>
            <p:cxnSp>
              <p:nvCxnSpPr>
                <p:cNvPr id="129" name="Straight Connector 12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6" name="Straight Arrow Connector 12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39" name="Group 138"/>
          <p:cNvGrpSpPr/>
          <p:nvPr/>
        </p:nvGrpSpPr>
        <p:grpSpPr>
          <a:xfrm>
            <a:off x="3124200" y="4845369"/>
            <a:ext cx="225309" cy="564831"/>
            <a:chOff x="853448" y="1644969"/>
            <a:chExt cx="255680" cy="559397"/>
          </a:xfrm>
        </p:grpSpPr>
        <p:grpSp>
          <p:nvGrpSpPr>
            <p:cNvPr id="147" name="Group 146"/>
            <p:cNvGrpSpPr/>
            <p:nvPr/>
          </p:nvGrpSpPr>
          <p:grpSpPr>
            <a:xfrm>
              <a:off x="853448" y="1981200"/>
              <a:ext cx="201169" cy="223166"/>
              <a:chOff x="2447520" y="2514600"/>
              <a:chExt cx="201169" cy="223166"/>
            </a:xfrm>
          </p:grpSpPr>
          <p:sp>
            <p:nvSpPr>
              <p:cNvPr id="149" name="Rectangle 148"/>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0" name="Group 149"/>
              <p:cNvGrpSpPr/>
              <p:nvPr/>
            </p:nvGrpSpPr>
            <p:grpSpPr>
              <a:xfrm>
                <a:off x="2447520" y="2514600"/>
                <a:ext cx="201169" cy="212884"/>
                <a:chOff x="2447520" y="2524882"/>
                <a:chExt cx="201169" cy="212884"/>
              </a:xfrm>
            </p:grpSpPr>
            <p:cxnSp>
              <p:nvCxnSpPr>
                <p:cNvPr id="151" name="Straight Connector 150"/>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48" name="Straight Arrow Connector 147"/>
            <p:cNvCxnSpPr>
              <a:endCxn id="149"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3483281" y="4845369"/>
            <a:ext cx="232681" cy="564831"/>
            <a:chOff x="780160" y="1648024"/>
            <a:chExt cx="274457" cy="556342"/>
          </a:xfrm>
        </p:grpSpPr>
        <p:grpSp>
          <p:nvGrpSpPr>
            <p:cNvPr id="141" name="Group 140"/>
            <p:cNvGrpSpPr/>
            <p:nvPr/>
          </p:nvGrpSpPr>
          <p:grpSpPr>
            <a:xfrm>
              <a:off x="853448" y="1981200"/>
              <a:ext cx="201169" cy="223166"/>
              <a:chOff x="2447520" y="2514600"/>
              <a:chExt cx="201169" cy="223166"/>
            </a:xfrm>
          </p:grpSpPr>
          <p:sp>
            <p:nvSpPr>
              <p:cNvPr id="143" name="Rectangle 14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4" name="Group 143"/>
              <p:cNvGrpSpPr/>
              <p:nvPr/>
            </p:nvGrpSpPr>
            <p:grpSpPr>
              <a:xfrm>
                <a:off x="2447520" y="2514600"/>
                <a:ext cx="201169" cy="212884"/>
                <a:chOff x="2447520" y="2524882"/>
                <a:chExt cx="201169" cy="212884"/>
              </a:xfrm>
            </p:grpSpPr>
            <p:cxnSp>
              <p:nvCxnSpPr>
                <p:cNvPr id="145" name="Straight Connector 14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42" name="Straight Arrow Connector 141"/>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5" name="Group 154"/>
          <p:cNvGrpSpPr/>
          <p:nvPr/>
        </p:nvGrpSpPr>
        <p:grpSpPr>
          <a:xfrm>
            <a:off x="4038600" y="4845369"/>
            <a:ext cx="225309" cy="564831"/>
            <a:chOff x="853448" y="1644969"/>
            <a:chExt cx="255680" cy="559397"/>
          </a:xfrm>
        </p:grpSpPr>
        <p:grpSp>
          <p:nvGrpSpPr>
            <p:cNvPr id="163" name="Group 162"/>
            <p:cNvGrpSpPr/>
            <p:nvPr/>
          </p:nvGrpSpPr>
          <p:grpSpPr>
            <a:xfrm>
              <a:off x="853448" y="1981200"/>
              <a:ext cx="201169" cy="223166"/>
              <a:chOff x="2447520" y="2514600"/>
              <a:chExt cx="201169" cy="223166"/>
            </a:xfrm>
          </p:grpSpPr>
          <p:sp>
            <p:nvSpPr>
              <p:cNvPr id="165" name="Rectangle 164"/>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6" name="Group 165"/>
              <p:cNvGrpSpPr/>
              <p:nvPr/>
            </p:nvGrpSpPr>
            <p:grpSpPr>
              <a:xfrm>
                <a:off x="2447520" y="2514600"/>
                <a:ext cx="201169" cy="212884"/>
                <a:chOff x="2447520" y="2524882"/>
                <a:chExt cx="201169" cy="212884"/>
              </a:xfrm>
            </p:grpSpPr>
            <p:cxnSp>
              <p:nvCxnSpPr>
                <p:cNvPr id="167" name="Straight Connector 166"/>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4" name="Straight Arrow Connector 163"/>
            <p:cNvCxnSpPr>
              <a:endCxn id="165"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6" name="Group 155"/>
          <p:cNvGrpSpPr/>
          <p:nvPr/>
        </p:nvGrpSpPr>
        <p:grpSpPr>
          <a:xfrm>
            <a:off x="4397681" y="4845369"/>
            <a:ext cx="232681" cy="564831"/>
            <a:chOff x="780160" y="1648024"/>
            <a:chExt cx="274457" cy="556342"/>
          </a:xfrm>
        </p:grpSpPr>
        <p:grpSp>
          <p:nvGrpSpPr>
            <p:cNvPr id="157" name="Group 156"/>
            <p:cNvGrpSpPr/>
            <p:nvPr/>
          </p:nvGrpSpPr>
          <p:grpSpPr>
            <a:xfrm>
              <a:off x="853448" y="1981200"/>
              <a:ext cx="201169" cy="223166"/>
              <a:chOff x="2447520" y="2514600"/>
              <a:chExt cx="201169" cy="223166"/>
            </a:xfrm>
          </p:grpSpPr>
          <p:sp>
            <p:nvSpPr>
              <p:cNvPr id="159" name="Rectangle 158"/>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0" name="Group 159"/>
              <p:cNvGrpSpPr/>
              <p:nvPr/>
            </p:nvGrpSpPr>
            <p:grpSpPr>
              <a:xfrm>
                <a:off x="2447520" y="2514600"/>
                <a:ext cx="201169" cy="212884"/>
                <a:chOff x="2447520" y="2524882"/>
                <a:chExt cx="201169" cy="212884"/>
              </a:xfrm>
            </p:grpSpPr>
            <p:cxnSp>
              <p:nvCxnSpPr>
                <p:cNvPr id="161" name="Straight Connector 160"/>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8" name="Straight Arrow Connector 157"/>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p:nvGrpSpPr>
        <p:grpSpPr>
          <a:xfrm>
            <a:off x="5080527" y="4683435"/>
            <a:ext cx="177273" cy="225334"/>
            <a:chOff x="2447520" y="2514600"/>
            <a:chExt cx="201169" cy="223166"/>
          </a:xfrm>
        </p:grpSpPr>
        <p:sp>
          <p:nvSpPr>
            <p:cNvPr id="181" name="Rectangle 180"/>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2" name="Group 181"/>
            <p:cNvGrpSpPr/>
            <p:nvPr/>
          </p:nvGrpSpPr>
          <p:grpSpPr>
            <a:xfrm>
              <a:off x="2447520" y="2514600"/>
              <a:ext cx="201169" cy="212884"/>
              <a:chOff x="2447520" y="2524882"/>
              <a:chExt cx="201169" cy="212884"/>
            </a:xfrm>
          </p:grpSpPr>
          <p:cxnSp>
            <p:nvCxnSpPr>
              <p:cNvPr id="183" name="Straight Connector 182"/>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89" name="Group 188"/>
          <p:cNvGrpSpPr/>
          <p:nvPr/>
        </p:nvGrpSpPr>
        <p:grpSpPr>
          <a:xfrm>
            <a:off x="6113452" y="4682198"/>
            <a:ext cx="170548" cy="226571"/>
            <a:chOff x="2447520" y="2514600"/>
            <a:chExt cx="201169" cy="223166"/>
          </a:xfrm>
        </p:grpSpPr>
        <p:sp>
          <p:nvSpPr>
            <p:cNvPr id="191" name="Rectangle 190"/>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2" name="Group 191"/>
            <p:cNvGrpSpPr/>
            <p:nvPr/>
          </p:nvGrpSpPr>
          <p:grpSpPr>
            <a:xfrm>
              <a:off x="2447520" y="2514600"/>
              <a:ext cx="201169" cy="212884"/>
              <a:chOff x="2447520" y="2524882"/>
              <a:chExt cx="201169" cy="212884"/>
            </a:xfrm>
          </p:grpSpPr>
          <p:cxnSp>
            <p:nvCxnSpPr>
              <p:cNvPr id="193" name="Straight Connector 192"/>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21" name="Group 220"/>
          <p:cNvGrpSpPr/>
          <p:nvPr/>
        </p:nvGrpSpPr>
        <p:grpSpPr>
          <a:xfrm>
            <a:off x="7543800" y="3810000"/>
            <a:ext cx="170548" cy="226571"/>
            <a:chOff x="2447520" y="2514600"/>
            <a:chExt cx="201169" cy="223166"/>
          </a:xfrm>
        </p:grpSpPr>
        <p:sp>
          <p:nvSpPr>
            <p:cNvPr id="223" name="Rectangle 22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4" name="Group 223"/>
            <p:cNvGrpSpPr/>
            <p:nvPr/>
          </p:nvGrpSpPr>
          <p:grpSpPr>
            <a:xfrm>
              <a:off x="2447520" y="2514600"/>
              <a:ext cx="201169" cy="212884"/>
              <a:chOff x="2447520" y="2524882"/>
              <a:chExt cx="201169" cy="212884"/>
            </a:xfrm>
          </p:grpSpPr>
          <p:cxnSp>
            <p:nvCxnSpPr>
              <p:cNvPr id="225" name="Straight Connector 22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35" name="Oval 234"/>
          <p:cNvSpPr/>
          <p:nvPr/>
        </p:nvSpPr>
        <p:spPr>
          <a:xfrm>
            <a:off x="4514094" y="22529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7" name="Oval 236"/>
          <p:cNvSpPr/>
          <p:nvPr/>
        </p:nvSpPr>
        <p:spPr>
          <a:xfrm>
            <a:off x="6419094" y="30464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9" name="Oval 238"/>
          <p:cNvSpPr/>
          <p:nvPr/>
        </p:nvSpPr>
        <p:spPr>
          <a:xfrm>
            <a:off x="1770894" y="384143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0" name="Oval 239"/>
          <p:cNvSpPr/>
          <p:nvPr/>
        </p:nvSpPr>
        <p:spPr>
          <a:xfrm>
            <a:off x="5504694" y="3816182"/>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243" name="Oval 242"/>
          <p:cNvSpPr/>
          <p:nvPr/>
        </p:nvSpPr>
        <p:spPr>
          <a:xfrm>
            <a:off x="3752094" y="38531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5" name="Oval 244"/>
          <p:cNvSpPr/>
          <p:nvPr/>
        </p:nvSpPr>
        <p:spPr>
          <a:xfrm>
            <a:off x="2819400" y="3046421"/>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6" name="Oval 245"/>
          <p:cNvSpPr/>
          <p:nvPr/>
        </p:nvSpPr>
        <p:spPr>
          <a:xfrm>
            <a:off x="1161294"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247" name="Oval 246"/>
          <p:cNvSpPr/>
          <p:nvPr/>
        </p:nvSpPr>
        <p:spPr>
          <a:xfrm>
            <a:off x="2228093"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8" name="Oval 247"/>
          <p:cNvSpPr/>
          <p:nvPr/>
        </p:nvSpPr>
        <p:spPr>
          <a:xfrm>
            <a:off x="3294893"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9" name="Oval 248"/>
          <p:cNvSpPr/>
          <p:nvPr/>
        </p:nvSpPr>
        <p:spPr>
          <a:xfrm>
            <a:off x="4209293"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cxnSp>
        <p:nvCxnSpPr>
          <p:cNvPr id="255" name="Straight Arrow Connector 254"/>
          <p:cNvCxnSpPr/>
          <p:nvPr/>
        </p:nvCxnSpPr>
        <p:spPr>
          <a:xfrm flipH="1">
            <a:off x="2962653" y="2351575"/>
            <a:ext cx="1551441"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p:nvPr/>
        </p:nvCxnSpPr>
        <p:spPr>
          <a:xfrm flipH="1">
            <a:off x="1953760" y="3221205"/>
            <a:ext cx="94184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43" idx="3"/>
          </p:cNvCxnSpPr>
          <p:nvPr/>
        </p:nvCxnSpPr>
        <p:spPr>
          <a:xfrm flipH="1">
            <a:off x="3438147" y="4021484"/>
            <a:ext cx="355905"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a:endCxn id="246" idx="7"/>
          </p:cNvCxnSpPr>
          <p:nvPr/>
        </p:nvCxnSpPr>
        <p:spPr>
          <a:xfrm flipH="1">
            <a:off x="1405842" y="4005590"/>
            <a:ext cx="422958" cy="7146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p:nvPr/>
        </p:nvCxnSpPr>
        <p:spPr>
          <a:xfrm flipH="1">
            <a:off x="5181600" y="4021484"/>
            <a:ext cx="405136"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p:nvPr/>
        </p:nvCxnSpPr>
        <p:spPr>
          <a:xfrm flipH="1">
            <a:off x="5647948" y="3243590"/>
            <a:ext cx="811214" cy="5725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4" name="Straight Arrow Connector 263"/>
          <p:cNvCxnSpPr/>
          <p:nvPr/>
        </p:nvCxnSpPr>
        <p:spPr>
          <a:xfrm>
            <a:off x="3048000" y="3221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a:off x="6705600" y="3221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9" name="Straight Arrow Connector 268"/>
          <p:cNvCxnSpPr/>
          <p:nvPr/>
        </p:nvCxnSpPr>
        <p:spPr>
          <a:xfrm>
            <a:off x="2029959" y="4005590"/>
            <a:ext cx="3413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0" name="Straight Arrow Connector 269"/>
          <p:cNvCxnSpPr/>
          <p:nvPr/>
        </p:nvCxnSpPr>
        <p:spPr>
          <a:xfrm>
            <a:off x="3942770" y="4013351"/>
            <a:ext cx="368932" cy="6700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1" name="Straight Arrow Connector 270"/>
          <p:cNvCxnSpPr/>
          <p:nvPr/>
        </p:nvCxnSpPr>
        <p:spPr>
          <a:xfrm>
            <a:off x="5763759" y="4005590"/>
            <a:ext cx="4175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p:nvPr/>
        </p:nvCxnSpPr>
        <p:spPr>
          <a:xfrm>
            <a:off x="4800600" y="2396344"/>
            <a:ext cx="1658562"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76" name="Group 275"/>
          <p:cNvGrpSpPr/>
          <p:nvPr/>
        </p:nvGrpSpPr>
        <p:grpSpPr>
          <a:xfrm>
            <a:off x="4419600" y="1643390"/>
            <a:ext cx="502924" cy="578167"/>
            <a:chOff x="1203952" y="3914001"/>
            <a:chExt cx="502924" cy="578167"/>
          </a:xfrm>
        </p:grpSpPr>
        <p:cxnSp>
          <p:nvCxnSpPr>
            <p:cNvPr id="313" name="Elbow Connector 312"/>
            <p:cNvCxnSpPr/>
            <p:nvPr/>
          </p:nvCxnSpPr>
          <p:spPr>
            <a:xfrm rot="16200000" flipH="1">
              <a:off x="1306996" y="4339420"/>
              <a:ext cx="301167" cy="4330"/>
            </a:xfrm>
            <a:prstGeom prst="bentConnector3">
              <a:avLst>
                <a:gd name="adj1" fmla="val 50000"/>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1203952" y="3914001"/>
              <a:ext cx="502924" cy="276999"/>
            </a:xfrm>
            <a:prstGeom prst="rect">
              <a:avLst/>
            </a:prstGeom>
            <a:noFill/>
            <a:ln>
              <a:solidFill>
                <a:srgbClr val="002060"/>
              </a:solidFill>
            </a:ln>
          </p:spPr>
          <p:txBody>
            <a:bodyPr wrap="square" rtlCol="0">
              <a:spAutoFit/>
            </a:bodyPr>
            <a:lstStyle/>
            <a:p>
              <a:r>
                <a:rPr lang="en-US" sz="1200" dirty="0" smtClean="0"/>
                <a:t>root</a:t>
              </a:r>
              <a:endParaRPr lang="en-US" sz="1200" dirty="0"/>
            </a:p>
          </p:txBody>
        </p:sp>
      </p:grpSp>
      <p:sp>
        <p:nvSpPr>
          <p:cNvPr id="277" name="TextBox 276"/>
          <p:cNvSpPr txBox="1"/>
          <p:nvPr/>
        </p:nvSpPr>
        <p:spPr>
          <a:xfrm>
            <a:off x="1143000" y="4648200"/>
            <a:ext cx="256802" cy="261610"/>
          </a:xfrm>
          <a:prstGeom prst="rect">
            <a:avLst/>
          </a:prstGeom>
          <a:noFill/>
        </p:spPr>
        <p:txBody>
          <a:bodyPr wrap="none" rtlCol="0">
            <a:spAutoFit/>
          </a:bodyPr>
          <a:lstStyle/>
          <a:p>
            <a:r>
              <a:rPr lang="en-US" sz="1100" b="1" dirty="0">
                <a:solidFill>
                  <a:schemeClr val="bg2"/>
                </a:solidFill>
              </a:rPr>
              <a:t>2</a:t>
            </a:r>
          </a:p>
        </p:txBody>
      </p:sp>
      <p:sp>
        <p:nvSpPr>
          <p:cNvPr id="278" name="TextBox 277"/>
          <p:cNvSpPr txBox="1"/>
          <p:nvPr/>
        </p:nvSpPr>
        <p:spPr>
          <a:xfrm>
            <a:off x="2819400" y="3014990"/>
            <a:ext cx="328936" cy="261610"/>
          </a:xfrm>
          <a:prstGeom prst="rect">
            <a:avLst/>
          </a:prstGeom>
          <a:noFill/>
        </p:spPr>
        <p:txBody>
          <a:bodyPr wrap="none" rtlCol="0">
            <a:spAutoFit/>
          </a:bodyPr>
          <a:lstStyle/>
          <a:p>
            <a:r>
              <a:rPr lang="en-US" sz="1100" b="1" dirty="0" smtClean="0">
                <a:solidFill>
                  <a:schemeClr val="bg2"/>
                </a:solidFill>
              </a:rPr>
              <a:t>28</a:t>
            </a:r>
            <a:endParaRPr lang="en-US" sz="1100" b="1" dirty="0">
              <a:solidFill>
                <a:schemeClr val="bg2"/>
              </a:solidFill>
            </a:endParaRPr>
          </a:p>
        </p:txBody>
      </p:sp>
      <p:sp>
        <p:nvSpPr>
          <p:cNvPr id="280" name="TextBox 279"/>
          <p:cNvSpPr txBox="1"/>
          <p:nvPr/>
        </p:nvSpPr>
        <p:spPr>
          <a:xfrm>
            <a:off x="4471664" y="2209800"/>
            <a:ext cx="328936" cy="261610"/>
          </a:xfrm>
          <a:prstGeom prst="rect">
            <a:avLst/>
          </a:prstGeom>
          <a:noFill/>
        </p:spPr>
        <p:txBody>
          <a:bodyPr wrap="none" rtlCol="0">
            <a:spAutoFit/>
          </a:bodyPr>
          <a:lstStyle/>
          <a:p>
            <a:r>
              <a:rPr lang="en-US" sz="1100" b="1" dirty="0" smtClean="0">
                <a:solidFill>
                  <a:schemeClr val="bg2"/>
                </a:solidFill>
              </a:rPr>
              <a:t>46</a:t>
            </a:r>
            <a:endParaRPr lang="en-US" sz="1100" b="1" dirty="0">
              <a:solidFill>
                <a:schemeClr val="bg2"/>
              </a:solidFill>
            </a:endParaRPr>
          </a:p>
        </p:txBody>
      </p:sp>
      <p:sp>
        <p:nvSpPr>
          <p:cNvPr id="281" name="TextBox 280"/>
          <p:cNvSpPr txBox="1"/>
          <p:nvPr/>
        </p:nvSpPr>
        <p:spPr>
          <a:xfrm>
            <a:off x="6400800" y="3014990"/>
            <a:ext cx="328936" cy="261610"/>
          </a:xfrm>
          <a:prstGeom prst="rect">
            <a:avLst/>
          </a:prstGeom>
          <a:noFill/>
        </p:spPr>
        <p:txBody>
          <a:bodyPr wrap="none" rtlCol="0">
            <a:spAutoFit/>
          </a:bodyPr>
          <a:lstStyle/>
          <a:p>
            <a:r>
              <a:rPr lang="en-US" sz="1100" b="1" dirty="0" smtClean="0">
                <a:solidFill>
                  <a:schemeClr val="bg2"/>
                </a:solidFill>
              </a:rPr>
              <a:t>67</a:t>
            </a:r>
            <a:endParaRPr lang="en-US" sz="1100" b="1" dirty="0">
              <a:solidFill>
                <a:schemeClr val="bg2"/>
              </a:solidFill>
            </a:endParaRPr>
          </a:p>
        </p:txBody>
      </p:sp>
      <p:sp>
        <p:nvSpPr>
          <p:cNvPr id="298" name="TextBox 297"/>
          <p:cNvSpPr txBox="1"/>
          <p:nvPr/>
        </p:nvSpPr>
        <p:spPr>
          <a:xfrm>
            <a:off x="2209800" y="4648200"/>
            <a:ext cx="328936" cy="261610"/>
          </a:xfrm>
          <a:prstGeom prst="rect">
            <a:avLst/>
          </a:prstGeom>
          <a:noFill/>
        </p:spPr>
        <p:txBody>
          <a:bodyPr wrap="none" rtlCol="0">
            <a:spAutoFit/>
          </a:bodyPr>
          <a:lstStyle/>
          <a:p>
            <a:r>
              <a:rPr lang="en-US" sz="1100" b="1" dirty="0" smtClean="0">
                <a:solidFill>
                  <a:schemeClr val="bg2"/>
                </a:solidFill>
              </a:rPr>
              <a:t>25</a:t>
            </a:r>
            <a:endParaRPr lang="en-US" sz="1100" b="1" dirty="0">
              <a:solidFill>
                <a:schemeClr val="bg2"/>
              </a:solidFill>
            </a:endParaRPr>
          </a:p>
        </p:txBody>
      </p:sp>
      <p:sp>
        <p:nvSpPr>
          <p:cNvPr id="304" name="TextBox 303"/>
          <p:cNvSpPr txBox="1"/>
          <p:nvPr/>
        </p:nvSpPr>
        <p:spPr>
          <a:xfrm>
            <a:off x="1770894" y="3776990"/>
            <a:ext cx="256802" cy="261610"/>
          </a:xfrm>
          <a:prstGeom prst="rect">
            <a:avLst/>
          </a:prstGeom>
          <a:noFill/>
        </p:spPr>
        <p:txBody>
          <a:bodyPr wrap="none" rtlCol="0">
            <a:spAutoFit/>
          </a:bodyPr>
          <a:lstStyle/>
          <a:p>
            <a:r>
              <a:rPr lang="en-US" sz="1100" b="1" dirty="0" smtClean="0">
                <a:solidFill>
                  <a:schemeClr val="bg2"/>
                </a:solidFill>
              </a:rPr>
              <a:t>5</a:t>
            </a:r>
            <a:endParaRPr lang="en-US" sz="1100" b="1" dirty="0">
              <a:solidFill>
                <a:schemeClr val="bg2"/>
              </a:solidFill>
            </a:endParaRPr>
          </a:p>
        </p:txBody>
      </p:sp>
      <p:sp>
        <p:nvSpPr>
          <p:cNvPr id="305" name="TextBox 304"/>
          <p:cNvSpPr txBox="1"/>
          <p:nvPr/>
        </p:nvSpPr>
        <p:spPr>
          <a:xfrm>
            <a:off x="3276600" y="4648200"/>
            <a:ext cx="328936" cy="261610"/>
          </a:xfrm>
          <a:prstGeom prst="rect">
            <a:avLst/>
          </a:prstGeom>
          <a:noFill/>
        </p:spPr>
        <p:txBody>
          <a:bodyPr wrap="none" rtlCol="0">
            <a:spAutoFit/>
          </a:bodyPr>
          <a:lstStyle/>
          <a:p>
            <a:r>
              <a:rPr lang="en-US" sz="1100" b="1" dirty="0" smtClean="0">
                <a:solidFill>
                  <a:schemeClr val="bg2"/>
                </a:solidFill>
              </a:rPr>
              <a:t>31</a:t>
            </a:r>
            <a:endParaRPr lang="en-US" sz="1100" b="1" dirty="0">
              <a:solidFill>
                <a:schemeClr val="bg2"/>
              </a:solidFill>
            </a:endParaRPr>
          </a:p>
        </p:txBody>
      </p:sp>
      <p:sp>
        <p:nvSpPr>
          <p:cNvPr id="306" name="TextBox 305"/>
          <p:cNvSpPr txBox="1"/>
          <p:nvPr/>
        </p:nvSpPr>
        <p:spPr>
          <a:xfrm>
            <a:off x="4166864" y="4648200"/>
            <a:ext cx="328936" cy="261610"/>
          </a:xfrm>
          <a:prstGeom prst="rect">
            <a:avLst/>
          </a:prstGeom>
          <a:noFill/>
        </p:spPr>
        <p:txBody>
          <a:bodyPr wrap="none" rtlCol="0">
            <a:spAutoFit/>
          </a:bodyPr>
          <a:lstStyle/>
          <a:p>
            <a:r>
              <a:rPr lang="en-US" sz="1100" b="1" dirty="0">
                <a:solidFill>
                  <a:schemeClr val="bg2"/>
                </a:solidFill>
              </a:rPr>
              <a:t>4</a:t>
            </a:r>
            <a:r>
              <a:rPr lang="en-US" sz="1100" b="1" dirty="0" smtClean="0">
                <a:solidFill>
                  <a:schemeClr val="bg2"/>
                </a:solidFill>
              </a:rPr>
              <a:t>1</a:t>
            </a:r>
            <a:endParaRPr lang="en-US" sz="1100" b="1" dirty="0">
              <a:solidFill>
                <a:schemeClr val="bg2"/>
              </a:solidFill>
            </a:endParaRPr>
          </a:p>
        </p:txBody>
      </p:sp>
      <p:sp>
        <p:nvSpPr>
          <p:cNvPr id="307" name="TextBox 306"/>
          <p:cNvSpPr txBox="1"/>
          <p:nvPr/>
        </p:nvSpPr>
        <p:spPr>
          <a:xfrm>
            <a:off x="3733800" y="3810000"/>
            <a:ext cx="328936" cy="261610"/>
          </a:xfrm>
          <a:prstGeom prst="rect">
            <a:avLst/>
          </a:prstGeom>
          <a:noFill/>
        </p:spPr>
        <p:txBody>
          <a:bodyPr wrap="none" rtlCol="0">
            <a:spAutoFit/>
          </a:bodyPr>
          <a:lstStyle/>
          <a:p>
            <a:r>
              <a:rPr lang="en-US" sz="1100" b="1" dirty="0" smtClean="0">
                <a:solidFill>
                  <a:schemeClr val="bg2"/>
                </a:solidFill>
              </a:rPr>
              <a:t>35</a:t>
            </a:r>
            <a:endParaRPr lang="en-US" sz="1100" b="1" dirty="0">
              <a:solidFill>
                <a:schemeClr val="bg2"/>
              </a:solidFill>
            </a:endParaRPr>
          </a:p>
        </p:txBody>
      </p:sp>
      <p:sp>
        <p:nvSpPr>
          <p:cNvPr id="308" name="TextBox 307"/>
          <p:cNvSpPr txBox="1"/>
          <p:nvPr/>
        </p:nvSpPr>
        <p:spPr>
          <a:xfrm>
            <a:off x="5486400" y="3776990"/>
            <a:ext cx="328936" cy="261610"/>
          </a:xfrm>
          <a:prstGeom prst="rect">
            <a:avLst/>
          </a:prstGeom>
          <a:noFill/>
        </p:spPr>
        <p:txBody>
          <a:bodyPr wrap="none" rtlCol="0">
            <a:spAutoFit/>
          </a:bodyPr>
          <a:lstStyle/>
          <a:p>
            <a:r>
              <a:rPr lang="en-US" sz="1100" b="1" dirty="0" smtClean="0">
                <a:solidFill>
                  <a:schemeClr val="bg2"/>
                </a:solidFill>
              </a:rPr>
              <a:t>49</a:t>
            </a:r>
            <a:endParaRPr lang="en-US" sz="1100" b="1" dirty="0">
              <a:solidFill>
                <a:schemeClr val="bg2"/>
              </a:solidFill>
            </a:endParaRPr>
          </a:p>
        </p:txBody>
      </p:sp>
    </p:spTree>
    <p:extLst>
      <p:ext uri="{BB962C8B-B14F-4D97-AF65-F5344CB8AC3E}">
        <p14:creationId xmlns:p14="http://schemas.microsoft.com/office/powerpoint/2010/main" val="2494012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rgbClr val="7030A0"/>
                </a:solidFill>
              </a:rPr>
              <a:t>Handling the case: </a:t>
            </a:r>
            <a:br>
              <a:rPr lang="en-US" sz="3600" b="1" dirty="0" smtClean="0">
                <a:solidFill>
                  <a:srgbClr val="7030A0"/>
                </a:solidFill>
              </a:rPr>
            </a:br>
            <a:r>
              <a:rPr lang="en-US" sz="3600" b="1" dirty="0"/>
              <a:t>s </a:t>
            </a:r>
            <a:r>
              <a:rPr lang="en-US" sz="3600" dirty="0"/>
              <a:t>is</a:t>
            </a:r>
            <a:r>
              <a:rPr lang="en-US" sz="3600" b="1" dirty="0"/>
              <a:t> </a:t>
            </a:r>
            <a:r>
              <a:rPr lang="en-US" sz="3600" b="1" u="sng" dirty="0"/>
              <a:t>black</a:t>
            </a:r>
            <a:r>
              <a:rPr lang="en-US" sz="3600" b="1" dirty="0"/>
              <a:t> </a:t>
            </a:r>
            <a:r>
              <a:rPr lang="en-US" sz="3600" dirty="0"/>
              <a:t>and </a:t>
            </a:r>
            <a:r>
              <a:rPr lang="en-US" sz="3600" u="sng" dirty="0"/>
              <a:t>both children</a:t>
            </a:r>
            <a:r>
              <a:rPr lang="en-US" sz="3600" dirty="0"/>
              <a:t> of </a:t>
            </a:r>
            <a:r>
              <a:rPr lang="en-US" sz="3600" b="1" dirty="0"/>
              <a:t>s </a:t>
            </a:r>
            <a:r>
              <a:rPr lang="en-US" sz="3600" dirty="0"/>
              <a:t>are</a:t>
            </a:r>
            <a:r>
              <a:rPr lang="en-US" sz="3600" b="1" dirty="0"/>
              <a:t> </a:t>
            </a:r>
            <a:r>
              <a:rPr lang="en-US" sz="3600" b="1" u="sng" dirty="0"/>
              <a:t>black</a:t>
            </a:r>
            <a:endParaRPr lang="en-US" sz="3600" b="1" dirty="0">
              <a:solidFill>
                <a:srgbClr val="7030A0"/>
              </a:solidFill>
            </a:endParaRPr>
          </a:p>
        </p:txBody>
      </p:sp>
      <p:sp>
        <p:nvSpPr>
          <p:cNvPr id="3" name="Content Placeholder 2"/>
          <p:cNvSpPr>
            <a:spLocks noGrp="1"/>
          </p:cNvSpPr>
          <p:nvPr>
            <p:ph idx="1"/>
          </p:nvPr>
        </p:nvSpPr>
        <p:spPr/>
        <p:txBody>
          <a:bodyPr/>
          <a:lstStyle/>
          <a:p>
            <a:pPr marL="0" indent="0">
              <a:buNone/>
            </a:pPr>
            <a:r>
              <a:rPr lang="en-US" sz="2000" b="1" dirty="0" smtClean="0"/>
              <a:t> </a:t>
            </a:r>
            <a:endParaRPr lang="en-US" sz="2000" b="1"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30</a:t>
            </a:fld>
            <a:endParaRPr lang="en-US"/>
          </a:p>
        </p:txBody>
      </p:sp>
      <p:sp>
        <p:nvSpPr>
          <p:cNvPr id="8" name="Up Arrow Callout 7"/>
          <p:cNvSpPr/>
          <p:nvPr/>
        </p:nvSpPr>
        <p:spPr>
          <a:xfrm>
            <a:off x="992249" y="5334000"/>
            <a:ext cx="2573699" cy="762000"/>
          </a:xfrm>
          <a:prstGeom prst="upArrowCallo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What if we swap colors of </a:t>
            </a:r>
            <a:r>
              <a:rPr lang="en-US" b="1" dirty="0" smtClean="0">
                <a:solidFill>
                  <a:schemeClr val="tx1"/>
                </a:solidFill>
              </a:rPr>
              <a:t>s</a:t>
            </a:r>
            <a:r>
              <a:rPr lang="en-US" dirty="0" smtClean="0">
                <a:solidFill>
                  <a:schemeClr val="tx1"/>
                </a:solidFill>
              </a:rPr>
              <a:t> and </a:t>
            </a:r>
            <a:r>
              <a:rPr lang="en-US" b="1" dirty="0" smtClean="0">
                <a:solidFill>
                  <a:schemeClr val="tx1"/>
                </a:solidFill>
              </a:rPr>
              <a:t>r</a:t>
            </a:r>
            <a:endParaRPr lang="en-US" b="1" dirty="0">
              <a:solidFill>
                <a:schemeClr val="tx1"/>
              </a:solidFill>
            </a:endParaRPr>
          </a:p>
        </p:txBody>
      </p:sp>
      <p:grpSp>
        <p:nvGrpSpPr>
          <p:cNvPr id="14" name="Group 13"/>
          <p:cNvGrpSpPr/>
          <p:nvPr/>
        </p:nvGrpSpPr>
        <p:grpSpPr>
          <a:xfrm>
            <a:off x="838200" y="1828800"/>
            <a:ext cx="3476438" cy="3188732"/>
            <a:chOff x="838200" y="1828800"/>
            <a:chExt cx="3476438" cy="3188732"/>
          </a:xfrm>
        </p:grpSpPr>
        <p:grpSp>
          <p:nvGrpSpPr>
            <p:cNvPr id="7" name="Group 6"/>
            <p:cNvGrpSpPr/>
            <p:nvPr/>
          </p:nvGrpSpPr>
          <p:grpSpPr>
            <a:xfrm>
              <a:off x="838200" y="1828800"/>
              <a:ext cx="3476438" cy="3188732"/>
              <a:chOff x="3048000" y="1764268"/>
              <a:chExt cx="3476438" cy="3188732"/>
            </a:xfrm>
          </p:grpSpPr>
          <p:sp>
            <p:nvSpPr>
              <p:cNvPr id="101" name="Oval 100"/>
              <p:cNvSpPr/>
              <p:nvPr/>
            </p:nvSpPr>
            <p:spPr>
              <a:xfrm>
                <a:off x="4566717" y="257401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6" name="Group 5"/>
              <p:cNvGrpSpPr/>
              <p:nvPr/>
            </p:nvGrpSpPr>
            <p:grpSpPr>
              <a:xfrm>
                <a:off x="3048000" y="2602468"/>
                <a:ext cx="1242484" cy="1664732"/>
                <a:chOff x="2415116" y="3288268"/>
                <a:chExt cx="1242484" cy="1664732"/>
              </a:xfrm>
            </p:grpSpPr>
            <p:sp>
              <p:nvSpPr>
                <p:cNvPr id="100" name="Oval 99"/>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86" name="Isosceles Triangle 85"/>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8" name="Group 87"/>
                <p:cNvGrpSpPr/>
                <p:nvPr/>
              </p:nvGrpSpPr>
              <p:grpSpPr>
                <a:xfrm>
                  <a:off x="2415116" y="32882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29" name="TextBox 28"/>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32" name="Straight Arrow Connector 31"/>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4800600" y="3474181"/>
                <a:ext cx="1452494" cy="1478819"/>
                <a:chOff x="3581400" y="3397981"/>
                <a:chExt cx="1452494" cy="1478819"/>
              </a:xfrm>
            </p:grpSpPr>
            <p:sp>
              <p:nvSpPr>
                <p:cNvPr id="34" name="Isosceles Triangle 33"/>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5" name="Oval 34"/>
                <p:cNvSpPr/>
                <p:nvPr/>
              </p:nvSpPr>
              <p:spPr>
                <a:xfrm>
                  <a:off x="4584177" y="39624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36" name="Isosceles Triangle 35"/>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7" name="Oval 36"/>
                <p:cNvSpPr/>
                <p:nvPr/>
              </p:nvSpPr>
              <p:spPr>
                <a:xfrm>
                  <a:off x="3733800" y="39029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38" name="Straight Arrow Connector 37"/>
                <p:cNvCxnSpPr>
                  <a:endCxn id="37"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5"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3806702" y="1764268"/>
                <a:ext cx="788582" cy="750332"/>
                <a:chOff x="3730502" y="1764268"/>
                <a:chExt cx="788582" cy="750332"/>
              </a:xfrm>
            </p:grpSpPr>
            <p:cxnSp>
              <p:nvCxnSpPr>
                <p:cNvPr id="25" name="Straight Arrow Connector 24"/>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730502" y="1764268"/>
                  <a:ext cx="266420" cy="369332"/>
                </a:xfrm>
                <a:prstGeom prst="rect">
                  <a:avLst/>
                </a:prstGeom>
                <a:noFill/>
              </p:spPr>
              <p:txBody>
                <a:bodyPr wrap="none" rtlCol="0">
                  <a:spAutoFit/>
                </a:bodyPr>
                <a:lstStyle/>
                <a:p>
                  <a:r>
                    <a:rPr lang="en-US" b="1" dirty="0" smtClean="0"/>
                    <a:t>r</a:t>
                  </a:r>
                  <a:endParaRPr lang="en-US" b="1" dirty="0"/>
                </a:p>
              </p:txBody>
            </p:sp>
          </p:grpSp>
        </p:grpSp>
        <mc:AlternateContent xmlns:mc="http://schemas.openxmlformats.org/markup-compatibility/2006" xmlns:a14="http://schemas.microsoft.com/office/drawing/2010/main">
          <mc:Choice Requires="a14">
            <p:sp>
              <p:nvSpPr>
                <p:cNvPr id="13" name="TextBox 12"/>
                <p:cNvSpPr txBox="1"/>
                <p:nvPr/>
              </p:nvSpPr>
              <p:spPr>
                <a:xfrm>
                  <a:off x="1601849" y="4038600"/>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1601849" y="4038600"/>
                  <a:ext cx="303151" cy="276999"/>
                </a:xfrm>
                <a:prstGeom prst="rect">
                  <a:avLst/>
                </a:prstGeom>
                <a:blipFill rotWithShape="1">
                  <a:blip r:embed="rId2"/>
                  <a:stretch>
                    <a:fillRect r="-7692" b="-12766"/>
                  </a:stretch>
                </a:blipFill>
                <a:ln>
                  <a:solidFill>
                    <a:schemeClr val="tx1"/>
                  </a:solidFill>
                </a:ln>
              </p:spPr>
              <p:txBody>
                <a:bodyPr/>
                <a:lstStyle/>
                <a:p>
                  <a:r>
                    <a:rPr lang="en-IN">
                      <a:noFill/>
                    </a:rPr>
                    <a:t> </a:t>
                  </a:r>
                </a:p>
              </p:txBody>
            </p:sp>
          </mc:Fallback>
        </mc:AlternateContent>
      </p:grpSp>
      <p:grpSp>
        <p:nvGrpSpPr>
          <p:cNvPr id="15" name="Group 14"/>
          <p:cNvGrpSpPr/>
          <p:nvPr/>
        </p:nvGrpSpPr>
        <p:grpSpPr>
          <a:xfrm>
            <a:off x="5057962" y="1840468"/>
            <a:ext cx="3476438" cy="3188732"/>
            <a:chOff x="5057962" y="1840468"/>
            <a:chExt cx="3476438" cy="3188732"/>
          </a:xfrm>
        </p:grpSpPr>
        <p:grpSp>
          <p:nvGrpSpPr>
            <p:cNvPr id="30" name="Group 29"/>
            <p:cNvGrpSpPr/>
            <p:nvPr/>
          </p:nvGrpSpPr>
          <p:grpSpPr>
            <a:xfrm>
              <a:off x="5057962" y="1840468"/>
              <a:ext cx="3476438" cy="3188732"/>
              <a:chOff x="3048000" y="1764268"/>
              <a:chExt cx="3476438" cy="3188732"/>
            </a:xfrm>
          </p:grpSpPr>
          <p:sp>
            <p:nvSpPr>
              <p:cNvPr id="31" name="Oval 30"/>
              <p:cNvSpPr/>
              <p:nvPr/>
            </p:nvSpPr>
            <p:spPr>
              <a:xfrm>
                <a:off x="4566717" y="257401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40" name="Straight Arrow Connector 39"/>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1"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44" name="Group 43"/>
              <p:cNvGrpSpPr/>
              <p:nvPr/>
            </p:nvGrpSpPr>
            <p:grpSpPr>
              <a:xfrm>
                <a:off x="3048000" y="2602468"/>
                <a:ext cx="1242484" cy="1664732"/>
                <a:chOff x="2415116" y="3288268"/>
                <a:chExt cx="1242484" cy="1664732"/>
              </a:xfrm>
            </p:grpSpPr>
            <p:sp>
              <p:nvSpPr>
                <p:cNvPr id="57" name="Oval 56"/>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8" name="Isosceles Triangle 57"/>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9" name="Group 58"/>
                <p:cNvGrpSpPr/>
                <p:nvPr/>
              </p:nvGrpSpPr>
              <p:grpSpPr>
                <a:xfrm>
                  <a:off x="2415116" y="3288268"/>
                  <a:ext cx="785284" cy="750332"/>
                  <a:chOff x="914400" y="2116877"/>
                  <a:chExt cx="785284" cy="750332"/>
                </a:xfrm>
              </p:grpSpPr>
              <p:cxnSp>
                <p:nvCxnSpPr>
                  <p:cNvPr id="60" name="Straight Arrow Connector 59"/>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45" name="TextBox 44"/>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46" name="Straight Arrow Connector 45"/>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4800600" y="3474181"/>
                <a:ext cx="1452494" cy="1478819"/>
                <a:chOff x="3581400" y="3397981"/>
                <a:chExt cx="1452494" cy="1478819"/>
              </a:xfrm>
            </p:grpSpPr>
            <p:sp>
              <p:nvSpPr>
                <p:cNvPr id="51" name="Isosceles Triangle 50"/>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2" name="Oval 51"/>
                <p:cNvSpPr/>
                <p:nvPr/>
              </p:nvSpPr>
              <p:spPr>
                <a:xfrm>
                  <a:off x="4584177" y="39624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3" name="Isosceles Triangle 52"/>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4" name="Oval 53"/>
                <p:cNvSpPr/>
                <p:nvPr/>
              </p:nvSpPr>
              <p:spPr>
                <a:xfrm>
                  <a:off x="3733800" y="39029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55" name="Straight Arrow Connector 54"/>
                <p:cNvCxnSpPr>
                  <a:endCxn id="54"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52"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3806702" y="1764268"/>
                <a:ext cx="788582" cy="750332"/>
                <a:chOff x="3730502" y="1764268"/>
                <a:chExt cx="788582" cy="750332"/>
              </a:xfrm>
            </p:grpSpPr>
            <p:cxnSp>
              <p:nvCxnSpPr>
                <p:cNvPr id="49" name="Straight Arrow Connector 48"/>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730502" y="1764268"/>
                  <a:ext cx="266420" cy="369332"/>
                </a:xfrm>
                <a:prstGeom prst="rect">
                  <a:avLst/>
                </a:prstGeom>
                <a:noFill/>
              </p:spPr>
              <p:txBody>
                <a:bodyPr wrap="none" rtlCol="0">
                  <a:spAutoFit/>
                </a:bodyPr>
                <a:lstStyle/>
                <a:p>
                  <a:r>
                    <a:rPr lang="en-US" b="1" dirty="0" smtClean="0"/>
                    <a:t>r</a:t>
                  </a:r>
                  <a:endParaRPr lang="en-US" b="1" dirty="0"/>
                </a:p>
              </p:txBody>
            </p:sp>
          </p:grpSp>
        </p:grpSp>
        <mc:AlternateContent xmlns:mc="http://schemas.openxmlformats.org/markup-compatibility/2006" xmlns:a14="http://schemas.microsoft.com/office/drawing/2010/main">
          <mc:Choice Requires="a14">
            <p:sp>
              <p:nvSpPr>
                <p:cNvPr id="64" name="TextBox 63"/>
                <p:cNvSpPr txBox="1"/>
                <p:nvPr/>
              </p:nvSpPr>
              <p:spPr>
                <a:xfrm>
                  <a:off x="5791200" y="40664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5791200" y="4066401"/>
                  <a:ext cx="303151" cy="276999"/>
                </a:xfrm>
                <a:prstGeom prst="rect">
                  <a:avLst/>
                </a:prstGeom>
                <a:blipFill rotWithShape="1">
                  <a:blip r:embed="rId3"/>
                  <a:stretch>
                    <a:fillRect r="-7692" b="-12500"/>
                  </a:stretch>
                </a:blipFill>
                <a:ln>
                  <a:solidFill>
                    <a:schemeClr val="tx1"/>
                  </a:solidFill>
                </a:ln>
              </p:spPr>
              <p:txBody>
                <a:bodyPr/>
                <a:lstStyle/>
                <a:p>
                  <a:r>
                    <a:rPr lang="en-IN">
                      <a:noFill/>
                    </a:rPr>
                    <a:t> </a:t>
                  </a:r>
                </a:p>
              </p:txBody>
            </p:sp>
          </mc:Fallback>
        </mc:AlternateContent>
      </p:grpSp>
      <p:sp>
        <p:nvSpPr>
          <p:cNvPr id="65" name="Down Ribbon 64"/>
          <p:cNvSpPr/>
          <p:nvPr/>
        </p:nvSpPr>
        <p:spPr>
          <a:xfrm>
            <a:off x="381000" y="5377934"/>
            <a:ext cx="3810000" cy="1022866"/>
          </a:xfrm>
          <a:prstGeom prst="ribbon">
            <a:avLst>
              <a:gd name="adj1" fmla="val 8685"/>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How to handle this case ?</a:t>
            </a:r>
            <a:endParaRPr lang="en-US" dirty="0">
              <a:solidFill>
                <a:schemeClr val="tx1"/>
              </a:solidFill>
            </a:endParaRPr>
          </a:p>
        </p:txBody>
      </p:sp>
      <p:sp>
        <p:nvSpPr>
          <p:cNvPr id="66" name="TextBox 65"/>
          <p:cNvSpPr txBox="1"/>
          <p:nvPr/>
        </p:nvSpPr>
        <p:spPr>
          <a:xfrm>
            <a:off x="1907981" y="1535668"/>
            <a:ext cx="1444819" cy="369332"/>
          </a:xfrm>
          <a:prstGeom prst="rect">
            <a:avLst/>
          </a:prstGeom>
          <a:noFill/>
          <a:ln>
            <a:solidFill>
              <a:schemeClr val="tx1"/>
            </a:solidFill>
          </a:ln>
        </p:spPr>
        <p:txBody>
          <a:bodyPr wrap="none" rtlCol="0">
            <a:spAutoFit/>
          </a:bodyPr>
          <a:lstStyle/>
          <a:p>
            <a:r>
              <a:rPr lang="en-US" dirty="0" smtClean="0"/>
              <a:t>When </a:t>
            </a:r>
            <a:r>
              <a:rPr lang="en-US" b="1" dirty="0" smtClean="0"/>
              <a:t>r</a:t>
            </a:r>
            <a:r>
              <a:rPr lang="en-US" dirty="0" smtClean="0"/>
              <a:t> is </a:t>
            </a:r>
            <a:r>
              <a:rPr lang="en-US" b="1" dirty="0" smtClean="0">
                <a:solidFill>
                  <a:srgbClr val="FF0000"/>
                </a:solidFill>
              </a:rPr>
              <a:t>red</a:t>
            </a:r>
            <a:endParaRPr lang="en-US" b="1" dirty="0">
              <a:solidFill>
                <a:srgbClr val="FF0000"/>
              </a:solidFill>
            </a:endParaRPr>
          </a:p>
        </p:txBody>
      </p:sp>
      <p:sp>
        <p:nvSpPr>
          <p:cNvPr id="67" name="TextBox 66"/>
          <p:cNvSpPr txBox="1"/>
          <p:nvPr/>
        </p:nvSpPr>
        <p:spPr>
          <a:xfrm>
            <a:off x="6172200" y="1535668"/>
            <a:ext cx="1617751" cy="369332"/>
          </a:xfrm>
          <a:prstGeom prst="rect">
            <a:avLst/>
          </a:prstGeom>
          <a:noFill/>
          <a:ln>
            <a:solidFill>
              <a:schemeClr val="tx1"/>
            </a:solidFill>
          </a:ln>
        </p:spPr>
        <p:txBody>
          <a:bodyPr wrap="none" rtlCol="0">
            <a:spAutoFit/>
          </a:bodyPr>
          <a:lstStyle/>
          <a:p>
            <a:r>
              <a:rPr lang="en-US" dirty="0" smtClean="0"/>
              <a:t>When </a:t>
            </a:r>
            <a:r>
              <a:rPr lang="en-US" b="1" dirty="0" smtClean="0"/>
              <a:t>r</a:t>
            </a:r>
            <a:r>
              <a:rPr lang="en-US" dirty="0" smtClean="0"/>
              <a:t> is </a:t>
            </a:r>
            <a:r>
              <a:rPr lang="en-US" b="1" dirty="0" smtClean="0"/>
              <a:t>black</a:t>
            </a:r>
            <a:endParaRPr lang="en-US" b="1" dirty="0">
              <a:solidFill>
                <a:srgbClr val="FF0000"/>
              </a:solidFill>
            </a:endParaRPr>
          </a:p>
        </p:txBody>
      </p:sp>
      <p:cxnSp>
        <p:nvCxnSpPr>
          <p:cNvPr id="68" name="Straight Connector 67"/>
          <p:cNvCxnSpPr/>
          <p:nvPr/>
        </p:nvCxnSpPr>
        <p:spPr>
          <a:xfrm>
            <a:off x="4724400" y="1905000"/>
            <a:ext cx="0" cy="3505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02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randombar(horizontal)">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randombar(horizontal)">
                                      <p:cBhvr>
                                        <p:cTn id="17" dur="500"/>
                                        <p:tgtEl>
                                          <p:spTgt spid="67"/>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68"/>
                                        </p:tgtEl>
                                        <p:attrNameLst>
                                          <p:attrName>style.visibility</p:attrName>
                                        </p:attrNameLst>
                                      </p:cBhvr>
                                      <p:to>
                                        <p:strVal val="visible"/>
                                      </p:to>
                                    </p:set>
                                    <p:animEffect transition="in" filter="fade">
                                      <p:cBhvr>
                                        <p:cTn id="22" dur="1000"/>
                                        <p:tgtEl>
                                          <p:spTgt spid="68"/>
                                        </p:tgtEl>
                                      </p:cBhvr>
                                    </p:animEffect>
                                    <p:anim calcmode="lin" valueType="num">
                                      <p:cBhvr>
                                        <p:cTn id="23" dur="1000" fill="hold"/>
                                        <p:tgtEl>
                                          <p:spTgt spid="68"/>
                                        </p:tgtEl>
                                        <p:attrNameLst>
                                          <p:attrName>ppt_x</p:attrName>
                                        </p:attrNameLst>
                                      </p:cBhvr>
                                      <p:tavLst>
                                        <p:tav tm="0">
                                          <p:val>
                                            <p:strVal val="#ppt_x"/>
                                          </p:val>
                                        </p:tav>
                                        <p:tav tm="100000">
                                          <p:val>
                                            <p:strVal val="#ppt_x"/>
                                          </p:val>
                                        </p:tav>
                                      </p:tavLst>
                                    </p:anim>
                                    <p:anim calcmode="lin" valueType="num">
                                      <p:cBhvr>
                                        <p:cTn id="24"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fade">
                                      <p:cBhvr>
                                        <p:cTn id="39" dur="1000"/>
                                        <p:tgtEl>
                                          <p:spTgt spid="65"/>
                                        </p:tgtEl>
                                      </p:cBhvr>
                                    </p:animEffect>
                                    <p:anim calcmode="lin" valueType="num">
                                      <p:cBhvr>
                                        <p:cTn id="40" dur="1000" fill="hold"/>
                                        <p:tgtEl>
                                          <p:spTgt spid="65"/>
                                        </p:tgtEl>
                                        <p:attrNameLst>
                                          <p:attrName>ppt_x</p:attrName>
                                        </p:attrNameLst>
                                      </p:cBhvr>
                                      <p:tavLst>
                                        <p:tav tm="0">
                                          <p:val>
                                            <p:strVal val="#ppt_x"/>
                                          </p:val>
                                        </p:tav>
                                        <p:tav tm="100000">
                                          <p:val>
                                            <p:strVal val="#ppt_x"/>
                                          </p:val>
                                        </p:tav>
                                      </p:tavLst>
                                    </p:anim>
                                    <p:anim calcmode="lin" valueType="num">
                                      <p:cBhvr>
                                        <p:cTn id="41"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65"/>
                                        </p:tgtEl>
                                      </p:cBhvr>
                                    </p:animEffect>
                                    <p:set>
                                      <p:cBhvr>
                                        <p:cTn id="46" dur="1" fill="hold">
                                          <p:stCondLst>
                                            <p:cond delay="499"/>
                                          </p:stCondLst>
                                        </p:cTn>
                                        <p:tgtEl>
                                          <p:spTgt spid="6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up)">
                                      <p:cBhvr>
                                        <p:cTn id="5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65" grpId="0" animBg="1"/>
      <p:bldP spid="65" grpId="1" animBg="1"/>
      <p:bldP spid="66" grpId="0" animBg="1"/>
      <p:bldP spid="6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rgbClr val="7030A0"/>
                </a:solidFill>
              </a:rPr>
              <a:t>Handling the case: </a:t>
            </a:r>
            <a:br>
              <a:rPr lang="en-US" sz="3600" b="1" dirty="0" smtClean="0">
                <a:solidFill>
                  <a:srgbClr val="7030A0"/>
                </a:solidFill>
              </a:rPr>
            </a:br>
            <a:r>
              <a:rPr lang="en-US" sz="3600" b="1" dirty="0"/>
              <a:t>s </a:t>
            </a:r>
            <a:r>
              <a:rPr lang="en-US" sz="3600" dirty="0"/>
              <a:t>is</a:t>
            </a:r>
            <a:r>
              <a:rPr lang="en-US" sz="3600" b="1" dirty="0"/>
              <a:t> </a:t>
            </a:r>
            <a:r>
              <a:rPr lang="en-US" sz="3600" b="1" u="sng" dirty="0"/>
              <a:t>black</a:t>
            </a:r>
            <a:r>
              <a:rPr lang="en-US" sz="3600" b="1" dirty="0"/>
              <a:t> </a:t>
            </a:r>
            <a:r>
              <a:rPr lang="en-US" sz="3600" dirty="0"/>
              <a:t>and </a:t>
            </a:r>
            <a:r>
              <a:rPr lang="en-US" sz="3600" u="sng" dirty="0"/>
              <a:t>both children</a:t>
            </a:r>
            <a:r>
              <a:rPr lang="en-US" sz="3600" dirty="0"/>
              <a:t> of </a:t>
            </a:r>
            <a:r>
              <a:rPr lang="en-US" sz="3600" b="1" dirty="0"/>
              <a:t>s </a:t>
            </a:r>
            <a:r>
              <a:rPr lang="en-US" sz="3600" dirty="0"/>
              <a:t>are</a:t>
            </a:r>
            <a:r>
              <a:rPr lang="en-US" sz="3600" b="1" dirty="0"/>
              <a:t> </a:t>
            </a:r>
            <a:r>
              <a:rPr lang="en-US" sz="3600" b="1" u="sng" dirty="0"/>
              <a:t>black</a:t>
            </a:r>
            <a:endParaRPr lang="en-US" sz="3600" b="1" dirty="0">
              <a:solidFill>
                <a:srgbClr val="7030A0"/>
              </a:solidFill>
            </a:endParaRPr>
          </a:p>
        </p:txBody>
      </p:sp>
      <p:sp>
        <p:nvSpPr>
          <p:cNvPr id="3" name="Content Placeholder 2"/>
          <p:cNvSpPr>
            <a:spLocks noGrp="1"/>
          </p:cNvSpPr>
          <p:nvPr>
            <p:ph idx="1"/>
          </p:nvPr>
        </p:nvSpPr>
        <p:spPr/>
        <p:txBody>
          <a:bodyPr/>
          <a:lstStyle/>
          <a:p>
            <a:pPr marL="0" indent="0">
              <a:buNone/>
            </a:pPr>
            <a:r>
              <a:rPr lang="en-US" sz="2000" b="1" dirty="0" smtClean="0"/>
              <a:t> </a:t>
            </a:r>
            <a:endParaRPr lang="en-US" sz="2000" b="1"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31</a:t>
            </a:fld>
            <a:endParaRPr lang="en-US"/>
          </a:p>
        </p:txBody>
      </p:sp>
      <p:grpSp>
        <p:nvGrpSpPr>
          <p:cNvPr id="7" name="Group 6"/>
          <p:cNvGrpSpPr/>
          <p:nvPr/>
        </p:nvGrpSpPr>
        <p:grpSpPr>
          <a:xfrm>
            <a:off x="838200" y="1828800"/>
            <a:ext cx="3476438" cy="3188732"/>
            <a:chOff x="3048000" y="1764268"/>
            <a:chExt cx="3476438" cy="3188732"/>
          </a:xfrm>
        </p:grpSpPr>
        <p:sp>
          <p:nvSpPr>
            <p:cNvPr id="101" name="Oval 100"/>
            <p:cNvSpPr/>
            <p:nvPr/>
          </p:nvSpPr>
          <p:spPr>
            <a:xfrm>
              <a:off x="4566717" y="257401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5329592" y="329339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6" name="Group 5"/>
            <p:cNvGrpSpPr/>
            <p:nvPr/>
          </p:nvGrpSpPr>
          <p:grpSpPr>
            <a:xfrm>
              <a:off x="3048000" y="2602468"/>
              <a:ext cx="1242484" cy="1664732"/>
              <a:chOff x="2415116" y="3288268"/>
              <a:chExt cx="1242484" cy="1664732"/>
            </a:xfrm>
          </p:grpSpPr>
          <p:sp>
            <p:nvSpPr>
              <p:cNvPr id="100" name="Oval 99"/>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86" name="Isosceles Triangle 85"/>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8" name="Group 87"/>
              <p:cNvGrpSpPr/>
              <p:nvPr/>
            </p:nvGrpSpPr>
            <p:grpSpPr>
              <a:xfrm>
                <a:off x="2415116" y="32882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29" name="TextBox 28"/>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32" name="Straight Arrow Connector 31"/>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4800600" y="3474181"/>
              <a:ext cx="1452494" cy="1478819"/>
              <a:chOff x="3581400" y="3397981"/>
              <a:chExt cx="1452494" cy="1478819"/>
            </a:xfrm>
          </p:grpSpPr>
          <p:sp>
            <p:nvSpPr>
              <p:cNvPr id="34" name="Isosceles Triangle 33"/>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5" name="Oval 34"/>
              <p:cNvSpPr/>
              <p:nvPr/>
            </p:nvSpPr>
            <p:spPr>
              <a:xfrm>
                <a:off x="4584177" y="39624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36" name="Isosceles Triangle 35"/>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7" name="Oval 36"/>
              <p:cNvSpPr/>
              <p:nvPr/>
            </p:nvSpPr>
            <p:spPr>
              <a:xfrm>
                <a:off x="3733800" y="39029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38" name="Straight Arrow Connector 37"/>
              <p:cNvCxnSpPr>
                <a:endCxn id="37"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5"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3806702" y="1764268"/>
              <a:ext cx="788582" cy="750332"/>
              <a:chOff x="3730502" y="1764268"/>
              <a:chExt cx="788582" cy="750332"/>
            </a:xfrm>
          </p:grpSpPr>
          <p:cxnSp>
            <p:nvCxnSpPr>
              <p:cNvPr id="25" name="Straight Arrow Connector 24"/>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730502" y="1764268"/>
                <a:ext cx="266420" cy="369332"/>
              </a:xfrm>
              <a:prstGeom prst="rect">
                <a:avLst/>
              </a:prstGeom>
              <a:noFill/>
            </p:spPr>
            <p:txBody>
              <a:bodyPr wrap="none" rtlCol="0">
                <a:spAutoFit/>
              </a:bodyPr>
              <a:lstStyle/>
              <a:p>
                <a:r>
                  <a:rPr lang="en-US" b="1" dirty="0" smtClean="0"/>
                  <a:t>r</a:t>
                </a:r>
                <a:endParaRPr lang="en-US" b="1" dirty="0"/>
              </a:p>
            </p:txBody>
          </p:sp>
        </p:grpSp>
      </p:grpSp>
      <p:grpSp>
        <p:nvGrpSpPr>
          <p:cNvPr id="30" name="Group 29"/>
          <p:cNvGrpSpPr/>
          <p:nvPr/>
        </p:nvGrpSpPr>
        <p:grpSpPr>
          <a:xfrm>
            <a:off x="5057962" y="1840468"/>
            <a:ext cx="3476438" cy="3188732"/>
            <a:chOff x="3048000" y="1764268"/>
            <a:chExt cx="3476438" cy="3188732"/>
          </a:xfrm>
        </p:grpSpPr>
        <p:sp>
          <p:nvSpPr>
            <p:cNvPr id="31" name="Oval 30"/>
            <p:cNvSpPr/>
            <p:nvPr/>
          </p:nvSpPr>
          <p:spPr>
            <a:xfrm>
              <a:off x="4566717" y="257401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40" name="Straight Arrow Connector 39"/>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1"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44" name="Group 43"/>
            <p:cNvGrpSpPr/>
            <p:nvPr/>
          </p:nvGrpSpPr>
          <p:grpSpPr>
            <a:xfrm>
              <a:off x="3048000" y="2602468"/>
              <a:ext cx="1242484" cy="1664732"/>
              <a:chOff x="2415116" y="3288268"/>
              <a:chExt cx="1242484" cy="1664732"/>
            </a:xfrm>
          </p:grpSpPr>
          <p:sp>
            <p:nvSpPr>
              <p:cNvPr id="57" name="Oval 56"/>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8" name="Isosceles Triangle 57"/>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9" name="Group 58"/>
              <p:cNvGrpSpPr/>
              <p:nvPr/>
            </p:nvGrpSpPr>
            <p:grpSpPr>
              <a:xfrm>
                <a:off x="2415116" y="3288268"/>
                <a:ext cx="785284" cy="750332"/>
                <a:chOff x="914400" y="2116877"/>
                <a:chExt cx="785284" cy="750332"/>
              </a:xfrm>
            </p:grpSpPr>
            <p:cxnSp>
              <p:nvCxnSpPr>
                <p:cNvPr id="60" name="Straight Arrow Connector 59"/>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45" name="TextBox 44"/>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46" name="Straight Arrow Connector 45"/>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4800600" y="3474181"/>
              <a:ext cx="1452494" cy="1478819"/>
              <a:chOff x="3581400" y="3397981"/>
              <a:chExt cx="1452494" cy="1478819"/>
            </a:xfrm>
          </p:grpSpPr>
          <p:sp>
            <p:nvSpPr>
              <p:cNvPr id="51" name="Isosceles Triangle 50"/>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2" name="Oval 51"/>
              <p:cNvSpPr/>
              <p:nvPr/>
            </p:nvSpPr>
            <p:spPr>
              <a:xfrm>
                <a:off x="4584177" y="39624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3" name="Isosceles Triangle 52"/>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4" name="Oval 53"/>
              <p:cNvSpPr/>
              <p:nvPr/>
            </p:nvSpPr>
            <p:spPr>
              <a:xfrm>
                <a:off x="3733800" y="39029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55" name="Straight Arrow Connector 54"/>
              <p:cNvCxnSpPr>
                <a:endCxn id="54"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52"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3806702" y="1764268"/>
              <a:ext cx="788582" cy="750332"/>
              <a:chOff x="3730502" y="1764268"/>
              <a:chExt cx="788582" cy="750332"/>
            </a:xfrm>
          </p:grpSpPr>
          <p:cxnSp>
            <p:nvCxnSpPr>
              <p:cNvPr id="49" name="Straight Arrow Connector 48"/>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730502" y="1764268"/>
                <a:ext cx="266420" cy="369332"/>
              </a:xfrm>
              <a:prstGeom prst="rect">
                <a:avLst/>
              </a:prstGeom>
              <a:noFill/>
            </p:spPr>
            <p:txBody>
              <a:bodyPr wrap="none" rtlCol="0">
                <a:spAutoFit/>
              </a:bodyPr>
              <a:lstStyle/>
              <a:p>
                <a:r>
                  <a:rPr lang="en-US" b="1" dirty="0" smtClean="0"/>
                  <a:t>r</a:t>
                </a:r>
                <a:endParaRPr lang="en-US" b="1" dirty="0"/>
              </a:p>
            </p:txBody>
          </p:sp>
        </p:grpSp>
      </p:grpSp>
      <p:sp>
        <p:nvSpPr>
          <p:cNvPr id="62" name="Up Arrow Callout 61"/>
          <p:cNvSpPr/>
          <p:nvPr/>
        </p:nvSpPr>
        <p:spPr>
          <a:xfrm>
            <a:off x="5808301" y="5334000"/>
            <a:ext cx="2573699" cy="762000"/>
          </a:xfrm>
          <a:prstGeom prst="upArrowCallo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What if we change color of </a:t>
            </a:r>
            <a:r>
              <a:rPr lang="en-US" b="1" dirty="0" smtClean="0">
                <a:solidFill>
                  <a:schemeClr val="tx1"/>
                </a:solidFill>
              </a:rPr>
              <a:t>s </a:t>
            </a:r>
            <a:r>
              <a:rPr lang="en-US" dirty="0">
                <a:solidFill>
                  <a:schemeClr val="tx1"/>
                </a:solidFill>
              </a:rPr>
              <a:t>t</a:t>
            </a:r>
            <a:r>
              <a:rPr lang="en-US" dirty="0" smtClean="0">
                <a:solidFill>
                  <a:schemeClr val="tx1"/>
                </a:solidFill>
              </a:rPr>
              <a:t>o </a:t>
            </a:r>
            <a:r>
              <a:rPr lang="en-US" b="1" dirty="0" smtClean="0">
                <a:solidFill>
                  <a:srgbClr val="FF0000"/>
                </a:solidFill>
              </a:rPr>
              <a:t>red</a:t>
            </a:r>
            <a:endParaRPr lang="en-US" b="1" dirty="0">
              <a:solidFill>
                <a:srgbClr val="FF0000"/>
              </a:solidFill>
            </a:endParaRPr>
          </a:p>
        </p:txBody>
      </p:sp>
      <p:sp>
        <p:nvSpPr>
          <p:cNvPr id="9" name="TextBox 8"/>
          <p:cNvSpPr txBox="1"/>
          <p:nvPr/>
        </p:nvSpPr>
        <p:spPr>
          <a:xfrm>
            <a:off x="1907981" y="1535668"/>
            <a:ext cx="1444819" cy="369332"/>
          </a:xfrm>
          <a:prstGeom prst="rect">
            <a:avLst/>
          </a:prstGeom>
          <a:noFill/>
          <a:ln>
            <a:solidFill>
              <a:schemeClr val="tx1"/>
            </a:solidFill>
          </a:ln>
        </p:spPr>
        <p:txBody>
          <a:bodyPr wrap="none" rtlCol="0">
            <a:spAutoFit/>
          </a:bodyPr>
          <a:lstStyle/>
          <a:p>
            <a:r>
              <a:rPr lang="en-US" dirty="0" smtClean="0"/>
              <a:t>When r is </a:t>
            </a:r>
            <a:r>
              <a:rPr lang="en-US" b="1" dirty="0" smtClean="0">
                <a:solidFill>
                  <a:srgbClr val="FF0000"/>
                </a:solidFill>
              </a:rPr>
              <a:t>red</a:t>
            </a:r>
            <a:endParaRPr lang="en-US" b="1" dirty="0">
              <a:solidFill>
                <a:srgbClr val="FF0000"/>
              </a:solidFill>
            </a:endParaRPr>
          </a:p>
        </p:txBody>
      </p:sp>
      <p:sp>
        <p:nvSpPr>
          <p:cNvPr id="63" name="TextBox 62"/>
          <p:cNvSpPr txBox="1"/>
          <p:nvPr/>
        </p:nvSpPr>
        <p:spPr>
          <a:xfrm>
            <a:off x="6172200" y="1535668"/>
            <a:ext cx="1617751" cy="369332"/>
          </a:xfrm>
          <a:prstGeom prst="rect">
            <a:avLst/>
          </a:prstGeom>
          <a:noFill/>
          <a:ln>
            <a:solidFill>
              <a:schemeClr val="tx1"/>
            </a:solidFill>
          </a:ln>
        </p:spPr>
        <p:txBody>
          <a:bodyPr wrap="none" rtlCol="0">
            <a:spAutoFit/>
          </a:bodyPr>
          <a:lstStyle/>
          <a:p>
            <a:r>
              <a:rPr lang="en-US" dirty="0" smtClean="0"/>
              <a:t>When r is </a:t>
            </a:r>
            <a:r>
              <a:rPr lang="en-US" b="1" dirty="0" smtClean="0"/>
              <a:t>black</a:t>
            </a:r>
            <a:endParaRPr lang="en-US" b="1" dirty="0">
              <a:solidFill>
                <a:srgbClr val="FF0000"/>
              </a:solidFill>
            </a:endParaRPr>
          </a:p>
        </p:txBody>
      </p:sp>
      <p:cxnSp>
        <p:nvCxnSpPr>
          <p:cNvPr id="64" name="Straight Connector 63"/>
          <p:cNvCxnSpPr/>
          <p:nvPr/>
        </p:nvCxnSpPr>
        <p:spPr>
          <a:xfrm>
            <a:off x="4724400" y="1905000"/>
            <a:ext cx="0" cy="3505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TextBox 64"/>
              <p:cNvSpPr txBox="1"/>
              <p:nvPr/>
            </p:nvSpPr>
            <p:spPr>
              <a:xfrm>
                <a:off x="5791200" y="40664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5" name="TextBox 64"/>
              <p:cNvSpPr txBox="1">
                <a:spLocks noRot="1" noChangeAspect="1" noMove="1" noResize="1" noEditPoints="1" noAdjustHandles="1" noChangeArrowheads="1" noChangeShapeType="1" noTextEdit="1"/>
              </p:cNvSpPr>
              <p:nvPr/>
            </p:nvSpPr>
            <p:spPr>
              <a:xfrm>
                <a:off x="5791200" y="4066401"/>
                <a:ext cx="303151" cy="276999"/>
              </a:xfrm>
              <a:prstGeom prst="rect">
                <a:avLst/>
              </a:prstGeom>
              <a:blipFill rotWithShape="1">
                <a:blip r:embed="rId2"/>
                <a:stretch>
                  <a:fillRect r="-7692" b="-12500"/>
                </a:stretch>
              </a:blipFill>
              <a:ln>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1601849" y="4038600"/>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6" name="TextBox 65"/>
              <p:cNvSpPr txBox="1">
                <a:spLocks noRot="1" noChangeAspect="1" noMove="1" noResize="1" noEditPoints="1" noAdjustHandles="1" noChangeArrowheads="1" noChangeShapeType="1" noTextEdit="1"/>
              </p:cNvSpPr>
              <p:nvPr/>
            </p:nvSpPr>
            <p:spPr>
              <a:xfrm>
                <a:off x="1601849" y="4038600"/>
                <a:ext cx="303151" cy="276999"/>
              </a:xfrm>
              <a:prstGeom prst="rect">
                <a:avLst/>
              </a:prstGeom>
              <a:blipFill rotWithShape="1">
                <a:blip r:embed="rId3"/>
                <a:stretch>
                  <a:fillRect r="-7692" b="-12766"/>
                </a:stretch>
              </a:blipFill>
              <a:ln>
                <a:solidFill>
                  <a:schemeClr val="tx1"/>
                </a:solidFill>
              </a:ln>
            </p:spPr>
            <p:txBody>
              <a:bodyPr/>
              <a:lstStyle/>
              <a:p>
                <a:r>
                  <a:rPr lang="en-IN">
                    <a:noFill/>
                  </a:rPr>
                  <a:t> </a:t>
                </a:r>
              </a:p>
            </p:txBody>
          </p:sp>
        </mc:Fallback>
      </mc:AlternateContent>
      <p:sp>
        <p:nvSpPr>
          <p:cNvPr id="8" name="TextBox 7"/>
          <p:cNvSpPr txBox="1"/>
          <p:nvPr/>
        </p:nvSpPr>
        <p:spPr>
          <a:xfrm>
            <a:off x="2080684" y="5638800"/>
            <a:ext cx="1555682" cy="369332"/>
          </a:xfrm>
          <a:prstGeom prst="rect">
            <a:avLst/>
          </a:prstGeom>
          <a:solidFill>
            <a:schemeClr val="accent1">
              <a:lumMod val="20000"/>
              <a:lumOff val="80000"/>
            </a:schemeClr>
          </a:solidFill>
        </p:spPr>
        <p:txBody>
          <a:bodyPr wrap="none" rtlCol="0">
            <a:spAutoFit/>
          </a:bodyPr>
          <a:lstStyle/>
          <a:p>
            <a:r>
              <a:rPr lang="en-US" b="1" dirty="0" smtClean="0">
                <a:solidFill>
                  <a:srgbClr val="006C31"/>
                </a:solidFill>
              </a:rPr>
              <a:t>Are we done ?</a:t>
            </a:r>
            <a:endParaRPr lang="en-IN" b="1" dirty="0">
              <a:solidFill>
                <a:srgbClr val="006C31"/>
              </a:solidFill>
            </a:endParaRPr>
          </a:p>
        </p:txBody>
      </p:sp>
      <p:sp>
        <p:nvSpPr>
          <p:cNvPr id="67" name="Down Ribbon 66"/>
          <p:cNvSpPr/>
          <p:nvPr/>
        </p:nvSpPr>
        <p:spPr>
          <a:xfrm>
            <a:off x="381000" y="5029200"/>
            <a:ext cx="4114800" cy="1828800"/>
          </a:xfrm>
          <a:prstGeom prst="ribbon">
            <a:avLst>
              <a:gd name="adj1" fmla="val 8685"/>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YES</a:t>
            </a:r>
            <a:r>
              <a:rPr lang="en-US" sz="1400" dirty="0" smtClean="0">
                <a:solidFill>
                  <a:schemeClr val="tx1"/>
                </a:solidFill>
              </a:rPr>
              <a:t>.</a:t>
            </a:r>
          </a:p>
          <a:p>
            <a:pPr algn="ctr"/>
            <a:r>
              <a:rPr lang="en-US" sz="1400" dirty="0" smtClean="0">
                <a:solidFill>
                  <a:schemeClr val="tx1"/>
                </a:solidFill>
              </a:rPr>
              <a:t>As a result of swapping the colors,  the number of black nodes to the leaves of trees 1 and 2 unchanged. Interestingly, the deficiency of one black node on the path to the leaves of  </a:t>
            </a:r>
            <a:r>
              <a:rPr lang="en-US" sz="1400" dirty="0" err="1" smtClean="0">
                <a:solidFill>
                  <a:schemeClr val="tx1"/>
                </a:solidFill>
              </a:rPr>
              <a:t>subtree</a:t>
            </a:r>
            <a:r>
              <a:rPr lang="en-US" sz="1400" dirty="0" smtClean="0">
                <a:solidFill>
                  <a:schemeClr val="tx1"/>
                </a:solidFill>
              </a:rPr>
              <a:t>(</a:t>
            </a:r>
            <a:r>
              <a:rPr lang="en-US" sz="1400" b="1" dirty="0" smtClean="0">
                <a:solidFill>
                  <a:schemeClr val="tx1"/>
                </a:solidFill>
              </a:rPr>
              <a:t>q</a:t>
            </a:r>
            <a:r>
              <a:rPr lang="en-US" sz="1400" dirty="0" smtClean="0">
                <a:solidFill>
                  <a:schemeClr val="tx1"/>
                </a:solidFill>
              </a:rPr>
              <a:t>) is also compensated. So we are done</a:t>
            </a:r>
            <a:r>
              <a:rPr lang="en-US" sz="1400" dirty="0" smtClean="0">
                <a:solidFill>
                  <a:schemeClr val="tx1"/>
                </a:solidFill>
                <a:sym typeface="Wingdings" pitchFamily="2" charset="2"/>
              </a:rPr>
              <a:t></a:t>
            </a:r>
            <a:endParaRPr lang="en-US" sz="1400" dirty="0"/>
          </a:p>
        </p:txBody>
      </p:sp>
      <p:sp>
        <p:nvSpPr>
          <p:cNvPr id="68" name="Down Ribbon 67"/>
          <p:cNvSpPr/>
          <p:nvPr/>
        </p:nvSpPr>
        <p:spPr>
          <a:xfrm>
            <a:off x="5029200" y="5377934"/>
            <a:ext cx="3810000" cy="1022866"/>
          </a:xfrm>
          <a:prstGeom prst="ribbon">
            <a:avLst>
              <a:gd name="adj1" fmla="val 8685"/>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How to handle this case ?</a:t>
            </a:r>
            <a:endParaRPr lang="en-US" dirty="0">
              <a:solidFill>
                <a:schemeClr val="tx1"/>
              </a:solidFill>
            </a:endParaRPr>
          </a:p>
        </p:txBody>
      </p:sp>
    </p:spTree>
    <p:extLst>
      <p:ext uri="{BB962C8B-B14F-4D97-AF65-F5344CB8AC3E}">
        <p14:creationId xmlns:p14="http://schemas.microsoft.com/office/powerpoint/2010/main" val="790243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par>
                                <p:cTn id="15" presetID="42"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1000"/>
                                        <p:tgtEl>
                                          <p:spTgt spid="67"/>
                                        </p:tgtEl>
                                      </p:cBhvr>
                                    </p:animEffect>
                                    <p:anim calcmode="lin" valueType="num">
                                      <p:cBhvr>
                                        <p:cTn id="18" dur="1000" fill="hold"/>
                                        <p:tgtEl>
                                          <p:spTgt spid="67"/>
                                        </p:tgtEl>
                                        <p:attrNameLst>
                                          <p:attrName>ppt_x</p:attrName>
                                        </p:attrNameLst>
                                      </p:cBhvr>
                                      <p:tavLst>
                                        <p:tav tm="0">
                                          <p:val>
                                            <p:strVal val="#ppt_x"/>
                                          </p:val>
                                        </p:tav>
                                        <p:tav tm="100000">
                                          <p:val>
                                            <p:strVal val="#ppt_x"/>
                                          </p:val>
                                        </p:tav>
                                      </p:tavLst>
                                    </p:anim>
                                    <p:anim calcmode="lin" valueType="num">
                                      <p:cBhvr>
                                        <p:cTn id="19"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67"/>
                                        </p:tgtEl>
                                      </p:cBhvr>
                                    </p:animEffect>
                                    <p:set>
                                      <p:cBhvr>
                                        <p:cTn id="24" dur="1" fill="hold">
                                          <p:stCondLst>
                                            <p:cond delay="499"/>
                                          </p:stCondLst>
                                        </p:cTn>
                                        <p:tgtEl>
                                          <p:spTgt spid="6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exit" presetSubtype="0" fill="hold" grpId="0" nodeType="clickEffect">
                                  <p:stCondLst>
                                    <p:cond delay="0"/>
                                  </p:stCondLst>
                                  <p:childTnLst>
                                    <p:animEffect transition="out" filter="fade">
                                      <p:cBhvr>
                                        <p:cTn id="28" dur="1000"/>
                                        <p:tgtEl>
                                          <p:spTgt spid="66"/>
                                        </p:tgtEl>
                                      </p:cBhvr>
                                    </p:animEffect>
                                    <p:anim calcmode="lin" valueType="num">
                                      <p:cBhvr>
                                        <p:cTn id="29" dur="1000"/>
                                        <p:tgtEl>
                                          <p:spTgt spid="66"/>
                                        </p:tgtEl>
                                        <p:attrNameLst>
                                          <p:attrName>ppt_x</p:attrName>
                                        </p:attrNameLst>
                                      </p:cBhvr>
                                      <p:tavLst>
                                        <p:tav tm="0">
                                          <p:val>
                                            <p:strVal val="ppt_x"/>
                                          </p:val>
                                        </p:tav>
                                        <p:tav tm="100000">
                                          <p:val>
                                            <p:strVal val="ppt_x"/>
                                          </p:val>
                                        </p:tav>
                                      </p:tavLst>
                                    </p:anim>
                                    <p:anim calcmode="lin" valueType="num">
                                      <p:cBhvr>
                                        <p:cTn id="30" dur="1000"/>
                                        <p:tgtEl>
                                          <p:spTgt spid="66"/>
                                        </p:tgtEl>
                                        <p:attrNameLst>
                                          <p:attrName>ppt_y</p:attrName>
                                        </p:attrNameLst>
                                      </p:cBhvr>
                                      <p:tavLst>
                                        <p:tav tm="0">
                                          <p:val>
                                            <p:strVal val="ppt_y"/>
                                          </p:val>
                                        </p:tav>
                                        <p:tav tm="100000">
                                          <p:val>
                                            <p:strVal val="ppt_y+.1"/>
                                          </p:val>
                                        </p:tav>
                                      </p:tavLst>
                                    </p:anim>
                                    <p:set>
                                      <p:cBhvr>
                                        <p:cTn id="31" dur="1" fill="hold">
                                          <p:stCondLst>
                                            <p:cond delay="999"/>
                                          </p:stCondLst>
                                        </p:cTn>
                                        <p:tgtEl>
                                          <p:spTgt spid="6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68"/>
                                        </p:tgtEl>
                                        <p:attrNameLst>
                                          <p:attrName>style.visibility</p:attrName>
                                        </p:attrNameLst>
                                      </p:cBhvr>
                                      <p:to>
                                        <p:strVal val="visible"/>
                                      </p:to>
                                    </p:set>
                                    <p:animEffect transition="in" filter="fade">
                                      <p:cBhvr>
                                        <p:cTn id="36" dur="1000"/>
                                        <p:tgtEl>
                                          <p:spTgt spid="68"/>
                                        </p:tgtEl>
                                      </p:cBhvr>
                                    </p:animEffect>
                                    <p:anim calcmode="lin" valueType="num">
                                      <p:cBhvr>
                                        <p:cTn id="37" dur="1000" fill="hold"/>
                                        <p:tgtEl>
                                          <p:spTgt spid="68"/>
                                        </p:tgtEl>
                                        <p:attrNameLst>
                                          <p:attrName>ppt_x</p:attrName>
                                        </p:attrNameLst>
                                      </p:cBhvr>
                                      <p:tavLst>
                                        <p:tav tm="0">
                                          <p:val>
                                            <p:strVal val="#ppt_x"/>
                                          </p:val>
                                        </p:tav>
                                        <p:tav tm="100000">
                                          <p:val>
                                            <p:strVal val="#ppt_x"/>
                                          </p:val>
                                        </p:tav>
                                      </p:tavLst>
                                    </p:anim>
                                    <p:anim calcmode="lin" valueType="num">
                                      <p:cBhvr>
                                        <p:cTn id="38"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68"/>
                                        </p:tgtEl>
                                      </p:cBhvr>
                                    </p:animEffect>
                                    <p:set>
                                      <p:cBhvr>
                                        <p:cTn id="43" dur="1" fill="hold">
                                          <p:stCondLst>
                                            <p:cond delay="499"/>
                                          </p:stCondLst>
                                        </p:cTn>
                                        <p:tgtEl>
                                          <p:spTgt spid="68"/>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wipe(up)">
                                      <p:cBhvr>
                                        <p:cTn id="48"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6" grpId="0" animBg="1"/>
      <p:bldP spid="8" grpId="0" animBg="1"/>
      <p:bldP spid="8" grpId="1" animBg="1"/>
      <p:bldP spid="67" grpId="0" animBg="1"/>
      <p:bldP spid="67" grpId="1" animBg="1"/>
      <p:bldP spid="68" grpId="0" animBg="1"/>
      <p:bldP spid="68"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7030A0"/>
                </a:solidFill>
              </a:rPr>
              <a:t>Handling the case: </a:t>
            </a:r>
            <a:br>
              <a:rPr lang="en-US" sz="3600" b="1" dirty="0">
                <a:solidFill>
                  <a:srgbClr val="7030A0"/>
                </a:solidFill>
              </a:rPr>
            </a:br>
            <a:r>
              <a:rPr lang="en-US" sz="3600" b="1" dirty="0"/>
              <a:t>s </a:t>
            </a:r>
            <a:r>
              <a:rPr lang="en-US" sz="3600" dirty="0"/>
              <a:t>is</a:t>
            </a:r>
            <a:r>
              <a:rPr lang="en-US" sz="3600" b="1" dirty="0"/>
              <a:t> </a:t>
            </a:r>
            <a:r>
              <a:rPr lang="en-US" sz="3600" b="1" u="sng" dirty="0"/>
              <a:t>black</a:t>
            </a:r>
            <a:r>
              <a:rPr lang="en-US" sz="3600" b="1" dirty="0"/>
              <a:t> </a:t>
            </a:r>
            <a:r>
              <a:rPr lang="en-US" sz="3600" dirty="0"/>
              <a:t>and </a:t>
            </a:r>
            <a:r>
              <a:rPr lang="en-US" sz="3600" u="sng" dirty="0"/>
              <a:t>both children</a:t>
            </a:r>
            <a:r>
              <a:rPr lang="en-US" sz="3600" dirty="0"/>
              <a:t> of </a:t>
            </a:r>
            <a:r>
              <a:rPr lang="en-US" sz="3600" b="1" dirty="0"/>
              <a:t>s </a:t>
            </a:r>
            <a:r>
              <a:rPr lang="en-US" sz="3600" dirty="0"/>
              <a:t>are</a:t>
            </a:r>
            <a:r>
              <a:rPr lang="en-US" sz="3600" b="1" dirty="0"/>
              <a:t> </a:t>
            </a:r>
            <a:r>
              <a:rPr lang="en-US" sz="3600" b="1" u="sng" dirty="0"/>
              <a:t>black</a:t>
            </a:r>
            <a:endParaRPr lang="en-US" sz="3600" b="1" dirty="0">
              <a:solidFill>
                <a:srgbClr val="7030A0"/>
              </a:solidFill>
            </a:endParaRPr>
          </a:p>
        </p:txBody>
      </p:sp>
      <p:sp>
        <p:nvSpPr>
          <p:cNvPr id="3" name="Content Placeholder 2"/>
          <p:cNvSpPr>
            <a:spLocks noGrp="1"/>
          </p:cNvSpPr>
          <p:nvPr>
            <p:ph idx="1"/>
          </p:nvPr>
        </p:nvSpPr>
        <p:spPr/>
        <p:txBody>
          <a:bodyPr/>
          <a:lstStyle/>
          <a:p>
            <a:pPr marL="0" indent="0">
              <a:buNone/>
            </a:pPr>
            <a:r>
              <a:rPr lang="en-US" sz="2000" b="1" dirty="0" smtClean="0"/>
              <a:t> </a:t>
            </a:r>
            <a:endParaRPr lang="en-US" sz="2000" b="1"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32</a:t>
            </a:fld>
            <a:endParaRPr lang="en-US"/>
          </a:p>
        </p:txBody>
      </p:sp>
      <p:grpSp>
        <p:nvGrpSpPr>
          <p:cNvPr id="7" name="Group 6"/>
          <p:cNvGrpSpPr/>
          <p:nvPr/>
        </p:nvGrpSpPr>
        <p:grpSpPr>
          <a:xfrm>
            <a:off x="838200" y="1828800"/>
            <a:ext cx="3476438" cy="3188732"/>
            <a:chOff x="3048000" y="1764268"/>
            <a:chExt cx="3476438" cy="3188732"/>
          </a:xfrm>
        </p:grpSpPr>
        <p:sp>
          <p:nvSpPr>
            <p:cNvPr id="101" name="Oval 100"/>
            <p:cNvSpPr/>
            <p:nvPr/>
          </p:nvSpPr>
          <p:spPr>
            <a:xfrm>
              <a:off x="4566717" y="257401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5329592" y="329339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6" name="Group 5"/>
            <p:cNvGrpSpPr/>
            <p:nvPr/>
          </p:nvGrpSpPr>
          <p:grpSpPr>
            <a:xfrm>
              <a:off x="3048000" y="2602468"/>
              <a:ext cx="1242484" cy="1664732"/>
              <a:chOff x="2415116" y="3288268"/>
              <a:chExt cx="1242484" cy="1664732"/>
            </a:xfrm>
          </p:grpSpPr>
          <p:sp>
            <p:nvSpPr>
              <p:cNvPr id="100" name="Oval 99"/>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86" name="Isosceles Triangle 85"/>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8" name="Group 87"/>
              <p:cNvGrpSpPr/>
              <p:nvPr/>
            </p:nvGrpSpPr>
            <p:grpSpPr>
              <a:xfrm>
                <a:off x="2415116" y="32882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29" name="TextBox 28"/>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32" name="Straight Arrow Connector 31"/>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4800600" y="3474181"/>
              <a:ext cx="1452494" cy="1478819"/>
              <a:chOff x="3581400" y="3397981"/>
              <a:chExt cx="1452494" cy="1478819"/>
            </a:xfrm>
          </p:grpSpPr>
          <p:sp>
            <p:nvSpPr>
              <p:cNvPr id="34" name="Isosceles Triangle 33"/>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Oval 34"/>
              <p:cNvSpPr/>
              <p:nvPr/>
            </p:nvSpPr>
            <p:spPr>
              <a:xfrm>
                <a:off x="4584177" y="39624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36" name="Isosceles Triangle 35"/>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p:cNvSpPr/>
              <p:nvPr/>
            </p:nvSpPr>
            <p:spPr>
              <a:xfrm>
                <a:off x="3733800" y="39029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38" name="Straight Arrow Connector 37"/>
              <p:cNvCxnSpPr>
                <a:endCxn id="37"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5"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3806702" y="1764268"/>
              <a:ext cx="788582" cy="750332"/>
              <a:chOff x="3730502" y="1764268"/>
              <a:chExt cx="788582" cy="750332"/>
            </a:xfrm>
          </p:grpSpPr>
          <p:cxnSp>
            <p:nvCxnSpPr>
              <p:cNvPr id="25" name="Straight Arrow Connector 24"/>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730502" y="1764268"/>
                <a:ext cx="266420" cy="369332"/>
              </a:xfrm>
              <a:prstGeom prst="rect">
                <a:avLst/>
              </a:prstGeom>
              <a:noFill/>
            </p:spPr>
            <p:txBody>
              <a:bodyPr wrap="none" rtlCol="0">
                <a:spAutoFit/>
              </a:bodyPr>
              <a:lstStyle/>
              <a:p>
                <a:r>
                  <a:rPr lang="en-US" b="1" dirty="0" smtClean="0"/>
                  <a:t>r</a:t>
                </a:r>
                <a:endParaRPr lang="en-US" b="1" dirty="0"/>
              </a:p>
            </p:txBody>
          </p:sp>
        </p:grpSp>
      </p:grpSp>
      <p:grpSp>
        <p:nvGrpSpPr>
          <p:cNvPr id="30" name="Group 29"/>
          <p:cNvGrpSpPr/>
          <p:nvPr/>
        </p:nvGrpSpPr>
        <p:grpSpPr>
          <a:xfrm>
            <a:off x="5686152" y="2438400"/>
            <a:ext cx="2576904" cy="2590800"/>
            <a:chOff x="3676190" y="2362200"/>
            <a:chExt cx="2576904" cy="2590800"/>
          </a:xfrm>
        </p:grpSpPr>
        <p:sp>
          <p:nvSpPr>
            <p:cNvPr id="31" name="Oval 30"/>
            <p:cNvSpPr/>
            <p:nvPr/>
          </p:nvSpPr>
          <p:spPr>
            <a:xfrm>
              <a:off x="4566717" y="257401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40" name="Straight Arrow Connector 39"/>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1"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5329592" y="329339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44" name="Group 43"/>
            <p:cNvGrpSpPr/>
            <p:nvPr/>
          </p:nvGrpSpPr>
          <p:grpSpPr>
            <a:xfrm>
              <a:off x="3676190" y="3332137"/>
              <a:ext cx="614294" cy="935063"/>
              <a:chOff x="3043306" y="4017937"/>
              <a:chExt cx="614294" cy="935063"/>
            </a:xfrm>
          </p:grpSpPr>
          <p:sp>
            <p:nvSpPr>
              <p:cNvPr id="57" name="Oval 56"/>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8" name="Isosceles Triangle 57"/>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7" name="Group 46"/>
            <p:cNvGrpSpPr/>
            <p:nvPr/>
          </p:nvGrpSpPr>
          <p:grpSpPr>
            <a:xfrm>
              <a:off x="4800600" y="3474181"/>
              <a:ext cx="1452494" cy="1478819"/>
              <a:chOff x="3581400" y="3397981"/>
              <a:chExt cx="1452494" cy="1478819"/>
            </a:xfrm>
          </p:grpSpPr>
          <p:sp>
            <p:nvSpPr>
              <p:cNvPr id="51" name="Isosceles Triangle 50"/>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2" name="Oval 51"/>
              <p:cNvSpPr/>
              <p:nvPr/>
            </p:nvSpPr>
            <p:spPr>
              <a:xfrm>
                <a:off x="4584177" y="39624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3" name="Isosceles Triangle 52"/>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Oval 53"/>
              <p:cNvSpPr/>
              <p:nvPr/>
            </p:nvSpPr>
            <p:spPr>
              <a:xfrm>
                <a:off x="3733800" y="39029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55" name="Straight Arrow Connector 54"/>
              <p:cNvCxnSpPr>
                <a:endCxn id="54"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52"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9" name="TextBox 8"/>
          <p:cNvSpPr txBox="1"/>
          <p:nvPr/>
        </p:nvSpPr>
        <p:spPr>
          <a:xfrm>
            <a:off x="1907981" y="1535668"/>
            <a:ext cx="1444819" cy="369332"/>
          </a:xfrm>
          <a:prstGeom prst="rect">
            <a:avLst/>
          </a:prstGeom>
          <a:noFill/>
          <a:ln>
            <a:solidFill>
              <a:schemeClr val="tx1"/>
            </a:solidFill>
          </a:ln>
        </p:spPr>
        <p:txBody>
          <a:bodyPr wrap="none" rtlCol="0">
            <a:spAutoFit/>
          </a:bodyPr>
          <a:lstStyle/>
          <a:p>
            <a:r>
              <a:rPr lang="en-US" dirty="0" smtClean="0"/>
              <a:t>When r is </a:t>
            </a:r>
            <a:r>
              <a:rPr lang="en-US" b="1" dirty="0" smtClean="0">
                <a:solidFill>
                  <a:srgbClr val="FF0000"/>
                </a:solidFill>
              </a:rPr>
              <a:t>red</a:t>
            </a:r>
            <a:endParaRPr lang="en-US" b="1" dirty="0">
              <a:solidFill>
                <a:srgbClr val="FF0000"/>
              </a:solidFill>
            </a:endParaRPr>
          </a:p>
        </p:txBody>
      </p:sp>
      <p:sp>
        <p:nvSpPr>
          <p:cNvPr id="63" name="TextBox 62"/>
          <p:cNvSpPr txBox="1"/>
          <p:nvPr/>
        </p:nvSpPr>
        <p:spPr>
          <a:xfrm>
            <a:off x="6172200" y="1535668"/>
            <a:ext cx="1617751" cy="369332"/>
          </a:xfrm>
          <a:prstGeom prst="rect">
            <a:avLst/>
          </a:prstGeom>
          <a:noFill/>
          <a:ln>
            <a:solidFill>
              <a:schemeClr val="tx1"/>
            </a:solidFill>
          </a:ln>
        </p:spPr>
        <p:txBody>
          <a:bodyPr wrap="none" rtlCol="0">
            <a:spAutoFit/>
          </a:bodyPr>
          <a:lstStyle/>
          <a:p>
            <a:r>
              <a:rPr lang="en-US" dirty="0" smtClean="0"/>
              <a:t>When r is </a:t>
            </a:r>
            <a:r>
              <a:rPr lang="en-US" b="1" dirty="0" smtClean="0"/>
              <a:t>black</a:t>
            </a:r>
            <a:endParaRPr lang="en-US" b="1" dirty="0">
              <a:solidFill>
                <a:srgbClr val="FF0000"/>
              </a:solidFill>
            </a:endParaRPr>
          </a:p>
        </p:txBody>
      </p:sp>
      <p:cxnSp>
        <p:nvCxnSpPr>
          <p:cNvPr id="65" name="Straight Connector 64"/>
          <p:cNvCxnSpPr/>
          <p:nvPr/>
        </p:nvCxnSpPr>
        <p:spPr>
          <a:xfrm>
            <a:off x="4724400" y="1905000"/>
            <a:ext cx="0" cy="3505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Box 65"/>
              <p:cNvSpPr txBox="1"/>
              <p:nvPr/>
            </p:nvSpPr>
            <p:spPr>
              <a:xfrm>
                <a:off x="5791200" y="40664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6" name="TextBox 65"/>
              <p:cNvSpPr txBox="1">
                <a:spLocks noRot="1" noChangeAspect="1" noMove="1" noResize="1" noEditPoints="1" noAdjustHandles="1" noChangeArrowheads="1" noChangeShapeType="1" noTextEdit="1"/>
              </p:cNvSpPr>
              <p:nvPr/>
            </p:nvSpPr>
            <p:spPr>
              <a:xfrm>
                <a:off x="5791200" y="4066401"/>
                <a:ext cx="303151" cy="276999"/>
              </a:xfrm>
              <a:prstGeom prst="rect">
                <a:avLst/>
              </a:prstGeom>
              <a:blipFill rotWithShape="1">
                <a:blip r:embed="rId2"/>
                <a:stretch>
                  <a:fillRect r="-7692" b="-12500"/>
                </a:stretch>
              </a:blipFill>
              <a:ln>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7" name="TextBox 66"/>
              <p:cNvSpPr txBox="1"/>
              <p:nvPr/>
            </p:nvSpPr>
            <p:spPr>
              <a:xfrm>
                <a:off x="6934200" y="4724400"/>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6934200" y="4724400"/>
                <a:ext cx="303151" cy="276999"/>
              </a:xfrm>
              <a:prstGeom prst="rect">
                <a:avLst/>
              </a:prstGeom>
              <a:blipFill rotWithShape="1">
                <a:blip r:embed="rId3"/>
                <a:stretch>
                  <a:fillRect r="-9804" b="-14894"/>
                </a:stretch>
              </a:blipFill>
              <a:ln>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8" name="TextBox 67"/>
              <p:cNvSpPr txBox="1"/>
              <p:nvPr/>
            </p:nvSpPr>
            <p:spPr>
              <a:xfrm>
                <a:off x="7772400" y="47522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7772400" y="4752201"/>
                <a:ext cx="303151" cy="276999"/>
              </a:xfrm>
              <a:prstGeom prst="rect">
                <a:avLst/>
              </a:prstGeom>
              <a:blipFill rotWithShape="1">
                <a:blip r:embed="rId4"/>
                <a:stretch>
                  <a:fillRect r="-7692" b="-14894"/>
                </a:stretch>
              </a:blipFill>
              <a:ln>
                <a:solidFill>
                  <a:schemeClr val="tx1"/>
                </a:solidFill>
              </a:ln>
            </p:spPr>
            <p:txBody>
              <a:bodyPr/>
              <a:lstStyle/>
              <a:p>
                <a:r>
                  <a:rPr lang="en-IN">
                    <a:noFill/>
                  </a:rPr>
                  <a:t> </a:t>
                </a:r>
              </a:p>
            </p:txBody>
          </p:sp>
        </mc:Fallback>
      </mc:AlternateContent>
      <p:grpSp>
        <p:nvGrpSpPr>
          <p:cNvPr id="10" name="Group 9"/>
          <p:cNvGrpSpPr/>
          <p:nvPr/>
        </p:nvGrpSpPr>
        <p:grpSpPr>
          <a:xfrm>
            <a:off x="5057962" y="2678668"/>
            <a:ext cx="785284" cy="750332"/>
            <a:chOff x="5057962" y="2678668"/>
            <a:chExt cx="785284" cy="750332"/>
          </a:xfrm>
        </p:grpSpPr>
        <p:cxnSp>
          <p:nvCxnSpPr>
            <p:cNvPr id="71" name="Straight Arrow Connector 70"/>
            <p:cNvCxnSpPr/>
            <p:nvPr/>
          </p:nvCxnSpPr>
          <p:spPr>
            <a:xfrm>
              <a:off x="5362762" y="29239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057962" y="2678668"/>
              <a:ext cx="308098" cy="369332"/>
            </a:xfrm>
            <a:prstGeom prst="rect">
              <a:avLst/>
            </a:prstGeom>
            <a:noFill/>
          </p:spPr>
          <p:txBody>
            <a:bodyPr wrap="none" rtlCol="0">
              <a:spAutoFit/>
            </a:bodyPr>
            <a:lstStyle/>
            <a:p>
              <a:r>
                <a:rPr lang="en-US" b="1" dirty="0"/>
                <a:t>q</a:t>
              </a:r>
            </a:p>
          </p:txBody>
        </p:sp>
      </p:grpSp>
      <p:grpSp>
        <p:nvGrpSpPr>
          <p:cNvPr id="8" name="Group 7"/>
          <p:cNvGrpSpPr/>
          <p:nvPr/>
        </p:nvGrpSpPr>
        <p:grpSpPr>
          <a:xfrm>
            <a:off x="5816664" y="1840468"/>
            <a:ext cx="2717736" cy="1588532"/>
            <a:chOff x="5816664" y="1840468"/>
            <a:chExt cx="2717736" cy="1588532"/>
          </a:xfrm>
        </p:grpSpPr>
        <p:cxnSp>
          <p:nvCxnSpPr>
            <p:cNvPr id="73" name="Straight Arrow Connector 72"/>
            <p:cNvCxnSpPr/>
            <p:nvPr/>
          </p:nvCxnSpPr>
          <p:spPr>
            <a:xfrm>
              <a:off x="6124762" y="20857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816664" y="1840468"/>
              <a:ext cx="266420" cy="369332"/>
            </a:xfrm>
            <a:prstGeom prst="rect">
              <a:avLst/>
            </a:prstGeom>
            <a:noFill/>
          </p:spPr>
          <p:txBody>
            <a:bodyPr wrap="none" rtlCol="0">
              <a:spAutoFit/>
            </a:bodyPr>
            <a:lstStyle/>
            <a:p>
              <a:r>
                <a:rPr lang="en-US" b="1" dirty="0" smtClean="0"/>
                <a:t>r</a:t>
              </a:r>
              <a:endParaRPr lang="en-US" b="1" dirty="0"/>
            </a:p>
          </p:txBody>
        </p:sp>
        <p:sp>
          <p:nvSpPr>
            <p:cNvPr id="75" name="TextBox 74"/>
            <p:cNvSpPr txBox="1"/>
            <p:nvPr/>
          </p:nvSpPr>
          <p:spPr>
            <a:xfrm>
              <a:off x="8258362" y="2678668"/>
              <a:ext cx="276038" cy="369332"/>
            </a:xfrm>
            <a:prstGeom prst="rect">
              <a:avLst/>
            </a:prstGeom>
            <a:noFill/>
          </p:spPr>
          <p:txBody>
            <a:bodyPr wrap="none" rtlCol="0">
              <a:spAutoFit/>
            </a:bodyPr>
            <a:lstStyle/>
            <a:p>
              <a:r>
                <a:rPr lang="en-US" b="1" dirty="0"/>
                <a:t>s</a:t>
              </a:r>
            </a:p>
          </p:txBody>
        </p:sp>
        <p:cxnSp>
          <p:nvCxnSpPr>
            <p:cNvPr id="76" name="Straight Arrow Connector 75"/>
            <p:cNvCxnSpPr/>
            <p:nvPr/>
          </p:nvCxnSpPr>
          <p:spPr>
            <a:xfrm flipH="1">
              <a:off x="7648762" y="29239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61" name="Down Ribbon 60"/>
          <p:cNvSpPr/>
          <p:nvPr/>
        </p:nvSpPr>
        <p:spPr>
          <a:xfrm>
            <a:off x="4981762" y="5017532"/>
            <a:ext cx="4009838" cy="1535668"/>
          </a:xfrm>
          <a:prstGeom prst="ribbon">
            <a:avLst>
              <a:gd name="adj1" fmla="val 8618"/>
              <a:gd name="adj2" fmla="val 7500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Changing color of </a:t>
            </a:r>
            <a:r>
              <a:rPr lang="en-US" sz="1400" b="1" dirty="0" smtClean="0">
                <a:solidFill>
                  <a:schemeClr val="tx1"/>
                </a:solidFill>
              </a:rPr>
              <a:t>s</a:t>
            </a:r>
            <a:r>
              <a:rPr lang="en-US" sz="1400" dirty="0" smtClean="0">
                <a:solidFill>
                  <a:schemeClr val="tx1"/>
                </a:solidFill>
              </a:rPr>
              <a:t> to </a:t>
            </a:r>
            <a:r>
              <a:rPr lang="en-US" sz="1400" b="1" dirty="0" smtClean="0">
                <a:solidFill>
                  <a:srgbClr val="FF0000"/>
                </a:solidFill>
              </a:rPr>
              <a:t>red</a:t>
            </a:r>
            <a:r>
              <a:rPr lang="en-US" sz="1400" dirty="0" smtClean="0">
                <a:solidFill>
                  <a:schemeClr val="tx1"/>
                </a:solidFill>
              </a:rPr>
              <a:t>  has reduced the number of black nodes on the path to the root of </a:t>
            </a:r>
            <a:r>
              <a:rPr lang="en-US" sz="1400" dirty="0" err="1" smtClean="0">
                <a:solidFill>
                  <a:schemeClr val="tx1"/>
                </a:solidFill>
              </a:rPr>
              <a:t>subtree</a:t>
            </a:r>
            <a:r>
              <a:rPr lang="en-US" sz="1400" dirty="0" smtClean="0">
                <a:solidFill>
                  <a:schemeClr val="tx1"/>
                </a:solidFill>
              </a:rPr>
              <a:t>(</a:t>
            </a:r>
            <a:r>
              <a:rPr lang="en-US" sz="1400" b="1" dirty="0" smtClean="0">
                <a:solidFill>
                  <a:schemeClr val="tx1"/>
                </a:solidFill>
              </a:rPr>
              <a:t>s</a:t>
            </a:r>
            <a:r>
              <a:rPr lang="en-US" sz="1400" dirty="0" smtClean="0">
                <a:solidFill>
                  <a:schemeClr val="tx1"/>
                </a:solidFill>
              </a:rPr>
              <a:t>) by one. As a result the imbalance of black height has </a:t>
            </a:r>
            <a:r>
              <a:rPr lang="en-US" sz="1400" i="1" dirty="0" smtClean="0">
                <a:solidFill>
                  <a:schemeClr val="tx1"/>
                </a:solidFill>
              </a:rPr>
              <a:t>propagated</a:t>
            </a:r>
            <a:r>
              <a:rPr lang="en-US" sz="1400" dirty="0" smtClean="0">
                <a:solidFill>
                  <a:schemeClr val="tx1"/>
                </a:solidFill>
              </a:rPr>
              <a:t> upward. So we process the new </a:t>
            </a:r>
            <a:r>
              <a:rPr lang="en-US" sz="1400" b="1" dirty="0" smtClean="0">
                <a:solidFill>
                  <a:schemeClr val="tx1"/>
                </a:solidFill>
              </a:rPr>
              <a:t>q</a:t>
            </a:r>
            <a:r>
              <a:rPr lang="en-US" sz="1400" dirty="0" smtClean="0">
                <a:solidFill>
                  <a:schemeClr val="tx1"/>
                </a:solidFill>
              </a:rPr>
              <a:t>.</a:t>
            </a:r>
            <a:endParaRPr lang="en-US" sz="1400" dirty="0"/>
          </a:p>
        </p:txBody>
      </p:sp>
    </p:spTree>
    <p:extLst>
      <p:ext uri="{BB962C8B-B14F-4D97-AF65-F5344CB8AC3E}">
        <p14:creationId xmlns:p14="http://schemas.microsoft.com/office/powerpoint/2010/main" val="1533733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1000"/>
                                        <p:tgtEl>
                                          <p:spTgt spid="68"/>
                                        </p:tgtEl>
                                      </p:cBhvr>
                                    </p:animEffect>
                                    <p:anim calcmode="lin" valueType="num">
                                      <p:cBhvr>
                                        <p:cTn id="8" dur="1000" fill="hold"/>
                                        <p:tgtEl>
                                          <p:spTgt spid="68"/>
                                        </p:tgtEl>
                                        <p:attrNameLst>
                                          <p:attrName>ppt_x</p:attrName>
                                        </p:attrNameLst>
                                      </p:cBhvr>
                                      <p:tavLst>
                                        <p:tav tm="0">
                                          <p:val>
                                            <p:strVal val="#ppt_x"/>
                                          </p:val>
                                        </p:tav>
                                        <p:tav tm="100000">
                                          <p:val>
                                            <p:strVal val="#ppt_x"/>
                                          </p:val>
                                        </p:tav>
                                      </p:tavLst>
                                    </p:anim>
                                    <p:anim calcmode="lin" valueType="num">
                                      <p:cBhvr>
                                        <p:cTn id="9" dur="1000" fill="hold"/>
                                        <p:tgtEl>
                                          <p:spTgt spid="6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1000"/>
                                        <p:tgtEl>
                                          <p:spTgt spid="67"/>
                                        </p:tgtEl>
                                      </p:cBhvr>
                                    </p:animEffect>
                                    <p:anim calcmode="lin" valueType="num">
                                      <p:cBhvr>
                                        <p:cTn id="13" dur="1000" fill="hold"/>
                                        <p:tgtEl>
                                          <p:spTgt spid="67"/>
                                        </p:tgtEl>
                                        <p:attrNameLst>
                                          <p:attrName>ppt_x</p:attrName>
                                        </p:attrNameLst>
                                      </p:cBhvr>
                                      <p:tavLst>
                                        <p:tav tm="0">
                                          <p:val>
                                            <p:strVal val="#ppt_x"/>
                                          </p:val>
                                        </p:tav>
                                        <p:tav tm="100000">
                                          <p:val>
                                            <p:strVal val="#ppt_x"/>
                                          </p:val>
                                        </p:tav>
                                      </p:tavLst>
                                    </p:anim>
                                    <p:anim calcmode="lin" valueType="num">
                                      <p:cBhvr>
                                        <p:cTn id="14"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fade">
                                      <p:cBhvr>
                                        <p:cTn id="19" dur="1000"/>
                                        <p:tgtEl>
                                          <p:spTgt spid="61"/>
                                        </p:tgtEl>
                                      </p:cBhvr>
                                    </p:animEffect>
                                    <p:anim calcmode="lin" valueType="num">
                                      <p:cBhvr>
                                        <p:cTn id="20" dur="1000" fill="hold"/>
                                        <p:tgtEl>
                                          <p:spTgt spid="61"/>
                                        </p:tgtEl>
                                        <p:attrNameLst>
                                          <p:attrName>ppt_x</p:attrName>
                                        </p:attrNameLst>
                                      </p:cBhvr>
                                      <p:tavLst>
                                        <p:tav tm="0">
                                          <p:val>
                                            <p:strVal val="#ppt_x"/>
                                          </p:val>
                                        </p:tav>
                                        <p:tav tm="100000">
                                          <p:val>
                                            <p:strVal val="#ppt_x"/>
                                          </p:val>
                                        </p:tav>
                                      </p:tavLst>
                                    </p:anim>
                                    <p:anim calcmode="lin" valueType="num">
                                      <p:cBhvr>
                                        <p:cTn id="21"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8"/>
                                        </p:tgtEl>
                                      </p:cBhvr>
                                    </p:animEffect>
                                    <p:set>
                                      <p:cBhvr>
                                        <p:cTn id="26" dur="1" fill="hold">
                                          <p:stCondLst>
                                            <p:cond delay="499"/>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nodeType="clickEffect">
                                  <p:stCondLst>
                                    <p:cond delay="0"/>
                                  </p:stCondLst>
                                  <p:childTnLst>
                                    <p:animMotion origin="layout" path="M 3.05556E-6 1.11111E-6 L 0.08732 -0.11181 " pathEditMode="relative" rAng="0" ptsTypes="AA">
                                      <p:cBhvr>
                                        <p:cTn id="30" dur="2000" fill="hold"/>
                                        <p:tgtEl>
                                          <p:spTgt spid="10"/>
                                        </p:tgtEl>
                                        <p:attrNameLst>
                                          <p:attrName>ppt_x</p:attrName>
                                          <p:attrName>ppt_y</p:attrName>
                                        </p:attrNameLst>
                                      </p:cBhvr>
                                      <p:rCtr x="4358" y="-560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6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2130425"/>
            <a:ext cx="8001000" cy="1470025"/>
          </a:xfrm>
        </p:spPr>
        <p:txBody>
          <a:bodyPr/>
          <a:lstStyle/>
          <a:p>
            <a:r>
              <a:rPr lang="en-US" sz="3200" b="1" dirty="0" smtClean="0"/>
              <a:t> </a:t>
            </a:r>
            <a:r>
              <a:rPr lang="en-US" sz="3200" b="1" dirty="0">
                <a:solidFill>
                  <a:srgbClr val="7030A0"/>
                </a:solidFill>
              </a:rPr>
              <a:t>Handling the case: </a:t>
            </a:r>
            <a:br>
              <a:rPr lang="en-US" sz="3200" b="1" dirty="0">
                <a:solidFill>
                  <a:srgbClr val="7030A0"/>
                </a:solidFill>
              </a:rPr>
            </a:br>
            <a:r>
              <a:rPr lang="en-US" sz="3200" b="1" dirty="0"/>
              <a:t>s </a:t>
            </a:r>
            <a:r>
              <a:rPr lang="en-US" sz="3200" dirty="0"/>
              <a:t>is</a:t>
            </a:r>
            <a:r>
              <a:rPr lang="en-US" sz="3200" b="1" dirty="0"/>
              <a:t> black </a:t>
            </a:r>
            <a:r>
              <a:rPr lang="en-US" sz="3200" dirty="0"/>
              <a:t>and </a:t>
            </a:r>
            <a:r>
              <a:rPr lang="en-US" sz="3200" u="sng" dirty="0" smtClean="0"/>
              <a:t>one</a:t>
            </a:r>
            <a:r>
              <a:rPr lang="en-US" sz="3200" dirty="0" smtClean="0"/>
              <a:t> of its </a:t>
            </a:r>
            <a:r>
              <a:rPr lang="en-US" sz="3200" dirty="0"/>
              <a:t>children </a:t>
            </a:r>
            <a:r>
              <a:rPr lang="en-US" sz="3200" dirty="0" smtClean="0"/>
              <a:t>is</a:t>
            </a:r>
            <a:r>
              <a:rPr lang="en-US" sz="3200" dirty="0" smtClean="0">
                <a:solidFill>
                  <a:srgbClr val="7030A0"/>
                </a:solidFill>
              </a:rPr>
              <a:t> </a:t>
            </a:r>
            <a:r>
              <a:rPr lang="en-US" sz="3200" b="1" dirty="0" smtClean="0">
                <a:solidFill>
                  <a:srgbClr val="FF0000"/>
                </a:solidFill>
              </a:rPr>
              <a:t>red</a:t>
            </a:r>
            <a:endParaRPr lang="en-US" sz="3200" b="1" dirty="0">
              <a:solidFill>
                <a:srgbClr val="FF0000"/>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33</a:t>
            </a:fld>
            <a:endParaRPr lang="en-US"/>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815623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rgbClr val="7030A0"/>
                </a:solidFill>
              </a:rPr>
              <a:t>There are two cases</a:t>
            </a:r>
            <a:endParaRPr lang="en-US" sz="4000" b="1" dirty="0">
              <a:solidFill>
                <a:srgbClr val="7030A0"/>
              </a:solidFill>
            </a:endParaRP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34</a:t>
            </a:fld>
            <a:endParaRPr lang="en-US"/>
          </a:p>
        </p:txBody>
      </p:sp>
      <p:sp>
        <p:nvSpPr>
          <p:cNvPr id="59" name="Right Arrow 58"/>
          <p:cNvSpPr/>
          <p:nvPr/>
        </p:nvSpPr>
        <p:spPr>
          <a:xfrm flipH="1">
            <a:off x="3366259" y="1905000"/>
            <a:ext cx="1281941" cy="472964"/>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reduction</a:t>
            </a:r>
            <a:endParaRPr lang="en-US" dirty="0"/>
          </a:p>
        </p:txBody>
      </p:sp>
      <p:grpSp>
        <p:nvGrpSpPr>
          <p:cNvPr id="63" name="Group 62"/>
          <p:cNvGrpSpPr/>
          <p:nvPr/>
        </p:nvGrpSpPr>
        <p:grpSpPr>
          <a:xfrm>
            <a:off x="4724400" y="1992868"/>
            <a:ext cx="3962400" cy="3950732"/>
            <a:chOff x="4724400" y="1992868"/>
            <a:chExt cx="3962400" cy="3950732"/>
          </a:xfrm>
        </p:grpSpPr>
        <p:grpSp>
          <p:nvGrpSpPr>
            <p:cNvPr id="29" name="Group 28"/>
            <p:cNvGrpSpPr/>
            <p:nvPr/>
          </p:nvGrpSpPr>
          <p:grpSpPr>
            <a:xfrm>
              <a:off x="4724400" y="1992868"/>
              <a:ext cx="3962400" cy="3950732"/>
              <a:chOff x="4724400" y="1992868"/>
              <a:chExt cx="3962400" cy="3950732"/>
            </a:xfrm>
          </p:grpSpPr>
          <p:grpSp>
            <p:nvGrpSpPr>
              <p:cNvPr id="32" name="Group 31"/>
              <p:cNvGrpSpPr/>
              <p:nvPr/>
            </p:nvGrpSpPr>
            <p:grpSpPr>
              <a:xfrm>
                <a:off x="4860047" y="1992868"/>
                <a:ext cx="3826753" cy="3569732"/>
                <a:chOff x="564085" y="1992868"/>
                <a:chExt cx="3826753" cy="3569732"/>
              </a:xfrm>
            </p:grpSpPr>
            <p:grpSp>
              <p:nvGrpSpPr>
                <p:cNvPr id="5" name="Group 4"/>
                <p:cNvGrpSpPr/>
                <p:nvPr/>
              </p:nvGrpSpPr>
              <p:grpSpPr>
                <a:xfrm>
                  <a:off x="838200" y="2373868"/>
                  <a:ext cx="3476438" cy="3188732"/>
                  <a:chOff x="3048000" y="1764268"/>
                  <a:chExt cx="3476438" cy="3188732"/>
                </a:xfrm>
              </p:grpSpPr>
              <p:sp>
                <p:nvSpPr>
                  <p:cNvPr id="6" name="Oval 5"/>
                  <p:cNvSpPr/>
                  <p:nvPr/>
                </p:nvSpPr>
                <p:spPr>
                  <a:xfrm>
                    <a:off x="4566717" y="25740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7" name="Straight Arrow Connector 6"/>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6"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11" name="Group 10"/>
                  <p:cNvGrpSpPr/>
                  <p:nvPr/>
                </p:nvGrpSpPr>
                <p:grpSpPr>
                  <a:xfrm>
                    <a:off x="3048000" y="2602468"/>
                    <a:ext cx="1242484" cy="1664732"/>
                    <a:chOff x="2415116" y="3288268"/>
                    <a:chExt cx="1242484" cy="1664732"/>
                  </a:xfrm>
                </p:grpSpPr>
                <p:sp>
                  <p:nvSpPr>
                    <p:cNvPr id="24" name="Oval 23"/>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5" name="Isosceles Triangle 24"/>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6" name="Group 25"/>
                    <p:cNvGrpSpPr/>
                    <p:nvPr/>
                  </p:nvGrpSpPr>
                  <p:grpSpPr>
                    <a:xfrm>
                      <a:off x="2415116" y="3288268"/>
                      <a:ext cx="785284" cy="750332"/>
                      <a:chOff x="914400" y="2116877"/>
                      <a:chExt cx="785284" cy="750332"/>
                    </a:xfrm>
                  </p:grpSpPr>
                  <p:cxnSp>
                    <p:nvCxnSpPr>
                      <p:cNvPr id="27" name="Straight Arrow Connector 26"/>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12" name="TextBox 11"/>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13" name="Straight Arrow Connector 12"/>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4800600" y="3474181"/>
                    <a:ext cx="1452494" cy="1478819"/>
                    <a:chOff x="3581400" y="3397981"/>
                    <a:chExt cx="1452494" cy="1478819"/>
                  </a:xfrm>
                </p:grpSpPr>
                <p:sp>
                  <p:nvSpPr>
                    <p:cNvPr id="18" name="Isosceles Triangle 17"/>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p:cNvSpPr/>
                    <p:nvPr/>
                  </p:nvSpPr>
                  <p:spPr>
                    <a:xfrm>
                      <a:off x="4584177" y="39624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0" name="Isosceles Triangle 19"/>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Oval 20"/>
                    <p:cNvSpPr/>
                    <p:nvPr/>
                  </p:nvSpPr>
                  <p:spPr>
                    <a:xfrm>
                      <a:off x="3733800" y="390299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22" name="Straight Arrow Connector 21"/>
                    <p:cNvCxnSpPr>
                      <a:endCxn id="21"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9"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3806702" y="1764268"/>
                    <a:ext cx="788582" cy="750332"/>
                    <a:chOff x="3730502" y="1764268"/>
                    <a:chExt cx="788582" cy="750332"/>
                  </a:xfrm>
                </p:grpSpPr>
                <p:cxnSp>
                  <p:nvCxnSpPr>
                    <p:cNvPr id="16" name="Straight Arrow Connector 15"/>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730502" y="1764268"/>
                      <a:ext cx="266420" cy="369332"/>
                    </a:xfrm>
                    <a:prstGeom prst="rect">
                      <a:avLst/>
                    </a:prstGeom>
                    <a:noFill/>
                  </p:spPr>
                  <p:txBody>
                    <a:bodyPr wrap="none" rtlCol="0">
                      <a:spAutoFit/>
                    </a:bodyPr>
                    <a:lstStyle/>
                    <a:p>
                      <a:r>
                        <a:rPr lang="en-US" b="1" dirty="0" smtClean="0"/>
                        <a:t>r</a:t>
                      </a:r>
                      <a:endParaRPr lang="en-US" b="1" dirty="0"/>
                    </a:p>
                  </p:txBody>
                </p:sp>
              </p:grpSp>
            </p:grpSp>
            <p:sp>
              <p:nvSpPr>
                <p:cNvPr id="31" name="TextBox 30"/>
                <p:cNvSpPr txBox="1"/>
                <p:nvPr/>
              </p:nvSpPr>
              <p:spPr>
                <a:xfrm>
                  <a:off x="564085" y="1992868"/>
                  <a:ext cx="3826753" cy="369332"/>
                </a:xfrm>
                <a:prstGeom prst="rect">
                  <a:avLst/>
                </a:prstGeom>
                <a:noFill/>
                <a:ln>
                  <a:solidFill>
                    <a:schemeClr val="tx1"/>
                  </a:solidFill>
                </a:ln>
              </p:spPr>
              <p:txBody>
                <a:bodyPr wrap="none" rtlCol="0">
                  <a:spAutoFit/>
                </a:bodyPr>
                <a:lstStyle/>
                <a:p>
                  <a:r>
                    <a:rPr lang="en-US" dirty="0" smtClean="0"/>
                    <a:t>When </a:t>
                  </a:r>
                  <a:r>
                    <a:rPr lang="en-US" b="1" dirty="0" smtClean="0"/>
                    <a:t>left</a:t>
                  </a:r>
                  <a:r>
                    <a:rPr lang="en-US" dirty="0" smtClean="0"/>
                    <a:t>(s) is </a:t>
                  </a:r>
                  <a:r>
                    <a:rPr lang="en-US" b="1" dirty="0" smtClean="0">
                      <a:solidFill>
                        <a:srgbClr val="FF0000"/>
                      </a:solidFill>
                    </a:rPr>
                    <a:t>red </a:t>
                  </a:r>
                  <a:r>
                    <a:rPr lang="en-US" dirty="0" smtClean="0"/>
                    <a:t>and</a:t>
                  </a:r>
                  <a:r>
                    <a:rPr lang="en-US" b="1" dirty="0" smtClean="0">
                      <a:solidFill>
                        <a:srgbClr val="FF0000"/>
                      </a:solidFill>
                    </a:rPr>
                    <a:t> </a:t>
                  </a:r>
                  <a:r>
                    <a:rPr lang="en-US" b="1" dirty="0" smtClean="0"/>
                    <a:t>right(</a:t>
                  </a:r>
                  <a:r>
                    <a:rPr lang="en-US" dirty="0" smtClean="0"/>
                    <a:t>s</a:t>
                  </a:r>
                  <a:r>
                    <a:rPr lang="en-US" b="1" dirty="0" smtClean="0"/>
                    <a:t>) </a:t>
                  </a:r>
                  <a:r>
                    <a:rPr lang="en-US" dirty="0" smtClean="0"/>
                    <a:t>is</a:t>
                  </a:r>
                  <a:r>
                    <a:rPr lang="en-US" b="1" dirty="0" smtClean="0"/>
                    <a:t> black</a:t>
                  </a:r>
                  <a:endParaRPr lang="en-US" b="1" dirty="0"/>
                </a:p>
              </p:txBody>
            </p:sp>
          </p:grpSp>
          <p:cxnSp>
            <p:nvCxnSpPr>
              <p:cNvPr id="60" name="Straight Connector 59"/>
              <p:cNvCxnSpPr/>
              <p:nvPr/>
            </p:nvCxnSpPr>
            <p:spPr>
              <a:xfrm>
                <a:off x="4724400" y="2438400"/>
                <a:ext cx="0" cy="3505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1" name="TextBox 60"/>
                <p:cNvSpPr txBox="1"/>
                <p:nvPr/>
              </p:nvSpPr>
              <p:spPr>
                <a:xfrm>
                  <a:off x="5867400" y="45998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1" name="TextBox 60"/>
                <p:cNvSpPr txBox="1">
                  <a:spLocks noRot="1" noChangeAspect="1" noMove="1" noResize="1" noEditPoints="1" noAdjustHandles="1" noChangeArrowheads="1" noChangeShapeType="1" noTextEdit="1"/>
                </p:cNvSpPr>
                <p:nvPr/>
              </p:nvSpPr>
              <p:spPr>
                <a:xfrm>
                  <a:off x="5867400" y="4599801"/>
                  <a:ext cx="303151" cy="276999"/>
                </a:xfrm>
                <a:prstGeom prst="rect">
                  <a:avLst/>
                </a:prstGeom>
                <a:blipFill rotWithShape="1">
                  <a:blip r:embed="rId2"/>
                  <a:stretch>
                    <a:fillRect r="-9804" b="-14894"/>
                  </a:stretch>
                </a:blipFill>
                <a:ln>
                  <a:solidFill>
                    <a:schemeClr val="tx1"/>
                  </a:solidFill>
                </a:ln>
              </p:spPr>
              <p:txBody>
                <a:bodyPr/>
                <a:lstStyle/>
                <a:p>
                  <a:r>
                    <a:rPr lang="en-IN">
                      <a:noFill/>
                    </a:rPr>
                    <a:t> </a:t>
                  </a:r>
                </a:p>
              </p:txBody>
            </p:sp>
          </mc:Fallback>
        </mc:AlternateContent>
      </p:grpSp>
      <p:grpSp>
        <p:nvGrpSpPr>
          <p:cNvPr id="30" name="Group 29"/>
          <p:cNvGrpSpPr/>
          <p:nvPr/>
        </p:nvGrpSpPr>
        <p:grpSpPr>
          <a:xfrm>
            <a:off x="333562" y="1981200"/>
            <a:ext cx="3476438" cy="3569732"/>
            <a:chOff x="333562" y="1981200"/>
            <a:chExt cx="3476438" cy="3569732"/>
          </a:xfrm>
        </p:grpSpPr>
        <p:grpSp>
          <p:nvGrpSpPr>
            <p:cNvPr id="33" name="Group 32"/>
            <p:cNvGrpSpPr/>
            <p:nvPr/>
          </p:nvGrpSpPr>
          <p:grpSpPr>
            <a:xfrm>
              <a:off x="333562" y="1981200"/>
              <a:ext cx="3476438" cy="3569732"/>
              <a:chOff x="838200" y="1992868"/>
              <a:chExt cx="3476438" cy="3569732"/>
            </a:xfrm>
          </p:grpSpPr>
          <p:grpSp>
            <p:nvGrpSpPr>
              <p:cNvPr id="34" name="Group 33"/>
              <p:cNvGrpSpPr/>
              <p:nvPr/>
            </p:nvGrpSpPr>
            <p:grpSpPr>
              <a:xfrm>
                <a:off x="838200" y="2373868"/>
                <a:ext cx="3476438" cy="3188732"/>
                <a:chOff x="3048000" y="1764268"/>
                <a:chExt cx="3476438" cy="3188732"/>
              </a:xfrm>
            </p:grpSpPr>
            <p:sp>
              <p:nvSpPr>
                <p:cNvPr id="36" name="Oval 35"/>
                <p:cNvSpPr/>
                <p:nvPr/>
              </p:nvSpPr>
              <p:spPr>
                <a:xfrm>
                  <a:off x="4566717" y="25740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37" name="Straight Arrow Connector 36"/>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6"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41" name="Group 40"/>
                <p:cNvGrpSpPr/>
                <p:nvPr/>
              </p:nvGrpSpPr>
              <p:grpSpPr>
                <a:xfrm>
                  <a:off x="3048000" y="2602468"/>
                  <a:ext cx="1242484" cy="1664732"/>
                  <a:chOff x="2415116" y="3288268"/>
                  <a:chExt cx="1242484" cy="1664732"/>
                </a:xfrm>
              </p:grpSpPr>
              <p:sp>
                <p:nvSpPr>
                  <p:cNvPr id="54" name="Oval 53"/>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5" name="Isosceles Triangle 54"/>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6" name="Group 55"/>
                  <p:cNvGrpSpPr/>
                  <p:nvPr/>
                </p:nvGrpSpPr>
                <p:grpSpPr>
                  <a:xfrm>
                    <a:off x="2415116" y="3288268"/>
                    <a:ext cx="785284" cy="750332"/>
                    <a:chOff x="914400" y="2116877"/>
                    <a:chExt cx="785284" cy="750332"/>
                  </a:xfrm>
                </p:grpSpPr>
                <p:cxnSp>
                  <p:nvCxnSpPr>
                    <p:cNvPr id="57" name="Straight Arrow Connector 56"/>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42" name="TextBox 41"/>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43" name="Straight Arrow Connector 42"/>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4800600" y="3474181"/>
                  <a:ext cx="1452494" cy="1478819"/>
                  <a:chOff x="3581400" y="3397981"/>
                  <a:chExt cx="1452494" cy="1478819"/>
                </a:xfrm>
              </p:grpSpPr>
              <p:sp>
                <p:nvSpPr>
                  <p:cNvPr id="48" name="Isosceles Triangle 47"/>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9" name="Oval 48"/>
                  <p:cNvSpPr/>
                  <p:nvPr/>
                </p:nvSpPr>
                <p:spPr>
                  <a:xfrm>
                    <a:off x="4584177" y="396240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0" name="Isosceles Triangle 49"/>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Oval 50"/>
                  <p:cNvSpPr/>
                  <p:nvPr/>
                </p:nvSpPr>
                <p:spPr>
                  <a:xfrm>
                    <a:off x="37338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52" name="Straight Arrow Connector 51"/>
                  <p:cNvCxnSpPr>
                    <a:endCxn id="51"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9"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3806702" y="1764268"/>
                  <a:ext cx="788582" cy="750332"/>
                  <a:chOff x="3730502" y="1764268"/>
                  <a:chExt cx="788582" cy="750332"/>
                </a:xfrm>
              </p:grpSpPr>
              <p:cxnSp>
                <p:nvCxnSpPr>
                  <p:cNvPr id="46" name="Straight Arrow Connector 45"/>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730502" y="1764268"/>
                    <a:ext cx="266420" cy="369332"/>
                  </a:xfrm>
                  <a:prstGeom prst="rect">
                    <a:avLst/>
                  </a:prstGeom>
                  <a:noFill/>
                </p:spPr>
                <p:txBody>
                  <a:bodyPr wrap="none" rtlCol="0">
                    <a:spAutoFit/>
                  </a:bodyPr>
                  <a:lstStyle/>
                  <a:p>
                    <a:r>
                      <a:rPr lang="en-US" b="1" dirty="0" smtClean="0"/>
                      <a:t>r</a:t>
                    </a:r>
                    <a:endParaRPr lang="en-US" b="1" dirty="0"/>
                  </a:p>
                </p:txBody>
              </p:sp>
            </p:grpSp>
          </p:grpSp>
          <p:sp>
            <p:nvSpPr>
              <p:cNvPr id="35" name="TextBox 34"/>
              <p:cNvSpPr txBox="1"/>
              <p:nvPr/>
            </p:nvSpPr>
            <p:spPr>
              <a:xfrm>
                <a:off x="1647638" y="1992868"/>
                <a:ext cx="2047484" cy="369332"/>
              </a:xfrm>
              <a:prstGeom prst="rect">
                <a:avLst/>
              </a:prstGeom>
              <a:noFill/>
              <a:ln>
                <a:solidFill>
                  <a:schemeClr val="tx1"/>
                </a:solidFill>
              </a:ln>
            </p:spPr>
            <p:txBody>
              <a:bodyPr wrap="none" rtlCol="0">
                <a:spAutoFit/>
              </a:bodyPr>
              <a:lstStyle/>
              <a:p>
                <a:r>
                  <a:rPr lang="en-US" dirty="0" smtClean="0"/>
                  <a:t>When </a:t>
                </a:r>
                <a:r>
                  <a:rPr lang="en-US" b="1" dirty="0" smtClean="0"/>
                  <a:t>right</a:t>
                </a:r>
                <a:r>
                  <a:rPr lang="en-US" dirty="0" smtClean="0"/>
                  <a:t>(s) is </a:t>
                </a:r>
                <a:r>
                  <a:rPr lang="en-US" b="1" dirty="0" smtClean="0">
                    <a:solidFill>
                      <a:srgbClr val="FF0000"/>
                    </a:solidFill>
                  </a:rPr>
                  <a:t>red</a:t>
                </a:r>
                <a:endParaRPr lang="en-US" b="1" dirty="0">
                  <a:solidFill>
                    <a:srgbClr val="FF0000"/>
                  </a:solidFill>
                </a:endParaRPr>
              </a:p>
            </p:txBody>
          </p:sp>
        </p:grpSp>
        <mc:AlternateContent xmlns:mc="http://schemas.openxmlformats.org/markup-compatibility/2006" xmlns:a14="http://schemas.microsoft.com/office/drawing/2010/main">
          <mc:Choice Requires="a14">
            <p:sp>
              <p:nvSpPr>
                <p:cNvPr id="62" name="TextBox 61"/>
                <p:cNvSpPr txBox="1"/>
                <p:nvPr/>
              </p:nvSpPr>
              <p:spPr>
                <a:xfrm>
                  <a:off x="1066800" y="4572000"/>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2" name="TextBox 61"/>
                <p:cNvSpPr txBox="1">
                  <a:spLocks noRot="1" noChangeAspect="1" noMove="1" noResize="1" noEditPoints="1" noAdjustHandles="1" noChangeArrowheads="1" noChangeShapeType="1" noTextEdit="1"/>
                </p:cNvSpPr>
                <p:nvPr/>
              </p:nvSpPr>
              <p:spPr>
                <a:xfrm>
                  <a:off x="1066800" y="4572000"/>
                  <a:ext cx="303151" cy="276999"/>
                </a:xfrm>
                <a:prstGeom prst="rect">
                  <a:avLst/>
                </a:prstGeom>
                <a:blipFill rotWithShape="1">
                  <a:blip r:embed="rId3"/>
                  <a:stretch>
                    <a:fillRect r="-7692" b="-14894"/>
                  </a:stretch>
                </a:blipFill>
                <a:ln>
                  <a:solidFill>
                    <a:schemeClr val="tx1"/>
                  </a:solidFill>
                </a:ln>
              </p:spPr>
              <p:txBody>
                <a:bodyPr/>
                <a:lstStyle/>
                <a:p>
                  <a:r>
                    <a:rPr lang="en-IN">
                      <a:noFill/>
                    </a:rPr>
                    <a:t> </a:t>
                  </a:r>
                </a:p>
              </p:txBody>
            </p:sp>
          </mc:Fallback>
        </mc:AlternateContent>
      </p:grpSp>
    </p:spTree>
    <p:extLst>
      <p:ext uri="{BB962C8B-B14F-4D97-AF65-F5344CB8AC3E}">
        <p14:creationId xmlns:p14="http://schemas.microsoft.com/office/powerpoint/2010/main" val="207239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fade">
                                      <p:cBhvr>
                                        <p:cTn id="17" dur="5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wipe(left)">
                                      <p:cBhvr>
                                        <p:cTn id="2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2130425"/>
            <a:ext cx="8001000" cy="1470025"/>
          </a:xfrm>
        </p:spPr>
        <p:txBody>
          <a:bodyPr/>
          <a:lstStyle/>
          <a:p>
            <a:r>
              <a:rPr lang="en-US" sz="3200" b="1" dirty="0" smtClean="0"/>
              <a:t> </a:t>
            </a:r>
            <a:r>
              <a:rPr lang="en-US" sz="3200" b="1" dirty="0"/>
              <a:t>Handling the case</a:t>
            </a:r>
            <a:r>
              <a:rPr lang="en-US" sz="3200" b="1" dirty="0">
                <a:solidFill>
                  <a:srgbClr val="7030A0"/>
                </a:solidFill>
              </a:rPr>
              <a:t>: </a:t>
            </a:r>
            <a:r>
              <a:rPr lang="en-US" sz="3200" b="1" dirty="0" smtClean="0">
                <a:solidFill>
                  <a:srgbClr val="7030A0"/>
                </a:solidFill>
              </a:rPr>
              <a:t>right(s) is </a:t>
            </a:r>
            <a:r>
              <a:rPr lang="en-US" sz="3200" b="1" dirty="0" smtClean="0">
                <a:solidFill>
                  <a:srgbClr val="FF0000"/>
                </a:solidFill>
              </a:rPr>
              <a:t>red</a:t>
            </a:r>
            <a:endParaRPr lang="en-US" sz="3200" b="1" dirty="0">
              <a:solidFill>
                <a:srgbClr val="FF0000"/>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35</a:t>
            </a:fld>
            <a:endParaRPr lang="en-US"/>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12861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lstStyle/>
          <a:p>
            <a:r>
              <a:rPr lang="en-US" sz="3200" b="1" dirty="0"/>
              <a:t>Handling the case</a:t>
            </a:r>
            <a:r>
              <a:rPr lang="en-US" sz="3200" b="1" dirty="0">
                <a:solidFill>
                  <a:srgbClr val="7030A0"/>
                </a:solidFill>
              </a:rPr>
              <a:t>: </a:t>
            </a:r>
            <a:r>
              <a:rPr lang="en-US" sz="3200" b="1" dirty="0" smtClean="0">
                <a:solidFill>
                  <a:srgbClr val="7030A0"/>
                </a:solidFill>
              </a:rPr>
              <a:t>right(s</a:t>
            </a:r>
            <a:r>
              <a:rPr lang="en-US" sz="3200" b="1" dirty="0">
                <a:solidFill>
                  <a:srgbClr val="7030A0"/>
                </a:solidFill>
              </a:rPr>
              <a:t>) is </a:t>
            </a:r>
            <a:r>
              <a:rPr lang="en-US" sz="3200" b="1" dirty="0">
                <a:solidFill>
                  <a:srgbClr val="FF0000"/>
                </a:solidFill>
              </a:rPr>
              <a:t>red</a:t>
            </a:r>
            <a:endParaRPr lang="en-US" sz="3200" dirty="0"/>
          </a:p>
        </p:txBody>
      </p:sp>
      <p:sp>
        <p:nvSpPr>
          <p:cNvPr id="32" name="Content Placeholder 31"/>
          <p:cNvSpPr>
            <a:spLocks noGrp="1"/>
          </p:cNvSpPr>
          <p:nvPr>
            <p:ph sz="half" idx="1"/>
          </p:nvPr>
        </p:nvSpPr>
        <p:spPr/>
        <p:txBody>
          <a:bodyPr/>
          <a:lstStyle/>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36</a:t>
            </a:fld>
            <a:endParaRPr lang="en-US"/>
          </a:p>
        </p:txBody>
      </p:sp>
      <p:grpSp>
        <p:nvGrpSpPr>
          <p:cNvPr id="6" name="Group 5"/>
          <p:cNvGrpSpPr/>
          <p:nvPr/>
        </p:nvGrpSpPr>
        <p:grpSpPr>
          <a:xfrm>
            <a:off x="4905562" y="2145268"/>
            <a:ext cx="3476438" cy="3188732"/>
            <a:chOff x="3048000" y="1764268"/>
            <a:chExt cx="3476438" cy="3188732"/>
          </a:xfrm>
        </p:grpSpPr>
        <p:sp>
          <p:nvSpPr>
            <p:cNvPr id="8" name="Oval 7"/>
            <p:cNvSpPr/>
            <p:nvPr/>
          </p:nvSpPr>
          <p:spPr>
            <a:xfrm>
              <a:off x="4566717" y="25740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9" name="Straight Arrow Connector 8"/>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13" name="Group 12"/>
            <p:cNvGrpSpPr/>
            <p:nvPr/>
          </p:nvGrpSpPr>
          <p:grpSpPr>
            <a:xfrm>
              <a:off x="3048000" y="2602468"/>
              <a:ext cx="1242484" cy="1664732"/>
              <a:chOff x="2415116" y="3288268"/>
              <a:chExt cx="1242484" cy="1664732"/>
            </a:xfrm>
          </p:grpSpPr>
          <p:sp>
            <p:nvSpPr>
              <p:cNvPr id="26" name="Oval 25"/>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7" name="Isosceles Triangle 26"/>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8" name="Group 27"/>
              <p:cNvGrpSpPr/>
              <p:nvPr/>
            </p:nvGrpSpPr>
            <p:grpSpPr>
              <a:xfrm>
                <a:off x="2415116" y="3288268"/>
                <a:ext cx="785284" cy="750332"/>
                <a:chOff x="914400" y="2116877"/>
                <a:chExt cx="785284" cy="750332"/>
              </a:xfrm>
            </p:grpSpPr>
            <p:cxnSp>
              <p:nvCxnSpPr>
                <p:cNvPr id="29" name="Straight Arrow Connector 2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14" name="TextBox 13"/>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15" name="Straight Arrow Connector 14"/>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4800600" y="3474181"/>
              <a:ext cx="1452494" cy="1478819"/>
              <a:chOff x="3581400" y="3397981"/>
              <a:chExt cx="1452494" cy="1478819"/>
            </a:xfrm>
          </p:grpSpPr>
          <p:sp>
            <p:nvSpPr>
              <p:cNvPr id="20" name="Isosceles Triangle 19"/>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1" name="Oval 20"/>
              <p:cNvSpPr/>
              <p:nvPr/>
            </p:nvSpPr>
            <p:spPr>
              <a:xfrm>
                <a:off x="4584177" y="396240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2" name="Isosceles Triangle 21"/>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3" name="Oval 22"/>
              <p:cNvSpPr/>
              <p:nvPr/>
            </p:nvSpPr>
            <p:spPr>
              <a:xfrm>
                <a:off x="37338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24" name="Straight Arrow Connector 23"/>
              <p:cNvCxnSpPr>
                <a:endCxn id="23"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1"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806702" y="1764268"/>
              <a:ext cx="788582" cy="750332"/>
              <a:chOff x="3730502" y="1764268"/>
              <a:chExt cx="788582" cy="750332"/>
            </a:xfrm>
          </p:grpSpPr>
          <p:cxnSp>
            <p:nvCxnSpPr>
              <p:cNvPr id="18" name="Straight Arrow Connector 17"/>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730502" y="1764268"/>
                <a:ext cx="266420" cy="369332"/>
              </a:xfrm>
              <a:prstGeom prst="rect">
                <a:avLst/>
              </a:prstGeom>
              <a:noFill/>
            </p:spPr>
            <p:txBody>
              <a:bodyPr wrap="none" rtlCol="0">
                <a:spAutoFit/>
              </a:bodyPr>
              <a:lstStyle/>
              <a:p>
                <a:r>
                  <a:rPr lang="en-US" b="1" dirty="0" smtClean="0"/>
                  <a:t>r</a:t>
                </a:r>
                <a:endParaRPr lang="en-US" b="1" dirty="0"/>
              </a:p>
            </p:txBody>
          </p:sp>
        </p:grpSp>
      </p:grpSp>
      <p:sp>
        <p:nvSpPr>
          <p:cNvPr id="2" name="Down Ribbon 1"/>
          <p:cNvSpPr/>
          <p:nvPr/>
        </p:nvSpPr>
        <p:spPr>
          <a:xfrm>
            <a:off x="2133600" y="5410200"/>
            <a:ext cx="2438400" cy="765048"/>
          </a:xfrm>
          <a:prstGeom prst="ribbon">
            <a:avLst>
              <a:gd name="adj1" fmla="val 16667"/>
              <a:gd name="adj2" fmla="val 7500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Let </a:t>
            </a:r>
            <a:r>
              <a:rPr lang="en-US" b="1" dirty="0" smtClean="0">
                <a:solidFill>
                  <a:schemeClr val="tx1"/>
                </a:solidFill>
              </a:rPr>
              <a:t>color</a:t>
            </a:r>
            <a:r>
              <a:rPr lang="en-US" dirty="0" smtClean="0">
                <a:solidFill>
                  <a:schemeClr val="tx1"/>
                </a:solidFill>
              </a:rPr>
              <a:t>(</a:t>
            </a:r>
            <a:r>
              <a:rPr lang="en-US" b="1" dirty="0" smtClean="0">
                <a:solidFill>
                  <a:schemeClr val="tx1"/>
                </a:solidFill>
              </a:rPr>
              <a:t>r</a:t>
            </a:r>
            <a:r>
              <a:rPr lang="en-US" dirty="0" smtClean="0">
                <a:solidFill>
                  <a:schemeClr val="tx1"/>
                </a:solidFill>
              </a:rPr>
              <a:t>) be </a:t>
            </a:r>
            <a:r>
              <a:rPr lang="en-US" dirty="0" smtClean="0"/>
              <a:t>c</a:t>
            </a:r>
            <a:endParaRPr lang="en-US" dirty="0"/>
          </a:p>
        </p:txBody>
      </p:sp>
      <mc:AlternateContent xmlns:mc="http://schemas.openxmlformats.org/markup-compatibility/2006" xmlns:a14="http://schemas.microsoft.com/office/drawing/2010/main">
        <mc:Choice Requires="a14">
          <p:sp>
            <p:nvSpPr>
              <p:cNvPr id="33" name="TextBox 32"/>
              <p:cNvSpPr txBox="1"/>
              <p:nvPr/>
            </p:nvSpPr>
            <p:spPr>
              <a:xfrm>
                <a:off x="5638800" y="43712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5638800" y="4371201"/>
                <a:ext cx="303151" cy="276999"/>
              </a:xfrm>
              <a:prstGeom prst="rect">
                <a:avLst/>
              </a:prstGeom>
              <a:blipFill rotWithShape="1">
                <a:blip r:embed="rId2"/>
                <a:stretch>
                  <a:fillRect r="-7692" b="-12500"/>
                </a:stretch>
              </a:blipFill>
              <a:ln>
                <a:solidFill>
                  <a:schemeClr val="tx1"/>
                </a:solidFill>
              </a:ln>
            </p:spPr>
            <p:txBody>
              <a:bodyPr/>
              <a:lstStyle/>
              <a:p>
                <a:r>
                  <a:rPr lang="en-IN">
                    <a:noFill/>
                  </a:rPr>
                  <a:t> </a:t>
                </a:r>
              </a:p>
            </p:txBody>
          </p:sp>
        </mc:Fallback>
      </mc:AlternateContent>
    </p:spTree>
    <p:extLst>
      <p:ext uri="{BB962C8B-B14F-4D97-AF65-F5344CB8AC3E}">
        <p14:creationId xmlns:p14="http://schemas.microsoft.com/office/powerpoint/2010/main" val="3276668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lstStyle/>
          <a:p>
            <a:r>
              <a:rPr lang="en-US" sz="3200" b="1" dirty="0"/>
              <a:t>Handling the case</a:t>
            </a:r>
            <a:r>
              <a:rPr lang="en-US" sz="3200" b="1" dirty="0">
                <a:solidFill>
                  <a:srgbClr val="7030A0"/>
                </a:solidFill>
              </a:rPr>
              <a:t>: </a:t>
            </a:r>
            <a:r>
              <a:rPr lang="en-US" sz="3200" b="1" dirty="0" smtClean="0">
                <a:solidFill>
                  <a:srgbClr val="7030A0"/>
                </a:solidFill>
              </a:rPr>
              <a:t>right(s</a:t>
            </a:r>
            <a:r>
              <a:rPr lang="en-US" sz="3200" b="1" dirty="0">
                <a:solidFill>
                  <a:srgbClr val="7030A0"/>
                </a:solidFill>
              </a:rPr>
              <a:t>) is </a:t>
            </a:r>
            <a:r>
              <a:rPr lang="en-US" sz="3200" b="1" dirty="0">
                <a:solidFill>
                  <a:srgbClr val="FF0000"/>
                </a:solidFill>
              </a:rPr>
              <a:t>red</a:t>
            </a:r>
            <a:endParaRPr lang="en-US" sz="3200" dirty="0"/>
          </a:p>
        </p:txBody>
      </p:sp>
      <p:sp>
        <p:nvSpPr>
          <p:cNvPr id="32" name="Content Placeholder 31"/>
          <p:cNvSpPr>
            <a:spLocks noGrp="1"/>
          </p:cNvSpPr>
          <p:nvPr>
            <p:ph sz="half" idx="1"/>
          </p:nvPr>
        </p:nvSpPr>
        <p:spPr/>
        <p:txBody>
          <a:bodyPr/>
          <a:lstStyle/>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37</a:t>
            </a:fld>
            <a:endParaRPr lang="en-US"/>
          </a:p>
        </p:txBody>
      </p:sp>
      <p:grpSp>
        <p:nvGrpSpPr>
          <p:cNvPr id="6" name="Group 5"/>
          <p:cNvGrpSpPr/>
          <p:nvPr/>
        </p:nvGrpSpPr>
        <p:grpSpPr>
          <a:xfrm>
            <a:off x="4905562" y="2145268"/>
            <a:ext cx="3476438" cy="3188732"/>
            <a:chOff x="3048000" y="1764268"/>
            <a:chExt cx="3476438" cy="3188732"/>
          </a:xfrm>
        </p:grpSpPr>
        <p:sp>
          <p:nvSpPr>
            <p:cNvPr id="8" name="Oval 7"/>
            <p:cNvSpPr/>
            <p:nvPr/>
          </p:nvSpPr>
          <p:spPr>
            <a:xfrm>
              <a:off x="4566717" y="2574010"/>
              <a:ext cx="309208" cy="2118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9" name="Straight Arrow Connector 8"/>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13" name="Group 12"/>
            <p:cNvGrpSpPr/>
            <p:nvPr/>
          </p:nvGrpSpPr>
          <p:grpSpPr>
            <a:xfrm>
              <a:off x="3048000" y="2602468"/>
              <a:ext cx="1242484" cy="1664732"/>
              <a:chOff x="2415116" y="3288268"/>
              <a:chExt cx="1242484" cy="1664732"/>
            </a:xfrm>
          </p:grpSpPr>
          <p:sp>
            <p:nvSpPr>
              <p:cNvPr id="26" name="Oval 25"/>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7" name="Isosceles Triangle 26"/>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8" name="Group 27"/>
              <p:cNvGrpSpPr/>
              <p:nvPr/>
            </p:nvGrpSpPr>
            <p:grpSpPr>
              <a:xfrm>
                <a:off x="2415116" y="3288268"/>
                <a:ext cx="785284" cy="750332"/>
                <a:chOff x="914400" y="2116877"/>
                <a:chExt cx="785284" cy="750332"/>
              </a:xfrm>
            </p:grpSpPr>
            <p:cxnSp>
              <p:nvCxnSpPr>
                <p:cNvPr id="29" name="Straight Arrow Connector 2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14" name="TextBox 13"/>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15" name="Straight Arrow Connector 14"/>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4800600" y="3474181"/>
              <a:ext cx="1452494" cy="1478819"/>
              <a:chOff x="3581400" y="3397981"/>
              <a:chExt cx="1452494" cy="1478819"/>
            </a:xfrm>
          </p:grpSpPr>
          <p:sp>
            <p:nvSpPr>
              <p:cNvPr id="20" name="Isosceles Triangle 19"/>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1" name="Oval 20"/>
              <p:cNvSpPr/>
              <p:nvPr/>
            </p:nvSpPr>
            <p:spPr>
              <a:xfrm>
                <a:off x="4584177" y="396240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2" name="Isosceles Triangle 21"/>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3" name="Oval 22"/>
              <p:cNvSpPr/>
              <p:nvPr/>
            </p:nvSpPr>
            <p:spPr>
              <a:xfrm>
                <a:off x="37338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24" name="Straight Arrow Connector 23"/>
              <p:cNvCxnSpPr>
                <a:endCxn id="23"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1"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806702" y="1764268"/>
              <a:ext cx="788582" cy="750332"/>
              <a:chOff x="3730502" y="1764268"/>
              <a:chExt cx="788582" cy="750332"/>
            </a:xfrm>
          </p:grpSpPr>
          <p:cxnSp>
            <p:nvCxnSpPr>
              <p:cNvPr id="18" name="Straight Arrow Connector 17"/>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730502" y="1764268"/>
                <a:ext cx="266420" cy="369332"/>
              </a:xfrm>
              <a:prstGeom prst="rect">
                <a:avLst/>
              </a:prstGeom>
              <a:noFill/>
            </p:spPr>
            <p:txBody>
              <a:bodyPr wrap="none" rtlCol="0">
                <a:spAutoFit/>
              </a:bodyPr>
              <a:lstStyle/>
              <a:p>
                <a:r>
                  <a:rPr lang="en-US" b="1" dirty="0" smtClean="0"/>
                  <a:t>r</a:t>
                </a:r>
                <a:endParaRPr lang="en-US" b="1" dirty="0"/>
              </a:p>
            </p:txBody>
          </p:sp>
        </p:grpSp>
      </p:grpSp>
      <p:grpSp>
        <p:nvGrpSpPr>
          <p:cNvPr id="33" name="Group 32"/>
          <p:cNvGrpSpPr/>
          <p:nvPr/>
        </p:nvGrpSpPr>
        <p:grpSpPr>
          <a:xfrm>
            <a:off x="6126708" y="2514600"/>
            <a:ext cx="1112292" cy="724138"/>
            <a:chOff x="5714999" y="1773038"/>
            <a:chExt cx="1621981" cy="1351162"/>
          </a:xfrm>
        </p:grpSpPr>
        <p:sp>
          <p:nvSpPr>
            <p:cNvPr id="34" name="Curved Down Arrow 33"/>
            <p:cNvSpPr/>
            <p:nvPr/>
          </p:nvSpPr>
          <p:spPr>
            <a:xfrm flipH="1">
              <a:off x="5715000" y="2438400"/>
              <a:ext cx="1473215" cy="685800"/>
            </a:xfrm>
            <a:prstGeom prst="curved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5714999" y="1773038"/>
              <a:ext cx="1621981" cy="574278"/>
            </a:xfrm>
            <a:prstGeom prst="rect">
              <a:avLst/>
            </a:prstGeom>
            <a:noFill/>
          </p:spPr>
          <p:txBody>
            <a:bodyPr wrap="none" rtlCol="0">
              <a:spAutoFit/>
            </a:bodyPr>
            <a:lstStyle/>
            <a:p>
              <a:r>
                <a:rPr lang="en-US" sz="1400" b="1" dirty="0" smtClean="0">
                  <a:solidFill>
                    <a:srgbClr val="C00000"/>
                  </a:solidFill>
                </a:rPr>
                <a:t>Left rotation</a:t>
              </a:r>
              <a:endParaRPr lang="en-US" sz="1400" b="1" dirty="0">
                <a:solidFill>
                  <a:srgbClr val="C00000"/>
                </a:solidFill>
              </a:endParaRPr>
            </a:p>
          </p:txBody>
        </p:sp>
      </p:grpSp>
      <p:sp>
        <p:nvSpPr>
          <p:cNvPr id="2" name="Left Arrow 1"/>
          <p:cNvSpPr/>
          <p:nvPr/>
        </p:nvSpPr>
        <p:spPr>
          <a:xfrm>
            <a:off x="3822192" y="3581400"/>
            <a:ext cx="978408"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p:nvGrpSpPr>
        <p:grpSpPr>
          <a:xfrm>
            <a:off x="149102" y="2221468"/>
            <a:ext cx="2827392" cy="3168068"/>
            <a:chOff x="2968502" y="1764268"/>
            <a:chExt cx="2827392" cy="3168068"/>
          </a:xfrm>
        </p:grpSpPr>
        <p:sp>
          <p:nvSpPr>
            <p:cNvPr id="37" name="Oval 36"/>
            <p:cNvSpPr/>
            <p:nvPr/>
          </p:nvSpPr>
          <p:spPr>
            <a:xfrm>
              <a:off x="4567592" y="2531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38" name="Straight Arrow Connector 37"/>
            <p:cNvCxnSpPr/>
            <p:nvPr/>
          </p:nvCxnSpPr>
          <p:spPr>
            <a:xfrm flipH="1">
              <a:off x="4114800" y="2743200"/>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7" idx="7"/>
            </p:cNvCxnSpPr>
            <p:nvPr/>
          </p:nvCxnSpPr>
          <p:spPr>
            <a:xfrm flipV="1">
              <a:off x="4831518" y="231958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3957992" y="3293390"/>
              <a:ext cx="309208" cy="2118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42" name="Group 41"/>
            <p:cNvGrpSpPr/>
            <p:nvPr/>
          </p:nvGrpSpPr>
          <p:grpSpPr>
            <a:xfrm>
              <a:off x="2968502" y="3124200"/>
              <a:ext cx="922392" cy="1808136"/>
              <a:chOff x="2335618" y="3810000"/>
              <a:chExt cx="922392" cy="1808136"/>
            </a:xfrm>
          </p:grpSpPr>
          <p:sp>
            <p:nvSpPr>
              <p:cNvPr id="55" name="Oval 54"/>
              <p:cNvSpPr/>
              <p:nvPr/>
            </p:nvSpPr>
            <p:spPr>
              <a:xfrm>
                <a:off x="2791708" y="46482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6" name="Isosceles Triangle 55"/>
              <p:cNvSpPr/>
              <p:nvPr/>
            </p:nvSpPr>
            <p:spPr>
              <a:xfrm>
                <a:off x="2643716" y="4876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7" name="Group 56"/>
              <p:cNvGrpSpPr/>
              <p:nvPr/>
            </p:nvGrpSpPr>
            <p:grpSpPr>
              <a:xfrm>
                <a:off x="2335618" y="3810000"/>
                <a:ext cx="456090" cy="696132"/>
                <a:chOff x="834902" y="2638609"/>
                <a:chExt cx="456090" cy="696132"/>
              </a:xfrm>
            </p:grpSpPr>
            <p:cxnSp>
              <p:nvCxnSpPr>
                <p:cNvPr id="58" name="Straight Arrow Connector 57"/>
                <p:cNvCxnSpPr/>
                <p:nvPr/>
              </p:nvCxnSpPr>
              <p:spPr>
                <a:xfrm>
                  <a:off x="992249" y="2964073"/>
                  <a:ext cx="298743" cy="37066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834902" y="2638609"/>
                  <a:ext cx="308098" cy="369332"/>
                </a:xfrm>
                <a:prstGeom prst="rect">
                  <a:avLst/>
                </a:prstGeom>
                <a:noFill/>
              </p:spPr>
              <p:txBody>
                <a:bodyPr wrap="none" rtlCol="0">
                  <a:spAutoFit/>
                </a:bodyPr>
                <a:lstStyle/>
                <a:p>
                  <a:r>
                    <a:rPr lang="en-US" b="1" dirty="0"/>
                    <a:t>q</a:t>
                  </a:r>
                </a:p>
              </p:txBody>
            </p:sp>
          </p:grpSp>
        </p:grpSp>
        <p:sp>
          <p:nvSpPr>
            <p:cNvPr id="43" name="TextBox 42"/>
            <p:cNvSpPr txBox="1"/>
            <p:nvPr/>
          </p:nvSpPr>
          <p:spPr>
            <a:xfrm>
              <a:off x="3200400" y="2438400"/>
              <a:ext cx="276038" cy="369332"/>
            </a:xfrm>
            <a:prstGeom prst="rect">
              <a:avLst/>
            </a:prstGeom>
            <a:noFill/>
          </p:spPr>
          <p:txBody>
            <a:bodyPr wrap="none" rtlCol="0">
              <a:spAutoFit/>
            </a:bodyPr>
            <a:lstStyle/>
            <a:p>
              <a:r>
                <a:rPr lang="en-US" b="1" dirty="0" smtClean="0"/>
                <a:t>r</a:t>
              </a:r>
              <a:endParaRPr lang="en-US" b="1" dirty="0"/>
            </a:p>
          </p:txBody>
        </p:sp>
        <p:cxnSp>
          <p:nvCxnSpPr>
            <p:cNvPr id="44" name="Straight Arrow Connector 43"/>
            <p:cNvCxnSpPr/>
            <p:nvPr/>
          </p:nvCxnSpPr>
          <p:spPr>
            <a:xfrm>
              <a:off x="3424592" y="2709620"/>
              <a:ext cx="520129" cy="534714"/>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3579196" y="3352800"/>
              <a:ext cx="2216698" cy="1579536"/>
              <a:chOff x="2359996" y="3276600"/>
              <a:chExt cx="2216698" cy="1579536"/>
            </a:xfrm>
          </p:grpSpPr>
          <p:sp>
            <p:nvSpPr>
              <p:cNvPr id="49" name="Isosceles Triangle 48"/>
              <p:cNvSpPr/>
              <p:nvPr/>
            </p:nvSpPr>
            <p:spPr>
              <a:xfrm>
                <a:off x="3962400" y="35052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Oval 49"/>
              <p:cNvSpPr/>
              <p:nvPr/>
            </p:nvSpPr>
            <p:spPr>
              <a:xfrm>
                <a:off x="4114800" y="327660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1" name="Isosceles Triangle 50"/>
              <p:cNvSpPr/>
              <p:nvPr/>
            </p:nvSpPr>
            <p:spPr>
              <a:xfrm>
                <a:off x="30480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2" name="Oval 51"/>
              <p:cNvSpPr/>
              <p:nvPr/>
            </p:nvSpPr>
            <p:spPr>
              <a:xfrm>
                <a:off x="32004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53" name="Straight Arrow Connector 52"/>
              <p:cNvCxnSpPr>
                <a:stCxn id="41" idx="5"/>
                <a:endCxn id="52" idx="0"/>
              </p:cNvCxnSpPr>
              <p:nvPr/>
            </p:nvCxnSpPr>
            <p:spPr>
              <a:xfrm>
                <a:off x="3002718" y="3397981"/>
                <a:ext cx="352286"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1" idx="3"/>
                <a:endCxn id="55" idx="0"/>
              </p:cNvCxnSpPr>
              <p:nvPr/>
            </p:nvCxnSpPr>
            <p:spPr>
              <a:xfrm flipH="1">
                <a:off x="2359996" y="3397981"/>
                <a:ext cx="424078" cy="4882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3806702" y="1764268"/>
              <a:ext cx="788582" cy="750332"/>
              <a:chOff x="3730502" y="1764268"/>
              <a:chExt cx="788582" cy="750332"/>
            </a:xfrm>
          </p:grpSpPr>
          <p:cxnSp>
            <p:nvCxnSpPr>
              <p:cNvPr id="47" name="Straight Arrow Connector 46"/>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730502" y="1764268"/>
                <a:ext cx="276038" cy="369332"/>
              </a:xfrm>
              <a:prstGeom prst="rect">
                <a:avLst/>
              </a:prstGeom>
              <a:noFill/>
            </p:spPr>
            <p:txBody>
              <a:bodyPr wrap="none" rtlCol="0">
                <a:spAutoFit/>
              </a:bodyPr>
              <a:lstStyle/>
              <a:p>
                <a:r>
                  <a:rPr lang="en-US" b="1" dirty="0"/>
                  <a:t>s</a:t>
                </a:r>
              </a:p>
            </p:txBody>
          </p:sp>
        </p:grpSp>
      </p:grpSp>
      <p:grpSp>
        <p:nvGrpSpPr>
          <p:cNvPr id="61" name="Group 60"/>
          <p:cNvGrpSpPr/>
          <p:nvPr/>
        </p:nvGrpSpPr>
        <p:grpSpPr>
          <a:xfrm>
            <a:off x="562419" y="2885150"/>
            <a:ext cx="1776553" cy="1258514"/>
            <a:chOff x="1032822" y="2597756"/>
            <a:chExt cx="1776553" cy="1258514"/>
          </a:xfrm>
        </p:grpSpPr>
        <p:sp>
          <p:nvSpPr>
            <p:cNvPr id="62" name="Arc 61"/>
            <p:cNvSpPr/>
            <p:nvPr/>
          </p:nvSpPr>
          <p:spPr>
            <a:xfrm rot="15905415">
              <a:off x="1625457" y="2672352"/>
              <a:ext cx="1171864" cy="1195972"/>
            </a:xfrm>
            <a:prstGeom prst="arc">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TextBox 62"/>
            <p:cNvSpPr txBox="1"/>
            <p:nvPr/>
          </p:nvSpPr>
          <p:spPr>
            <a:xfrm rot="19024107">
              <a:off x="1032822" y="2597756"/>
              <a:ext cx="1036438" cy="307777"/>
            </a:xfrm>
            <a:prstGeom prst="rect">
              <a:avLst/>
            </a:prstGeom>
            <a:noFill/>
          </p:spPr>
          <p:txBody>
            <a:bodyPr wrap="none" rtlCol="0">
              <a:spAutoFit/>
            </a:bodyPr>
            <a:lstStyle/>
            <a:p>
              <a:r>
                <a:rPr lang="en-US" sz="1400" dirty="0"/>
                <a:t>s</a:t>
              </a:r>
              <a:r>
                <a:rPr lang="en-US" sz="1400" dirty="0" smtClean="0"/>
                <a:t>wap colors</a:t>
              </a:r>
              <a:endParaRPr lang="en-US" sz="1400" dirty="0"/>
            </a:p>
          </p:txBody>
        </p:sp>
      </p:grpSp>
      <mc:AlternateContent xmlns:mc="http://schemas.openxmlformats.org/markup-compatibility/2006" xmlns:a14="http://schemas.microsoft.com/office/drawing/2010/main">
        <mc:Choice Requires="a14">
          <p:sp>
            <p:nvSpPr>
              <p:cNvPr id="64" name="TextBox 63"/>
              <p:cNvSpPr txBox="1"/>
              <p:nvPr/>
            </p:nvSpPr>
            <p:spPr>
              <a:xfrm>
                <a:off x="5638800" y="43712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5638800" y="4371201"/>
                <a:ext cx="303151" cy="276999"/>
              </a:xfrm>
              <a:prstGeom prst="rect">
                <a:avLst/>
              </a:prstGeom>
              <a:blipFill rotWithShape="1">
                <a:blip r:embed="rId2"/>
                <a:stretch>
                  <a:fillRect r="-7692" b="-12500"/>
                </a:stretch>
              </a:blipFill>
              <a:ln>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611249" y="5105400"/>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6" name="TextBox 65"/>
              <p:cNvSpPr txBox="1">
                <a:spLocks noRot="1" noChangeAspect="1" noMove="1" noResize="1" noEditPoints="1" noAdjustHandles="1" noChangeArrowheads="1" noChangeShapeType="1" noTextEdit="1"/>
              </p:cNvSpPr>
              <p:nvPr/>
            </p:nvSpPr>
            <p:spPr>
              <a:xfrm>
                <a:off x="611249" y="5105400"/>
                <a:ext cx="303151" cy="276999"/>
              </a:xfrm>
              <a:prstGeom prst="rect">
                <a:avLst/>
              </a:prstGeom>
              <a:blipFill rotWithShape="1">
                <a:blip r:embed="rId3"/>
                <a:stretch>
                  <a:fillRect r="-9615" b="-12766"/>
                </a:stretch>
              </a:blipFill>
              <a:ln>
                <a:solidFill>
                  <a:schemeClr val="tx1"/>
                </a:solidFill>
              </a:ln>
            </p:spPr>
            <p:txBody>
              <a:bodyPr/>
              <a:lstStyle/>
              <a:p>
                <a:r>
                  <a:rPr lang="en-IN">
                    <a:noFill/>
                  </a:rPr>
                  <a:t> </a:t>
                </a:r>
              </a:p>
            </p:txBody>
          </p:sp>
        </mc:Fallback>
      </mc:AlternateContent>
      <p:sp>
        <p:nvSpPr>
          <p:cNvPr id="65" name="Down Ribbon 64"/>
          <p:cNvSpPr/>
          <p:nvPr/>
        </p:nvSpPr>
        <p:spPr>
          <a:xfrm>
            <a:off x="304800" y="5486400"/>
            <a:ext cx="5386046" cy="1219200"/>
          </a:xfrm>
          <a:prstGeom prst="ribbon">
            <a:avLst>
              <a:gd name="adj1" fmla="val 8685"/>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The number of black nodes on the path from root to any leaf node of </a:t>
            </a:r>
            <a:r>
              <a:rPr lang="en-US" sz="1400" dirty="0" err="1" smtClean="0">
                <a:solidFill>
                  <a:schemeClr val="tx1"/>
                </a:solidFill>
              </a:rPr>
              <a:t>subtree</a:t>
            </a:r>
            <a:r>
              <a:rPr lang="en-US" sz="1400" dirty="0" smtClean="0">
                <a:solidFill>
                  <a:schemeClr val="tx1"/>
                </a:solidFill>
              </a:rPr>
              <a:t>(</a:t>
            </a:r>
            <a:r>
              <a:rPr lang="en-US" sz="1400" b="1" dirty="0" smtClean="0">
                <a:solidFill>
                  <a:schemeClr val="tx1"/>
                </a:solidFill>
              </a:rPr>
              <a:t>q</a:t>
            </a:r>
            <a:r>
              <a:rPr lang="en-US" sz="1400" dirty="0" smtClean="0">
                <a:solidFill>
                  <a:schemeClr val="tx1"/>
                </a:solidFill>
              </a:rPr>
              <a:t>) has increased by one (this is good!), has remained unchanged for leaves of tree 1, and is uncertain for leaves of tree 2(depends upon c). How to get rid of this uncertainty ?</a:t>
            </a:r>
            <a:endParaRPr lang="en-US" sz="1400" dirty="0">
              <a:solidFill>
                <a:schemeClr val="tx1"/>
              </a:solidFill>
            </a:endParaRPr>
          </a:p>
        </p:txBody>
      </p:sp>
    </p:spTree>
    <p:extLst>
      <p:ext uri="{BB962C8B-B14F-4D97-AF65-F5344CB8AC3E}">
        <p14:creationId xmlns:p14="http://schemas.microsoft.com/office/powerpoint/2010/main" val="508050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right)">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right)">
                                      <p:cBhvr>
                                        <p:cTn id="17" dur="500"/>
                                        <p:tgtEl>
                                          <p:spTgt spid="36"/>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fade">
                                      <p:cBhvr>
                                        <p:cTn id="21" dur="500"/>
                                        <p:tgtEl>
                                          <p:spTgt spid="66"/>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5"/>
                                        </p:tgtEl>
                                        <p:attrNameLst>
                                          <p:attrName>style.visibility</p:attrName>
                                        </p:attrNameLst>
                                      </p:cBhvr>
                                      <p:to>
                                        <p:strVal val="visible"/>
                                      </p:to>
                                    </p:set>
                                    <p:animEffect transition="in" filter="fade">
                                      <p:cBhvr>
                                        <p:cTn id="26" dur="1000"/>
                                        <p:tgtEl>
                                          <p:spTgt spid="65"/>
                                        </p:tgtEl>
                                      </p:cBhvr>
                                    </p:animEffect>
                                    <p:anim calcmode="lin" valueType="num">
                                      <p:cBhvr>
                                        <p:cTn id="27" dur="1000" fill="hold"/>
                                        <p:tgtEl>
                                          <p:spTgt spid="65"/>
                                        </p:tgtEl>
                                        <p:attrNameLst>
                                          <p:attrName>ppt_x</p:attrName>
                                        </p:attrNameLst>
                                      </p:cBhvr>
                                      <p:tavLst>
                                        <p:tav tm="0">
                                          <p:val>
                                            <p:strVal val="#ppt_x"/>
                                          </p:val>
                                        </p:tav>
                                        <p:tav tm="100000">
                                          <p:val>
                                            <p:strVal val="#ppt_x"/>
                                          </p:val>
                                        </p:tav>
                                      </p:tavLst>
                                    </p:anim>
                                    <p:anim calcmode="lin" valueType="num">
                                      <p:cBhvr>
                                        <p:cTn id="28"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xit" presetSubtype="0" fill="hold" grpId="1" nodeType="clickEffect">
                                  <p:stCondLst>
                                    <p:cond delay="0"/>
                                  </p:stCondLst>
                                  <p:childTnLst>
                                    <p:animEffect transition="out" filter="fade">
                                      <p:cBhvr>
                                        <p:cTn id="32" dur="1000"/>
                                        <p:tgtEl>
                                          <p:spTgt spid="66"/>
                                        </p:tgtEl>
                                      </p:cBhvr>
                                    </p:animEffect>
                                    <p:anim calcmode="lin" valueType="num">
                                      <p:cBhvr>
                                        <p:cTn id="33" dur="1000"/>
                                        <p:tgtEl>
                                          <p:spTgt spid="66"/>
                                        </p:tgtEl>
                                        <p:attrNameLst>
                                          <p:attrName>ppt_x</p:attrName>
                                        </p:attrNameLst>
                                      </p:cBhvr>
                                      <p:tavLst>
                                        <p:tav tm="0">
                                          <p:val>
                                            <p:strVal val="ppt_x"/>
                                          </p:val>
                                        </p:tav>
                                        <p:tav tm="100000">
                                          <p:val>
                                            <p:strVal val="ppt_x"/>
                                          </p:val>
                                        </p:tav>
                                      </p:tavLst>
                                    </p:anim>
                                    <p:anim calcmode="lin" valueType="num">
                                      <p:cBhvr>
                                        <p:cTn id="34" dur="1000"/>
                                        <p:tgtEl>
                                          <p:spTgt spid="66"/>
                                        </p:tgtEl>
                                        <p:attrNameLst>
                                          <p:attrName>ppt_y</p:attrName>
                                        </p:attrNameLst>
                                      </p:cBhvr>
                                      <p:tavLst>
                                        <p:tav tm="0">
                                          <p:val>
                                            <p:strVal val="ppt_y"/>
                                          </p:val>
                                        </p:tav>
                                        <p:tav tm="100000">
                                          <p:val>
                                            <p:strVal val="ppt_y+.1"/>
                                          </p:val>
                                        </p:tav>
                                      </p:tavLst>
                                    </p:anim>
                                    <p:set>
                                      <p:cBhvr>
                                        <p:cTn id="35" dur="1" fill="hold">
                                          <p:stCondLst>
                                            <p:cond delay="999"/>
                                          </p:stCondLst>
                                        </p:cTn>
                                        <p:tgtEl>
                                          <p:spTgt spid="66"/>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circle(in)">
                                      <p:cBhvr>
                                        <p:cTn id="40" dur="2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6" grpId="0" animBg="1"/>
      <p:bldP spid="66" grpId="1" animBg="1"/>
      <p:bldP spid="6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lstStyle/>
          <a:p>
            <a:r>
              <a:rPr lang="en-US" sz="3200" b="1" dirty="0"/>
              <a:t>Handling the case</a:t>
            </a:r>
            <a:r>
              <a:rPr lang="en-US" sz="3200" b="1" dirty="0">
                <a:solidFill>
                  <a:srgbClr val="7030A0"/>
                </a:solidFill>
              </a:rPr>
              <a:t>: </a:t>
            </a:r>
            <a:r>
              <a:rPr lang="en-US" sz="3200" b="1" dirty="0" smtClean="0">
                <a:solidFill>
                  <a:srgbClr val="7030A0"/>
                </a:solidFill>
              </a:rPr>
              <a:t>right(s</a:t>
            </a:r>
            <a:r>
              <a:rPr lang="en-US" sz="3200" b="1" dirty="0">
                <a:solidFill>
                  <a:srgbClr val="7030A0"/>
                </a:solidFill>
              </a:rPr>
              <a:t>) is </a:t>
            </a:r>
            <a:r>
              <a:rPr lang="en-US" sz="3200" b="1" dirty="0">
                <a:solidFill>
                  <a:srgbClr val="FF0000"/>
                </a:solidFill>
              </a:rPr>
              <a:t>red</a:t>
            </a:r>
            <a:endParaRPr lang="en-US" sz="3200" dirty="0"/>
          </a:p>
        </p:txBody>
      </p:sp>
      <p:sp>
        <p:nvSpPr>
          <p:cNvPr id="32" name="Content Placeholder 31"/>
          <p:cNvSpPr>
            <a:spLocks noGrp="1"/>
          </p:cNvSpPr>
          <p:nvPr>
            <p:ph sz="half" idx="1"/>
          </p:nvPr>
        </p:nvSpPr>
        <p:spPr/>
        <p:txBody>
          <a:bodyPr/>
          <a:lstStyle/>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38</a:t>
            </a:fld>
            <a:endParaRPr lang="en-US"/>
          </a:p>
        </p:txBody>
      </p:sp>
      <p:grpSp>
        <p:nvGrpSpPr>
          <p:cNvPr id="6" name="Group 5"/>
          <p:cNvGrpSpPr/>
          <p:nvPr/>
        </p:nvGrpSpPr>
        <p:grpSpPr>
          <a:xfrm>
            <a:off x="4905562" y="2145268"/>
            <a:ext cx="3476438" cy="3188732"/>
            <a:chOff x="3048000" y="1764268"/>
            <a:chExt cx="3476438" cy="3188732"/>
          </a:xfrm>
        </p:grpSpPr>
        <p:sp>
          <p:nvSpPr>
            <p:cNvPr id="8" name="Oval 7"/>
            <p:cNvSpPr/>
            <p:nvPr/>
          </p:nvSpPr>
          <p:spPr>
            <a:xfrm>
              <a:off x="4566717" y="2574010"/>
              <a:ext cx="309208" cy="2118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9" name="Straight Arrow Connector 8"/>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13" name="Group 12"/>
            <p:cNvGrpSpPr/>
            <p:nvPr/>
          </p:nvGrpSpPr>
          <p:grpSpPr>
            <a:xfrm>
              <a:off x="3048000" y="2602468"/>
              <a:ext cx="1242484" cy="1664732"/>
              <a:chOff x="2415116" y="3288268"/>
              <a:chExt cx="1242484" cy="1664732"/>
            </a:xfrm>
          </p:grpSpPr>
          <p:sp>
            <p:nvSpPr>
              <p:cNvPr id="26" name="Oval 25"/>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7" name="Isosceles Triangle 26"/>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8" name="Group 27"/>
              <p:cNvGrpSpPr/>
              <p:nvPr/>
            </p:nvGrpSpPr>
            <p:grpSpPr>
              <a:xfrm>
                <a:off x="2415116" y="3288268"/>
                <a:ext cx="785284" cy="750332"/>
                <a:chOff x="914400" y="2116877"/>
                <a:chExt cx="785284" cy="750332"/>
              </a:xfrm>
            </p:grpSpPr>
            <p:cxnSp>
              <p:nvCxnSpPr>
                <p:cNvPr id="29" name="Straight Arrow Connector 2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14" name="TextBox 13"/>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15" name="Straight Arrow Connector 14"/>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4800600" y="3474181"/>
              <a:ext cx="1452494" cy="1478819"/>
              <a:chOff x="3581400" y="3397981"/>
              <a:chExt cx="1452494" cy="1478819"/>
            </a:xfrm>
          </p:grpSpPr>
          <p:sp>
            <p:nvSpPr>
              <p:cNvPr id="20" name="Isosceles Triangle 19"/>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1" name="Oval 20"/>
              <p:cNvSpPr/>
              <p:nvPr/>
            </p:nvSpPr>
            <p:spPr>
              <a:xfrm>
                <a:off x="4584177" y="396240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2" name="Isosceles Triangle 21"/>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3" name="Oval 22"/>
              <p:cNvSpPr/>
              <p:nvPr/>
            </p:nvSpPr>
            <p:spPr>
              <a:xfrm>
                <a:off x="37338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24" name="Straight Arrow Connector 23"/>
              <p:cNvCxnSpPr>
                <a:endCxn id="23"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1"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806702" y="1764268"/>
              <a:ext cx="788582" cy="750332"/>
              <a:chOff x="3730502" y="1764268"/>
              <a:chExt cx="788582" cy="750332"/>
            </a:xfrm>
          </p:grpSpPr>
          <p:cxnSp>
            <p:nvCxnSpPr>
              <p:cNvPr id="18" name="Straight Arrow Connector 17"/>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730502" y="1764268"/>
                <a:ext cx="266420" cy="369332"/>
              </a:xfrm>
              <a:prstGeom prst="rect">
                <a:avLst/>
              </a:prstGeom>
              <a:noFill/>
            </p:spPr>
            <p:txBody>
              <a:bodyPr wrap="none" rtlCol="0">
                <a:spAutoFit/>
              </a:bodyPr>
              <a:lstStyle/>
              <a:p>
                <a:r>
                  <a:rPr lang="en-US" b="1" dirty="0" smtClean="0"/>
                  <a:t>r</a:t>
                </a:r>
                <a:endParaRPr lang="en-US" b="1" dirty="0"/>
              </a:p>
            </p:txBody>
          </p:sp>
        </p:grpSp>
      </p:grpSp>
      <p:grpSp>
        <p:nvGrpSpPr>
          <p:cNvPr id="33" name="Group 32"/>
          <p:cNvGrpSpPr/>
          <p:nvPr/>
        </p:nvGrpSpPr>
        <p:grpSpPr>
          <a:xfrm>
            <a:off x="6126708" y="2514600"/>
            <a:ext cx="1112292" cy="724138"/>
            <a:chOff x="5714999" y="1773038"/>
            <a:chExt cx="1621981" cy="1351162"/>
          </a:xfrm>
        </p:grpSpPr>
        <p:sp>
          <p:nvSpPr>
            <p:cNvPr id="34" name="Curved Down Arrow 33"/>
            <p:cNvSpPr/>
            <p:nvPr/>
          </p:nvSpPr>
          <p:spPr>
            <a:xfrm flipH="1">
              <a:off x="5715000" y="2438400"/>
              <a:ext cx="1473215" cy="685800"/>
            </a:xfrm>
            <a:prstGeom prst="curved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5714999" y="1773038"/>
              <a:ext cx="1621981" cy="574278"/>
            </a:xfrm>
            <a:prstGeom prst="rect">
              <a:avLst/>
            </a:prstGeom>
            <a:noFill/>
          </p:spPr>
          <p:txBody>
            <a:bodyPr wrap="none" rtlCol="0">
              <a:spAutoFit/>
            </a:bodyPr>
            <a:lstStyle/>
            <a:p>
              <a:r>
                <a:rPr lang="en-US" sz="1400" b="1" dirty="0" smtClean="0">
                  <a:solidFill>
                    <a:srgbClr val="C00000"/>
                  </a:solidFill>
                </a:rPr>
                <a:t>Left rotation</a:t>
              </a:r>
              <a:endParaRPr lang="en-US" sz="1400" b="1" dirty="0">
                <a:solidFill>
                  <a:srgbClr val="C00000"/>
                </a:solidFill>
              </a:endParaRPr>
            </a:p>
          </p:txBody>
        </p:sp>
      </p:grpSp>
      <p:sp>
        <p:nvSpPr>
          <p:cNvPr id="2" name="Left Arrow 1"/>
          <p:cNvSpPr/>
          <p:nvPr/>
        </p:nvSpPr>
        <p:spPr>
          <a:xfrm>
            <a:off x="3822192" y="3581400"/>
            <a:ext cx="978408"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p:nvGrpSpPr>
        <p:grpSpPr>
          <a:xfrm>
            <a:off x="149102" y="2221468"/>
            <a:ext cx="2827392" cy="3168068"/>
            <a:chOff x="2968502" y="1764268"/>
            <a:chExt cx="2827392" cy="3168068"/>
          </a:xfrm>
        </p:grpSpPr>
        <p:sp>
          <p:nvSpPr>
            <p:cNvPr id="37" name="Oval 36"/>
            <p:cNvSpPr/>
            <p:nvPr/>
          </p:nvSpPr>
          <p:spPr>
            <a:xfrm>
              <a:off x="4567592" y="2531390"/>
              <a:ext cx="309208" cy="2118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38" name="Straight Arrow Connector 37"/>
            <p:cNvCxnSpPr/>
            <p:nvPr/>
          </p:nvCxnSpPr>
          <p:spPr>
            <a:xfrm flipH="1">
              <a:off x="4114800" y="2743200"/>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7" idx="7"/>
            </p:cNvCxnSpPr>
            <p:nvPr/>
          </p:nvCxnSpPr>
          <p:spPr>
            <a:xfrm flipV="1">
              <a:off x="4831518" y="231958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39579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42" name="Group 41"/>
            <p:cNvGrpSpPr/>
            <p:nvPr/>
          </p:nvGrpSpPr>
          <p:grpSpPr>
            <a:xfrm>
              <a:off x="2968502" y="3124200"/>
              <a:ext cx="922392" cy="1808136"/>
              <a:chOff x="2335618" y="3810000"/>
              <a:chExt cx="922392" cy="1808136"/>
            </a:xfrm>
          </p:grpSpPr>
          <p:sp>
            <p:nvSpPr>
              <p:cNvPr id="55" name="Oval 54"/>
              <p:cNvSpPr/>
              <p:nvPr/>
            </p:nvSpPr>
            <p:spPr>
              <a:xfrm>
                <a:off x="2791708" y="46482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6" name="Isosceles Triangle 55"/>
              <p:cNvSpPr/>
              <p:nvPr/>
            </p:nvSpPr>
            <p:spPr>
              <a:xfrm>
                <a:off x="2643716" y="4876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7" name="Group 56"/>
              <p:cNvGrpSpPr/>
              <p:nvPr/>
            </p:nvGrpSpPr>
            <p:grpSpPr>
              <a:xfrm>
                <a:off x="2335618" y="3810000"/>
                <a:ext cx="456090" cy="696132"/>
                <a:chOff x="834902" y="2638609"/>
                <a:chExt cx="456090" cy="696132"/>
              </a:xfrm>
            </p:grpSpPr>
            <p:cxnSp>
              <p:nvCxnSpPr>
                <p:cNvPr id="58" name="Straight Arrow Connector 57"/>
                <p:cNvCxnSpPr/>
                <p:nvPr/>
              </p:nvCxnSpPr>
              <p:spPr>
                <a:xfrm>
                  <a:off x="992249" y="2964073"/>
                  <a:ext cx="298743" cy="37066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834902" y="2638609"/>
                  <a:ext cx="308098" cy="369332"/>
                </a:xfrm>
                <a:prstGeom prst="rect">
                  <a:avLst/>
                </a:prstGeom>
                <a:noFill/>
              </p:spPr>
              <p:txBody>
                <a:bodyPr wrap="none" rtlCol="0">
                  <a:spAutoFit/>
                </a:bodyPr>
                <a:lstStyle/>
                <a:p>
                  <a:r>
                    <a:rPr lang="en-US" b="1" dirty="0"/>
                    <a:t>q</a:t>
                  </a:r>
                </a:p>
              </p:txBody>
            </p:sp>
          </p:grpSp>
        </p:grpSp>
        <p:sp>
          <p:nvSpPr>
            <p:cNvPr id="43" name="TextBox 42"/>
            <p:cNvSpPr txBox="1"/>
            <p:nvPr/>
          </p:nvSpPr>
          <p:spPr>
            <a:xfrm>
              <a:off x="3200400" y="2438400"/>
              <a:ext cx="276038" cy="369332"/>
            </a:xfrm>
            <a:prstGeom prst="rect">
              <a:avLst/>
            </a:prstGeom>
            <a:noFill/>
          </p:spPr>
          <p:txBody>
            <a:bodyPr wrap="none" rtlCol="0">
              <a:spAutoFit/>
            </a:bodyPr>
            <a:lstStyle/>
            <a:p>
              <a:r>
                <a:rPr lang="en-US" b="1" dirty="0" smtClean="0"/>
                <a:t>r</a:t>
              </a:r>
              <a:endParaRPr lang="en-US" b="1" dirty="0"/>
            </a:p>
          </p:txBody>
        </p:sp>
        <p:cxnSp>
          <p:nvCxnSpPr>
            <p:cNvPr id="44" name="Straight Arrow Connector 43"/>
            <p:cNvCxnSpPr/>
            <p:nvPr/>
          </p:nvCxnSpPr>
          <p:spPr>
            <a:xfrm>
              <a:off x="3424592" y="2709620"/>
              <a:ext cx="520129" cy="534714"/>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3579196" y="3352800"/>
              <a:ext cx="2216698" cy="1579536"/>
              <a:chOff x="2359996" y="3276600"/>
              <a:chExt cx="2216698" cy="1579536"/>
            </a:xfrm>
          </p:grpSpPr>
          <p:sp>
            <p:nvSpPr>
              <p:cNvPr id="49" name="Isosceles Triangle 48"/>
              <p:cNvSpPr/>
              <p:nvPr/>
            </p:nvSpPr>
            <p:spPr>
              <a:xfrm>
                <a:off x="3962400" y="35052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Oval 49"/>
              <p:cNvSpPr/>
              <p:nvPr/>
            </p:nvSpPr>
            <p:spPr>
              <a:xfrm>
                <a:off x="4114800" y="327660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1" name="Isosceles Triangle 50"/>
              <p:cNvSpPr/>
              <p:nvPr/>
            </p:nvSpPr>
            <p:spPr>
              <a:xfrm>
                <a:off x="30480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2" name="Oval 51"/>
              <p:cNvSpPr/>
              <p:nvPr/>
            </p:nvSpPr>
            <p:spPr>
              <a:xfrm>
                <a:off x="32004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53" name="Straight Arrow Connector 52"/>
              <p:cNvCxnSpPr>
                <a:stCxn id="41" idx="5"/>
                <a:endCxn id="52" idx="0"/>
              </p:cNvCxnSpPr>
              <p:nvPr/>
            </p:nvCxnSpPr>
            <p:spPr>
              <a:xfrm>
                <a:off x="3002718" y="3397981"/>
                <a:ext cx="352286"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1" idx="3"/>
                <a:endCxn id="55" idx="0"/>
              </p:cNvCxnSpPr>
              <p:nvPr/>
            </p:nvCxnSpPr>
            <p:spPr>
              <a:xfrm flipH="1">
                <a:off x="2359996" y="3397981"/>
                <a:ext cx="424078" cy="4882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3806702" y="1764268"/>
              <a:ext cx="788582" cy="750332"/>
              <a:chOff x="3730502" y="1764268"/>
              <a:chExt cx="788582" cy="750332"/>
            </a:xfrm>
          </p:grpSpPr>
          <p:cxnSp>
            <p:nvCxnSpPr>
              <p:cNvPr id="47" name="Straight Arrow Connector 46"/>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730502" y="1764268"/>
                <a:ext cx="276038" cy="369332"/>
              </a:xfrm>
              <a:prstGeom prst="rect">
                <a:avLst/>
              </a:prstGeom>
              <a:noFill/>
            </p:spPr>
            <p:txBody>
              <a:bodyPr wrap="none" rtlCol="0">
                <a:spAutoFit/>
              </a:bodyPr>
              <a:lstStyle/>
              <a:p>
                <a:r>
                  <a:rPr lang="en-US" b="1" dirty="0"/>
                  <a:t>s</a:t>
                </a:r>
              </a:p>
            </p:txBody>
          </p:sp>
        </p:grpSp>
      </p:grpSp>
      <mc:AlternateContent xmlns:mc="http://schemas.openxmlformats.org/markup-compatibility/2006" xmlns:a14="http://schemas.microsoft.com/office/drawing/2010/main">
        <mc:Choice Requires="a14">
          <p:sp>
            <p:nvSpPr>
              <p:cNvPr id="61" name="TextBox 60"/>
              <p:cNvSpPr txBox="1"/>
              <p:nvPr/>
            </p:nvSpPr>
            <p:spPr>
              <a:xfrm>
                <a:off x="2516249" y="4495800"/>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1" name="TextBox 60"/>
              <p:cNvSpPr txBox="1">
                <a:spLocks noRot="1" noChangeAspect="1" noMove="1" noResize="1" noEditPoints="1" noAdjustHandles="1" noChangeArrowheads="1" noChangeShapeType="1" noTextEdit="1"/>
              </p:cNvSpPr>
              <p:nvPr/>
            </p:nvSpPr>
            <p:spPr>
              <a:xfrm>
                <a:off x="2516249" y="4495800"/>
                <a:ext cx="303151" cy="276999"/>
              </a:xfrm>
              <a:prstGeom prst="rect">
                <a:avLst/>
              </a:prstGeom>
              <a:blipFill rotWithShape="1">
                <a:blip r:embed="rId2"/>
                <a:stretch>
                  <a:fillRect r="-7692" b="-12766"/>
                </a:stretch>
              </a:blipFill>
              <a:ln>
                <a:solidFill>
                  <a:schemeClr val="tx1"/>
                </a:solidFill>
              </a:ln>
            </p:spPr>
            <p:txBody>
              <a:bodyPr/>
              <a:lstStyle/>
              <a:p>
                <a:r>
                  <a:rPr lang="en-IN">
                    <a:noFill/>
                  </a:rPr>
                  <a:t> </a:t>
                </a:r>
              </a:p>
            </p:txBody>
          </p:sp>
        </mc:Fallback>
      </mc:AlternateContent>
      <p:sp>
        <p:nvSpPr>
          <p:cNvPr id="60" name="Down Ribbon 59"/>
          <p:cNvSpPr/>
          <p:nvPr/>
        </p:nvSpPr>
        <p:spPr>
          <a:xfrm>
            <a:off x="304799" y="5486400"/>
            <a:ext cx="4754811" cy="1219200"/>
          </a:xfrm>
          <a:prstGeom prst="ribbon">
            <a:avLst>
              <a:gd name="adj1" fmla="val 8685"/>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The number of black nodes on the path from root to any leaf node of tree </a:t>
            </a:r>
            <a:r>
              <a:rPr lang="en-US" sz="1400" b="1" dirty="0" smtClean="0">
                <a:solidFill>
                  <a:schemeClr val="tx1"/>
                </a:solidFill>
              </a:rPr>
              <a:t>2</a:t>
            </a:r>
            <a:r>
              <a:rPr lang="en-US" sz="1400" dirty="0" smtClean="0">
                <a:solidFill>
                  <a:schemeClr val="tx1"/>
                </a:solidFill>
              </a:rPr>
              <a:t> is now less by one node. What to do ? (Hint: root of tree </a:t>
            </a:r>
            <a:r>
              <a:rPr lang="en-US" sz="1400" b="1" dirty="0" smtClean="0">
                <a:solidFill>
                  <a:schemeClr val="tx1"/>
                </a:solidFill>
              </a:rPr>
              <a:t>2</a:t>
            </a:r>
            <a:r>
              <a:rPr lang="en-US" sz="1400" dirty="0" smtClean="0">
                <a:solidFill>
                  <a:schemeClr val="tx1"/>
                </a:solidFill>
              </a:rPr>
              <a:t> is </a:t>
            </a:r>
            <a:r>
              <a:rPr lang="en-US" sz="1400" b="1" dirty="0" smtClean="0">
                <a:solidFill>
                  <a:srgbClr val="FF0000"/>
                </a:solidFill>
              </a:rPr>
              <a:t>red</a:t>
            </a:r>
            <a:r>
              <a:rPr lang="en-US" sz="1400" dirty="0" smtClean="0">
                <a:solidFill>
                  <a:schemeClr val="tx1"/>
                </a:solidFill>
              </a:rPr>
              <a:t>)</a:t>
            </a:r>
            <a:endParaRPr lang="en-US" sz="1400" dirty="0">
              <a:solidFill>
                <a:schemeClr val="tx1"/>
              </a:solidFill>
            </a:endParaRPr>
          </a:p>
        </p:txBody>
      </p:sp>
      <p:sp>
        <p:nvSpPr>
          <p:cNvPr id="62" name="Line Callout 1 61"/>
          <p:cNvSpPr/>
          <p:nvPr/>
        </p:nvSpPr>
        <p:spPr>
          <a:xfrm>
            <a:off x="3657600" y="5410200"/>
            <a:ext cx="1828800" cy="612648"/>
          </a:xfrm>
          <a:prstGeom prst="borderCallout1">
            <a:avLst>
              <a:gd name="adj1" fmla="val 33311"/>
              <a:gd name="adj2" fmla="val -1016"/>
              <a:gd name="adj3" fmla="val -233332"/>
              <a:gd name="adj4" fmla="val -468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Change color of root of tree 2 to </a:t>
            </a:r>
            <a:r>
              <a:rPr lang="en-US" sz="1400" b="1" dirty="0" smtClean="0">
                <a:solidFill>
                  <a:schemeClr val="tx1"/>
                </a:solidFill>
              </a:rPr>
              <a:t>black </a:t>
            </a:r>
            <a:r>
              <a:rPr lang="en-US" sz="1400" dirty="0" smtClean="0">
                <a:solidFill>
                  <a:schemeClr val="bg1"/>
                </a:solidFill>
              </a:rPr>
              <a:t>and we are done.</a:t>
            </a:r>
            <a:endParaRPr lang="en-US" sz="1400" dirty="0">
              <a:solidFill>
                <a:schemeClr val="bg1"/>
              </a:solidFill>
            </a:endParaRPr>
          </a:p>
        </p:txBody>
      </p:sp>
    </p:spTree>
    <p:extLst>
      <p:ext uri="{BB962C8B-B14F-4D97-AF65-F5344CB8AC3E}">
        <p14:creationId xmlns:p14="http://schemas.microsoft.com/office/powerpoint/2010/main" val="3573470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500" fill="hold"/>
                                        <p:tgtEl>
                                          <p:spTgt spid="61"/>
                                        </p:tgtEl>
                                        <p:attrNameLst>
                                          <p:attrName>ppt_w</p:attrName>
                                        </p:attrNameLst>
                                      </p:cBhvr>
                                      <p:tavLst>
                                        <p:tav tm="0">
                                          <p:val>
                                            <p:fltVal val="0"/>
                                          </p:val>
                                        </p:tav>
                                        <p:tav tm="100000">
                                          <p:val>
                                            <p:strVal val="#ppt_w"/>
                                          </p:val>
                                        </p:tav>
                                      </p:tavLst>
                                    </p:anim>
                                    <p:anim calcmode="lin" valueType="num">
                                      <p:cBhvr>
                                        <p:cTn id="8" dur="500" fill="hold"/>
                                        <p:tgtEl>
                                          <p:spTgt spid="61"/>
                                        </p:tgtEl>
                                        <p:attrNameLst>
                                          <p:attrName>ppt_h</p:attrName>
                                        </p:attrNameLst>
                                      </p:cBhvr>
                                      <p:tavLst>
                                        <p:tav tm="0">
                                          <p:val>
                                            <p:fltVal val="0"/>
                                          </p:val>
                                        </p:tav>
                                        <p:tav tm="100000">
                                          <p:val>
                                            <p:strVal val="#ppt_h"/>
                                          </p:val>
                                        </p:tav>
                                      </p:tavLst>
                                    </p:anim>
                                    <p:animEffect transition="in" filter="fade">
                                      <p:cBhvr>
                                        <p:cTn id="9" dur="500"/>
                                        <p:tgtEl>
                                          <p:spTgt spid="61"/>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0"/>
                                        </p:tgtEl>
                                        <p:attrNameLst>
                                          <p:attrName>style.visibility</p:attrName>
                                        </p:attrNameLst>
                                      </p:cBhvr>
                                      <p:to>
                                        <p:strVal val="visible"/>
                                      </p:to>
                                    </p:set>
                                    <p:animEffect transition="in" filter="fade">
                                      <p:cBhvr>
                                        <p:cTn id="14" dur="1000"/>
                                        <p:tgtEl>
                                          <p:spTgt spid="60"/>
                                        </p:tgtEl>
                                      </p:cBhvr>
                                    </p:animEffect>
                                    <p:anim calcmode="lin" valueType="num">
                                      <p:cBhvr>
                                        <p:cTn id="15" dur="1000" fill="hold"/>
                                        <p:tgtEl>
                                          <p:spTgt spid="60"/>
                                        </p:tgtEl>
                                        <p:attrNameLst>
                                          <p:attrName>ppt_x</p:attrName>
                                        </p:attrNameLst>
                                      </p:cBhvr>
                                      <p:tavLst>
                                        <p:tav tm="0">
                                          <p:val>
                                            <p:strVal val="#ppt_x"/>
                                          </p:val>
                                        </p:tav>
                                        <p:tav tm="100000">
                                          <p:val>
                                            <p:strVal val="#ppt_x"/>
                                          </p:val>
                                        </p:tav>
                                      </p:tavLst>
                                    </p:anim>
                                    <p:anim calcmode="lin" valueType="num">
                                      <p:cBhvr>
                                        <p:cTn id="16"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60"/>
                                        </p:tgtEl>
                                      </p:cBhvr>
                                    </p:animEffect>
                                    <p:set>
                                      <p:cBhvr>
                                        <p:cTn id="21" dur="1" fill="hold">
                                          <p:stCondLst>
                                            <p:cond delay="499"/>
                                          </p:stCondLst>
                                        </p:cTn>
                                        <p:tgtEl>
                                          <p:spTgt spid="60"/>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wipe(left)">
                                      <p:cBhvr>
                                        <p:cTn id="26" dur="500"/>
                                        <p:tgtEl>
                                          <p:spTgt spid="6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62"/>
                                        </p:tgtEl>
                                      </p:cBhvr>
                                    </p:animEffect>
                                    <p:set>
                                      <p:cBhvr>
                                        <p:cTn id="31" dur="1" fill="hold">
                                          <p:stCondLst>
                                            <p:cond delay="499"/>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0" grpId="0" animBg="1"/>
      <p:bldP spid="60" grpId="1" animBg="1"/>
      <p:bldP spid="62" grpId="0" animBg="1"/>
      <p:bldP spid="62"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lstStyle/>
          <a:p>
            <a:r>
              <a:rPr lang="en-US" sz="3200" b="1" dirty="0"/>
              <a:t>Handling the case</a:t>
            </a:r>
            <a:r>
              <a:rPr lang="en-US" sz="3200" b="1" dirty="0">
                <a:solidFill>
                  <a:srgbClr val="7030A0"/>
                </a:solidFill>
              </a:rPr>
              <a:t>: </a:t>
            </a:r>
            <a:r>
              <a:rPr lang="en-US" sz="3200" b="1" dirty="0" smtClean="0">
                <a:solidFill>
                  <a:srgbClr val="7030A0"/>
                </a:solidFill>
              </a:rPr>
              <a:t>right(s</a:t>
            </a:r>
            <a:r>
              <a:rPr lang="en-US" sz="3200" b="1" dirty="0">
                <a:solidFill>
                  <a:srgbClr val="7030A0"/>
                </a:solidFill>
              </a:rPr>
              <a:t>) is </a:t>
            </a:r>
            <a:r>
              <a:rPr lang="en-US" sz="3200" b="1" dirty="0">
                <a:solidFill>
                  <a:srgbClr val="FF0000"/>
                </a:solidFill>
              </a:rPr>
              <a:t>red</a:t>
            </a:r>
            <a:endParaRPr lang="en-US" sz="3200" dirty="0"/>
          </a:p>
        </p:txBody>
      </p:sp>
      <p:sp>
        <p:nvSpPr>
          <p:cNvPr id="32" name="Content Placeholder 31"/>
          <p:cNvSpPr>
            <a:spLocks noGrp="1"/>
          </p:cNvSpPr>
          <p:nvPr>
            <p:ph sz="half" idx="1"/>
          </p:nvPr>
        </p:nvSpPr>
        <p:spPr/>
        <p:txBody>
          <a:bodyPr/>
          <a:lstStyle/>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39</a:t>
            </a:fld>
            <a:endParaRPr lang="en-US"/>
          </a:p>
        </p:txBody>
      </p:sp>
      <p:grpSp>
        <p:nvGrpSpPr>
          <p:cNvPr id="6" name="Group 5"/>
          <p:cNvGrpSpPr/>
          <p:nvPr/>
        </p:nvGrpSpPr>
        <p:grpSpPr>
          <a:xfrm>
            <a:off x="4905562" y="2145268"/>
            <a:ext cx="3476438" cy="3188732"/>
            <a:chOff x="3048000" y="1764268"/>
            <a:chExt cx="3476438" cy="3188732"/>
          </a:xfrm>
        </p:grpSpPr>
        <p:sp>
          <p:nvSpPr>
            <p:cNvPr id="8" name="Oval 7"/>
            <p:cNvSpPr/>
            <p:nvPr/>
          </p:nvSpPr>
          <p:spPr>
            <a:xfrm>
              <a:off x="4566717" y="2574010"/>
              <a:ext cx="309208" cy="2118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9" name="Straight Arrow Connector 8"/>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13" name="Group 12"/>
            <p:cNvGrpSpPr/>
            <p:nvPr/>
          </p:nvGrpSpPr>
          <p:grpSpPr>
            <a:xfrm>
              <a:off x="3048000" y="2602468"/>
              <a:ext cx="1242484" cy="1664732"/>
              <a:chOff x="2415116" y="3288268"/>
              <a:chExt cx="1242484" cy="1664732"/>
            </a:xfrm>
          </p:grpSpPr>
          <p:sp>
            <p:nvSpPr>
              <p:cNvPr id="26" name="Oval 25"/>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7" name="Isosceles Triangle 26"/>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8" name="Group 27"/>
              <p:cNvGrpSpPr/>
              <p:nvPr/>
            </p:nvGrpSpPr>
            <p:grpSpPr>
              <a:xfrm>
                <a:off x="2415116" y="3288268"/>
                <a:ext cx="785284" cy="750332"/>
                <a:chOff x="914400" y="2116877"/>
                <a:chExt cx="785284" cy="750332"/>
              </a:xfrm>
            </p:grpSpPr>
            <p:cxnSp>
              <p:nvCxnSpPr>
                <p:cNvPr id="29" name="Straight Arrow Connector 2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14" name="TextBox 13"/>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15" name="Straight Arrow Connector 14"/>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4800600" y="3474181"/>
              <a:ext cx="1452494" cy="1478819"/>
              <a:chOff x="3581400" y="3397981"/>
              <a:chExt cx="1452494" cy="1478819"/>
            </a:xfrm>
          </p:grpSpPr>
          <p:sp>
            <p:nvSpPr>
              <p:cNvPr id="20" name="Isosceles Triangle 19"/>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1" name="Oval 20"/>
              <p:cNvSpPr/>
              <p:nvPr/>
            </p:nvSpPr>
            <p:spPr>
              <a:xfrm>
                <a:off x="4584177" y="396240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2" name="Isosceles Triangle 21"/>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3" name="Oval 22"/>
              <p:cNvSpPr/>
              <p:nvPr/>
            </p:nvSpPr>
            <p:spPr>
              <a:xfrm>
                <a:off x="37338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24" name="Straight Arrow Connector 23"/>
              <p:cNvCxnSpPr>
                <a:endCxn id="23"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1"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806702" y="1764268"/>
              <a:ext cx="788582" cy="750332"/>
              <a:chOff x="3730502" y="1764268"/>
              <a:chExt cx="788582" cy="750332"/>
            </a:xfrm>
          </p:grpSpPr>
          <p:cxnSp>
            <p:nvCxnSpPr>
              <p:cNvPr id="18" name="Straight Arrow Connector 17"/>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730502" y="1764268"/>
                <a:ext cx="266420" cy="369332"/>
              </a:xfrm>
              <a:prstGeom prst="rect">
                <a:avLst/>
              </a:prstGeom>
              <a:noFill/>
            </p:spPr>
            <p:txBody>
              <a:bodyPr wrap="none" rtlCol="0">
                <a:spAutoFit/>
              </a:bodyPr>
              <a:lstStyle/>
              <a:p>
                <a:r>
                  <a:rPr lang="en-US" b="1" dirty="0" smtClean="0"/>
                  <a:t>r</a:t>
                </a:r>
                <a:endParaRPr lang="en-US" b="1" dirty="0"/>
              </a:p>
            </p:txBody>
          </p:sp>
        </p:grpSp>
      </p:grpSp>
      <p:grpSp>
        <p:nvGrpSpPr>
          <p:cNvPr id="33" name="Group 32"/>
          <p:cNvGrpSpPr/>
          <p:nvPr/>
        </p:nvGrpSpPr>
        <p:grpSpPr>
          <a:xfrm>
            <a:off x="6126708" y="2514600"/>
            <a:ext cx="1112292" cy="724138"/>
            <a:chOff x="5714999" y="1773038"/>
            <a:chExt cx="1621981" cy="1351162"/>
          </a:xfrm>
        </p:grpSpPr>
        <p:sp>
          <p:nvSpPr>
            <p:cNvPr id="34" name="Curved Down Arrow 33"/>
            <p:cNvSpPr/>
            <p:nvPr/>
          </p:nvSpPr>
          <p:spPr>
            <a:xfrm flipH="1">
              <a:off x="5715000" y="2438400"/>
              <a:ext cx="1473215" cy="685800"/>
            </a:xfrm>
            <a:prstGeom prst="curved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5714999" y="1773038"/>
              <a:ext cx="1621981" cy="574278"/>
            </a:xfrm>
            <a:prstGeom prst="rect">
              <a:avLst/>
            </a:prstGeom>
            <a:noFill/>
          </p:spPr>
          <p:txBody>
            <a:bodyPr wrap="none" rtlCol="0">
              <a:spAutoFit/>
            </a:bodyPr>
            <a:lstStyle/>
            <a:p>
              <a:r>
                <a:rPr lang="en-US" sz="1400" b="1" dirty="0" smtClean="0">
                  <a:solidFill>
                    <a:srgbClr val="C00000"/>
                  </a:solidFill>
                </a:rPr>
                <a:t>Left rotation</a:t>
              </a:r>
              <a:endParaRPr lang="en-US" sz="1400" b="1" dirty="0">
                <a:solidFill>
                  <a:srgbClr val="C00000"/>
                </a:solidFill>
              </a:endParaRPr>
            </a:p>
          </p:txBody>
        </p:sp>
      </p:grpSp>
      <p:sp>
        <p:nvSpPr>
          <p:cNvPr id="2" name="Left Arrow 1"/>
          <p:cNvSpPr/>
          <p:nvPr/>
        </p:nvSpPr>
        <p:spPr>
          <a:xfrm>
            <a:off x="3822192" y="3581400"/>
            <a:ext cx="978408"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p:nvGrpSpPr>
        <p:grpSpPr>
          <a:xfrm>
            <a:off x="149102" y="2221468"/>
            <a:ext cx="2827392" cy="3168068"/>
            <a:chOff x="2968502" y="1764268"/>
            <a:chExt cx="2827392" cy="3168068"/>
          </a:xfrm>
        </p:grpSpPr>
        <p:sp>
          <p:nvSpPr>
            <p:cNvPr id="37" name="Oval 36"/>
            <p:cNvSpPr/>
            <p:nvPr/>
          </p:nvSpPr>
          <p:spPr>
            <a:xfrm>
              <a:off x="4567592" y="2531390"/>
              <a:ext cx="309208" cy="2118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38" name="Straight Arrow Connector 37"/>
            <p:cNvCxnSpPr/>
            <p:nvPr/>
          </p:nvCxnSpPr>
          <p:spPr>
            <a:xfrm flipH="1">
              <a:off x="4114800" y="2743200"/>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7" idx="7"/>
            </p:cNvCxnSpPr>
            <p:nvPr/>
          </p:nvCxnSpPr>
          <p:spPr>
            <a:xfrm flipV="1">
              <a:off x="4831518" y="231958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39579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42" name="Group 41"/>
            <p:cNvGrpSpPr/>
            <p:nvPr/>
          </p:nvGrpSpPr>
          <p:grpSpPr>
            <a:xfrm>
              <a:off x="2968502" y="3124200"/>
              <a:ext cx="922392" cy="1808136"/>
              <a:chOff x="2335618" y="3810000"/>
              <a:chExt cx="922392" cy="1808136"/>
            </a:xfrm>
          </p:grpSpPr>
          <p:sp>
            <p:nvSpPr>
              <p:cNvPr id="55" name="Oval 54"/>
              <p:cNvSpPr/>
              <p:nvPr/>
            </p:nvSpPr>
            <p:spPr>
              <a:xfrm>
                <a:off x="2791708" y="46482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6" name="Isosceles Triangle 55"/>
              <p:cNvSpPr/>
              <p:nvPr/>
            </p:nvSpPr>
            <p:spPr>
              <a:xfrm>
                <a:off x="2643716" y="4876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7" name="Group 56"/>
              <p:cNvGrpSpPr/>
              <p:nvPr/>
            </p:nvGrpSpPr>
            <p:grpSpPr>
              <a:xfrm>
                <a:off x="2335618" y="3810000"/>
                <a:ext cx="456090" cy="696132"/>
                <a:chOff x="834902" y="2638609"/>
                <a:chExt cx="456090" cy="696132"/>
              </a:xfrm>
            </p:grpSpPr>
            <p:cxnSp>
              <p:nvCxnSpPr>
                <p:cNvPr id="58" name="Straight Arrow Connector 57"/>
                <p:cNvCxnSpPr/>
                <p:nvPr/>
              </p:nvCxnSpPr>
              <p:spPr>
                <a:xfrm>
                  <a:off x="992249" y="2964073"/>
                  <a:ext cx="298743" cy="37066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834902" y="2638609"/>
                  <a:ext cx="308098" cy="369332"/>
                </a:xfrm>
                <a:prstGeom prst="rect">
                  <a:avLst/>
                </a:prstGeom>
                <a:noFill/>
              </p:spPr>
              <p:txBody>
                <a:bodyPr wrap="none" rtlCol="0">
                  <a:spAutoFit/>
                </a:bodyPr>
                <a:lstStyle/>
                <a:p>
                  <a:r>
                    <a:rPr lang="en-US" b="1" dirty="0"/>
                    <a:t>q</a:t>
                  </a:r>
                </a:p>
              </p:txBody>
            </p:sp>
          </p:grpSp>
        </p:grpSp>
        <p:sp>
          <p:nvSpPr>
            <p:cNvPr id="43" name="TextBox 42"/>
            <p:cNvSpPr txBox="1"/>
            <p:nvPr/>
          </p:nvSpPr>
          <p:spPr>
            <a:xfrm>
              <a:off x="3200400" y="2438400"/>
              <a:ext cx="276038" cy="369332"/>
            </a:xfrm>
            <a:prstGeom prst="rect">
              <a:avLst/>
            </a:prstGeom>
            <a:noFill/>
          </p:spPr>
          <p:txBody>
            <a:bodyPr wrap="none" rtlCol="0">
              <a:spAutoFit/>
            </a:bodyPr>
            <a:lstStyle/>
            <a:p>
              <a:r>
                <a:rPr lang="en-US" b="1" dirty="0" smtClean="0"/>
                <a:t>r</a:t>
              </a:r>
              <a:endParaRPr lang="en-US" b="1" dirty="0"/>
            </a:p>
          </p:txBody>
        </p:sp>
        <p:cxnSp>
          <p:nvCxnSpPr>
            <p:cNvPr id="44" name="Straight Arrow Connector 43"/>
            <p:cNvCxnSpPr/>
            <p:nvPr/>
          </p:nvCxnSpPr>
          <p:spPr>
            <a:xfrm>
              <a:off x="3424592" y="2709620"/>
              <a:ext cx="520129" cy="534714"/>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3579196" y="3352800"/>
              <a:ext cx="2216698" cy="1579536"/>
              <a:chOff x="2359996" y="3276600"/>
              <a:chExt cx="2216698" cy="1579536"/>
            </a:xfrm>
          </p:grpSpPr>
          <p:sp>
            <p:nvSpPr>
              <p:cNvPr id="49" name="Isosceles Triangle 48"/>
              <p:cNvSpPr/>
              <p:nvPr/>
            </p:nvSpPr>
            <p:spPr>
              <a:xfrm>
                <a:off x="3962400" y="35052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Oval 49"/>
              <p:cNvSpPr/>
              <p:nvPr/>
            </p:nvSpPr>
            <p:spPr>
              <a:xfrm>
                <a:off x="4114800" y="32766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1" name="Isosceles Triangle 50"/>
              <p:cNvSpPr/>
              <p:nvPr/>
            </p:nvSpPr>
            <p:spPr>
              <a:xfrm>
                <a:off x="30480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2" name="Oval 51"/>
              <p:cNvSpPr/>
              <p:nvPr/>
            </p:nvSpPr>
            <p:spPr>
              <a:xfrm>
                <a:off x="32004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53" name="Straight Arrow Connector 52"/>
              <p:cNvCxnSpPr>
                <a:stCxn id="41" idx="5"/>
                <a:endCxn id="52" idx="0"/>
              </p:cNvCxnSpPr>
              <p:nvPr/>
            </p:nvCxnSpPr>
            <p:spPr>
              <a:xfrm>
                <a:off x="3002718" y="3397981"/>
                <a:ext cx="352286"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1" idx="3"/>
                <a:endCxn id="55" idx="0"/>
              </p:cNvCxnSpPr>
              <p:nvPr/>
            </p:nvCxnSpPr>
            <p:spPr>
              <a:xfrm flipH="1">
                <a:off x="2359996" y="3397981"/>
                <a:ext cx="424078" cy="4882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3806702" y="1764268"/>
              <a:ext cx="788582" cy="750332"/>
              <a:chOff x="3730502" y="1764268"/>
              <a:chExt cx="788582" cy="750332"/>
            </a:xfrm>
          </p:grpSpPr>
          <p:cxnSp>
            <p:nvCxnSpPr>
              <p:cNvPr id="47" name="Straight Arrow Connector 46"/>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730502" y="1764268"/>
                <a:ext cx="276038" cy="369332"/>
              </a:xfrm>
              <a:prstGeom prst="rect">
                <a:avLst/>
              </a:prstGeom>
              <a:noFill/>
            </p:spPr>
            <p:txBody>
              <a:bodyPr wrap="none" rtlCol="0">
                <a:spAutoFit/>
              </a:bodyPr>
              <a:lstStyle/>
              <a:p>
                <a:r>
                  <a:rPr lang="en-US" b="1" dirty="0"/>
                  <a:t>s</a:t>
                </a:r>
              </a:p>
            </p:txBody>
          </p:sp>
        </p:grpSp>
      </p:grpSp>
      <mc:AlternateContent xmlns:mc="http://schemas.openxmlformats.org/markup-compatibility/2006" xmlns:a14="http://schemas.microsoft.com/office/drawing/2010/main">
        <mc:Choice Requires="a14">
          <p:sp>
            <p:nvSpPr>
              <p:cNvPr id="61" name="TextBox 60"/>
              <p:cNvSpPr txBox="1"/>
              <p:nvPr/>
            </p:nvSpPr>
            <p:spPr>
              <a:xfrm>
                <a:off x="2516249" y="4495800"/>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1" name="TextBox 60"/>
              <p:cNvSpPr txBox="1">
                <a:spLocks noRot="1" noChangeAspect="1" noMove="1" noResize="1" noEditPoints="1" noAdjustHandles="1" noChangeArrowheads="1" noChangeShapeType="1" noTextEdit="1"/>
              </p:cNvSpPr>
              <p:nvPr/>
            </p:nvSpPr>
            <p:spPr>
              <a:xfrm>
                <a:off x="2516249" y="4495800"/>
                <a:ext cx="303151" cy="276999"/>
              </a:xfrm>
              <a:prstGeom prst="rect">
                <a:avLst/>
              </a:prstGeom>
              <a:blipFill rotWithShape="1">
                <a:blip r:embed="rId2"/>
                <a:stretch>
                  <a:fillRect r="-7692" b="-12766"/>
                </a:stretch>
              </a:blipFill>
              <a:ln>
                <a:solidFill>
                  <a:schemeClr val="tx1"/>
                </a:solidFill>
              </a:ln>
            </p:spPr>
            <p:txBody>
              <a:bodyPr/>
              <a:lstStyle/>
              <a:p>
                <a:r>
                  <a:rPr lang="en-IN">
                    <a:noFill/>
                  </a:rPr>
                  <a:t> </a:t>
                </a:r>
              </a:p>
            </p:txBody>
          </p:sp>
        </mc:Fallback>
      </mc:AlternateContent>
      <p:sp>
        <p:nvSpPr>
          <p:cNvPr id="60" name="Down Ribbon 59"/>
          <p:cNvSpPr/>
          <p:nvPr/>
        </p:nvSpPr>
        <p:spPr>
          <a:xfrm>
            <a:off x="304799" y="5486400"/>
            <a:ext cx="4908861" cy="1371600"/>
          </a:xfrm>
          <a:prstGeom prst="ribbon">
            <a:avLst>
              <a:gd name="adj1" fmla="val 8685"/>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Convince yourself that </a:t>
            </a:r>
            <a:r>
              <a:rPr lang="en-US" sz="1400" dirty="0">
                <a:solidFill>
                  <a:schemeClr val="tx1"/>
                </a:solidFill>
              </a:rPr>
              <a:t>l</a:t>
            </a:r>
            <a:r>
              <a:rPr lang="en-US" sz="1400" dirty="0" smtClean="0">
                <a:solidFill>
                  <a:schemeClr val="tx1"/>
                </a:solidFill>
              </a:rPr>
              <a:t>eft rotation at </a:t>
            </a:r>
            <a:r>
              <a:rPr lang="en-US" sz="1400" b="1" dirty="0" smtClean="0">
                <a:solidFill>
                  <a:schemeClr val="tx1"/>
                </a:solidFill>
              </a:rPr>
              <a:t>r</a:t>
            </a:r>
            <a:r>
              <a:rPr lang="en-US" sz="1400" dirty="0" smtClean="0">
                <a:solidFill>
                  <a:schemeClr val="tx1"/>
                </a:solidFill>
              </a:rPr>
              <a:t>, followed by color swap of </a:t>
            </a:r>
            <a:r>
              <a:rPr lang="en-US" sz="1400" b="1" dirty="0" smtClean="0">
                <a:solidFill>
                  <a:schemeClr val="tx1"/>
                </a:solidFill>
              </a:rPr>
              <a:t>s</a:t>
            </a:r>
            <a:r>
              <a:rPr lang="en-US" sz="1400" dirty="0" smtClean="0">
                <a:solidFill>
                  <a:schemeClr val="tx1"/>
                </a:solidFill>
              </a:rPr>
              <a:t> and </a:t>
            </a:r>
            <a:r>
              <a:rPr lang="en-US" sz="1400" b="1" dirty="0" smtClean="0">
                <a:solidFill>
                  <a:schemeClr val="tx1"/>
                </a:solidFill>
              </a:rPr>
              <a:t>r</a:t>
            </a:r>
            <a:r>
              <a:rPr lang="en-US" sz="1400" dirty="0" smtClean="0">
                <a:solidFill>
                  <a:schemeClr val="tx1"/>
                </a:solidFill>
              </a:rPr>
              <a:t>, followed by change of color of root of tree </a:t>
            </a:r>
            <a:r>
              <a:rPr lang="en-US" sz="1400" b="1" dirty="0" smtClean="0">
                <a:solidFill>
                  <a:schemeClr val="tx1"/>
                </a:solidFill>
              </a:rPr>
              <a:t>2 </a:t>
            </a:r>
            <a:r>
              <a:rPr lang="en-US" sz="1400" dirty="0" smtClean="0">
                <a:solidFill>
                  <a:schemeClr val="tx1"/>
                </a:solidFill>
              </a:rPr>
              <a:t>removes the imbalance of black height for all leaf nodes of the </a:t>
            </a:r>
            <a:r>
              <a:rPr lang="en-US" sz="1400" dirty="0" err="1" smtClean="0">
                <a:solidFill>
                  <a:schemeClr val="tx1"/>
                </a:solidFill>
              </a:rPr>
              <a:t>subtrees</a:t>
            </a:r>
            <a:r>
              <a:rPr lang="en-US" sz="1400" dirty="0" smtClean="0">
                <a:solidFill>
                  <a:schemeClr val="tx1"/>
                </a:solidFill>
              </a:rPr>
              <a:t> shown.</a:t>
            </a:r>
            <a:endParaRPr lang="en-US" sz="1400" dirty="0">
              <a:solidFill>
                <a:schemeClr val="tx1"/>
              </a:solidFill>
            </a:endParaRPr>
          </a:p>
        </p:txBody>
      </p:sp>
    </p:spTree>
    <p:extLst>
      <p:ext uri="{BB962C8B-B14F-4D97-AF65-F5344CB8AC3E}">
        <p14:creationId xmlns:p14="http://schemas.microsoft.com/office/powerpoint/2010/main" val="83469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61"/>
                                        </p:tgtEl>
                                      </p:cBhvr>
                                    </p:animEffect>
                                    <p:anim calcmode="lin" valueType="num">
                                      <p:cBhvr>
                                        <p:cTn id="7" dur="1000"/>
                                        <p:tgtEl>
                                          <p:spTgt spid="61"/>
                                        </p:tgtEl>
                                        <p:attrNameLst>
                                          <p:attrName>ppt_x</p:attrName>
                                        </p:attrNameLst>
                                      </p:cBhvr>
                                      <p:tavLst>
                                        <p:tav tm="0">
                                          <p:val>
                                            <p:strVal val="ppt_x"/>
                                          </p:val>
                                        </p:tav>
                                        <p:tav tm="100000">
                                          <p:val>
                                            <p:strVal val="ppt_x"/>
                                          </p:val>
                                        </p:tav>
                                      </p:tavLst>
                                    </p:anim>
                                    <p:anim calcmode="lin" valueType="num">
                                      <p:cBhvr>
                                        <p:cTn id="8" dur="1000"/>
                                        <p:tgtEl>
                                          <p:spTgt spid="61"/>
                                        </p:tgtEl>
                                        <p:attrNameLst>
                                          <p:attrName>ppt_y</p:attrName>
                                        </p:attrNameLst>
                                      </p:cBhvr>
                                      <p:tavLst>
                                        <p:tav tm="0">
                                          <p:val>
                                            <p:strVal val="ppt_y"/>
                                          </p:val>
                                        </p:tav>
                                        <p:tav tm="100000">
                                          <p:val>
                                            <p:strVal val="ppt_y+.1"/>
                                          </p:val>
                                        </p:tav>
                                      </p:tavLst>
                                    </p:anim>
                                    <p:set>
                                      <p:cBhvr>
                                        <p:cTn id="9" dur="1" fill="hold">
                                          <p:stCondLst>
                                            <p:cond delay="999"/>
                                          </p:stCondLst>
                                        </p:cTn>
                                        <p:tgtEl>
                                          <p:spTgt spid="61"/>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0"/>
                                        </p:tgtEl>
                                        <p:attrNameLst>
                                          <p:attrName>style.visibility</p:attrName>
                                        </p:attrNameLst>
                                      </p:cBhvr>
                                      <p:to>
                                        <p:strVal val="visible"/>
                                      </p:to>
                                    </p:set>
                                    <p:animEffect transition="in" filter="fade">
                                      <p:cBhvr>
                                        <p:cTn id="14" dur="1000"/>
                                        <p:tgtEl>
                                          <p:spTgt spid="60"/>
                                        </p:tgtEl>
                                      </p:cBhvr>
                                    </p:animEffect>
                                    <p:anim calcmode="lin" valueType="num">
                                      <p:cBhvr>
                                        <p:cTn id="15" dur="1000" fill="hold"/>
                                        <p:tgtEl>
                                          <p:spTgt spid="60"/>
                                        </p:tgtEl>
                                        <p:attrNameLst>
                                          <p:attrName>ppt_x</p:attrName>
                                        </p:attrNameLst>
                                      </p:cBhvr>
                                      <p:tavLst>
                                        <p:tav tm="0">
                                          <p:val>
                                            <p:strVal val="#ppt_x"/>
                                          </p:val>
                                        </p:tav>
                                        <p:tav tm="100000">
                                          <p:val>
                                            <p:strVal val="#ppt_x"/>
                                          </p:val>
                                        </p:tav>
                                      </p:tavLst>
                                    </p:anim>
                                    <p:anim calcmode="lin" valueType="num">
                                      <p:cBhvr>
                                        <p:cTn id="16"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60"/>
                                        </p:tgtEl>
                                      </p:cBhvr>
                                    </p:animEffect>
                                    <p:set>
                                      <p:cBhvr>
                                        <p:cTn id="21" dur="1" fill="hold">
                                          <p:stCondLst>
                                            <p:cond delay="499"/>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0" grpId="0" animBg="1"/>
      <p:bldP spid="60"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3200" b="1" dirty="0" smtClean="0"/>
              <a:t> </a:t>
            </a:r>
            <a:r>
              <a:rPr lang="en-US" sz="2800" b="1" dirty="0" smtClean="0">
                <a:solidFill>
                  <a:srgbClr val="7030A0"/>
                </a:solidFill>
              </a:rPr>
              <a:t>Handling Deletion in a </a:t>
            </a:r>
            <a:r>
              <a:rPr lang="en-US" sz="2800" b="1" dirty="0" smtClean="0">
                <a:solidFill>
                  <a:srgbClr val="C00000"/>
                </a:solidFill>
              </a:rPr>
              <a:t>Red </a:t>
            </a:r>
            <a:r>
              <a:rPr lang="en-US" sz="2800" b="1" dirty="0" smtClean="0"/>
              <a:t>Black</a:t>
            </a:r>
            <a:r>
              <a:rPr lang="en-US" sz="2800" b="1" dirty="0" smtClean="0">
                <a:solidFill>
                  <a:srgbClr val="7030A0"/>
                </a:solidFill>
              </a:rPr>
              <a:t> Tree </a:t>
            </a:r>
            <a:endParaRPr lang="en-US" sz="3200" b="1" dirty="0">
              <a:solidFill>
                <a:srgbClr val="7030A0"/>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a:t>
            </a:fld>
            <a:endParaRPr lang="en-US"/>
          </a:p>
        </p:txBody>
      </p:sp>
      <p:sp>
        <p:nvSpPr>
          <p:cNvPr id="2" name="Subtitle 1"/>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2488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2130425"/>
            <a:ext cx="8001000" cy="1470025"/>
          </a:xfrm>
        </p:spPr>
        <p:txBody>
          <a:bodyPr/>
          <a:lstStyle/>
          <a:p>
            <a:r>
              <a:rPr lang="en-US" sz="3200" b="1" dirty="0" smtClean="0"/>
              <a:t> </a:t>
            </a:r>
            <a:r>
              <a:rPr lang="en-US" sz="3200" b="1" dirty="0" smtClean="0">
                <a:solidFill>
                  <a:srgbClr val="7030A0"/>
                </a:solidFill>
              </a:rPr>
              <a:t>Handling the </a:t>
            </a:r>
            <a:r>
              <a:rPr lang="en-US" sz="2800" b="1" dirty="0" smtClean="0">
                <a:solidFill>
                  <a:srgbClr val="7030A0"/>
                </a:solidFill>
              </a:rPr>
              <a:t>case </a:t>
            </a:r>
            <a:br>
              <a:rPr lang="en-US" sz="2800" b="1" dirty="0" smtClean="0">
                <a:solidFill>
                  <a:srgbClr val="7030A0"/>
                </a:solidFill>
              </a:rPr>
            </a:br>
            <a:r>
              <a:rPr lang="en-US" sz="2800" b="1" dirty="0" smtClean="0"/>
              <a:t>“</a:t>
            </a:r>
            <a:r>
              <a:rPr lang="en-US" sz="2800" dirty="0" smtClean="0"/>
              <a:t>left(</a:t>
            </a:r>
            <a:r>
              <a:rPr lang="en-US" sz="2800" b="1" dirty="0" smtClean="0"/>
              <a:t>s</a:t>
            </a:r>
            <a:r>
              <a:rPr lang="en-US" sz="2800" dirty="0" smtClean="0"/>
              <a:t>) is </a:t>
            </a:r>
            <a:r>
              <a:rPr lang="en-US" sz="2800" b="1" dirty="0" smtClean="0">
                <a:solidFill>
                  <a:srgbClr val="FF0000"/>
                </a:solidFill>
              </a:rPr>
              <a:t>red</a:t>
            </a:r>
            <a:r>
              <a:rPr lang="en-US" sz="2800" b="1" dirty="0"/>
              <a:t> </a:t>
            </a:r>
            <a:r>
              <a:rPr lang="en-US" sz="2800" dirty="0" smtClean="0"/>
              <a:t>and right(</a:t>
            </a:r>
            <a:r>
              <a:rPr lang="en-US" sz="2800" b="1" dirty="0" smtClean="0"/>
              <a:t>s</a:t>
            </a:r>
            <a:r>
              <a:rPr lang="en-US" sz="2800" dirty="0" smtClean="0"/>
              <a:t>) is </a:t>
            </a:r>
            <a:r>
              <a:rPr lang="en-US" sz="2800" b="1" dirty="0" smtClean="0"/>
              <a:t>black”</a:t>
            </a:r>
            <a:endParaRPr lang="en-US" sz="2800" b="1"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40</a:t>
            </a:fld>
            <a:endParaRPr lang="en-US"/>
          </a:p>
        </p:txBody>
      </p:sp>
      <p:sp>
        <p:nvSpPr>
          <p:cNvPr id="2" name="Subtitle 1"/>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11243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Handling the case</a:t>
            </a:r>
            <a:r>
              <a:rPr lang="en-US" sz="2800" b="1" dirty="0">
                <a:solidFill>
                  <a:srgbClr val="7030A0"/>
                </a:solidFill>
              </a:rPr>
              <a:t>: </a:t>
            </a:r>
            <a:br>
              <a:rPr lang="en-US" sz="2800" b="1" dirty="0">
                <a:solidFill>
                  <a:srgbClr val="7030A0"/>
                </a:solidFill>
              </a:rPr>
            </a:br>
            <a:r>
              <a:rPr lang="en-US" sz="2800" b="1" dirty="0" smtClean="0">
                <a:solidFill>
                  <a:srgbClr val="7030A0"/>
                </a:solidFill>
              </a:rPr>
              <a:t>left(s</a:t>
            </a:r>
            <a:r>
              <a:rPr lang="en-US" sz="2800" b="1" dirty="0">
                <a:solidFill>
                  <a:srgbClr val="7030A0"/>
                </a:solidFill>
              </a:rPr>
              <a:t>) is </a:t>
            </a:r>
            <a:r>
              <a:rPr lang="en-US" sz="2800" b="1" dirty="0">
                <a:solidFill>
                  <a:srgbClr val="FF0000"/>
                </a:solidFill>
              </a:rPr>
              <a:t>red </a:t>
            </a:r>
            <a:r>
              <a:rPr lang="en-US" sz="2800" b="1" dirty="0">
                <a:solidFill>
                  <a:srgbClr val="7030A0"/>
                </a:solidFill>
              </a:rPr>
              <a:t>and right(s) is </a:t>
            </a:r>
            <a:r>
              <a:rPr lang="en-US" sz="2800" b="1" dirty="0"/>
              <a:t>black</a:t>
            </a:r>
            <a:endParaRPr lang="en-US" sz="2800"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41</a:t>
            </a:fld>
            <a:endParaRPr lang="en-US"/>
          </a:p>
        </p:txBody>
      </p:sp>
      <p:grpSp>
        <p:nvGrpSpPr>
          <p:cNvPr id="6" name="Group 5"/>
          <p:cNvGrpSpPr/>
          <p:nvPr/>
        </p:nvGrpSpPr>
        <p:grpSpPr>
          <a:xfrm>
            <a:off x="638362" y="1828800"/>
            <a:ext cx="3476438" cy="3188732"/>
            <a:chOff x="3048000" y="1764268"/>
            <a:chExt cx="3476438" cy="3188732"/>
          </a:xfrm>
        </p:grpSpPr>
        <p:sp>
          <p:nvSpPr>
            <p:cNvPr id="8" name="Oval 7"/>
            <p:cNvSpPr/>
            <p:nvPr/>
          </p:nvSpPr>
          <p:spPr>
            <a:xfrm>
              <a:off x="4566717" y="25740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9" name="Straight Arrow Connector 8"/>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13" name="Group 12"/>
            <p:cNvGrpSpPr/>
            <p:nvPr/>
          </p:nvGrpSpPr>
          <p:grpSpPr>
            <a:xfrm>
              <a:off x="3048000" y="2602468"/>
              <a:ext cx="1242484" cy="1664732"/>
              <a:chOff x="2415116" y="3288268"/>
              <a:chExt cx="1242484" cy="1664732"/>
            </a:xfrm>
          </p:grpSpPr>
          <p:sp>
            <p:nvSpPr>
              <p:cNvPr id="26" name="Oval 25"/>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7" name="Isosceles Triangle 26"/>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8" name="Group 27"/>
              <p:cNvGrpSpPr/>
              <p:nvPr/>
            </p:nvGrpSpPr>
            <p:grpSpPr>
              <a:xfrm>
                <a:off x="2415116" y="3288268"/>
                <a:ext cx="785284" cy="750332"/>
                <a:chOff x="914400" y="2116877"/>
                <a:chExt cx="785284" cy="750332"/>
              </a:xfrm>
            </p:grpSpPr>
            <p:cxnSp>
              <p:nvCxnSpPr>
                <p:cNvPr id="29" name="Straight Arrow Connector 2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14" name="TextBox 13"/>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15" name="Straight Arrow Connector 14"/>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4800600" y="3474181"/>
              <a:ext cx="1452494" cy="1478819"/>
              <a:chOff x="3581400" y="3397981"/>
              <a:chExt cx="1452494" cy="1478819"/>
            </a:xfrm>
          </p:grpSpPr>
          <p:sp>
            <p:nvSpPr>
              <p:cNvPr id="20" name="Isosceles Triangle 19"/>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Oval 20"/>
              <p:cNvSpPr/>
              <p:nvPr/>
            </p:nvSpPr>
            <p:spPr>
              <a:xfrm>
                <a:off x="4584177" y="39624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2" name="Isosceles Triangle 21"/>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Oval 22"/>
              <p:cNvSpPr/>
              <p:nvPr/>
            </p:nvSpPr>
            <p:spPr>
              <a:xfrm>
                <a:off x="3733800" y="390299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24" name="Straight Arrow Connector 23"/>
              <p:cNvCxnSpPr>
                <a:endCxn id="23"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1"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806702" y="1764268"/>
              <a:ext cx="788582" cy="750332"/>
              <a:chOff x="3730502" y="1764268"/>
              <a:chExt cx="788582" cy="750332"/>
            </a:xfrm>
          </p:grpSpPr>
          <p:cxnSp>
            <p:nvCxnSpPr>
              <p:cNvPr id="18" name="Straight Arrow Connector 17"/>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730502" y="1764268"/>
                <a:ext cx="266420" cy="369332"/>
              </a:xfrm>
              <a:prstGeom prst="rect">
                <a:avLst/>
              </a:prstGeom>
              <a:noFill/>
            </p:spPr>
            <p:txBody>
              <a:bodyPr wrap="none" rtlCol="0">
                <a:spAutoFit/>
              </a:bodyPr>
              <a:lstStyle/>
              <a:p>
                <a:r>
                  <a:rPr lang="en-US" b="1" dirty="0" smtClean="0"/>
                  <a:t>r</a:t>
                </a:r>
                <a:endParaRPr lang="en-US" b="1" dirty="0"/>
              </a:p>
            </p:txBody>
          </p:sp>
        </p:grpSp>
      </p:grpSp>
      <mc:AlternateContent xmlns:mc="http://schemas.openxmlformats.org/markup-compatibility/2006" xmlns:a14="http://schemas.microsoft.com/office/drawing/2010/main">
        <mc:Choice Requires="a14">
          <p:sp>
            <p:nvSpPr>
              <p:cNvPr id="31" name="TextBox 30"/>
              <p:cNvSpPr txBox="1"/>
              <p:nvPr/>
            </p:nvSpPr>
            <p:spPr>
              <a:xfrm>
                <a:off x="1373249" y="4038600"/>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1373249" y="4038600"/>
                <a:ext cx="303151" cy="276999"/>
              </a:xfrm>
              <a:prstGeom prst="rect">
                <a:avLst/>
              </a:prstGeom>
              <a:blipFill rotWithShape="1">
                <a:blip r:embed="rId2"/>
                <a:stretch>
                  <a:fillRect r="-9615" b="-12766"/>
                </a:stretch>
              </a:blipFill>
              <a:ln>
                <a:solidFill>
                  <a:schemeClr val="tx1"/>
                </a:solidFill>
              </a:ln>
            </p:spPr>
            <p:txBody>
              <a:bodyPr/>
              <a:lstStyle/>
              <a:p>
                <a:r>
                  <a:rPr lang="en-IN">
                    <a:noFill/>
                  </a:rPr>
                  <a:t> </a:t>
                </a:r>
              </a:p>
            </p:txBody>
          </p:sp>
        </mc:Fallback>
      </mc:AlternateContent>
    </p:spTree>
    <p:extLst>
      <p:ext uri="{BB962C8B-B14F-4D97-AF65-F5344CB8AC3E}">
        <p14:creationId xmlns:p14="http://schemas.microsoft.com/office/powerpoint/2010/main" val="229120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7030A0"/>
                </a:solidFill>
              </a:rPr>
              <a:t>Handling the case: </a:t>
            </a:r>
            <a:br>
              <a:rPr lang="en-US" sz="2800" b="1" dirty="0">
                <a:solidFill>
                  <a:srgbClr val="7030A0"/>
                </a:solidFill>
              </a:rPr>
            </a:br>
            <a:r>
              <a:rPr lang="en-US" sz="2800" dirty="0" smtClean="0"/>
              <a:t>left(</a:t>
            </a:r>
            <a:r>
              <a:rPr lang="en-US" sz="2800" b="1" dirty="0" smtClean="0">
                <a:solidFill>
                  <a:srgbClr val="7030A0"/>
                </a:solidFill>
              </a:rPr>
              <a:t>s</a:t>
            </a:r>
            <a:r>
              <a:rPr lang="en-US" sz="2800" dirty="0"/>
              <a:t>) is </a:t>
            </a:r>
            <a:r>
              <a:rPr lang="en-US" sz="2800" b="1" dirty="0">
                <a:solidFill>
                  <a:srgbClr val="FF0000"/>
                </a:solidFill>
              </a:rPr>
              <a:t>red </a:t>
            </a:r>
            <a:r>
              <a:rPr lang="en-US" sz="2800" dirty="0"/>
              <a:t>and right(</a:t>
            </a:r>
            <a:r>
              <a:rPr lang="en-US" sz="2800" b="1" dirty="0">
                <a:solidFill>
                  <a:srgbClr val="7030A0"/>
                </a:solidFill>
              </a:rPr>
              <a:t>s</a:t>
            </a:r>
            <a:r>
              <a:rPr lang="en-US" sz="2800" dirty="0"/>
              <a:t>) is </a:t>
            </a:r>
            <a:r>
              <a:rPr lang="en-US" sz="2800" b="1" dirty="0"/>
              <a:t>black</a:t>
            </a:r>
            <a:endParaRPr lang="en-US" sz="2800"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42</a:t>
            </a:fld>
            <a:endParaRPr lang="en-US"/>
          </a:p>
        </p:txBody>
      </p:sp>
      <p:grpSp>
        <p:nvGrpSpPr>
          <p:cNvPr id="6" name="Group 5"/>
          <p:cNvGrpSpPr/>
          <p:nvPr/>
        </p:nvGrpSpPr>
        <p:grpSpPr>
          <a:xfrm>
            <a:off x="638362" y="1828800"/>
            <a:ext cx="3476438" cy="3657600"/>
            <a:chOff x="3048000" y="1764268"/>
            <a:chExt cx="3476438" cy="3657600"/>
          </a:xfrm>
        </p:grpSpPr>
        <p:sp>
          <p:nvSpPr>
            <p:cNvPr id="8" name="Oval 7"/>
            <p:cNvSpPr/>
            <p:nvPr/>
          </p:nvSpPr>
          <p:spPr>
            <a:xfrm>
              <a:off x="4566717" y="25740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9" name="Straight Arrow Connector 8"/>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13" name="Group 12"/>
            <p:cNvGrpSpPr/>
            <p:nvPr/>
          </p:nvGrpSpPr>
          <p:grpSpPr>
            <a:xfrm>
              <a:off x="3048000" y="2602468"/>
              <a:ext cx="1242484" cy="1664732"/>
              <a:chOff x="2415116" y="3288268"/>
              <a:chExt cx="1242484" cy="1664732"/>
            </a:xfrm>
          </p:grpSpPr>
          <p:sp>
            <p:nvSpPr>
              <p:cNvPr id="26" name="Oval 25"/>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7" name="Isosceles Triangle 26"/>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8" name="Group 27"/>
              <p:cNvGrpSpPr/>
              <p:nvPr/>
            </p:nvGrpSpPr>
            <p:grpSpPr>
              <a:xfrm>
                <a:off x="2415116" y="3288268"/>
                <a:ext cx="785284" cy="750332"/>
                <a:chOff x="914400" y="2116877"/>
                <a:chExt cx="785284" cy="750332"/>
              </a:xfrm>
            </p:grpSpPr>
            <p:cxnSp>
              <p:nvCxnSpPr>
                <p:cNvPr id="29" name="Straight Arrow Connector 2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14" name="TextBox 13"/>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15" name="Straight Arrow Connector 14"/>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4386144" y="3474181"/>
              <a:ext cx="1866950" cy="1947687"/>
              <a:chOff x="3166944" y="3397981"/>
              <a:chExt cx="1866950" cy="1947687"/>
            </a:xfrm>
          </p:grpSpPr>
          <p:sp>
            <p:nvSpPr>
              <p:cNvPr id="20" name="Isosceles Triangle 19"/>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1" name="Oval 20"/>
              <p:cNvSpPr/>
              <p:nvPr/>
            </p:nvSpPr>
            <p:spPr>
              <a:xfrm>
                <a:off x="4584177" y="39624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2" name="Isosceles Triangle 21"/>
              <p:cNvSpPr/>
              <p:nvPr/>
            </p:nvSpPr>
            <p:spPr>
              <a:xfrm>
                <a:off x="3166944" y="4604332"/>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3" name="Oval 22"/>
              <p:cNvSpPr/>
              <p:nvPr/>
            </p:nvSpPr>
            <p:spPr>
              <a:xfrm>
                <a:off x="3733800" y="390299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24" name="Straight Arrow Connector 23"/>
              <p:cNvCxnSpPr>
                <a:endCxn id="23"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1"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806702" y="1764268"/>
              <a:ext cx="788582" cy="750332"/>
              <a:chOff x="3730502" y="1764268"/>
              <a:chExt cx="788582" cy="750332"/>
            </a:xfrm>
          </p:grpSpPr>
          <p:cxnSp>
            <p:nvCxnSpPr>
              <p:cNvPr id="18" name="Straight Arrow Connector 17"/>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730502" y="1764268"/>
                <a:ext cx="266420" cy="369332"/>
              </a:xfrm>
              <a:prstGeom prst="rect">
                <a:avLst/>
              </a:prstGeom>
              <a:noFill/>
            </p:spPr>
            <p:txBody>
              <a:bodyPr wrap="none" rtlCol="0">
                <a:spAutoFit/>
              </a:bodyPr>
              <a:lstStyle/>
              <a:p>
                <a:r>
                  <a:rPr lang="en-US" b="1" dirty="0" smtClean="0"/>
                  <a:t>r</a:t>
                </a:r>
                <a:endParaRPr lang="en-US" b="1" dirty="0"/>
              </a:p>
            </p:txBody>
          </p:sp>
        </p:grpSp>
      </p:grpSp>
      <p:sp>
        <p:nvSpPr>
          <p:cNvPr id="31" name="Isosceles Triangle 30"/>
          <p:cNvSpPr/>
          <p:nvPr/>
        </p:nvSpPr>
        <p:spPr>
          <a:xfrm>
            <a:off x="2667000" y="47450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2" name="Oval 31"/>
          <p:cNvSpPr/>
          <p:nvPr/>
        </p:nvSpPr>
        <p:spPr>
          <a:xfrm>
            <a:off x="2133600" y="457200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33" name="Oval 32"/>
          <p:cNvSpPr/>
          <p:nvPr/>
        </p:nvSpPr>
        <p:spPr>
          <a:xfrm>
            <a:off x="2819400" y="45887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34" name="Straight Arrow Connector 33"/>
          <p:cNvCxnSpPr>
            <a:endCxn id="33" idx="0"/>
          </p:cNvCxnSpPr>
          <p:nvPr/>
        </p:nvCxnSpPr>
        <p:spPr>
          <a:xfrm>
            <a:off x="2747608" y="4236181"/>
            <a:ext cx="226396" cy="3526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3" idx="3"/>
          </p:cNvCxnSpPr>
          <p:nvPr/>
        </p:nvCxnSpPr>
        <p:spPr>
          <a:xfrm flipH="1">
            <a:off x="2314762" y="4224513"/>
            <a:ext cx="273882" cy="3474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p:cNvSpPr txBox="1"/>
              <p:nvPr/>
            </p:nvSpPr>
            <p:spPr>
              <a:xfrm>
                <a:off x="1373249" y="4038600"/>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1373249" y="4038600"/>
                <a:ext cx="303151" cy="276999"/>
              </a:xfrm>
              <a:prstGeom prst="rect">
                <a:avLst/>
              </a:prstGeom>
              <a:blipFill rotWithShape="1">
                <a:blip r:embed="rId2"/>
                <a:stretch>
                  <a:fillRect r="-9615" b="-12766"/>
                </a:stretch>
              </a:blipFill>
              <a:ln>
                <a:solidFill>
                  <a:schemeClr val="tx1"/>
                </a:solidFill>
              </a:ln>
            </p:spPr>
            <p:txBody>
              <a:bodyPr/>
              <a:lstStyle/>
              <a:p>
                <a:r>
                  <a:rPr lang="en-IN">
                    <a:noFill/>
                  </a:rPr>
                  <a:t> </a:t>
                </a:r>
              </a:p>
            </p:txBody>
          </p:sp>
        </mc:Fallback>
      </mc:AlternateContent>
    </p:spTree>
    <p:extLst>
      <p:ext uri="{BB962C8B-B14F-4D97-AF65-F5344CB8AC3E}">
        <p14:creationId xmlns:p14="http://schemas.microsoft.com/office/powerpoint/2010/main" val="64077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7030A0"/>
                </a:solidFill>
              </a:rPr>
              <a:t>Handling the case: </a:t>
            </a:r>
            <a:br>
              <a:rPr lang="en-US" sz="2800" b="1" dirty="0">
                <a:solidFill>
                  <a:srgbClr val="7030A0"/>
                </a:solidFill>
              </a:rPr>
            </a:br>
            <a:r>
              <a:rPr lang="en-US" sz="2800" dirty="0" smtClean="0"/>
              <a:t>left(</a:t>
            </a:r>
            <a:r>
              <a:rPr lang="en-US" sz="2800" b="1" dirty="0" smtClean="0">
                <a:solidFill>
                  <a:srgbClr val="7030A0"/>
                </a:solidFill>
              </a:rPr>
              <a:t>s</a:t>
            </a:r>
            <a:r>
              <a:rPr lang="en-US" sz="2800" dirty="0"/>
              <a:t>) is </a:t>
            </a:r>
            <a:r>
              <a:rPr lang="en-US" sz="2800" b="1" dirty="0">
                <a:solidFill>
                  <a:srgbClr val="FF0000"/>
                </a:solidFill>
              </a:rPr>
              <a:t>red </a:t>
            </a:r>
            <a:r>
              <a:rPr lang="en-US" sz="2800" dirty="0"/>
              <a:t>and right(</a:t>
            </a:r>
            <a:r>
              <a:rPr lang="en-US" sz="2800" b="1" dirty="0">
                <a:solidFill>
                  <a:srgbClr val="7030A0"/>
                </a:solidFill>
              </a:rPr>
              <a:t>s</a:t>
            </a:r>
            <a:r>
              <a:rPr lang="en-US" sz="2800" dirty="0"/>
              <a:t>) is </a:t>
            </a:r>
            <a:r>
              <a:rPr lang="en-US" sz="2800" b="1" dirty="0"/>
              <a:t>black</a:t>
            </a:r>
            <a:endParaRPr lang="en-US" sz="2800"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43</a:t>
            </a:fld>
            <a:endParaRPr lang="en-US"/>
          </a:p>
        </p:txBody>
      </p:sp>
      <p:grpSp>
        <p:nvGrpSpPr>
          <p:cNvPr id="5" name="Group 4"/>
          <p:cNvGrpSpPr/>
          <p:nvPr/>
        </p:nvGrpSpPr>
        <p:grpSpPr>
          <a:xfrm>
            <a:off x="638362" y="1828800"/>
            <a:ext cx="3476438" cy="3657600"/>
            <a:chOff x="638362" y="1828800"/>
            <a:chExt cx="3476438" cy="3657600"/>
          </a:xfrm>
        </p:grpSpPr>
        <p:grpSp>
          <p:nvGrpSpPr>
            <p:cNvPr id="6" name="Group 5"/>
            <p:cNvGrpSpPr/>
            <p:nvPr/>
          </p:nvGrpSpPr>
          <p:grpSpPr>
            <a:xfrm>
              <a:off x="638362" y="1828800"/>
              <a:ext cx="3476438" cy="3657600"/>
              <a:chOff x="3048000" y="1764268"/>
              <a:chExt cx="3476438" cy="3657600"/>
            </a:xfrm>
          </p:grpSpPr>
          <p:sp>
            <p:nvSpPr>
              <p:cNvPr id="8" name="Oval 7"/>
              <p:cNvSpPr/>
              <p:nvPr/>
            </p:nvSpPr>
            <p:spPr>
              <a:xfrm>
                <a:off x="4566717" y="25740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9" name="Straight Arrow Connector 8"/>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13" name="Group 12"/>
              <p:cNvGrpSpPr/>
              <p:nvPr/>
            </p:nvGrpSpPr>
            <p:grpSpPr>
              <a:xfrm>
                <a:off x="3048000" y="2602468"/>
                <a:ext cx="1242484" cy="1664732"/>
                <a:chOff x="2415116" y="3288268"/>
                <a:chExt cx="1242484" cy="1664732"/>
              </a:xfrm>
            </p:grpSpPr>
            <p:sp>
              <p:nvSpPr>
                <p:cNvPr id="26" name="Oval 25"/>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7" name="Isosceles Triangle 26"/>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8" name="Group 27"/>
                <p:cNvGrpSpPr/>
                <p:nvPr/>
              </p:nvGrpSpPr>
              <p:grpSpPr>
                <a:xfrm>
                  <a:off x="2415116" y="3288268"/>
                  <a:ext cx="785284" cy="750332"/>
                  <a:chOff x="914400" y="2116877"/>
                  <a:chExt cx="785284" cy="750332"/>
                </a:xfrm>
              </p:grpSpPr>
              <p:cxnSp>
                <p:nvCxnSpPr>
                  <p:cNvPr id="29" name="Straight Arrow Connector 2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14" name="TextBox 13"/>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15" name="Straight Arrow Connector 14"/>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4386144" y="3474181"/>
                <a:ext cx="1866950" cy="1947687"/>
                <a:chOff x="3166944" y="3397981"/>
                <a:chExt cx="1866950" cy="1947687"/>
              </a:xfrm>
            </p:grpSpPr>
            <p:sp>
              <p:nvSpPr>
                <p:cNvPr id="20" name="Isosceles Triangle 19"/>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1" name="Oval 20"/>
                <p:cNvSpPr/>
                <p:nvPr/>
              </p:nvSpPr>
              <p:spPr>
                <a:xfrm>
                  <a:off x="4584177" y="39624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2" name="Isosceles Triangle 21"/>
                <p:cNvSpPr/>
                <p:nvPr/>
              </p:nvSpPr>
              <p:spPr>
                <a:xfrm>
                  <a:off x="3166944" y="4604332"/>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3" name="Oval 22"/>
                <p:cNvSpPr/>
                <p:nvPr/>
              </p:nvSpPr>
              <p:spPr>
                <a:xfrm>
                  <a:off x="3733800" y="390299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24" name="Straight Arrow Connector 23"/>
                <p:cNvCxnSpPr>
                  <a:endCxn id="23"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1"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806702" y="1764268"/>
                <a:ext cx="788582" cy="750332"/>
                <a:chOff x="3730502" y="1764268"/>
                <a:chExt cx="788582" cy="750332"/>
              </a:xfrm>
            </p:grpSpPr>
            <p:cxnSp>
              <p:nvCxnSpPr>
                <p:cNvPr id="18" name="Straight Arrow Connector 17"/>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730502" y="1764268"/>
                  <a:ext cx="266420" cy="369332"/>
                </a:xfrm>
                <a:prstGeom prst="rect">
                  <a:avLst/>
                </a:prstGeom>
                <a:noFill/>
              </p:spPr>
              <p:txBody>
                <a:bodyPr wrap="none" rtlCol="0">
                  <a:spAutoFit/>
                </a:bodyPr>
                <a:lstStyle/>
                <a:p>
                  <a:r>
                    <a:rPr lang="en-US" b="1" dirty="0" smtClean="0"/>
                    <a:t>r</a:t>
                  </a:r>
                  <a:endParaRPr lang="en-US" b="1" dirty="0"/>
                </a:p>
              </p:txBody>
            </p:sp>
          </p:grpSp>
        </p:grpSp>
        <p:sp>
          <p:nvSpPr>
            <p:cNvPr id="31" name="Isosceles Triangle 30"/>
            <p:cNvSpPr/>
            <p:nvPr/>
          </p:nvSpPr>
          <p:spPr>
            <a:xfrm>
              <a:off x="2667000" y="47450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2" name="Oval 31"/>
            <p:cNvSpPr/>
            <p:nvPr/>
          </p:nvSpPr>
          <p:spPr>
            <a:xfrm>
              <a:off x="2133600" y="45720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33" name="Oval 32"/>
            <p:cNvSpPr/>
            <p:nvPr/>
          </p:nvSpPr>
          <p:spPr>
            <a:xfrm>
              <a:off x="2819400" y="45887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34" name="Straight Arrow Connector 33"/>
            <p:cNvCxnSpPr>
              <a:endCxn id="33" idx="0"/>
            </p:cNvCxnSpPr>
            <p:nvPr/>
          </p:nvCxnSpPr>
          <p:spPr>
            <a:xfrm>
              <a:off x="2747608" y="4236181"/>
              <a:ext cx="226396" cy="3526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3" idx="3"/>
            </p:cNvCxnSpPr>
            <p:nvPr/>
          </p:nvCxnSpPr>
          <p:spPr>
            <a:xfrm flipH="1">
              <a:off x="2314762" y="4224513"/>
              <a:ext cx="273882" cy="3474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6" name="Left Arrow 35"/>
          <p:cNvSpPr/>
          <p:nvPr/>
        </p:nvSpPr>
        <p:spPr>
          <a:xfrm flipH="1">
            <a:off x="4114800" y="3569732"/>
            <a:ext cx="1066800" cy="496300"/>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flipH="1">
            <a:off x="2590800" y="2819400"/>
            <a:ext cx="1217769" cy="724138"/>
            <a:chOff x="5485462" y="1773038"/>
            <a:chExt cx="1851518" cy="1351162"/>
          </a:xfrm>
        </p:grpSpPr>
        <p:sp>
          <p:nvSpPr>
            <p:cNvPr id="38" name="Curved Down Arrow 37"/>
            <p:cNvSpPr/>
            <p:nvPr/>
          </p:nvSpPr>
          <p:spPr>
            <a:xfrm flipH="1">
              <a:off x="5715000" y="2438400"/>
              <a:ext cx="1473215" cy="685800"/>
            </a:xfrm>
            <a:prstGeom prst="curved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TextBox 38"/>
            <p:cNvSpPr txBox="1"/>
            <p:nvPr/>
          </p:nvSpPr>
          <p:spPr>
            <a:xfrm>
              <a:off x="5485462" y="1773038"/>
              <a:ext cx="1851518" cy="574278"/>
            </a:xfrm>
            <a:prstGeom prst="rect">
              <a:avLst/>
            </a:prstGeom>
            <a:noFill/>
          </p:spPr>
          <p:txBody>
            <a:bodyPr wrap="none" rtlCol="0">
              <a:spAutoFit/>
            </a:bodyPr>
            <a:lstStyle/>
            <a:p>
              <a:r>
                <a:rPr lang="en-US" sz="1400" b="1" dirty="0" smtClean="0">
                  <a:solidFill>
                    <a:srgbClr val="C00000"/>
                  </a:solidFill>
                </a:rPr>
                <a:t>Right rotation</a:t>
              </a:r>
              <a:endParaRPr lang="en-US" sz="1400" b="1" dirty="0">
                <a:solidFill>
                  <a:srgbClr val="C00000"/>
                </a:solidFill>
              </a:endParaRPr>
            </a:p>
          </p:txBody>
        </p:sp>
      </p:grpSp>
      <p:grpSp>
        <p:nvGrpSpPr>
          <p:cNvPr id="72" name="Group 71"/>
          <p:cNvGrpSpPr/>
          <p:nvPr/>
        </p:nvGrpSpPr>
        <p:grpSpPr>
          <a:xfrm rot="6120774">
            <a:off x="6845768" y="2885150"/>
            <a:ext cx="1776553" cy="1258514"/>
            <a:chOff x="1032822" y="2597756"/>
            <a:chExt cx="1776553" cy="1258514"/>
          </a:xfrm>
        </p:grpSpPr>
        <p:sp>
          <p:nvSpPr>
            <p:cNvPr id="73" name="Arc 72"/>
            <p:cNvSpPr/>
            <p:nvPr/>
          </p:nvSpPr>
          <p:spPr>
            <a:xfrm rot="15905415">
              <a:off x="1625457" y="2672352"/>
              <a:ext cx="1171864" cy="1195972"/>
            </a:xfrm>
            <a:prstGeom prst="arc">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TextBox 73"/>
            <p:cNvSpPr txBox="1"/>
            <p:nvPr/>
          </p:nvSpPr>
          <p:spPr>
            <a:xfrm rot="19024107">
              <a:off x="1032822" y="2597756"/>
              <a:ext cx="1036438" cy="307777"/>
            </a:xfrm>
            <a:prstGeom prst="rect">
              <a:avLst/>
            </a:prstGeom>
            <a:noFill/>
          </p:spPr>
          <p:txBody>
            <a:bodyPr wrap="none" rtlCol="0">
              <a:spAutoFit/>
            </a:bodyPr>
            <a:lstStyle/>
            <a:p>
              <a:r>
                <a:rPr lang="en-US" sz="1400" dirty="0"/>
                <a:t>s</a:t>
              </a:r>
              <a:r>
                <a:rPr lang="en-US" sz="1400" dirty="0" smtClean="0"/>
                <a:t>wap colors</a:t>
              </a:r>
              <a:endParaRPr lang="en-US" sz="1400" dirty="0"/>
            </a:p>
          </p:txBody>
        </p:sp>
      </p:grpSp>
      <mc:AlternateContent xmlns:mc="http://schemas.openxmlformats.org/markup-compatibility/2006" xmlns:a14="http://schemas.microsoft.com/office/drawing/2010/main">
        <mc:Choice Requires="a14">
          <p:sp>
            <p:nvSpPr>
              <p:cNvPr id="75" name="TextBox 74"/>
              <p:cNvSpPr txBox="1"/>
              <p:nvPr/>
            </p:nvSpPr>
            <p:spPr>
              <a:xfrm>
                <a:off x="1373249" y="4038600"/>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75" name="TextBox 74"/>
              <p:cNvSpPr txBox="1">
                <a:spLocks noRot="1" noChangeAspect="1" noMove="1" noResize="1" noEditPoints="1" noAdjustHandles="1" noChangeArrowheads="1" noChangeShapeType="1" noTextEdit="1"/>
              </p:cNvSpPr>
              <p:nvPr/>
            </p:nvSpPr>
            <p:spPr>
              <a:xfrm>
                <a:off x="1373249" y="4038600"/>
                <a:ext cx="303151" cy="276999"/>
              </a:xfrm>
              <a:prstGeom prst="rect">
                <a:avLst/>
              </a:prstGeom>
              <a:blipFill rotWithShape="1">
                <a:blip r:embed="rId2"/>
                <a:stretch>
                  <a:fillRect r="-9615" b="-12766"/>
                </a:stretch>
              </a:blipFill>
              <a:ln>
                <a:solidFill>
                  <a:schemeClr val="tx1"/>
                </a:solidFill>
              </a:ln>
            </p:spPr>
            <p:txBody>
              <a:bodyPr/>
              <a:lstStyle/>
              <a:p>
                <a:r>
                  <a:rPr lang="en-IN">
                    <a:noFill/>
                  </a:rPr>
                  <a:t> </a:t>
                </a:r>
              </a:p>
            </p:txBody>
          </p:sp>
        </mc:Fallback>
      </mc:AlternateContent>
      <p:grpSp>
        <p:nvGrpSpPr>
          <p:cNvPr id="7" name="Group 6"/>
          <p:cNvGrpSpPr/>
          <p:nvPr/>
        </p:nvGrpSpPr>
        <p:grpSpPr>
          <a:xfrm>
            <a:off x="5134162" y="1676400"/>
            <a:ext cx="3476438" cy="3657600"/>
            <a:chOff x="5134162" y="1676400"/>
            <a:chExt cx="3476438" cy="3657600"/>
          </a:xfrm>
        </p:grpSpPr>
        <p:grpSp>
          <p:nvGrpSpPr>
            <p:cNvPr id="77" name="Group 76"/>
            <p:cNvGrpSpPr/>
            <p:nvPr/>
          </p:nvGrpSpPr>
          <p:grpSpPr>
            <a:xfrm>
              <a:off x="5134162" y="1676400"/>
              <a:ext cx="3476438" cy="3657600"/>
              <a:chOff x="5134162" y="1676400"/>
              <a:chExt cx="3476438" cy="3657600"/>
            </a:xfrm>
          </p:grpSpPr>
          <p:grpSp>
            <p:nvGrpSpPr>
              <p:cNvPr id="40" name="Group 39"/>
              <p:cNvGrpSpPr/>
              <p:nvPr/>
            </p:nvGrpSpPr>
            <p:grpSpPr>
              <a:xfrm>
                <a:off x="5134162" y="1676400"/>
                <a:ext cx="3476438" cy="3657600"/>
                <a:chOff x="638362" y="1828800"/>
                <a:chExt cx="3476438" cy="3657600"/>
              </a:xfrm>
            </p:grpSpPr>
            <p:grpSp>
              <p:nvGrpSpPr>
                <p:cNvPr id="41" name="Group 40"/>
                <p:cNvGrpSpPr/>
                <p:nvPr/>
              </p:nvGrpSpPr>
              <p:grpSpPr>
                <a:xfrm>
                  <a:off x="638362" y="1828800"/>
                  <a:ext cx="3476438" cy="3657600"/>
                  <a:chOff x="3048000" y="1764268"/>
                  <a:chExt cx="3476438" cy="3657600"/>
                </a:xfrm>
              </p:grpSpPr>
              <p:sp>
                <p:nvSpPr>
                  <p:cNvPr id="47" name="Oval 46"/>
                  <p:cNvSpPr/>
                  <p:nvPr/>
                </p:nvSpPr>
                <p:spPr>
                  <a:xfrm>
                    <a:off x="4566717" y="25740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48" name="Straight Arrow Connector 47"/>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7"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5329592" y="329339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52" name="Group 51"/>
                  <p:cNvGrpSpPr/>
                  <p:nvPr/>
                </p:nvGrpSpPr>
                <p:grpSpPr>
                  <a:xfrm>
                    <a:off x="3048000" y="2602468"/>
                    <a:ext cx="1242484" cy="1664732"/>
                    <a:chOff x="2415116" y="3288268"/>
                    <a:chExt cx="1242484" cy="1664732"/>
                  </a:xfrm>
                </p:grpSpPr>
                <p:sp>
                  <p:nvSpPr>
                    <p:cNvPr id="65" name="Oval 64"/>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66" name="Isosceles Triangle 65"/>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7" name="Group 66"/>
                    <p:cNvGrpSpPr/>
                    <p:nvPr/>
                  </p:nvGrpSpPr>
                  <p:grpSpPr>
                    <a:xfrm>
                      <a:off x="2415116" y="3288268"/>
                      <a:ext cx="785284" cy="750332"/>
                      <a:chOff x="914400" y="2116877"/>
                      <a:chExt cx="785284" cy="750332"/>
                    </a:xfrm>
                  </p:grpSpPr>
                  <p:cxnSp>
                    <p:nvCxnSpPr>
                      <p:cNvPr id="68" name="Straight Arrow Connector 67"/>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53" name="TextBox 52"/>
                  <p:cNvSpPr txBox="1"/>
                  <p:nvPr/>
                </p:nvSpPr>
                <p:spPr>
                  <a:xfrm>
                    <a:off x="6248400" y="3376136"/>
                    <a:ext cx="276038" cy="369332"/>
                  </a:xfrm>
                  <a:prstGeom prst="rect">
                    <a:avLst/>
                  </a:prstGeom>
                  <a:noFill/>
                </p:spPr>
                <p:txBody>
                  <a:bodyPr wrap="none" rtlCol="0">
                    <a:spAutoFit/>
                  </a:bodyPr>
                  <a:lstStyle/>
                  <a:p>
                    <a:r>
                      <a:rPr lang="en-US" b="1" dirty="0"/>
                      <a:t>s</a:t>
                    </a:r>
                  </a:p>
                </p:txBody>
              </p:sp>
              <p:cxnSp>
                <p:nvCxnSpPr>
                  <p:cNvPr id="54" name="Straight Arrow Connector 53"/>
                  <p:cNvCxnSpPr/>
                  <p:nvPr/>
                </p:nvCxnSpPr>
                <p:spPr>
                  <a:xfrm flipH="1">
                    <a:off x="5991038" y="3678264"/>
                    <a:ext cx="457200" cy="343613"/>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4614744" y="3469059"/>
                    <a:ext cx="1909694" cy="1952809"/>
                    <a:chOff x="3395544" y="3392859"/>
                    <a:chExt cx="1909694" cy="1952809"/>
                  </a:xfrm>
                </p:grpSpPr>
                <p:sp>
                  <p:nvSpPr>
                    <p:cNvPr id="59" name="Isosceles Triangle 58"/>
                    <p:cNvSpPr/>
                    <p:nvPr/>
                  </p:nvSpPr>
                  <p:spPr>
                    <a:xfrm>
                      <a:off x="4690944" y="4604332"/>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60" name="Oval 59"/>
                    <p:cNvSpPr/>
                    <p:nvPr/>
                  </p:nvSpPr>
                  <p:spPr>
                    <a:xfrm>
                      <a:off x="4584177" y="39624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61" name="Isosceles Triangle 60"/>
                    <p:cNvSpPr/>
                    <p:nvPr/>
                  </p:nvSpPr>
                  <p:spPr>
                    <a:xfrm>
                      <a:off x="3395544" y="3974068"/>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2" name="Oval 61"/>
                    <p:cNvSpPr/>
                    <p:nvPr/>
                  </p:nvSpPr>
                  <p:spPr>
                    <a:xfrm>
                      <a:off x="4843630" y="4448058"/>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63" name="Straight Arrow Connector 62"/>
                    <p:cNvCxnSpPr>
                      <a:endCxn id="43" idx="7"/>
                    </p:cNvCxnSpPr>
                    <p:nvPr/>
                  </p:nvCxnSpPr>
                  <p:spPr>
                    <a:xfrm flipH="1">
                      <a:off x="3816564" y="3392859"/>
                      <a:ext cx="310348" cy="47661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60"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3806702" y="1764268"/>
                    <a:ext cx="788582" cy="750332"/>
                    <a:chOff x="3730502" y="1764268"/>
                    <a:chExt cx="788582" cy="750332"/>
                  </a:xfrm>
                </p:grpSpPr>
                <p:cxnSp>
                  <p:nvCxnSpPr>
                    <p:cNvPr id="57" name="Straight Arrow Connector 56"/>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730502" y="1764268"/>
                      <a:ext cx="266420" cy="369332"/>
                    </a:xfrm>
                    <a:prstGeom prst="rect">
                      <a:avLst/>
                    </a:prstGeom>
                    <a:noFill/>
                  </p:spPr>
                  <p:txBody>
                    <a:bodyPr wrap="none" rtlCol="0">
                      <a:spAutoFit/>
                    </a:bodyPr>
                    <a:lstStyle/>
                    <a:p>
                      <a:r>
                        <a:rPr lang="en-US" b="1" dirty="0" smtClean="0"/>
                        <a:t>r</a:t>
                      </a:r>
                      <a:endParaRPr lang="en-US" b="1" dirty="0"/>
                    </a:p>
                  </p:txBody>
                </p:sp>
              </p:grpSp>
            </p:grpSp>
            <p:sp>
              <p:nvSpPr>
                <p:cNvPr id="42" name="Isosceles Triangle 41"/>
                <p:cNvSpPr/>
                <p:nvPr/>
              </p:nvSpPr>
              <p:spPr>
                <a:xfrm>
                  <a:off x="2743200" y="47450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3" name="Oval 42"/>
                <p:cNvSpPr/>
                <p:nvPr/>
              </p:nvSpPr>
              <p:spPr>
                <a:xfrm>
                  <a:off x="2362200" y="39791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44" name="Oval 43"/>
                <p:cNvSpPr/>
                <p:nvPr/>
              </p:nvSpPr>
              <p:spPr>
                <a:xfrm>
                  <a:off x="2891192" y="45887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45" name="Straight Arrow Connector 44"/>
                <p:cNvCxnSpPr/>
                <p:nvPr/>
              </p:nvCxnSpPr>
              <p:spPr>
                <a:xfrm>
                  <a:off x="3583604" y="4236181"/>
                  <a:ext cx="226396" cy="3526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71" name="Straight Arrow Connector 70"/>
              <p:cNvCxnSpPr>
                <a:stCxn id="60" idx="3"/>
                <a:endCxn id="44" idx="7"/>
              </p:cNvCxnSpPr>
              <p:nvPr/>
            </p:nvCxnSpPr>
            <p:spPr>
              <a:xfrm flipH="1">
                <a:off x="7650918" y="4131523"/>
                <a:ext cx="283903" cy="33588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6" name="TextBox 75"/>
                <p:cNvSpPr txBox="1"/>
                <p:nvPr/>
              </p:nvSpPr>
              <p:spPr>
                <a:xfrm>
                  <a:off x="5867400" y="3886200"/>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76" name="TextBox 75"/>
                <p:cNvSpPr txBox="1">
                  <a:spLocks noRot="1" noChangeAspect="1" noMove="1" noResize="1" noEditPoints="1" noAdjustHandles="1" noChangeArrowheads="1" noChangeShapeType="1" noTextEdit="1"/>
                </p:cNvSpPr>
                <p:nvPr/>
              </p:nvSpPr>
              <p:spPr>
                <a:xfrm>
                  <a:off x="5867400" y="3886200"/>
                  <a:ext cx="303151" cy="276999"/>
                </a:xfrm>
                <a:prstGeom prst="rect">
                  <a:avLst/>
                </a:prstGeom>
                <a:blipFill rotWithShape="1">
                  <a:blip r:embed="rId3"/>
                  <a:stretch>
                    <a:fillRect r="-9804" b="-12766"/>
                  </a:stretch>
                </a:blipFill>
                <a:ln>
                  <a:solidFill>
                    <a:schemeClr val="tx1"/>
                  </a:solidFill>
                </a:ln>
              </p:spPr>
              <p:txBody>
                <a:bodyPr/>
                <a:lstStyle/>
                <a:p>
                  <a:r>
                    <a:rPr lang="en-IN">
                      <a:noFill/>
                    </a:rPr>
                    <a:t> </a:t>
                  </a:r>
                </a:p>
              </p:txBody>
            </p:sp>
          </mc:Fallback>
        </mc:AlternateContent>
      </p:grpSp>
      <p:sp>
        <p:nvSpPr>
          <p:cNvPr id="78" name="Down Ribbon 77"/>
          <p:cNvSpPr/>
          <p:nvPr/>
        </p:nvSpPr>
        <p:spPr>
          <a:xfrm>
            <a:off x="3808570" y="5486400"/>
            <a:ext cx="4984842" cy="1219200"/>
          </a:xfrm>
          <a:prstGeom prst="ribbon">
            <a:avLst>
              <a:gd name="adj1" fmla="val 8685"/>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The number of black nodes on the path from root to any leaf node in tree 1 has now reduced by one although it is the same for trees 2 and 3. What should we do ? </a:t>
            </a:r>
            <a:endParaRPr lang="en-US" sz="1400" dirty="0">
              <a:solidFill>
                <a:schemeClr val="tx1"/>
              </a:solidFill>
            </a:endParaRPr>
          </a:p>
        </p:txBody>
      </p:sp>
    </p:spTree>
    <p:extLst>
      <p:ext uri="{BB962C8B-B14F-4D97-AF65-F5344CB8AC3E}">
        <p14:creationId xmlns:p14="http://schemas.microsoft.com/office/powerpoint/2010/main" val="3921360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fade">
                                      <p:cBhvr>
                                        <p:cTn id="22" dur="1000"/>
                                        <p:tgtEl>
                                          <p:spTgt spid="78"/>
                                        </p:tgtEl>
                                      </p:cBhvr>
                                    </p:animEffect>
                                    <p:anim calcmode="lin" valueType="num">
                                      <p:cBhvr>
                                        <p:cTn id="23" dur="1000" fill="hold"/>
                                        <p:tgtEl>
                                          <p:spTgt spid="78"/>
                                        </p:tgtEl>
                                        <p:attrNameLst>
                                          <p:attrName>ppt_x</p:attrName>
                                        </p:attrNameLst>
                                      </p:cBhvr>
                                      <p:tavLst>
                                        <p:tav tm="0">
                                          <p:val>
                                            <p:strVal val="#ppt_x"/>
                                          </p:val>
                                        </p:tav>
                                        <p:tav tm="100000">
                                          <p:val>
                                            <p:strVal val="#ppt_x"/>
                                          </p:val>
                                        </p:tav>
                                      </p:tavLst>
                                    </p:anim>
                                    <p:anim calcmode="lin" valueType="num">
                                      <p:cBhvr>
                                        <p:cTn id="24"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78"/>
                                        </p:tgtEl>
                                      </p:cBhvr>
                                    </p:animEffect>
                                    <p:set>
                                      <p:cBhvr>
                                        <p:cTn id="29" dur="1" fill="hold">
                                          <p:stCondLst>
                                            <p:cond delay="499"/>
                                          </p:stCondLst>
                                        </p:cTn>
                                        <p:tgtEl>
                                          <p:spTgt spid="7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72"/>
                                        </p:tgtEl>
                                        <p:attrNameLst>
                                          <p:attrName>style.visibility</p:attrName>
                                        </p:attrNameLst>
                                      </p:cBhvr>
                                      <p:to>
                                        <p:strVal val="visible"/>
                                      </p:to>
                                    </p:set>
                                    <p:animEffect transition="in" filter="circle(in)">
                                      <p:cBhvr>
                                        <p:cTn id="34" dur="20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78" grpId="0" animBg="1"/>
      <p:bldP spid="78"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Handling the case</a:t>
            </a:r>
            <a:r>
              <a:rPr lang="en-US" sz="2800" b="1" dirty="0">
                <a:solidFill>
                  <a:srgbClr val="7030A0"/>
                </a:solidFill>
              </a:rPr>
              <a:t>: </a:t>
            </a:r>
            <a:r>
              <a:rPr lang="en-US" sz="2800" b="1" dirty="0" smtClean="0">
                <a:solidFill>
                  <a:srgbClr val="7030A0"/>
                </a:solidFill>
              </a:rPr>
              <a:t/>
            </a:r>
            <a:br>
              <a:rPr lang="en-US" sz="2800" b="1" dirty="0" smtClean="0">
                <a:solidFill>
                  <a:srgbClr val="7030A0"/>
                </a:solidFill>
              </a:rPr>
            </a:br>
            <a:r>
              <a:rPr lang="en-US" sz="2800" dirty="0" smtClean="0"/>
              <a:t>left(</a:t>
            </a:r>
            <a:r>
              <a:rPr lang="en-US" sz="2800" b="1" dirty="0" smtClean="0">
                <a:solidFill>
                  <a:srgbClr val="7030A0"/>
                </a:solidFill>
              </a:rPr>
              <a:t>s</a:t>
            </a:r>
            <a:r>
              <a:rPr lang="en-US" sz="2800" dirty="0"/>
              <a:t>) is </a:t>
            </a:r>
            <a:r>
              <a:rPr lang="en-US" sz="2800" b="1" dirty="0">
                <a:solidFill>
                  <a:srgbClr val="FF0000"/>
                </a:solidFill>
              </a:rPr>
              <a:t>red </a:t>
            </a:r>
            <a:r>
              <a:rPr lang="en-US" sz="2800" dirty="0"/>
              <a:t>and right(</a:t>
            </a:r>
            <a:r>
              <a:rPr lang="en-US" sz="2800" b="1" dirty="0">
                <a:solidFill>
                  <a:srgbClr val="7030A0"/>
                </a:solidFill>
              </a:rPr>
              <a:t>s</a:t>
            </a:r>
            <a:r>
              <a:rPr lang="en-US" sz="2800" dirty="0"/>
              <a:t>) is </a:t>
            </a:r>
            <a:r>
              <a:rPr lang="en-US" sz="2800" b="1" dirty="0"/>
              <a:t>black</a:t>
            </a:r>
            <a:endParaRPr lang="en-US" sz="2800"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44</a:t>
            </a:fld>
            <a:endParaRPr lang="en-US"/>
          </a:p>
        </p:txBody>
      </p:sp>
      <p:grpSp>
        <p:nvGrpSpPr>
          <p:cNvPr id="5" name="Group 4"/>
          <p:cNvGrpSpPr/>
          <p:nvPr/>
        </p:nvGrpSpPr>
        <p:grpSpPr>
          <a:xfrm>
            <a:off x="638362" y="1828800"/>
            <a:ext cx="3476438" cy="3657600"/>
            <a:chOff x="638362" y="1828800"/>
            <a:chExt cx="3476438" cy="3657600"/>
          </a:xfrm>
        </p:grpSpPr>
        <p:grpSp>
          <p:nvGrpSpPr>
            <p:cNvPr id="6" name="Group 5"/>
            <p:cNvGrpSpPr/>
            <p:nvPr/>
          </p:nvGrpSpPr>
          <p:grpSpPr>
            <a:xfrm>
              <a:off x="638362" y="1828800"/>
              <a:ext cx="3476438" cy="3657600"/>
              <a:chOff x="3048000" y="1764268"/>
              <a:chExt cx="3476438" cy="3657600"/>
            </a:xfrm>
          </p:grpSpPr>
          <p:sp>
            <p:nvSpPr>
              <p:cNvPr id="8" name="Oval 7"/>
              <p:cNvSpPr/>
              <p:nvPr/>
            </p:nvSpPr>
            <p:spPr>
              <a:xfrm>
                <a:off x="4566717" y="25740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9" name="Straight Arrow Connector 8"/>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13" name="Group 12"/>
              <p:cNvGrpSpPr/>
              <p:nvPr/>
            </p:nvGrpSpPr>
            <p:grpSpPr>
              <a:xfrm>
                <a:off x="3048000" y="2602468"/>
                <a:ext cx="1242484" cy="1664732"/>
                <a:chOff x="2415116" y="3288268"/>
                <a:chExt cx="1242484" cy="1664732"/>
              </a:xfrm>
            </p:grpSpPr>
            <p:sp>
              <p:nvSpPr>
                <p:cNvPr id="26" name="Oval 25"/>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7" name="Isosceles Triangle 26"/>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8" name="Group 27"/>
                <p:cNvGrpSpPr/>
                <p:nvPr/>
              </p:nvGrpSpPr>
              <p:grpSpPr>
                <a:xfrm>
                  <a:off x="2415116" y="3288268"/>
                  <a:ext cx="785284" cy="750332"/>
                  <a:chOff x="914400" y="2116877"/>
                  <a:chExt cx="785284" cy="750332"/>
                </a:xfrm>
              </p:grpSpPr>
              <p:cxnSp>
                <p:nvCxnSpPr>
                  <p:cNvPr id="29" name="Straight Arrow Connector 2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14" name="TextBox 13"/>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15" name="Straight Arrow Connector 14"/>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4386144" y="3474181"/>
                <a:ext cx="1866950" cy="1947687"/>
                <a:chOff x="3166944" y="3397981"/>
                <a:chExt cx="1866950" cy="1947687"/>
              </a:xfrm>
            </p:grpSpPr>
            <p:sp>
              <p:nvSpPr>
                <p:cNvPr id="20" name="Isosceles Triangle 19"/>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1" name="Oval 20"/>
                <p:cNvSpPr/>
                <p:nvPr/>
              </p:nvSpPr>
              <p:spPr>
                <a:xfrm>
                  <a:off x="4584177" y="39624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2" name="Isosceles Triangle 21"/>
                <p:cNvSpPr/>
                <p:nvPr/>
              </p:nvSpPr>
              <p:spPr>
                <a:xfrm>
                  <a:off x="3166944" y="4604332"/>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3" name="Oval 22"/>
                <p:cNvSpPr/>
                <p:nvPr/>
              </p:nvSpPr>
              <p:spPr>
                <a:xfrm>
                  <a:off x="3733800" y="390299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24" name="Straight Arrow Connector 23"/>
                <p:cNvCxnSpPr>
                  <a:endCxn id="23"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1"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806702" y="1764268"/>
                <a:ext cx="788582" cy="750332"/>
                <a:chOff x="3730502" y="1764268"/>
                <a:chExt cx="788582" cy="750332"/>
              </a:xfrm>
            </p:grpSpPr>
            <p:cxnSp>
              <p:nvCxnSpPr>
                <p:cNvPr id="18" name="Straight Arrow Connector 17"/>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730502" y="1764268"/>
                  <a:ext cx="266420" cy="369332"/>
                </a:xfrm>
                <a:prstGeom prst="rect">
                  <a:avLst/>
                </a:prstGeom>
                <a:noFill/>
              </p:spPr>
              <p:txBody>
                <a:bodyPr wrap="none" rtlCol="0">
                  <a:spAutoFit/>
                </a:bodyPr>
                <a:lstStyle/>
                <a:p>
                  <a:r>
                    <a:rPr lang="en-US" b="1" dirty="0" smtClean="0"/>
                    <a:t>r</a:t>
                  </a:r>
                  <a:endParaRPr lang="en-US" b="1" dirty="0"/>
                </a:p>
              </p:txBody>
            </p:sp>
          </p:grpSp>
        </p:grpSp>
        <p:sp>
          <p:nvSpPr>
            <p:cNvPr id="31" name="Isosceles Triangle 30"/>
            <p:cNvSpPr/>
            <p:nvPr/>
          </p:nvSpPr>
          <p:spPr>
            <a:xfrm>
              <a:off x="2667000" y="47450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2" name="Oval 31"/>
            <p:cNvSpPr/>
            <p:nvPr/>
          </p:nvSpPr>
          <p:spPr>
            <a:xfrm>
              <a:off x="2133600" y="45720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33" name="Oval 32"/>
            <p:cNvSpPr/>
            <p:nvPr/>
          </p:nvSpPr>
          <p:spPr>
            <a:xfrm>
              <a:off x="2819400" y="45887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34" name="Straight Arrow Connector 33"/>
            <p:cNvCxnSpPr>
              <a:endCxn id="33" idx="0"/>
            </p:cNvCxnSpPr>
            <p:nvPr/>
          </p:nvCxnSpPr>
          <p:spPr>
            <a:xfrm>
              <a:off x="2747608" y="4236181"/>
              <a:ext cx="226396" cy="3526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3" idx="3"/>
            </p:cNvCxnSpPr>
            <p:nvPr/>
          </p:nvCxnSpPr>
          <p:spPr>
            <a:xfrm flipH="1">
              <a:off x="2314762" y="4224513"/>
              <a:ext cx="273882" cy="3474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6" name="Left Arrow 35"/>
          <p:cNvSpPr/>
          <p:nvPr/>
        </p:nvSpPr>
        <p:spPr>
          <a:xfrm flipH="1">
            <a:off x="4114800" y="3569732"/>
            <a:ext cx="1066800" cy="496300"/>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flipH="1">
            <a:off x="2590800" y="2819400"/>
            <a:ext cx="1217769" cy="724138"/>
            <a:chOff x="5485462" y="1773038"/>
            <a:chExt cx="1851518" cy="1351162"/>
          </a:xfrm>
        </p:grpSpPr>
        <p:sp>
          <p:nvSpPr>
            <p:cNvPr id="38" name="Curved Down Arrow 37"/>
            <p:cNvSpPr/>
            <p:nvPr/>
          </p:nvSpPr>
          <p:spPr>
            <a:xfrm flipH="1">
              <a:off x="5715000" y="2438400"/>
              <a:ext cx="1473215" cy="685800"/>
            </a:xfrm>
            <a:prstGeom prst="curved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TextBox 38"/>
            <p:cNvSpPr txBox="1"/>
            <p:nvPr/>
          </p:nvSpPr>
          <p:spPr>
            <a:xfrm>
              <a:off x="5485462" y="1773038"/>
              <a:ext cx="1851518" cy="574278"/>
            </a:xfrm>
            <a:prstGeom prst="rect">
              <a:avLst/>
            </a:prstGeom>
            <a:noFill/>
          </p:spPr>
          <p:txBody>
            <a:bodyPr wrap="none" rtlCol="0">
              <a:spAutoFit/>
            </a:bodyPr>
            <a:lstStyle/>
            <a:p>
              <a:r>
                <a:rPr lang="en-US" sz="1400" b="1" dirty="0" smtClean="0">
                  <a:solidFill>
                    <a:srgbClr val="C00000"/>
                  </a:solidFill>
                </a:rPr>
                <a:t>Right rotation</a:t>
              </a:r>
              <a:endParaRPr lang="en-US" sz="1400" b="1" dirty="0">
                <a:solidFill>
                  <a:srgbClr val="C00000"/>
                </a:solidFill>
              </a:endParaRPr>
            </a:p>
          </p:txBody>
        </p:sp>
      </p:grpSp>
      <p:grpSp>
        <p:nvGrpSpPr>
          <p:cNvPr id="40" name="Group 39"/>
          <p:cNvGrpSpPr/>
          <p:nvPr/>
        </p:nvGrpSpPr>
        <p:grpSpPr>
          <a:xfrm>
            <a:off x="5134162" y="1676400"/>
            <a:ext cx="3476438" cy="3657600"/>
            <a:chOff x="638362" y="1828800"/>
            <a:chExt cx="3476438" cy="3657600"/>
          </a:xfrm>
        </p:grpSpPr>
        <p:grpSp>
          <p:nvGrpSpPr>
            <p:cNvPr id="41" name="Group 40"/>
            <p:cNvGrpSpPr/>
            <p:nvPr/>
          </p:nvGrpSpPr>
          <p:grpSpPr>
            <a:xfrm>
              <a:off x="638362" y="1828800"/>
              <a:ext cx="3476438" cy="3657600"/>
              <a:chOff x="3048000" y="1764268"/>
              <a:chExt cx="3476438" cy="3657600"/>
            </a:xfrm>
          </p:grpSpPr>
          <p:sp>
            <p:nvSpPr>
              <p:cNvPr id="47" name="Oval 46"/>
              <p:cNvSpPr/>
              <p:nvPr/>
            </p:nvSpPr>
            <p:spPr>
              <a:xfrm>
                <a:off x="4566717" y="25740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48" name="Straight Arrow Connector 47"/>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7"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52" name="Group 51"/>
              <p:cNvGrpSpPr/>
              <p:nvPr/>
            </p:nvGrpSpPr>
            <p:grpSpPr>
              <a:xfrm>
                <a:off x="3048000" y="2602468"/>
                <a:ext cx="1242484" cy="1664732"/>
                <a:chOff x="2415116" y="3288268"/>
                <a:chExt cx="1242484" cy="1664732"/>
              </a:xfrm>
            </p:grpSpPr>
            <p:sp>
              <p:nvSpPr>
                <p:cNvPr id="65" name="Oval 64"/>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66" name="Isosceles Triangle 65"/>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7" name="Group 66"/>
                <p:cNvGrpSpPr/>
                <p:nvPr/>
              </p:nvGrpSpPr>
              <p:grpSpPr>
                <a:xfrm>
                  <a:off x="2415116" y="3288268"/>
                  <a:ext cx="785284" cy="750332"/>
                  <a:chOff x="914400" y="2116877"/>
                  <a:chExt cx="785284" cy="750332"/>
                </a:xfrm>
              </p:grpSpPr>
              <p:cxnSp>
                <p:nvCxnSpPr>
                  <p:cNvPr id="68" name="Straight Arrow Connector 67"/>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914400" y="2116877"/>
                    <a:ext cx="308098" cy="369332"/>
                  </a:xfrm>
                  <a:prstGeom prst="rect">
                    <a:avLst/>
                  </a:prstGeom>
                  <a:noFill/>
                </p:spPr>
                <p:txBody>
                  <a:bodyPr wrap="none" rtlCol="0">
                    <a:spAutoFit/>
                  </a:bodyPr>
                  <a:lstStyle/>
                  <a:p>
                    <a:r>
                      <a:rPr lang="en-US" b="1" dirty="0"/>
                      <a:t>q</a:t>
                    </a:r>
                  </a:p>
                </p:txBody>
              </p:sp>
            </p:grpSp>
          </p:grpSp>
          <p:grpSp>
            <p:nvGrpSpPr>
              <p:cNvPr id="55" name="Group 54"/>
              <p:cNvGrpSpPr/>
              <p:nvPr/>
            </p:nvGrpSpPr>
            <p:grpSpPr>
              <a:xfrm>
                <a:off x="4614744" y="3474181"/>
                <a:ext cx="1909694" cy="1947687"/>
                <a:chOff x="3395544" y="3397981"/>
                <a:chExt cx="1909694" cy="1947687"/>
              </a:xfrm>
            </p:grpSpPr>
            <p:sp>
              <p:nvSpPr>
                <p:cNvPr id="59" name="Isosceles Triangle 58"/>
                <p:cNvSpPr/>
                <p:nvPr/>
              </p:nvSpPr>
              <p:spPr>
                <a:xfrm>
                  <a:off x="4690944" y="4604332"/>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60" name="Oval 59"/>
                <p:cNvSpPr/>
                <p:nvPr/>
              </p:nvSpPr>
              <p:spPr>
                <a:xfrm>
                  <a:off x="4584177" y="396240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61" name="Isosceles Triangle 60"/>
                <p:cNvSpPr/>
                <p:nvPr/>
              </p:nvSpPr>
              <p:spPr>
                <a:xfrm>
                  <a:off x="3395544" y="3974068"/>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2" name="Oval 61"/>
                <p:cNvSpPr/>
                <p:nvPr/>
              </p:nvSpPr>
              <p:spPr>
                <a:xfrm>
                  <a:off x="4843630" y="4448058"/>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63" name="Straight Arrow Connector 62"/>
                <p:cNvCxnSpPr>
                  <a:endCxn id="43" idx="7"/>
                </p:cNvCxnSpPr>
                <p:nvPr/>
              </p:nvCxnSpPr>
              <p:spPr>
                <a:xfrm flipH="1">
                  <a:off x="3816564" y="3429000"/>
                  <a:ext cx="310348" cy="44047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60"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3806702" y="1764268"/>
                <a:ext cx="788582" cy="750332"/>
                <a:chOff x="3730502" y="1764268"/>
                <a:chExt cx="788582" cy="750332"/>
              </a:xfrm>
            </p:grpSpPr>
            <p:cxnSp>
              <p:nvCxnSpPr>
                <p:cNvPr id="57" name="Straight Arrow Connector 56"/>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730502" y="1764268"/>
                  <a:ext cx="266420" cy="369332"/>
                </a:xfrm>
                <a:prstGeom prst="rect">
                  <a:avLst/>
                </a:prstGeom>
                <a:noFill/>
              </p:spPr>
              <p:txBody>
                <a:bodyPr wrap="none" rtlCol="0">
                  <a:spAutoFit/>
                </a:bodyPr>
                <a:lstStyle/>
                <a:p>
                  <a:r>
                    <a:rPr lang="en-US" b="1" dirty="0" smtClean="0"/>
                    <a:t>r</a:t>
                  </a:r>
                  <a:endParaRPr lang="en-US" b="1" dirty="0"/>
                </a:p>
              </p:txBody>
            </p:sp>
          </p:grpSp>
        </p:grpSp>
        <p:sp>
          <p:nvSpPr>
            <p:cNvPr id="42" name="Isosceles Triangle 41"/>
            <p:cNvSpPr/>
            <p:nvPr/>
          </p:nvSpPr>
          <p:spPr>
            <a:xfrm>
              <a:off x="2743200" y="47450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3" name="Oval 42"/>
            <p:cNvSpPr/>
            <p:nvPr/>
          </p:nvSpPr>
          <p:spPr>
            <a:xfrm>
              <a:off x="2362200" y="39791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44" name="Oval 43"/>
            <p:cNvSpPr/>
            <p:nvPr/>
          </p:nvSpPr>
          <p:spPr>
            <a:xfrm>
              <a:off x="2891192" y="45887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45" name="Straight Arrow Connector 44"/>
            <p:cNvCxnSpPr>
              <a:stCxn id="60" idx="5"/>
            </p:cNvCxnSpPr>
            <p:nvPr/>
          </p:nvCxnSpPr>
          <p:spPr>
            <a:xfrm>
              <a:off x="3657665" y="4283923"/>
              <a:ext cx="152335" cy="30486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71" name="Straight Arrow Connector 70"/>
          <p:cNvCxnSpPr>
            <a:stCxn id="60" idx="3"/>
            <a:endCxn id="44" idx="7"/>
          </p:cNvCxnSpPr>
          <p:nvPr/>
        </p:nvCxnSpPr>
        <p:spPr>
          <a:xfrm flipH="1">
            <a:off x="7650918" y="4131523"/>
            <a:ext cx="283903" cy="33588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TextBox 71"/>
              <p:cNvSpPr txBox="1"/>
              <p:nvPr/>
            </p:nvSpPr>
            <p:spPr>
              <a:xfrm>
                <a:off x="1373249" y="4038600"/>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72" name="TextBox 71"/>
              <p:cNvSpPr txBox="1">
                <a:spLocks noRot="1" noChangeAspect="1" noMove="1" noResize="1" noEditPoints="1" noAdjustHandles="1" noChangeArrowheads="1" noChangeShapeType="1" noTextEdit="1"/>
              </p:cNvSpPr>
              <p:nvPr/>
            </p:nvSpPr>
            <p:spPr>
              <a:xfrm>
                <a:off x="1373249" y="4038600"/>
                <a:ext cx="303151" cy="276999"/>
              </a:xfrm>
              <a:prstGeom prst="rect">
                <a:avLst/>
              </a:prstGeom>
              <a:blipFill rotWithShape="1">
                <a:blip r:embed="rId2"/>
                <a:stretch>
                  <a:fillRect r="-9615" b="-12766"/>
                </a:stretch>
              </a:blipFill>
              <a:ln>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5867400" y="3886200"/>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73" name="TextBox 72"/>
              <p:cNvSpPr txBox="1">
                <a:spLocks noRot="1" noChangeAspect="1" noMove="1" noResize="1" noEditPoints="1" noAdjustHandles="1" noChangeArrowheads="1" noChangeShapeType="1" noTextEdit="1"/>
              </p:cNvSpPr>
              <p:nvPr/>
            </p:nvSpPr>
            <p:spPr>
              <a:xfrm>
                <a:off x="5867400" y="3886200"/>
                <a:ext cx="303151" cy="276999"/>
              </a:xfrm>
              <a:prstGeom prst="rect">
                <a:avLst/>
              </a:prstGeom>
              <a:blipFill rotWithShape="1">
                <a:blip r:embed="rId3"/>
                <a:stretch>
                  <a:fillRect r="-9804" b="-12766"/>
                </a:stretch>
              </a:blipFill>
              <a:ln>
                <a:solidFill>
                  <a:schemeClr val="tx1"/>
                </a:solidFill>
              </a:ln>
            </p:spPr>
            <p:txBody>
              <a:bodyPr/>
              <a:lstStyle/>
              <a:p>
                <a:r>
                  <a:rPr lang="en-IN">
                    <a:noFill/>
                  </a:rPr>
                  <a:t> </a:t>
                </a:r>
              </a:p>
            </p:txBody>
          </p:sp>
        </mc:Fallback>
      </mc:AlternateContent>
      <p:sp>
        <p:nvSpPr>
          <p:cNvPr id="74" name="Down Ribbon 73"/>
          <p:cNvSpPr/>
          <p:nvPr/>
        </p:nvSpPr>
        <p:spPr>
          <a:xfrm>
            <a:off x="3808570" y="5486400"/>
            <a:ext cx="4984842" cy="1219200"/>
          </a:xfrm>
          <a:prstGeom prst="ribbon">
            <a:avLst>
              <a:gd name="adj1" fmla="val 8685"/>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Notice that now the new sibling of </a:t>
            </a:r>
            <a:r>
              <a:rPr lang="en-US" sz="1400" b="1" dirty="0" smtClean="0">
                <a:solidFill>
                  <a:schemeClr val="tx1"/>
                </a:solidFill>
              </a:rPr>
              <a:t>q</a:t>
            </a:r>
            <a:r>
              <a:rPr lang="en-US" sz="1400" dirty="0" smtClean="0">
                <a:solidFill>
                  <a:schemeClr val="tx1"/>
                </a:solidFill>
              </a:rPr>
              <a:t> has its right child </a:t>
            </a:r>
            <a:r>
              <a:rPr lang="en-US" sz="1400" b="1" dirty="0" smtClean="0">
                <a:solidFill>
                  <a:srgbClr val="FF0000"/>
                </a:solidFill>
              </a:rPr>
              <a:t>red</a:t>
            </a:r>
            <a:r>
              <a:rPr lang="en-US" sz="1400" b="1" dirty="0" smtClean="0">
                <a:solidFill>
                  <a:schemeClr val="tx1"/>
                </a:solidFill>
              </a:rPr>
              <a:t>. </a:t>
            </a:r>
            <a:r>
              <a:rPr lang="en-US" sz="1400" dirty="0" smtClean="0">
                <a:solidFill>
                  <a:schemeClr val="tx1"/>
                </a:solidFill>
              </a:rPr>
              <a:t>So we have effectively reduced the current case to the case which we know how to handle. </a:t>
            </a:r>
            <a:endParaRPr lang="en-US" sz="1400" b="1" dirty="0">
              <a:solidFill>
                <a:schemeClr val="tx1"/>
              </a:solidFill>
            </a:endParaRPr>
          </a:p>
        </p:txBody>
      </p:sp>
      <p:grpSp>
        <p:nvGrpSpPr>
          <p:cNvPr id="7" name="Group 6"/>
          <p:cNvGrpSpPr/>
          <p:nvPr/>
        </p:nvGrpSpPr>
        <p:grpSpPr>
          <a:xfrm>
            <a:off x="8077200" y="3288268"/>
            <a:ext cx="533400" cy="645741"/>
            <a:chOff x="8077200" y="3288268"/>
            <a:chExt cx="533400" cy="645741"/>
          </a:xfrm>
        </p:grpSpPr>
        <p:sp>
          <p:nvSpPr>
            <p:cNvPr id="75" name="TextBox 74"/>
            <p:cNvSpPr txBox="1"/>
            <p:nvPr/>
          </p:nvSpPr>
          <p:spPr>
            <a:xfrm>
              <a:off x="8334562" y="3288268"/>
              <a:ext cx="276038" cy="369332"/>
            </a:xfrm>
            <a:prstGeom prst="rect">
              <a:avLst/>
            </a:prstGeom>
            <a:noFill/>
          </p:spPr>
          <p:txBody>
            <a:bodyPr wrap="none" rtlCol="0">
              <a:spAutoFit/>
            </a:bodyPr>
            <a:lstStyle/>
            <a:p>
              <a:r>
                <a:rPr lang="en-US" b="1" dirty="0"/>
                <a:t>s</a:t>
              </a:r>
            </a:p>
          </p:txBody>
        </p:sp>
        <p:cxnSp>
          <p:nvCxnSpPr>
            <p:cNvPr id="76" name="Straight Arrow Connector 75"/>
            <p:cNvCxnSpPr/>
            <p:nvPr/>
          </p:nvCxnSpPr>
          <p:spPr>
            <a:xfrm flipH="1">
              <a:off x="8077200" y="3590396"/>
              <a:ext cx="457200" cy="343613"/>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7696200" y="2514600"/>
            <a:ext cx="533400" cy="645741"/>
            <a:chOff x="8077200" y="3288268"/>
            <a:chExt cx="533400" cy="645741"/>
          </a:xfrm>
        </p:grpSpPr>
        <p:sp>
          <p:nvSpPr>
            <p:cNvPr id="78" name="TextBox 77"/>
            <p:cNvSpPr txBox="1"/>
            <p:nvPr/>
          </p:nvSpPr>
          <p:spPr>
            <a:xfrm>
              <a:off x="8334562" y="3288268"/>
              <a:ext cx="276038" cy="369332"/>
            </a:xfrm>
            <a:prstGeom prst="rect">
              <a:avLst/>
            </a:prstGeom>
            <a:noFill/>
          </p:spPr>
          <p:txBody>
            <a:bodyPr wrap="none" rtlCol="0">
              <a:spAutoFit/>
            </a:bodyPr>
            <a:lstStyle/>
            <a:p>
              <a:r>
                <a:rPr lang="en-US" b="1" dirty="0"/>
                <a:t>s</a:t>
              </a:r>
            </a:p>
          </p:txBody>
        </p:sp>
        <p:cxnSp>
          <p:nvCxnSpPr>
            <p:cNvPr id="79" name="Straight Arrow Connector 78"/>
            <p:cNvCxnSpPr/>
            <p:nvPr/>
          </p:nvCxnSpPr>
          <p:spPr>
            <a:xfrm flipH="1">
              <a:off x="8077200" y="3590396"/>
              <a:ext cx="457200" cy="343613"/>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1565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wipe(down)">
                                      <p:cBhvr>
                                        <p:cTn id="12" dur="5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fade">
                                      <p:cBhvr>
                                        <p:cTn id="17" dur="1000"/>
                                        <p:tgtEl>
                                          <p:spTgt spid="74"/>
                                        </p:tgtEl>
                                      </p:cBhvr>
                                    </p:animEffect>
                                    <p:anim calcmode="lin" valueType="num">
                                      <p:cBhvr>
                                        <p:cTn id="18" dur="1000" fill="hold"/>
                                        <p:tgtEl>
                                          <p:spTgt spid="74"/>
                                        </p:tgtEl>
                                        <p:attrNameLst>
                                          <p:attrName>ppt_x</p:attrName>
                                        </p:attrNameLst>
                                      </p:cBhvr>
                                      <p:tavLst>
                                        <p:tav tm="0">
                                          <p:val>
                                            <p:strVal val="#ppt_x"/>
                                          </p:val>
                                        </p:tav>
                                        <p:tav tm="100000">
                                          <p:val>
                                            <p:strVal val="#ppt_x"/>
                                          </p:val>
                                        </p:tav>
                                      </p:tavLst>
                                    </p:anim>
                                    <p:anim calcmode="lin" valueType="num">
                                      <p:cBhvr>
                                        <p:cTn id="19"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74"/>
                                        </p:tgtEl>
                                      </p:cBhvr>
                                    </p:animEffect>
                                    <p:set>
                                      <p:cBhvr>
                                        <p:cTn id="24" dur="1" fill="hold">
                                          <p:stCondLst>
                                            <p:cond delay="499"/>
                                          </p:stCondLst>
                                        </p:cTn>
                                        <p:tgtEl>
                                          <p:spTgt spid="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4"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endParaRPr lang="en-US" sz="2400" b="1" dirty="0" smtClean="0"/>
              </a:p>
              <a:p>
                <a:pPr marL="0" indent="0">
                  <a:buNone/>
                </a:pPr>
                <a:endParaRPr lang="en-US" sz="2400" b="1" dirty="0"/>
              </a:p>
              <a:p>
                <a:pPr marL="0" indent="0">
                  <a:buNone/>
                </a:pPr>
                <a:endParaRPr lang="en-US" sz="2400" b="1" dirty="0" smtClean="0"/>
              </a:p>
              <a:p>
                <a:pPr marL="0" indent="0">
                  <a:buNone/>
                </a:pPr>
                <a:r>
                  <a:rPr lang="en-US" sz="2400" b="1" dirty="0" smtClean="0">
                    <a:solidFill>
                      <a:srgbClr val="C00000"/>
                    </a:solidFill>
                  </a:rPr>
                  <a:t>Theorem</a:t>
                </a:r>
                <a:r>
                  <a:rPr lang="en-US" sz="2400" b="1" dirty="0" smtClean="0"/>
                  <a:t>: </a:t>
                </a:r>
                <a:r>
                  <a:rPr lang="en-US" sz="2400" dirty="0" smtClean="0"/>
                  <a:t>We can maintain red-black trees in </a:t>
                </a:r>
                <a:r>
                  <a:rPr lang="en-US" sz="2400" b="1" dirty="0" smtClean="0">
                    <a:solidFill>
                      <a:srgbClr val="C00000"/>
                    </a:solidFill>
                  </a:rPr>
                  <a:t>O</a:t>
                </a:r>
                <a:r>
                  <a:rPr lang="en-US" sz="2400" dirty="0" smtClean="0"/>
                  <a:t>(log </a:t>
                </a:r>
                <a14:m>
                  <m:oMath xmlns:m="http://schemas.openxmlformats.org/officeDocument/2006/math">
                    <m:r>
                      <a:rPr lang="en-US" sz="2400" i="1" dirty="0" smtClean="0">
                        <a:solidFill>
                          <a:srgbClr val="0070C0"/>
                        </a:solidFill>
                        <a:latin typeface="Cambria Math"/>
                      </a:rPr>
                      <m:t>𝑛</m:t>
                    </m:r>
                  </m:oMath>
                </a14:m>
                <a:r>
                  <a:rPr lang="en-US" sz="2400" dirty="0" smtClean="0"/>
                  <a:t>) time per </a:t>
                </a:r>
                <a:r>
                  <a:rPr lang="en-US" sz="2400" u="sng" dirty="0" smtClean="0"/>
                  <a:t>insert/delete/search</a:t>
                </a:r>
                <a:r>
                  <a:rPr lang="en-US" sz="2400" dirty="0" smtClean="0"/>
                  <a:t> operation.</a:t>
                </a:r>
              </a:p>
              <a:p>
                <a:pPr marL="0" indent="0">
                  <a:buNone/>
                </a:pPr>
                <a:r>
                  <a:rPr lang="en-US" sz="2400" dirty="0" smtClean="0"/>
                  <a:t>where </a:t>
                </a:r>
                <a14:m>
                  <m:oMath xmlns:m="http://schemas.openxmlformats.org/officeDocument/2006/math">
                    <m:r>
                      <a:rPr lang="en-US" sz="2400" i="1" dirty="0" smtClean="0">
                        <a:solidFill>
                          <a:srgbClr val="0070C0"/>
                        </a:solidFill>
                        <a:latin typeface="Cambria Math"/>
                      </a:rPr>
                      <m:t>𝑛</m:t>
                    </m:r>
                  </m:oMath>
                </a14:m>
                <a:r>
                  <a:rPr lang="en-US" sz="2400" dirty="0" smtClean="0"/>
                  <a:t> is the number of the nodes in the tree.</a:t>
                </a:r>
              </a:p>
              <a:p>
                <a:pPr marL="0" indent="0">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11" t="-107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45</a:t>
            </a:fld>
            <a:endParaRPr lang="en-US"/>
          </a:p>
        </p:txBody>
      </p:sp>
    </p:spTree>
    <p:extLst>
      <p:ext uri="{BB962C8B-B14F-4D97-AF65-F5344CB8AC3E}">
        <p14:creationId xmlns:p14="http://schemas.microsoft.com/office/powerpoint/2010/main" val="2152026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3200" b="1" dirty="0" smtClean="0"/>
              <a:t> </a:t>
            </a:r>
            <a:r>
              <a:rPr lang="en-US" sz="3200" dirty="0" smtClean="0"/>
              <a:t>A</a:t>
            </a:r>
            <a:r>
              <a:rPr lang="en-US" sz="2800" dirty="0" smtClean="0"/>
              <a:t> </a:t>
            </a:r>
            <a:r>
              <a:rPr lang="en-US" sz="2800" b="1" dirty="0" smtClean="0">
                <a:solidFill>
                  <a:srgbClr val="C00000"/>
                </a:solidFill>
              </a:rPr>
              <a:t>Red </a:t>
            </a:r>
            <a:r>
              <a:rPr lang="en-US" sz="2800" b="1" dirty="0" smtClean="0"/>
              <a:t>Black</a:t>
            </a:r>
            <a:r>
              <a:rPr lang="en-US" sz="2800" b="1" dirty="0" smtClean="0">
                <a:solidFill>
                  <a:srgbClr val="7030A0"/>
                </a:solidFill>
              </a:rPr>
              <a:t> </a:t>
            </a:r>
            <a:r>
              <a:rPr lang="en-US" sz="2800" dirty="0" smtClean="0"/>
              <a:t>Tree is </a:t>
            </a:r>
            <a:r>
              <a:rPr lang="en-US" sz="2800" u="sng" dirty="0" smtClean="0"/>
              <a:t>height balanced</a:t>
            </a:r>
            <a:r>
              <a:rPr lang="en-US" sz="2800" dirty="0" smtClean="0"/>
              <a:t/>
            </a:r>
            <a:br>
              <a:rPr lang="en-US" sz="2800" dirty="0" smtClean="0"/>
            </a:br>
            <a:endParaRPr lang="en-US" sz="32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46</a:t>
            </a:fld>
            <a:endParaRPr lang="en-US"/>
          </a:p>
        </p:txBody>
      </p:sp>
      <p:sp>
        <p:nvSpPr>
          <p:cNvPr id="2" name="Subtitle 1"/>
          <p:cNvSpPr>
            <a:spLocks noGrp="1"/>
          </p:cNvSpPr>
          <p:nvPr>
            <p:ph type="subTitle" idx="1"/>
          </p:nvPr>
        </p:nvSpPr>
        <p:spPr/>
        <p:txBody>
          <a:bodyPr/>
          <a:lstStyle/>
          <a:p>
            <a:r>
              <a:rPr lang="en-US" dirty="0" smtClean="0">
                <a:solidFill>
                  <a:schemeClr val="tx1"/>
                </a:solidFill>
              </a:rPr>
              <a:t>A</a:t>
            </a:r>
            <a:r>
              <a:rPr lang="en-US" b="1" dirty="0" smtClean="0">
                <a:solidFill>
                  <a:srgbClr val="7030A0"/>
                </a:solidFill>
              </a:rPr>
              <a:t> detailed proof </a:t>
            </a:r>
            <a:r>
              <a:rPr lang="en-US" dirty="0" smtClean="0">
                <a:solidFill>
                  <a:schemeClr val="tx1"/>
                </a:solidFill>
              </a:rPr>
              <a:t>from</a:t>
            </a:r>
            <a:r>
              <a:rPr lang="en-US" b="1" dirty="0" smtClean="0">
                <a:solidFill>
                  <a:srgbClr val="7030A0"/>
                </a:solidFill>
              </a:rPr>
              <a:t> scratch</a:t>
            </a:r>
            <a:endParaRPr lang="en-US" b="1" dirty="0">
              <a:solidFill>
                <a:schemeClr val="tx1"/>
              </a:solidFill>
            </a:endParaRPr>
          </a:p>
        </p:txBody>
      </p:sp>
    </p:spTree>
    <p:extLst>
      <p:ext uri="{BB962C8B-B14F-4D97-AF65-F5344CB8AC3E}">
        <p14:creationId xmlns:p14="http://schemas.microsoft.com/office/powerpoint/2010/main" val="1001579615"/>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7030A0"/>
                </a:solidFill>
              </a:rPr>
              <a:t>Why is a </a:t>
            </a:r>
            <a:r>
              <a:rPr lang="en-US" sz="3200" b="1" dirty="0" smtClean="0">
                <a:solidFill>
                  <a:srgbClr val="C00000"/>
                </a:solidFill>
              </a:rPr>
              <a:t>red</a:t>
            </a:r>
            <a:r>
              <a:rPr lang="en-US" sz="3200" b="1" dirty="0" smtClean="0">
                <a:solidFill>
                  <a:srgbClr val="7030A0"/>
                </a:solidFill>
              </a:rPr>
              <a:t> </a:t>
            </a:r>
            <a:r>
              <a:rPr lang="en-US" sz="3200" b="1" dirty="0" smtClean="0"/>
              <a:t>black</a:t>
            </a:r>
            <a:r>
              <a:rPr lang="en-US" sz="3200" b="1" dirty="0" smtClean="0">
                <a:solidFill>
                  <a:srgbClr val="7030A0"/>
                </a:solidFill>
              </a:rPr>
              <a:t> tree height balanced ?</a:t>
            </a:r>
            <a:endParaRPr lang="en-US" sz="3200" b="1" dirty="0">
              <a:solidFill>
                <a:srgbClr val="7030A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600200"/>
                <a:ext cx="8915400" cy="5181600"/>
              </a:xfrm>
            </p:spPr>
            <p:txBody>
              <a:bodyPr/>
              <a:lstStyle/>
              <a:p>
                <a:pPr marL="0" indent="0">
                  <a:buNone/>
                </a:pPr>
                <a:r>
                  <a:rPr lang="en-US" sz="2000" dirty="0" smtClean="0"/>
                  <a:t> </a:t>
                </a:r>
                <a14:m>
                  <m:oMath xmlns:m="http://schemas.openxmlformats.org/officeDocument/2006/math">
                    <m:r>
                      <a:rPr lang="en-US" sz="2000" b="1" i="1" dirty="0" smtClean="0">
                        <a:solidFill>
                          <a:srgbClr val="006C31"/>
                        </a:solidFill>
                        <a:latin typeface="Cambria Math"/>
                      </a:rPr>
                      <m:t>𝑻</m:t>
                    </m:r>
                  </m:oMath>
                </a14:m>
                <a:r>
                  <a:rPr lang="en-US" sz="2000" b="1" dirty="0" smtClean="0">
                    <a:solidFill>
                      <a:srgbClr val="006C31"/>
                    </a:solidFill>
                  </a:rPr>
                  <a:t> </a:t>
                </a:r>
                <a:r>
                  <a:rPr lang="en-US" sz="2000" dirty="0" smtClean="0"/>
                  <a:t>: a</a:t>
                </a:r>
                <a:r>
                  <a:rPr lang="en-US" sz="2000" b="1" dirty="0" smtClean="0">
                    <a:solidFill>
                      <a:srgbClr val="006C31"/>
                    </a:solidFill>
                  </a:rPr>
                  <a:t> </a:t>
                </a:r>
                <a:r>
                  <a:rPr lang="en-US" sz="2000" b="1" dirty="0">
                    <a:solidFill>
                      <a:srgbClr val="C00000"/>
                    </a:solidFill>
                  </a:rPr>
                  <a:t>red</a:t>
                </a:r>
                <a:r>
                  <a:rPr lang="en-US" sz="2000" b="1" dirty="0">
                    <a:solidFill>
                      <a:srgbClr val="7030A0"/>
                    </a:solidFill>
                  </a:rPr>
                  <a:t> </a:t>
                </a:r>
                <a:r>
                  <a:rPr lang="en-US" sz="2000" b="1" dirty="0"/>
                  <a:t>black</a:t>
                </a:r>
                <a:r>
                  <a:rPr lang="en-US" sz="2000" b="1" dirty="0">
                    <a:solidFill>
                      <a:srgbClr val="7030A0"/>
                    </a:solidFill>
                  </a:rPr>
                  <a:t> tree </a:t>
                </a:r>
                <a:endParaRPr lang="en-US" sz="2000" b="1" dirty="0" smtClean="0">
                  <a:solidFill>
                    <a:srgbClr val="006C31"/>
                  </a:solidFill>
                </a:endParaRPr>
              </a:p>
              <a:p>
                <a:pPr marL="0" indent="0">
                  <a:buNone/>
                </a:pPr>
                <a:r>
                  <a:rPr lang="en-US" sz="2000" dirty="0" smtClean="0"/>
                  <a:t> </a:t>
                </a:r>
                <a14:m>
                  <m:oMath xmlns:m="http://schemas.openxmlformats.org/officeDocument/2006/math">
                    <m:r>
                      <a:rPr lang="en-US" sz="2000" i="1" dirty="0" smtClean="0">
                        <a:solidFill>
                          <a:srgbClr val="0070C0"/>
                        </a:solidFill>
                        <a:latin typeface="Cambria Math"/>
                      </a:rPr>
                      <m:t>h</m:t>
                    </m:r>
                    <m:r>
                      <a:rPr lang="en-US" sz="2000" i="1" dirty="0" smtClean="0">
                        <a:solidFill>
                          <a:srgbClr val="0070C0"/>
                        </a:solidFill>
                        <a:latin typeface="Cambria Math"/>
                      </a:rPr>
                      <m:t> </m:t>
                    </m:r>
                  </m:oMath>
                </a14:m>
                <a:r>
                  <a:rPr lang="en-US" sz="2000" dirty="0" smtClean="0"/>
                  <a:t>: </a:t>
                </a:r>
                <a:r>
                  <a:rPr lang="en-US" sz="2000" b="1" dirty="0" smtClean="0"/>
                  <a:t>black</a:t>
                </a:r>
                <a:r>
                  <a:rPr lang="en-US" sz="2000" dirty="0" smtClean="0"/>
                  <a:t> height of </a:t>
                </a:r>
                <a14:m>
                  <m:oMath xmlns:m="http://schemas.openxmlformats.org/officeDocument/2006/math">
                    <m:r>
                      <a:rPr lang="en-US" sz="2000" b="1" i="1" dirty="0">
                        <a:solidFill>
                          <a:srgbClr val="006C31"/>
                        </a:solidFill>
                        <a:latin typeface="Cambria Math"/>
                      </a:rPr>
                      <m:t>𝑻</m:t>
                    </m:r>
                  </m:oMath>
                </a14:m>
                <a:r>
                  <a:rPr lang="en-US" sz="2000" dirty="0" smtClean="0"/>
                  <a:t>.</a:t>
                </a:r>
              </a:p>
              <a:p>
                <a:pPr marL="0" indent="0">
                  <a:buNone/>
                </a:pPr>
                <a:endParaRPr lang="en-US" sz="2000" dirty="0"/>
              </a:p>
              <a:p>
                <a:pPr marL="0" indent="0">
                  <a:buNone/>
                </a:pPr>
                <a:r>
                  <a:rPr lang="en-US" sz="2000" b="1" dirty="0" smtClean="0">
                    <a:solidFill>
                      <a:srgbClr val="C00000"/>
                    </a:solidFill>
                  </a:rPr>
                  <a:t>Question</a:t>
                </a:r>
                <a:r>
                  <a:rPr lang="en-US" sz="2000" dirty="0" smtClean="0"/>
                  <a:t>: What can be height of </a:t>
                </a:r>
                <a14:m>
                  <m:oMath xmlns:m="http://schemas.openxmlformats.org/officeDocument/2006/math">
                    <m:r>
                      <a:rPr lang="en-US" sz="2000" b="1" i="1" dirty="0">
                        <a:solidFill>
                          <a:srgbClr val="006C31"/>
                        </a:solidFill>
                        <a:latin typeface="Cambria Math"/>
                      </a:rPr>
                      <m:t>𝑻</m:t>
                    </m:r>
                  </m:oMath>
                </a14:m>
                <a:r>
                  <a:rPr lang="en-US" sz="2000" dirty="0" smtClean="0"/>
                  <a:t> ?</a:t>
                </a:r>
              </a:p>
              <a:p>
                <a:pPr marL="0" indent="0">
                  <a:buNone/>
                </a:pPr>
                <a:r>
                  <a:rPr lang="en-US" sz="2000" b="1" dirty="0" smtClean="0"/>
                  <a:t>Answer</a:t>
                </a:r>
                <a:r>
                  <a:rPr lang="en-US" sz="2000" dirty="0" smtClean="0"/>
                  <a:t>: </a:t>
                </a:r>
                <a14:m>
                  <m:oMath xmlns:m="http://schemas.openxmlformats.org/officeDocument/2006/math">
                    <m:r>
                      <a:rPr lang="en-US" sz="2000" b="0" i="1" dirty="0" smtClean="0">
                        <a:solidFill>
                          <a:srgbClr val="0070C0"/>
                        </a:solidFill>
                        <a:latin typeface="Cambria Math"/>
                      </a:rPr>
                      <m:t>≤</m:t>
                    </m:r>
                    <m:r>
                      <a:rPr lang="en-US" sz="2000" b="0" i="0" dirty="0" smtClean="0">
                        <a:solidFill>
                          <a:srgbClr val="0070C0"/>
                        </a:solidFill>
                        <a:latin typeface="Cambria Math"/>
                      </a:rPr>
                      <m:t>2</m:t>
                    </m:r>
                    <m:r>
                      <a:rPr lang="en-US" sz="2000" i="1" dirty="0">
                        <a:solidFill>
                          <a:srgbClr val="0070C0"/>
                        </a:solidFill>
                        <a:latin typeface="Cambria Math"/>
                      </a:rPr>
                      <m:t>h</m:t>
                    </m:r>
                    <m:r>
                      <a:rPr lang="en-US" sz="2000" b="0" i="1" dirty="0" smtClean="0">
                        <a:solidFill>
                          <a:srgbClr val="0070C0"/>
                        </a:solidFill>
                        <a:latin typeface="Cambria Math"/>
                      </a:rPr>
                      <m:t>−1</m:t>
                    </m:r>
                  </m:oMath>
                </a14:m>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b="1" dirty="0" smtClean="0">
                    <a:solidFill>
                      <a:srgbClr val="C00000"/>
                    </a:solidFill>
                  </a:rPr>
                  <a:t>Theorem</a:t>
                </a:r>
                <a:r>
                  <a:rPr lang="en-US" sz="2000" dirty="0" smtClean="0"/>
                  <a:t>: The shaded green tree is a complete binary tree &amp; so  has</a:t>
                </a:r>
                <a14:m>
                  <m:oMath xmlns:m="http://schemas.openxmlformats.org/officeDocument/2006/math">
                    <m:r>
                      <a:rPr lang="en-US" sz="2000" b="0" i="1" dirty="0" smtClean="0">
                        <a:solidFill>
                          <a:srgbClr val="0070C0"/>
                        </a:solidFill>
                        <a:latin typeface="Cambria Math"/>
                      </a:rPr>
                      <m:t>≥</m:t>
                    </m:r>
                    <m:sSup>
                      <m:sSupPr>
                        <m:ctrlPr>
                          <a:rPr lang="en-US" sz="2000" b="0" i="1" dirty="0" smtClean="0">
                            <a:solidFill>
                              <a:srgbClr val="0070C0"/>
                            </a:solidFill>
                            <a:latin typeface="Cambria Math"/>
                          </a:rPr>
                        </m:ctrlPr>
                      </m:sSupPr>
                      <m:e>
                        <m:r>
                          <a:rPr lang="en-US" sz="2000" dirty="0">
                            <a:solidFill>
                              <a:srgbClr val="0070C0"/>
                            </a:solidFill>
                            <a:latin typeface="Cambria Math"/>
                          </a:rPr>
                          <m:t>2</m:t>
                        </m:r>
                      </m:e>
                      <m:sup>
                        <m:r>
                          <a:rPr lang="en-US" sz="2000" i="1" dirty="0">
                            <a:solidFill>
                              <a:srgbClr val="0070C0"/>
                            </a:solidFill>
                            <a:latin typeface="Cambria Math"/>
                          </a:rPr>
                          <m:t>h</m:t>
                        </m:r>
                      </m:sup>
                    </m:sSup>
                    <m:r>
                      <a:rPr lang="en-US" sz="2000" i="1" dirty="0">
                        <a:solidFill>
                          <a:srgbClr val="0070C0"/>
                        </a:solidFill>
                        <a:latin typeface="Cambria Math"/>
                      </a:rPr>
                      <m:t> </m:t>
                    </m:r>
                  </m:oMath>
                </a14:m>
                <a:r>
                  <a:rPr lang="en-US" sz="2000" dirty="0" smtClean="0"/>
                  <a:t>elements.</a:t>
                </a:r>
                <a:endParaRPr lang="en-US" sz="2000" dirty="0"/>
              </a:p>
              <a:p>
                <a:pPr marL="0" indent="0">
                  <a:buNone/>
                </a:pPr>
                <a:endParaRPr lang="en-US" sz="2000" dirty="0" smtClean="0"/>
              </a:p>
              <a:p>
                <a:pPr marL="0" indent="0">
                  <a:buNone/>
                </a:pPr>
                <a:endParaRPr lang="en-US" sz="2000" dirty="0"/>
              </a:p>
              <a:p>
                <a:endParaRPr lang="en-US" sz="2000" dirty="0" smtClean="0"/>
              </a:p>
              <a:p>
                <a:endParaRPr lang="en-US" sz="2000" dirty="0" smtClean="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600200"/>
                <a:ext cx="8915400" cy="5181600"/>
              </a:xfrm>
              <a:blipFill rotWithShape="1">
                <a:blip r:embed="rId2"/>
                <a:stretch>
                  <a:fillRect l="-752" t="-588" r="-205" b="-36824"/>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47</a:t>
            </a:fld>
            <a:endParaRPr lang="en-US" dirty="0"/>
          </a:p>
        </p:txBody>
      </p:sp>
      <p:grpSp>
        <p:nvGrpSpPr>
          <p:cNvPr id="68" name="Group 67"/>
          <p:cNvGrpSpPr/>
          <p:nvPr/>
        </p:nvGrpSpPr>
        <p:grpSpPr>
          <a:xfrm>
            <a:off x="3063782" y="5105400"/>
            <a:ext cx="2270218" cy="936718"/>
            <a:chOff x="3063782" y="5105400"/>
            <a:chExt cx="2270218" cy="936718"/>
          </a:xfrm>
        </p:grpSpPr>
        <p:cxnSp>
          <p:nvCxnSpPr>
            <p:cNvPr id="16" name="Straight Connector 15"/>
            <p:cNvCxnSpPr>
              <a:stCxn id="60" idx="7"/>
            </p:cNvCxnSpPr>
            <p:nvPr/>
          </p:nvCxnSpPr>
          <p:spPr>
            <a:xfrm flipV="1">
              <a:off x="3063782" y="5501268"/>
              <a:ext cx="593818" cy="5408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657600" y="5486400"/>
              <a:ext cx="26670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3924300" y="5486400"/>
              <a:ext cx="26670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4191000" y="5486400"/>
              <a:ext cx="304800" cy="533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4495800" y="5486400"/>
              <a:ext cx="304800" cy="533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800600" y="5486400"/>
              <a:ext cx="190500" cy="3429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4991100" y="5334000"/>
              <a:ext cx="57150" cy="4953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019675" y="5334000"/>
              <a:ext cx="238125" cy="247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56" idx="4"/>
            </p:cNvCxnSpPr>
            <p:nvPr/>
          </p:nvCxnSpPr>
          <p:spPr>
            <a:xfrm flipH="1">
              <a:off x="5257800" y="5105400"/>
              <a:ext cx="76200" cy="4762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Isosceles Triangle 69"/>
          <p:cNvSpPr/>
          <p:nvPr/>
        </p:nvSpPr>
        <p:spPr>
          <a:xfrm>
            <a:off x="3657600" y="3810000"/>
            <a:ext cx="1676400" cy="1219200"/>
          </a:xfrm>
          <a:prstGeom prst="triangle">
            <a:avLst>
              <a:gd name="adj" fmla="val 47571"/>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4" name="Group 63"/>
          <p:cNvGrpSpPr/>
          <p:nvPr/>
        </p:nvGrpSpPr>
        <p:grpSpPr>
          <a:xfrm>
            <a:off x="4419600" y="3810000"/>
            <a:ext cx="990600" cy="1295400"/>
            <a:chOff x="4419600" y="3810000"/>
            <a:chExt cx="990600" cy="1295400"/>
          </a:xfrm>
        </p:grpSpPr>
        <p:cxnSp>
          <p:nvCxnSpPr>
            <p:cNvPr id="10" name="Straight Connector 9"/>
            <p:cNvCxnSpPr>
              <a:endCxn id="56" idx="1"/>
            </p:cNvCxnSpPr>
            <p:nvPr/>
          </p:nvCxnSpPr>
          <p:spPr>
            <a:xfrm>
              <a:off x="4419600" y="3810000"/>
              <a:ext cx="860518" cy="11653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4648200" y="41148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p:cNvSpPr/>
            <p:nvPr/>
          </p:nvSpPr>
          <p:spPr>
            <a:xfrm>
              <a:off x="4876800" y="44196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val 54"/>
            <p:cNvSpPr/>
            <p:nvPr/>
          </p:nvSpPr>
          <p:spPr>
            <a:xfrm>
              <a:off x="5105400" y="47244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p:cNvSpPr/>
            <p:nvPr/>
          </p:nvSpPr>
          <p:spPr>
            <a:xfrm>
              <a:off x="5257800" y="49530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1" name="Group 60"/>
          <p:cNvGrpSpPr/>
          <p:nvPr/>
        </p:nvGrpSpPr>
        <p:grpSpPr>
          <a:xfrm>
            <a:off x="2933700" y="3795132"/>
            <a:ext cx="1600200" cy="2377068"/>
            <a:chOff x="2895600" y="3810000"/>
            <a:chExt cx="1600200" cy="2377068"/>
          </a:xfrm>
        </p:grpSpPr>
        <p:cxnSp>
          <p:nvCxnSpPr>
            <p:cNvPr id="8" name="Straight Connector 7"/>
            <p:cNvCxnSpPr>
              <a:endCxn id="60" idx="0"/>
            </p:cNvCxnSpPr>
            <p:nvPr/>
          </p:nvCxnSpPr>
          <p:spPr>
            <a:xfrm flipH="1">
              <a:off x="2971800" y="3824868"/>
              <a:ext cx="1447800" cy="2209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4114800" y="4085063"/>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p:cNvSpPr/>
            <p:nvPr/>
          </p:nvSpPr>
          <p:spPr>
            <a:xfrm>
              <a:off x="3733800" y="4648200"/>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p:cNvSpPr/>
            <p:nvPr/>
          </p:nvSpPr>
          <p:spPr>
            <a:xfrm>
              <a:off x="3429000" y="5105400"/>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val 50"/>
            <p:cNvSpPr/>
            <p:nvPr/>
          </p:nvSpPr>
          <p:spPr>
            <a:xfrm>
              <a:off x="3081454" y="5673183"/>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51"/>
            <p:cNvSpPr/>
            <p:nvPr/>
          </p:nvSpPr>
          <p:spPr>
            <a:xfrm>
              <a:off x="4343400" y="38100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Oval 56"/>
            <p:cNvSpPr/>
            <p:nvPr/>
          </p:nvSpPr>
          <p:spPr>
            <a:xfrm>
              <a:off x="3905250" y="43815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Oval 57"/>
            <p:cNvSpPr/>
            <p:nvPr/>
          </p:nvSpPr>
          <p:spPr>
            <a:xfrm>
              <a:off x="3581400" y="48768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Oval 58"/>
            <p:cNvSpPr/>
            <p:nvPr/>
          </p:nvSpPr>
          <p:spPr>
            <a:xfrm>
              <a:off x="3278459" y="5381625"/>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Oval 59"/>
            <p:cNvSpPr/>
            <p:nvPr/>
          </p:nvSpPr>
          <p:spPr>
            <a:xfrm>
              <a:off x="2895600" y="6034668"/>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mc:AlternateContent xmlns:mc="http://schemas.openxmlformats.org/markup-compatibility/2006" xmlns:a14="http://schemas.microsoft.com/office/drawing/2010/main">
        <mc:Choice Requires="a14">
          <p:sp>
            <p:nvSpPr>
              <p:cNvPr id="69" name="TextBox 68"/>
              <p:cNvSpPr txBox="1"/>
              <p:nvPr/>
            </p:nvSpPr>
            <p:spPr>
              <a:xfrm>
                <a:off x="4343400" y="3364468"/>
                <a:ext cx="3818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a:solidFill>
                            <a:srgbClr val="006C31"/>
                          </a:solidFill>
                          <a:latin typeface="Cambria Math"/>
                        </a:rPr>
                        <m:t>𝑻</m:t>
                      </m:r>
                    </m:oMath>
                  </m:oMathPara>
                </a14:m>
                <a:endParaRPr lang="en-IN" dirty="0"/>
              </a:p>
            </p:txBody>
          </p:sp>
        </mc:Choice>
        <mc:Fallback xmlns="">
          <p:sp>
            <p:nvSpPr>
              <p:cNvPr id="69" name="TextBox 68"/>
              <p:cNvSpPr txBox="1">
                <a:spLocks noRot="1" noChangeAspect="1" noMove="1" noResize="1" noEditPoints="1" noAdjustHandles="1" noChangeArrowheads="1" noChangeShapeType="1" noTextEdit="1"/>
              </p:cNvSpPr>
              <p:nvPr/>
            </p:nvSpPr>
            <p:spPr>
              <a:xfrm>
                <a:off x="4343400" y="3364468"/>
                <a:ext cx="381836" cy="369332"/>
              </a:xfrm>
              <a:prstGeom prst="rect">
                <a:avLst/>
              </a:prstGeom>
              <a:blipFill rotWithShape="1">
                <a:blip r:embed="rId3"/>
                <a:stretch>
                  <a:fillRect t="-8197" r="-20968" b="-24590"/>
                </a:stretch>
              </a:blipFill>
            </p:spPr>
            <p:txBody>
              <a:bodyPr/>
              <a:lstStyle/>
              <a:p>
                <a:r>
                  <a:rPr lang="en-IN">
                    <a:noFill/>
                  </a:rPr>
                  <a:t> </a:t>
                </a:r>
              </a:p>
            </p:txBody>
          </p:sp>
        </mc:Fallback>
      </mc:AlternateContent>
      <p:grpSp>
        <p:nvGrpSpPr>
          <p:cNvPr id="79" name="Group 78"/>
          <p:cNvGrpSpPr/>
          <p:nvPr/>
        </p:nvGrpSpPr>
        <p:grpSpPr>
          <a:xfrm>
            <a:off x="1295400" y="3871332"/>
            <a:ext cx="919611" cy="2300868"/>
            <a:chOff x="1295400" y="3871332"/>
            <a:chExt cx="919611" cy="2300868"/>
          </a:xfrm>
        </p:grpSpPr>
        <p:cxnSp>
          <p:nvCxnSpPr>
            <p:cNvPr id="72" name="Straight Arrow Connector 71"/>
            <p:cNvCxnSpPr/>
            <p:nvPr/>
          </p:nvCxnSpPr>
          <p:spPr>
            <a:xfrm>
              <a:off x="2133600" y="3871332"/>
              <a:ext cx="0" cy="2300868"/>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TextBox 76"/>
                <p:cNvSpPr txBox="1"/>
                <p:nvPr/>
              </p:nvSpPr>
              <p:spPr>
                <a:xfrm>
                  <a:off x="1295400" y="4800600"/>
                  <a:ext cx="9196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dirty="0" smtClean="0">
                            <a:solidFill>
                              <a:srgbClr val="0070C0"/>
                            </a:solidFill>
                            <a:latin typeface="Cambria Math"/>
                          </a:rPr>
                          <m:t>2</m:t>
                        </m:r>
                        <m:r>
                          <a:rPr lang="en-US" i="1" dirty="0">
                            <a:solidFill>
                              <a:srgbClr val="0070C0"/>
                            </a:solidFill>
                            <a:latin typeface="Cambria Math"/>
                          </a:rPr>
                          <m:t>h</m:t>
                        </m:r>
                        <m:r>
                          <a:rPr lang="en-US" b="0" i="1" dirty="0" smtClean="0">
                            <a:solidFill>
                              <a:srgbClr val="0070C0"/>
                            </a:solidFill>
                            <a:latin typeface="Cambria Math"/>
                          </a:rPr>
                          <m:t>−1</m:t>
                        </m:r>
                      </m:oMath>
                    </m:oMathPara>
                  </a14:m>
                  <a:endParaRPr lang="en-IN" dirty="0"/>
                </a:p>
              </p:txBody>
            </p:sp>
          </mc:Choice>
          <mc:Fallback xmlns="">
            <p:sp>
              <p:nvSpPr>
                <p:cNvPr id="77" name="TextBox 76"/>
                <p:cNvSpPr txBox="1">
                  <a:spLocks noRot="1" noChangeAspect="1" noMove="1" noResize="1" noEditPoints="1" noAdjustHandles="1" noChangeArrowheads="1" noChangeShapeType="1" noTextEdit="1"/>
                </p:cNvSpPr>
                <p:nvPr/>
              </p:nvSpPr>
              <p:spPr>
                <a:xfrm>
                  <a:off x="1295400" y="4800600"/>
                  <a:ext cx="919611" cy="369332"/>
                </a:xfrm>
                <a:prstGeom prst="rect">
                  <a:avLst/>
                </a:prstGeom>
                <a:blipFill rotWithShape="1">
                  <a:blip r:embed="rId4"/>
                  <a:stretch>
                    <a:fillRect t="-8333" r="-7333" b="-25000"/>
                  </a:stretch>
                </a:blipFill>
              </p:spPr>
              <p:txBody>
                <a:bodyPr/>
                <a:lstStyle/>
                <a:p>
                  <a:r>
                    <a:rPr lang="en-IN">
                      <a:noFill/>
                    </a:rPr>
                    <a:t> </a:t>
                  </a:r>
                </a:p>
              </p:txBody>
            </p:sp>
          </mc:Fallback>
        </mc:AlternateContent>
      </p:grpSp>
      <p:grpSp>
        <p:nvGrpSpPr>
          <p:cNvPr id="80" name="Group 79"/>
          <p:cNvGrpSpPr/>
          <p:nvPr/>
        </p:nvGrpSpPr>
        <p:grpSpPr>
          <a:xfrm>
            <a:off x="6248400" y="3886200"/>
            <a:ext cx="369781" cy="1143000"/>
            <a:chOff x="6248400" y="3886200"/>
            <a:chExt cx="369781" cy="1143000"/>
          </a:xfrm>
        </p:grpSpPr>
        <p:cxnSp>
          <p:nvCxnSpPr>
            <p:cNvPr id="75" name="Straight Arrow Connector 74"/>
            <p:cNvCxnSpPr/>
            <p:nvPr/>
          </p:nvCxnSpPr>
          <p:spPr>
            <a:xfrm>
              <a:off x="6248400" y="3886200"/>
              <a:ext cx="0" cy="114300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TextBox 77"/>
                <p:cNvSpPr txBox="1"/>
                <p:nvPr/>
              </p:nvSpPr>
              <p:spPr>
                <a:xfrm>
                  <a:off x="6248400" y="4267200"/>
                  <a:ext cx="3697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a:solidFill>
                              <a:srgbClr val="0070C0"/>
                            </a:solidFill>
                            <a:latin typeface="Cambria Math"/>
                          </a:rPr>
                          <m:t>h</m:t>
                        </m:r>
                      </m:oMath>
                    </m:oMathPara>
                  </a14:m>
                  <a:endParaRPr lang="en-IN" dirty="0"/>
                </a:p>
              </p:txBody>
            </p:sp>
          </mc:Choice>
          <mc:Fallback xmlns="">
            <p:sp>
              <p:nvSpPr>
                <p:cNvPr id="78" name="TextBox 77"/>
                <p:cNvSpPr txBox="1">
                  <a:spLocks noRot="1" noChangeAspect="1" noMove="1" noResize="1" noEditPoints="1" noAdjustHandles="1" noChangeArrowheads="1" noChangeShapeType="1" noTextEdit="1"/>
                </p:cNvSpPr>
                <p:nvPr/>
              </p:nvSpPr>
              <p:spPr>
                <a:xfrm>
                  <a:off x="6248400" y="4267200"/>
                  <a:ext cx="369781" cy="369332"/>
                </a:xfrm>
                <a:prstGeom prst="rect">
                  <a:avLst/>
                </a:prstGeom>
                <a:blipFill rotWithShape="1">
                  <a:blip r:embed="rId5"/>
                  <a:stretch>
                    <a:fillRect t="-8197" r="-18033" b="-24590"/>
                  </a:stretch>
                </a:blipFill>
              </p:spPr>
              <p:txBody>
                <a:bodyPr/>
                <a:lstStyle/>
                <a:p>
                  <a:r>
                    <a:rPr lang="en-IN">
                      <a:noFill/>
                    </a:rPr>
                    <a:t> </a:t>
                  </a:r>
                </a:p>
              </p:txBody>
            </p:sp>
          </mc:Fallback>
        </mc:AlternateContent>
      </p:grpSp>
      <p:sp>
        <p:nvSpPr>
          <p:cNvPr id="83" name="TextBox 82"/>
          <p:cNvSpPr txBox="1"/>
          <p:nvPr/>
        </p:nvSpPr>
        <p:spPr>
          <a:xfrm>
            <a:off x="4343400" y="4429780"/>
            <a:ext cx="351378" cy="523220"/>
          </a:xfrm>
          <a:prstGeom prst="rect">
            <a:avLst/>
          </a:prstGeom>
          <a:noFill/>
        </p:spPr>
        <p:txBody>
          <a:bodyPr wrap="none" rtlCol="0">
            <a:spAutoFit/>
          </a:bodyPr>
          <a:lstStyle/>
          <a:p>
            <a:r>
              <a:rPr lang="en-US" sz="2800" dirty="0" smtClean="0">
                <a:solidFill>
                  <a:srgbClr val="C00000"/>
                </a:solidFill>
              </a:rPr>
              <a:t>?</a:t>
            </a:r>
            <a:endParaRPr lang="en-IN" sz="2800" dirty="0">
              <a:solidFill>
                <a:srgbClr val="C00000"/>
              </a:solidFill>
            </a:endParaRPr>
          </a:p>
        </p:txBody>
      </p:sp>
      <p:sp>
        <p:nvSpPr>
          <p:cNvPr id="84" name="Line Callout 1 83"/>
          <p:cNvSpPr/>
          <p:nvPr/>
        </p:nvSpPr>
        <p:spPr>
          <a:xfrm>
            <a:off x="6172200" y="2438400"/>
            <a:ext cx="2057400" cy="612648"/>
          </a:xfrm>
          <a:prstGeom prst="borderCallout1">
            <a:avLst>
              <a:gd name="adj1" fmla="val 49693"/>
              <a:gd name="adj2" fmla="val -1016"/>
              <a:gd name="adj3" fmla="val 314539"/>
              <a:gd name="adj4" fmla="val -74105"/>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What is its size ?</a:t>
            </a:r>
            <a:endParaRPr lang="en-IN" dirty="0">
              <a:solidFill>
                <a:schemeClr val="tx1"/>
              </a:solidFill>
            </a:endParaRPr>
          </a:p>
        </p:txBody>
      </p:sp>
      <p:sp>
        <p:nvSpPr>
          <p:cNvPr id="42" name="Down Ribbon 41"/>
          <p:cNvSpPr/>
          <p:nvPr/>
        </p:nvSpPr>
        <p:spPr>
          <a:xfrm>
            <a:off x="5715000" y="5090532"/>
            <a:ext cx="3357446" cy="929268"/>
          </a:xfrm>
          <a:prstGeom prst="ribbon">
            <a:avLst>
              <a:gd name="adj1" fmla="val 16667"/>
              <a:gd name="adj2" fmla="val 75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We shall prove it rigorously in the next class.</a:t>
            </a:r>
            <a:endParaRPr lang="en-IN" dirty="0">
              <a:solidFill>
                <a:schemeClr val="tx1"/>
              </a:solidFill>
            </a:endParaRPr>
          </a:p>
        </p:txBody>
      </p:sp>
    </p:spTree>
    <p:extLst>
      <p:ext uri="{BB962C8B-B14F-4D97-AF65-F5344CB8AC3E}">
        <p14:creationId xmlns:p14="http://schemas.microsoft.com/office/powerpoint/2010/main" val="3706298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wipe(up)">
                                      <p:cBhvr>
                                        <p:cTn id="27" dur="1000"/>
                                        <p:tgtEl>
                                          <p:spTgt spid="6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9"/>
                                        </p:tgtEl>
                                        <p:attrNameLst>
                                          <p:attrName>style.visibility</p:attrName>
                                        </p:attrNameLst>
                                      </p:cBhvr>
                                      <p:to>
                                        <p:strVal val="visible"/>
                                      </p:to>
                                    </p:set>
                                    <p:animEffect transition="in" filter="wipe(down)">
                                      <p:cBhvr>
                                        <p:cTn id="32" dur="500"/>
                                        <p:tgtEl>
                                          <p:spTgt spid="7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64"/>
                                        </p:tgtEl>
                                        <p:attrNameLst>
                                          <p:attrName>style.visibility</p:attrName>
                                        </p:attrNameLst>
                                      </p:cBhvr>
                                      <p:to>
                                        <p:strVal val="visible"/>
                                      </p:to>
                                    </p:set>
                                    <p:animEffect transition="in" filter="wipe(up)">
                                      <p:cBhvr>
                                        <p:cTn id="37" dur="1000"/>
                                        <p:tgtEl>
                                          <p:spTgt spid="6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80"/>
                                        </p:tgtEl>
                                        <p:attrNameLst>
                                          <p:attrName>style.visibility</p:attrName>
                                        </p:attrNameLst>
                                      </p:cBhvr>
                                      <p:to>
                                        <p:strVal val="visible"/>
                                      </p:to>
                                    </p:set>
                                    <p:animEffect transition="in" filter="wipe(down)">
                                      <p:cBhvr>
                                        <p:cTn id="42" dur="500"/>
                                        <p:tgtEl>
                                          <p:spTgt spid="8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8"/>
                                        </p:tgtEl>
                                        <p:attrNameLst>
                                          <p:attrName>style.visibility</p:attrName>
                                        </p:attrNameLst>
                                      </p:cBhvr>
                                      <p:to>
                                        <p:strVal val="visible"/>
                                      </p:to>
                                    </p:set>
                                    <p:animEffect transition="in" filter="wipe(left)">
                                      <p:cBhvr>
                                        <p:cTn id="47" dur="1250"/>
                                        <p:tgtEl>
                                          <p:spTgt spid="68"/>
                                        </p:tgtEl>
                                      </p:cBhvr>
                                    </p:animEffect>
                                  </p:childTnLst>
                                </p:cTn>
                              </p:par>
                            </p:childTnLst>
                          </p:cTn>
                        </p:par>
                      </p:childTnLst>
                    </p:cTn>
                  </p:par>
                  <p:par>
                    <p:cTn id="48" fill="hold">
                      <p:stCondLst>
                        <p:cond delay="indefinite"/>
                      </p:stCondLst>
                      <p:childTnLst>
                        <p:par>
                          <p:cTn id="49" fill="hold">
                            <p:stCondLst>
                              <p:cond delay="0"/>
                            </p:stCondLst>
                            <p:childTnLst>
                              <p:par>
                                <p:cTn id="50" presetID="47" presetClass="entr" presetSubtype="0" fill="hold" grpId="0" nodeType="clickEffect">
                                  <p:stCondLst>
                                    <p:cond delay="0"/>
                                  </p:stCondLst>
                                  <p:childTnLst>
                                    <p:set>
                                      <p:cBhvr>
                                        <p:cTn id="51" dur="1" fill="hold">
                                          <p:stCondLst>
                                            <p:cond delay="0"/>
                                          </p:stCondLst>
                                        </p:cTn>
                                        <p:tgtEl>
                                          <p:spTgt spid="69"/>
                                        </p:tgtEl>
                                        <p:attrNameLst>
                                          <p:attrName>style.visibility</p:attrName>
                                        </p:attrNameLst>
                                      </p:cBhvr>
                                      <p:to>
                                        <p:strVal val="visible"/>
                                      </p:to>
                                    </p:set>
                                    <p:animEffect transition="in" filter="fade">
                                      <p:cBhvr>
                                        <p:cTn id="52" dur="1000"/>
                                        <p:tgtEl>
                                          <p:spTgt spid="69"/>
                                        </p:tgtEl>
                                      </p:cBhvr>
                                    </p:animEffect>
                                    <p:anim calcmode="lin" valueType="num">
                                      <p:cBhvr>
                                        <p:cTn id="53" dur="1000" fill="hold"/>
                                        <p:tgtEl>
                                          <p:spTgt spid="69"/>
                                        </p:tgtEl>
                                        <p:attrNameLst>
                                          <p:attrName>ppt_x</p:attrName>
                                        </p:attrNameLst>
                                      </p:cBhvr>
                                      <p:tavLst>
                                        <p:tav tm="0">
                                          <p:val>
                                            <p:strVal val="#ppt_x"/>
                                          </p:val>
                                        </p:tav>
                                        <p:tav tm="100000">
                                          <p:val>
                                            <p:strVal val="#ppt_x"/>
                                          </p:val>
                                        </p:tav>
                                      </p:tavLst>
                                    </p:anim>
                                    <p:anim calcmode="lin" valueType="num">
                                      <p:cBhvr>
                                        <p:cTn id="54"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70"/>
                                        </p:tgtEl>
                                        <p:attrNameLst>
                                          <p:attrName>style.visibility</p:attrName>
                                        </p:attrNameLst>
                                      </p:cBhvr>
                                      <p:to>
                                        <p:strVal val="visible"/>
                                      </p:to>
                                    </p:set>
                                    <p:animEffect transition="in" filter="fade">
                                      <p:cBhvr>
                                        <p:cTn id="59" dur="500"/>
                                        <p:tgtEl>
                                          <p:spTgt spid="70"/>
                                        </p:tgtEl>
                                      </p:cBhvr>
                                    </p:animEffect>
                                  </p:childTnLst>
                                </p:cTn>
                              </p:par>
                            </p:childTnLst>
                          </p:cTn>
                        </p:par>
                      </p:childTnLst>
                    </p:cTn>
                  </p:par>
                  <p:par>
                    <p:cTn id="60" fill="hold">
                      <p:stCondLst>
                        <p:cond delay="indefinite"/>
                      </p:stCondLst>
                      <p:childTnLst>
                        <p:par>
                          <p:cTn id="61" fill="hold">
                            <p:stCondLst>
                              <p:cond delay="0"/>
                            </p:stCondLst>
                            <p:childTnLst>
                              <p:par>
                                <p:cTn id="62" presetID="45" presetClass="entr" presetSubtype="0" fill="hold" grpId="0" nodeType="clickEffect">
                                  <p:stCondLst>
                                    <p:cond delay="0"/>
                                  </p:stCondLst>
                                  <p:childTnLst>
                                    <p:set>
                                      <p:cBhvr>
                                        <p:cTn id="63" dur="1" fill="hold">
                                          <p:stCondLst>
                                            <p:cond delay="0"/>
                                          </p:stCondLst>
                                        </p:cTn>
                                        <p:tgtEl>
                                          <p:spTgt spid="83"/>
                                        </p:tgtEl>
                                        <p:attrNameLst>
                                          <p:attrName>style.visibility</p:attrName>
                                        </p:attrNameLst>
                                      </p:cBhvr>
                                      <p:to>
                                        <p:strVal val="visible"/>
                                      </p:to>
                                    </p:set>
                                    <p:animEffect transition="in" filter="fade">
                                      <p:cBhvr>
                                        <p:cTn id="64" dur="2000"/>
                                        <p:tgtEl>
                                          <p:spTgt spid="83"/>
                                        </p:tgtEl>
                                      </p:cBhvr>
                                    </p:animEffect>
                                    <p:anim calcmode="lin" valueType="num">
                                      <p:cBhvr>
                                        <p:cTn id="65" dur="2000" fill="hold"/>
                                        <p:tgtEl>
                                          <p:spTgt spid="83"/>
                                        </p:tgtEl>
                                        <p:attrNameLst>
                                          <p:attrName>ppt_w</p:attrName>
                                        </p:attrNameLst>
                                      </p:cBhvr>
                                      <p:tavLst>
                                        <p:tav tm="0" fmla="#ppt_w*sin(2.5*pi*$)">
                                          <p:val>
                                            <p:fltVal val="0"/>
                                          </p:val>
                                        </p:tav>
                                        <p:tav tm="100000">
                                          <p:val>
                                            <p:fltVal val="1"/>
                                          </p:val>
                                        </p:tav>
                                      </p:tavLst>
                                    </p:anim>
                                    <p:anim calcmode="lin" valueType="num">
                                      <p:cBhvr>
                                        <p:cTn id="66" dur="2000" fill="hold"/>
                                        <p:tgtEl>
                                          <p:spTgt spid="83"/>
                                        </p:tgtEl>
                                        <p:attrNameLst>
                                          <p:attrName>ppt_h</p:attrName>
                                        </p:attrNameLst>
                                      </p:cBhvr>
                                      <p:tavLst>
                                        <p:tav tm="0">
                                          <p:val>
                                            <p:strVal val="#ppt_h"/>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84"/>
                                        </p:tgtEl>
                                        <p:attrNameLst>
                                          <p:attrName>style.visibility</p:attrName>
                                        </p:attrNameLst>
                                      </p:cBhvr>
                                      <p:to>
                                        <p:strVal val="visible"/>
                                      </p:to>
                                    </p:set>
                                    <p:animEffect transition="in" filter="wipe(down)">
                                      <p:cBhvr>
                                        <p:cTn id="71" dur="1000"/>
                                        <p:tgtEl>
                                          <p:spTgt spid="84"/>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
                                            <p:txEl>
                                              <p:pRg st="13" end="13"/>
                                            </p:txEl>
                                          </p:spTgt>
                                        </p:tgtEl>
                                        <p:attrNameLst>
                                          <p:attrName>style.visibility</p:attrName>
                                        </p:attrNameLst>
                                      </p:cBhvr>
                                      <p:to>
                                        <p:strVal val="visible"/>
                                      </p:to>
                                    </p:set>
                                    <p:animEffect transition="in" filter="fade">
                                      <p:cBhvr>
                                        <p:cTn id="76" dur="500"/>
                                        <p:tgtEl>
                                          <p:spTgt spid="3">
                                            <p:txEl>
                                              <p:pRg st="13" end="13"/>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42"/>
                                        </p:tgtEl>
                                        <p:attrNameLst>
                                          <p:attrName>style.visibility</p:attrName>
                                        </p:attrNameLst>
                                      </p:cBhvr>
                                      <p:to>
                                        <p:strVal val="visible"/>
                                      </p:to>
                                    </p:set>
                                    <p:animEffect transition="in" filter="fade">
                                      <p:cBhvr>
                                        <p:cTn id="81" dur="1000"/>
                                        <p:tgtEl>
                                          <p:spTgt spid="42"/>
                                        </p:tgtEl>
                                      </p:cBhvr>
                                    </p:animEffect>
                                    <p:anim calcmode="lin" valueType="num">
                                      <p:cBhvr>
                                        <p:cTn id="82" dur="1000" fill="hold"/>
                                        <p:tgtEl>
                                          <p:spTgt spid="42"/>
                                        </p:tgtEl>
                                        <p:attrNameLst>
                                          <p:attrName>ppt_x</p:attrName>
                                        </p:attrNameLst>
                                      </p:cBhvr>
                                      <p:tavLst>
                                        <p:tav tm="0">
                                          <p:val>
                                            <p:strVal val="#ppt_x"/>
                                          </p:val>
                                        </p:tav>
                                        <p:tav tm="100000">
                                          <p:val>
                                            <p:strVal val="#ppt_x"/>
                                          </p:val>
                                        </p:tav>
                                      </p:tavLst>
                                    </p:anim>
                                    <p:anim calcmode="lin" valueType="num">
                                      <p:cBhvr>
                                        <p:cTn id="83"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0" grpId="0" animBg="1"/>
      <p:bldP spid="69" grpId="0"/>
      <p:bldP spid="83" grpId="0"/>
      <p:bldP spid="84" grpId="0" animBg="1"/>
      <p:bldP spid="4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smtClean="0"/>
              <a:t>A practice </a:t>
            </a:r>
            <a:r>
              <a:rPr lang="en-US" b="1" dirty="0" smtClean="0"/>
              <a:t>problem</a:t>
            </a:r>
            <a:endParaRPr lang="en-IN" b="1" dirty="0"/>
          </a:p>
        </p:txBody>
      </p:sp>
      <p:sp>
        <p:nvSpPr>
          <p:cNvPr id="5" name="Subtitle 4"/>
          <p:cNvSpPr>
            <a:spLocks noGrp="1"/>
          </p:cNvSpPr>
          <p:nvPr>
            <p:ph type="subTitle" idx="1"/>
          </p:nvPr>
        </p:nvSpPr>
        <p:spPr/>
        <p:txBody>
          <a:bodyPr>
            <a:normAutofit/>
          </a:bodyPr>
          <a:lstStyle/>
          <a:p>
            <a:r>
              <a:rPr lang="en-IN" sz="4000" b="1" dirty="0" smtClean="0">
                <a:solidFill>
                  <a:srgbClr val="7030A0"/>
                </a:solidFill>
              </a:rPr>
              <a:t>On deletion in </a:t>
            </a:r>
          </a:p>
          <a:p>
            <a:r>
              <a:rPr lang="en-IN" sz="4000" b="1" dirty="0" smtClean="0">
                <a:solidFill>
                  <a:srgbClr val="C00000"/>
                </a:solidFill>
              </a:rPr>
              <a:t>red</a:t>
            </a:r>
            <a:r>
              <a:rPr lang="en-IN" sz="4000" b="1" dirty="0" smtClean="0">
                <a:solidFill>
                  <a:schemeClr val="tx1"/>
                </a:solidFill>
              </a:rPr>
              <a:t>-black</a:t>
            </a:r>
            <a:r>
              <a:rPr lang="en-IN" sz="4000" b="1" dirty="0" smtClean="0">
                <a:solidFill>
                  <a:srgbClr val="0070C0"/>
                </a:solidFill>
              </a:rPr>
              <a:t> </a:t>
            </a:r>
            <a:r>
              <a:rPr lang="en-IN" sz="4000" b="1" dirty="0" smtClean="0">
                <a:solidFill>
                  <a:srgbClr val="7030A0"/>
                </a:solidFill>
              </a:rPr>
              <a:t>trees</a:t>
            </a:r>
            <a:endParaRPr lang="en-IN" sz="4000" b="1" dirty="0">
              <a:solidFill>
                <a:srgbClr val="7030A0"/>
              </a:solidFill>
            </a:endParaRPr>
          </a:p>
        </p:txBody>
      </p:sp>
    </p:spTree>
    <p:extLst>
      <p:ext uri="{BB962C8B-B14F-4D97-AF65-F5344CB8AC3E}">
        <p14:creationId xmlns:p14="http://schemas.microsoft.com/office/powerpoint/2010/main" val="89909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8915400" cy="1143000"/>
          </a:xfrm>
        </p:spPr>
        <p:txBody>
          <a:bodyPr/>
          <a:lstStyle/>
          <a:p>
            <a:r>
              <a:rPr lang="en-US" sz="3200" b="1" dirty="0" smtClean="0"/>
              <a:t>How to delete </a:t>
            </a:r>
            <a:r>
              <a:rPr lang="en-US" sz="3200" b="1" dirty="0" smtClean="0">
                <a:solidFill>
                  <a:srgbClr val="0070C0"/>
                </a:solidFill>
              </a:rPr>
              <a:t>9</a:t>
            </a:r>
            <a:r>
              <a:rPr lang="en-US" sz="3200" b="1" dirty="0" smtClean="0">
                <a:solidFill>
                  <a:srgbClr val="7030A0"/>
                </a:solidFill>
              </a:rPr>
              <a:t> </a:t>
            </a:r>
            <a:r>
              <a:rPr lang="en-US" sz="3200" b="1" dirty="0" smtClean="0"/>
              <a:t>?</a:t>
            </a:r>
            <a:br>
              <a:rPr lang="en-US" sz="3200" b="1" dirty="0" smtClean="0"/>
            </a:br>
            <a:endParaRPr lang="en-US" sz="3200" b="1" dirty="0"/>
          </a:p>
        </p:txBody>
      </p:sp>
      <p:sp>
        <p:nvSpPr>
          <p:cNvPr id="8" name="Content Placeholder 7"/>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49</a:t>
            </a:fld>
            <a:endParaRPr lang="en-US"/>
          </a:p>
        </p:txBody>
      </p:sp>
      <p:grpSp>
        <p:nvGrpSpPr>
          <p:cNvPr id="139" name="Group 138"/>
          <p:cNvGrpSpPr/>
          <p:nvPr/>
        </p:nvGrpSpPr>
        <p:grpSpPr>
          <a:xfrm>
            <a:off x="2971800" y="4845369"/>
            <a:ext cx="225309" cy="564831"/>
            <a:chOff x="853448" y="1644969"/>
            <a:chExt cx="255680" cy="559397"/>
          </a:xfrm>
        </p:grpSpPr>
        <p:grpSp>
          <p:nvGrpSpPr>
            <p:cNvPr id="147" name="Group 146"/>
            <p:cNvGrpSpPr/>
            <p:nvPr/>
          </p:nvGrpSpPr>
          <p:grpSpPr>
            <a:xfrm>
              <a:off x="853448" y="1981200"/>
              <a:ext cx="201169" cy="223166"/>
              <a:chOff x="2447520" y="2514600"/>
              <a:chExt cx="201169" cy="223166"/>
            </a:xfrm>
          </p:grpSpPr>
          <p:sp>
            <p:nvSpPr>
              <p:cNvPr id="149" name="Rectangle 148"/>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0" name="Group 149"/>
              <p:cNvGrpSpPr/>
              <p:nvPr/>
            </p:nvGrpSpPr>
            <p:grpSpPr>
              <a:xfrm>
                <a:off x="2447520" y="2514600"/>
                <a:ext cx="201169" cy="212884"/>
                <a:chOff x="2447520" y="2524882"/>
                <a:chExt cx="201169" cy="212884"/>
              </a:xfrm>
            </p:grpSpPr>
            <p:cxnSp>
              <p:nvCxnSpPr>
                <p:cNvPr id="151" name="Straight Connector 150"/>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48" name="Straight Arrow Connector 147"/>
            <p:cNvCxnSpPr>
              <a:endCxn id="149"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3330881" y="4845369"/>
            <a:ext cx="232681" cy="564831"/>
            <a:chOff x="780160" y="1648024"/>
            <a:chExt cx="274457" cy="556342"/>
          </a:xfrm>
        </p:grpSpPr>
        <p:grpSp>
          <p:nvGrpSpPr>
            <p:cNvPr id="141" name="Group 140"/>
            <p:cNvGrpSpPr/>
            <p:nvPr/>
          </p:nvGrpSpPr>
          <p:grpSpPr>
            <a:xfrm>
              <a:off x="853448" y="1981200"/>
              <a:ext cx="201169" cy="223166"/>
              <a:chOff x="2447520" y="2514600"/>
              <a:chExt cx="201169" cy="223166"/>
            </a:xfrm>
          </p:grpSpPr>
          <p:sp>
            <p:nvSpPr>
              <p:cNvPr id="143" name="Rectangle 14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4" name="Group 143"/>
              <p:cNvGrpSpPr/>
              <p:nvPr/>
            </p:nvGrpSpPr>
            <p:grpSpPr>
              <a:xfrm>
                <a:off x="2447520" y="2514600"/>
                <a:ext cx="201169" cy="212884"/>
                <a:chOff x="2447520" y="2524882"/>
                <a:chExt cx="201169" cy="212884"/>
              </a:xfrm>
            </p:grpSpPr>
            <p:cxnSp>
              <p:nvCxnSpPr>
                <p:cNvPr id="145" name="Straight Connector 14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42" name="Straight Arrow Connector 141"/>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5" name="Group 154"/>
          <p:cNvGrpSpPr/>
          <p:nvPr/>
        </p:nvGrpSpPr>
        <p:grpSpPr>
          <a:xfrm>
            <a:off x="3886200" y="4845369"/>
            <a:ext cx="225309" cy="564831"/>
            <a:chOff x="853448" y="1644969"/>
            <a:chExt cx="255680" cy="559397"/>
          </a:xfrm>
        </p:grpSpPr>
        <p:grpSp>
          <p:nvGrpSpPr>
            <p:cNvPr id="163" name="Group 162"/>
            <p:cNvGrpSpPr/>
            <p:nvPr/>
          </p:nvGrpSpPr>
          <p:grpSpPr>
            <a:xfrm>
              <a:off x="853448" y="1981200"/>
              <a:ext cx="201169" cy="223166"/>
              <a:chOff x="2447520" y="2514600"/>
              <a:chExt cx="201169" cy="223166"/>
            </a:xfrm>
          </p:grpSpPr>
          <p:sp>
            <p:nvSpPr>
              <p:cNvPr id="165" name="Rectangle 164"/>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6" name="Group 165"/>
              <p:cNvGrpSpPr/>
              <p:nvPr/>
            </p:nvGrpSpPr>
            <p:grpSpPr>
              <a:xfrm>
                <a:off x="2447520" y="2514600"/>
                <a:ext cx="201169" cy="212884"/>
                <a:chOff x="2447520" y="2524882"/>
                <a:chExt cx="201169" cy="212884"/>
              </a:xfrm>
            </p:grpSpPr>
            <p:cxnSp>
              <p:nvCxnSpPr>
                <p:cNvPr id="167" name="Straight Connector 166"/>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4" name="Straight Arrow Connector 163"/>
            <p:cNvCxnSpPr>
              <a:endCxn id="165"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6" name="Group 155"/>
          <p:cNvGrpSpPr/>
          <p:nvPr/>
        </p:nvGrpSpPr>
        <p:grpSpPr>
          <a:xfrm>
            <a:off x="4245281" y="4845369"/>
            <a:ext cx="232681" cy="564831"/>
            <a:chOff x="780160" y="1648024"/>
            <a:chExt cx="274457" cy="556342"/>
          </a:xfrm>
        </p:grpSpPr>
        <p:grpSp>
          <p:nvGrpSpPr>
            <p:cNvPr id="157" name="Group 156"/>
            <p:cNvGrpSpPr/>
            <p:nvPr/>
          </p:nvGrpSpPr>
          <p:grpSpPr>
            <a:xfrm>
              <a:off x="853448" y="1981200"/>
              <a:ext cx="201169" cy="223166"/>
              <a:chOff x="2447520" y="2514600"/>
              <a:chExt cx="201169" cy="223166"/>
            </a:xfrm>
          </p:grpSpPr>
          <p:sp>
            <p:nvSpPr>
              <p:cNvPr id="159" name="Rectangle 158"/>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0" name="Group 159"/>
              <p:cNvGrpSpPr/>
              <p:nvPr/>
            </p:nvGrpSpPr>
            <p:grpSpPr>
              <a:xfrm>
                <a:off x="2447520" y="2514600"/>
                <a:ext cx="201169" cy="212884"/>
                <a:chOff x="2447520" y="2524882"/>
                <a:chExt cx="201169" cy="212884"/>
              </a:xfrm>
            </p:grpSpPr>
            <p:cxnSp>
              <p:nvCxnSpPr>
                <p:cNvPr id="161" name="Straight Connector 160"/>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8" name="Straight Arrow Connector 157"/>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89" name="Group 188"/>
          <p:cNvGrpSpPr/>
          <p:nvPr/>
        </p:nvGrpSpPr>
        <p:grpSpPr>
          <a:xfrm>
            <a:off x="6951652" y="5444198"/>
            <a:ext cx="170548" cy="226571"/>
            <a:chOff x="2447520" y="2514600"/>
            <a:chExt cx="201169" cy="223166"/>
          </a:xfrm>
        </p:grpSpPr>
        <p:sp>
          <p:nvSpPr>
            <p:cNvPr id="191" name="Rectangle 190"/>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2" name="Group 191"/>
            <p:cNvGrpSpPr/>
            <p:nvPr/>
          </p:nvGrpSpPr>
          <p:grpSpPr>
            <a:xfrm>
              <a:off x="2447520" y="2514600"/>
              <a:ext cx="201169" cy="212884"/>
              <a:chOff x="2447520" y="2524882"/>
              <a:chExt cx="201169" cy="212884"/>
            </a:xfrm>
          </p:grpSpPr>
          <p:cxnSp>
            <p:nvCxnSpPr>
              <p:cNvPr id="193" name="Straight Connector 192"/>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21" name="Group 220"/>
          <p:cNvGrpSpPr/>
          <p:nvPr/>
        </p:nvGrpSpPr>
        <p:grpSpPr>
          <a:xfrm>
            <a:off x="8382000" y="4572000"/>
            <a:ext cx="170548" cy="226571"/>
            <a:chOff x="2447520" y="2514600"/>
            <a:chExt cx="201169" cy="223166"/>
          </a:xfrm>
        </p:grpSpPr>
        <p:sp>
          <p:nvSpPr>
            <p:cNvPr id="223" name="Rectangle 22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4" name="Group 223"/>
            <p:cNvGrpSpPr/>
            <p:nvPr/>
          </p:nvGrpSpPr>
          <p:grpSpPr>
            <a:xfrm>
              <a:off x="2447520" y="2514600"/>
              <a:ext cx="201169" cy="212884"/>
              <a:chOff x="2447520" y="2524882"/>
              <a:chExt cx="201169" cy="212884"/>
            </a:xfrm>
          </p:grpSpPr>
          <p:cxnSp>
            <p:nvCxnSpPr>
              <p:cNvPr id="225" name="Straight Connector 22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35" name="Oval 234"/>
          <p:cNvSpPr/>
          <p:nvPr/>
        </p:nvSpPr>
        <p:spPr>
          <a:xfrm>
            <a:off x="5352294" y="3014990"/>
            <a:ext cx="286506" cy="19716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7" name="Oval 236"/>
          <p:cNvSpPr/>
          <p:nvPr/>
        </p:nvSpPr>
        <p:spPr>
          <a:xfrm>
            <a:off x="7257294" y="38084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0" name="Oval 239"/>
          <p:cNvSpPr/>
          <p:nvPr/>
        </p:nvSpPr>
        <p:spPr>
          <a:xfrm>
            <a:off x="6342894" y="4578182"/>
            <a:ext cx="286506" cy="19716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243" name="Oval 242"/>
          <p:cNvSpPr/>
          <p:nvPr/>
        </p:nvSpPr>
        <p:spPr>
          <a:xfrm>
            <a:off x="3599694" y="38531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8" name="Oval 247"/>
          <p:cNvSpPr/>
          <p:nvPr/>
        </p:nvSpPr>
        <p:spPr>
          <a:xfrm>
            <a:off x="3142493" y="46913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9" name="Oval 248"/>
          <p:cNvSpPr/>
          <p:nvPr/>
        </p:nvSpPr>
        <p:spPr>
          <a:xfrm>
            <a:off x="4056893" y="46913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cxnSp>
        <p:nvCxnSpPr>
          <p:cNvPr id="255" name="Straight Arrow Connector 254"/>
          <p:cNvCxnSpPr/>
          <p:nvPr/>
        </p:nvCxnSpPr>
        <p:spPr>
          <a:xfrm flipH="1">
            <a:off x="3800853" y="3113575"/>
            <a:ext cx="1551441"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43" idx="3"/>
          </p:cNvCxnSpPr>
          <p:nvPr/>
        </p:nvCxnSpPr>
        <p:spPr>
          <a:xfrm flipH="1">
            <a:off x="3285747" y="4021484"/>
            <a:ext cx="355905"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p:nvPr/>
        </p:nvCxnSpPr>
        <p:spPr>
          <a:xfrm flipH="1">
            <a:off x="6019800" y="4783484"/>
            <a:ext cx="405136"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p:nvPr/>
        </p:nvCxnSpPr>
        <p:spPr>
          <a:xfrm flipH="1">
            <a:off x="6486148" y="4005590"/>
            <a:ext cx="811214" cy="5725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a:off x="7543800" y="3983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0" name="Straight Arrow Connector 269"/>
          <p:cNvCxnSpPr/>
          <p:nvPr/>
        </p:nvCxnSpPr>
        <p:spPr>
          <a:xfrm>
            <a:off x="3790370" y="4013351"/>
            <a:ext cx="368932" cy="6700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1" name="Straight Arrow Connector 270"/>
          <p:cNvCxnSpPr/>
          <p:nvPr/>
        </p:nvCxnSpPr>
        <p:spPr>
          <a:xfrm>
            <a:off x="6601959" y="4767590"/>
            <a:ext cx="4175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p:nvPr/>
        </p:nvCxnSpPr>
        <p:spPr>
          <a:xfrm>
            <a:off x="5638800" y="3158344"/>
            <a:ext cx="1658562"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0" name="TextBox 279"/>
          <p:cNvSpPr txBox="1"/>
          <p:nvPr/>
        </p:nvSpPr>
        <p:spPr>
          <a:xfrm>
            <a:off x="5309864" y="2971800"/>
            <a:ext cx="328936" cy="261610"/>
          </a:xfrm>
          <a:prstGeom prst="rect">
            <a:avLst/>
          </a:prstGeom>
          <a:noFill/>
        </p:spPr>
        <p:txBody>
          <a:bodyPr wrap="none" rtlCol="0">
            <a:spAutoFit/>
          </a:bodyPr>
          <a:lstStyle/>
          <a:p>
            <a:r>
              <a:rPr lang="en-US" sz="1100" b="1" dirty="0" smtClean="0">
                <a:solidFill>
                  <a:schemeClr val="bg2"/>
                </a:solidFill>
              </a:rPr>
              <a:t>15</a:t>
            </a:r>
            <a:endParaRPr lang="en-US" sz="1100" b="1" dirty="0">
              <a:solidFill>
                <a:schemeClr val="bg2"/>
              </a:solidFill>
            </a:endParaRPr>
          </a:p>
        </p:txBody>
      </p:sp>
      <p:sp>
        <p:nvSpPr>
          <p:cNvPr id="281" name="TextBox 280"/>
          <p:cNvSpPr txBox="1"/>
          <p:nvPr/>
        </p:nvSpPr>
        <p:spPr>
          <a:xfrm>
            <a:off x="7239000" y="3776990"/>
            <a:ext cx="328936" cy="261610"/>
          </a:xfrm>
          <a:prstGeom prst="rect">
            <a:avLst/>
          </a:prstGeom>
          <a:noFill/>
        </p:spPr>
        <p:txBody>
          <a:bodyPr wrap="none" rtlCol="0">
            <a:spAutoFit/>
          </a:bodyPr>
          <a:lstStyle/>
          <a:p>
            <a:r>
              <a:rPr lang="en-US" sz="1100" b="1" dirty="0" smtClean="0">
                <a:solidFill>
                  <a:schemeClr val="bg2"/>
                </a:solidFill>
              </a:rPr>
              <a:t>26</a:t>
            </a:r>
            <a:endParaRPr lang="en-US" sz="1100" b="1" dirty="0">
              <a:solidFill>
                <a:schemeClr val="bg2"/>
              </a:solidFill>
            </a:endParaRPr>
          </a:p>
        </p:txBody>
      </p:sp>
      <p:sp>
        <p:nvSpPr>
          <p:cNvPr id="305" name="TextBox 304"/>
          <p:cNvSpPr txBox="1"/>
          <p:nvPr/>
        </p:nvSpPr>
        <p:spPr>
          <a:xfrm>
            <a:off x="3124200" y="4648200"/>
            <a:ext cx="256802" cy="261610"/>
          </a:xfrm>
          <a:prstGeom prst="rect">
            <a:avLst/>
          </a:prstGeom>
          <a:noFill/>
        </p:spPr>
        <p:txBody>
          <a:bodyPr wrap="none" rtlCol="0">
            <a:spAutoFit/>
          </a:bodyPr>
          <a:lstStyle/>
          <a:p>
            <a:r>
              <a:rPr lang="en-US" sz="1100" b="1" dirty="0" smtClean="0">
                <a:solidFill>
                  <a:schemeClr val="bg2"/>
                </a:solidFill>
              </a:rPr>
              <a:t>5</a:t>
            </a:r>
            <a:endParaRPr lang="en-US" sz="1100" b="1" dirty="0">
              <a:solidFill>
                <a:schemeClr val="bg2"/>
              </a:solidFill>
            </a:endParaRPr>
          </a:p>
        </p:txBody>
      </p:sp>
      <p:sp>
        <p:nvSpPr>
          <p:cNvPr id="306" name="TextBox 305"/>
          <p:cNvSpPr txBox="1"/>
          <p:nvPr/>
        </p:nvSpPr>
        <p:spPr>
          <a:xfrm>
            <a:off x="4014464" y="4648200"/>
            <a:ext cx="328936" cy="261610"/>
          </a:xfrm>
          <a:prstGeom prst="rect">
            <a:avLst/>
          </a:prstGeom>
          <a:noFill/>
        </p:spPr>
        <p:txBody>
          <a:bodyPr wrap="none" rtlCol="0">
            <a:spAutoFit/>
          </a:bodyPr>
          <a:lstStyle/>
          <a:p>
            <a:r>
              <a:rPr lang="en-US" sz="1100" b="1" dirty="0" smtClean="0">
                <a:solidFill>
                  <a:schemeClr val="bg2"/>
                </a:solidFill>
              </a:rPr>
              <a:t>11</a:t>
            </a:r>
            <a:endParaRPr lang="en-US" sz="1100" b="1" dirty="0">
              <a:solidFill>
                <a:schemeClr val="bg2"/>
              </a:solidFill>
            </a:endParaRPr>
          </a:p>
        </p:txBody>
      </p:sp>
      <p:sp>
        <p:nvSpPr>
          <p:cNvPr id="307" name="TextBox 306"/>
          <p:cNvSpPr txBox="1"/>
          <p:nvPr/>
        </p:nvSpPr>
        <p:spPr>
          <a:xfrm>
            <a:off x="3581400" y="3810000"/>
            <a:ext cx="256802" cy="261610"/>
          </a:xfrm>
          <a:prstGeom prst="rect">
            <a:avLst/>
          </a:prstGeom>
          <a:noFill/>
        </p:spPr>
        <p:txBody>
          <a:bodyPr wrap="none" rtlCol="0">
            <a:spAutoFit/>
          </a:bodyPr>
          <a:lstStyle/>
          <a:p>
            <a:r>
              <a:rPr lang="en-US" sz="1100" b="1" dirty="0" smtClean="0">
                <a:solidFill>
                  <a:schemeClr val="bg2"/>
                </a:solidFill>
              </a:rPr>
              <a:t>9</a:t>
            </a:r>
            <a:endParaRPr lang="en-US" sz="1100" b="1" dirty="0">
              <a:solidFill>
                <a:schemeClr val="bg2"/>
              </a:solidFill>
            </a:endParaRPr>
          </a:p>
        </p:txBody>
      </p:sp>
      <p:sp>
        <p:nvSpPr>
          <p:cNvPr id="308" name="TextBox 307"/>
          <p:cNvSpPr txBox="1"/>
          <p:nvPr/>
        </p:nvSpPr>
        <p:spPr>
          <a:xfrm>
            <a:off x="6300464" y="4572000"/>
            <a:ext cx="328936" cy="261610"/>
          </a:xfrm>
          <a:prstGeom prst="rect">
            <a:avLst/>
          </a:prstGeom>
          <a:noFill/>
        </p:spPr>
        <p:txBody>
          <a:bodyPr wrap="none" rtlCol="0">
            <a:spAutoFit/>
          </a:bodyPr>
          <a:lstStyle/>
          <a:p>
            <a:r>
              <a:rPr lang="en-US" sz="1100" b="1" dirty="0" smtClean="0">
                <a:solidFill>
                  <a:schemeClr val="bg2"/>
                </a:solidFill>
              </a:rPr>
              <a:t>19</a:t>
            </a:r>
            <a:endParaRPr lang="en-US" sz="1100" b="1" dirty="0">
              <a:solidFill>
                <a:schemeClr val="bg2"/>
              </a:solidFill>
            </a:endParaRPr>
          </a:p>
        </p:txBody>
      </p:sp>
      <p:grpSp>
        <p:nvGrpSpPr>
          <p:cNvPr id="114" name="Group 113"/>
          <p:cNvGrpSpPr/>
          <p:nvPr/>
        </p:nvGrpSpPr>
        <p:grpSpPr>
          <a:xfrm>
            <a:off x="8077200" y="4724400"/>
            <a:ext cx="762000" cy="564834"/>
            <a:chOff x="1524000" y="3048000"/>
            <a:chExt cx="762000" cy="564834"/>
          </a:xfrm>
        </p:grpSpPr>
        <p:grpSp>
          <p:nvGrpSpPr>
            <p:cNvPr id="118" name="Group 117"/>
            <p:cNvGrpSpPr/>
            <p:nvPr/>
          </p:nvGrpSpPr>
          <p:grpSpPr>
            <a:xfrm>
              <a:off x="1524000" y="3092251"/>
              <a:ext cx="279059" cy="520583"/>
              <a:chOff x="853448" y="1688792"/>
              <a:chExt cx="316675" cy="515574"/>
            </a:xfrm>
          </p:grpSpPr>
          <p:grpSp>
            <p:nvGrpSpPr>
              <p:cNvPr id="154" name="Group 153"/>
              <p:cNvGrpSpPr/>
              <p:nvPr/>
            </p:nvGrpSpPr>
            <p:grpSpPr>
              <a:xfrm>
                <a:off x="853448" y="1981200"/>
                <a:ext cx="201169" cy="223166"/>
                <a:chOff x="2447520" y="2514600"/>
                <a:chExt cx="201169" cy="223166"/>
              </a:xfrm>
            </p:grpSpPr>
            <p:sp>
              <p:nvSpPr>
                <p:cNvPr id="170" name="Rectangle 169"/>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p:nvPr/>
              </p:nvGrpSpPr>
              <p:grpSpPr>
                <a:xfrm>
                  <a:off x="2447520" y="2514600"/>
                  <a:ext cx="201169" cy="212884"/>
                  <a:chOff x="2447520" y="2524882"/>
                  <a:chExt cx="201169" cy="212884"/>
                </a:xfrm>
              </p:grpSpPr>
              <p:cxnSp>
                <p:nvCxnSpPr>
                  <p:cNvPr id="172" name="Straight Connector 171"/>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9" name="Straight Arrow Connector 168"/>
              <p:cNvCxnSpPr>
                <a:stCxn id="116" idx="3"/>
                <a:endCxn id="170" idx="0"/>
              </p:cNvCxnSpPr>
              <p:nvPr/>
            </p:nvCxnSpPr>
            <p:spPr>
              <a:xfrm flipH="1">
                <a:off x="954033" y="1688792"/>
                <a:ext cx="216090"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2053319" y="3048000"/>
              <a:ext cx="232681" cy="564831"/>
              <a:chOff x="780160" y="1648024"/>
              <a:chExt cx="274457" cy="556342"/>
            </a:xfrm>
          </p:grpSpPr>
          <p:grpSp>
            <p:nvGrpSpPr>
              <p:cNvPr id="120" name="Group 119"/>
              <p:cNvGrpSpPr/>
              <p:nvPr/>
            </p:nvGrpSpPr>
            <p:grpSpPr>
              <a:xfrm>
                <a:off x="853448" y="1981200"/>
                <a:ext cx="201169" cy="223166"/>
                <a:chOff x="2447520" y="2514600"/>
                <a:chExt cx="201169" cy="223166"/>
              </a:xfrm>
            </p:grpSpPr>
            <p:sp>
              <p:nvSpPr>
                <p:cNvPr id="122" name="Rectangle 12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p:cNvGrpSpPr/>
                <p:nvPr/>
              </p:nvGrpSpPr>
              <p:grpSpPr>
                <a:xfrm>
                  <a:off x="2447520" y="2514600"/>
                  <a:ext cx="201169" cy="212884"/>
                  <a:chOff x="2447520" y="2524882"/>
                  <a:chExt cx="201169" cy="212884"/>
                </a:xfrm>
              </p:grpSpPr>
              <p:cxnSp>
                <p:nvCxnSpPr>
                  <p:cNvPr id="138" name="Straight Connector 137"/>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1" name="Straight Arrow Connector 120"/>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15" name="Group 114"/>
          <p:cNvGrpSpPr/>
          <p:nvPr/>
        </p:nvGrpSpPr>
        <p:grpSpPr>
          <a:xfrm>
            <a:off x="8305800" y="4572000"/>
            <a:ext cx="396062" cy="261610"/>
            <a:chOff x="7443464" y="3624590"/>
            <a:chExt cx="396062" cy="261610"/>
          </a:xfrm>
        </p:grpSpPr>
        <p:sp>
          <p:nvSpPr>
            <p:cNvPr id="116" name="Oval 115"/>
            <p:cNvSpPr/>
            <p:nvPr/>
          </p:nvSpPr>
          <p:spPr>
            <a:xfrm>
              <a:off x="7443464" y="3635029"/>
              <a:ext cx="344558" cy="2181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17" name="TextBox 116"/>
            <p:cNvSpPr txBox="1"/>
            <p:nvPr/>
          </p:nvSpPr>
          <p:spPr>
            <a:xfrm>
              <a:off x="7443464" y="3624590"/>
              <a:ext cx="396062" cy="261610"/>
            </a:xfrm>
            <a:prstGeom prst="rect">
              <a:avLst/>
            </a:prstGeom>
            <a:noFill/>
          </p:spPr>
          <p:txBody>
            <a:bodyPr wrap="square" rtlCol="0">
              <a:spAutoFit/>
            </a:bodyPr>
            <a:lstStyle/>
            <a:p>
              <a:r>
                <a:rPr lang="en-US" sz="1100" b="1" dirty="0" smtClean="0">
                  <a:solidFill>
                    <a:schemeClr val="bg2"/>
                  </a:solidFill>
                </a:rPr>
                <a:t>37</a:t>
              </a:r>
              <a:endParaRPr lang="en-US" sz="1100" b="1" dirty="0">
                <a:solidFill>
                  <a:schemeClr val="bg2"/>
                </a:solidFill>
              </a:endParaRPr>
            </a:p>
          </p:txBody>
        </p:sp>
      </p:grpSp>
      <p:grpSp>
        <p:nvGrpSpPr>
          <p:cNvPr id="180" name="Group 179"/>
          <p:cNvGrpSpPr/>
          <p:nvPr/>
        </p:nvGrpSpPr>
        <p:grpSpPr>
          <a:xfrm>
            <a:off x="6629400" y="5607366"/>
            <a:ext cx="762000" cy="564834"/>
            <a:chOff x="1524000" y="3048000"/>
            <a:chExt cx="762000" cy="564834"/>
          </a:xfrm>
        </p:grpSpPr>
        <p:grpSp>
          <p:nvGrpSpPr>
            <p:cNvPr id="188" name="Group 187"/>
            <p:cNvGrpSpPr/>
            <p:nvPr/>
          </p:nvGrpSpPr>
          <p:grpSpPr>
            <a:xfrm>
              <a:off x="1524000" y="3092251"/>
              <a:ext cx="279059" cy="520583"/>
              <a:chOff x="853448" y="1688792"/>
              <a:chExt cx="316675" cy="515574"/>
            </a:xfrm>
          </p:grpSpPr>
          <p:grpSp>
            <p:nvGrpSpPr>
              <p:cNvPr id="201" name="Group 200"/>
              <p:cNvGrpSpPr/>
              <p:nvPr/>
            </p:nvGrpSpPr>
            <p:grpSpPr>
              <a:xfrm>
                <a:off x="853448" y="1981200"/>
                <a:ext cx="201169" cy="223166"/>
                <a:chOff x="2447520" y="2514600"/>
                <a:chExt cx="201169" cy="223166"/>
              </a:xfrm>
            </p:grpSpPr>
            <p:sp>
              <p:nvSpPr>
                <p:cNvPr id="203" name="Rectangle 20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4" name="Group 203"/>
                <p:cNvGrpSpPr/>
                <p:nvPr/>
              </p:nvGrpSpPr>
              <p:grpSpPr>
                <a:xfrm>
                  <a:off x="2447520" y="2514600"/>
                  <a:ext cx="201169" cy="212884"/>
                  <a:chOff x="2447520" y="2524882"/>
                  <a:chExt cx="201169" cy="212884"/>
                </a:xfrm>
              </p:grpSpPr>
              <p:cxnSp>
                <p:nvCxnSpPr>
                  <p:cNvPr id="205" name="Straight Connector 20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02" name="Straight Arrow Connector 201"/>
              <p:cNvCxnSpPr>
                <a:stCxn id="186" idx="3"/>
                <a:endCxn id="203" idx="0"/>
              </p:cNvCxnSpPr>
              <p:nvPr/>
            </p:nvCxnSpPr>
            <p:spPr>
              <a:xfrm flipH="1">
                <a:off x="954033" y="1688792"/>
                <a:ext cx="216090"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90" name="Group 189"/>
            <p:cNvGrpSpPr/>
            <p:nvPr/>
          </p:nvGrpSpPr>
          <p:grpSpPr>
            <a:xfrm>
              <a:off x="2053319" y="3048000"/>
              <a:ext cx="232681" cy="564831"/>
              <a:chOff x="780160" y="1648024"/>
              <a:chExt cx="274457" cy="556342"/>
            </a:xfrm>
          </p:grpSpPr>
          <p:grpSp>
            <p:nvGrpSpPr>
              <p:cNvPr id="195" name="Group 194"/>
              <p:cNvGrpSpPr/>
              <p:nvPr/>
            </p:nvGrpSpPr>
            <p:grpSpPr>
              <a:xfrm>
                <a:off x="853448" y="1981200"/>
                <a:ext cx="201169" cy="223166"/>
                <a:chOff x="2447520" y="2514600"/>
                <a:chExt cx="201169" cy="223166"/>
              </a:xfrm>
            </p:grpSpPr>
            <p:sp>
              <p:nvSpPr>
                <p:cNvPr id="197" name="Rectangle 19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8" name="Group 197"/>
                <p:cNvGrpSpPr/>
                <p:nvPr/>
              </p:nvGrpSpPr>
              <p:grpSpPr>
                <a:xfrm>
                  <a:off x="2447520" y="2514600"/>
                  <a:ext cx="201169" cy="212884"/>
                  <a:chOff x="2447520" y="2524882"/>
                  <a:chExt cx="201169" cy="212884"/>
                </a:xfrm>
              </p:grpSpPr>
              <p:cxnSp>
                <p:nvCxnSpPr>
                  <p:cNvPr id="199" name="Straight Connector 19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96" name="Straight Arrow Connector 19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85" name="Group 184"/>
          <p:cNvGrpSpPr/>
          <p:nvPr/>
        </p:nvGrpSpPr>
        <p:grpSpPr>
          <a:xfrm>
            <a:off x="6858000" y="5453390"/>
            <a:ext cx="396062" cy="261610"/>
            <a:chOff x="7443464" y="3623014"/>
            <a:chExt cx="396062" cy="261610"/>
          </a:xfrm>
        </p:grpSpPr>
        <p:sp>
          <p:nvSpPr>
            <p:cNvPr id="186" name="Oval 185"/>
            <p:cNvSpPr/>
            <p:nvPr/>
          </p:nvSpPr>
          <p:spPr>
            <a:xfrm>
              <a:off x="7443464" y="3635029"/>
              <a:ext cx="344558" cy="2181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87" name="TextBox 186"/>
            <p:cNvSpPr txBox="1"/>
            <p:nvPr/>
          </p:nvSpPr>
          <p:spPr>
            <a:xfrm>
              <a:off x="7443464" y="3623014"/>
              <a:ext cx="396062" cy="261610"/>
            </a:xfrm>
            <a:prstGeom prst="rect">
              <a:avLst/>
            </a:prstGeom>
            <a:noFill/>
          </p:spPr>
          <p:txBody>
            <a:bodyPr wrap="square" rtlCol="0">
              <a:spAutoFit/>
            </a:bodyPr>
            <a:lstStyle/>
            <a:p>
              <a:r>
                <a:rPr lang="en-US" sz="1100" b="1" dirty="0" smtClean="0">
                  <a:solidFill>
                    <a:schemeClr val="bg2"/>
                  </a:solidFill>
                </a:rPr>
                <a:t>20</a:t>
              </a:r>
              <a:endParaRPr lang="en-US" sz="1100" b="1" dirty="0">
                <a:solidFill>
                  <a:schemeClr val="bg2"/>
                </a:solidFill>
              </a:endParaRPr>
            </a:p>
          </p:txBody>
        </p:sp>
      </p:grpSp>
      <p:grpSp>
        <p:nvGrpSpPr>
          <p:cNvPr id="9" name="Group 8"/>
          <p:cNvGrpSpPr/>
          <p:nvPr/>
        </p:nvGrpSpPr>
        <p:grpSpPr>
          <a:xfrm>
            <a:off x="5620651" y="5410200"/>
            <a:ext cx="780149" cy="706852"/>
            <a:chOff x="2209800" y="5389148"/>
            <a:chExt cx="780149" cy="706852"/>
          </a:xfrm>
        </p:grpSpPr>
        <p:sp>
          <p:nvSpPr>
            <p:cNvPr id="262" name="Oval 261"/>
            <p:cNvSpPr/>
            <p:nvPr/>
          </p:nvSpPr>
          <p:spPr>
            <a:xfrm>
              <a:off x="2438400" y="5420639"/>
              <a:ext cx="344558" cy="2181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65" name="Rectangle 264"/>
            <p:cNvSpPr/>
            <p:nvPr/>
          </p:nvSpPr>
          <p:spPr>
            <a:xfrm>
              <a:off x="2209800" y="5868579"/>
              <a:ext cx="177273" cy="21495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p:cNvSpPr/>
            <p:nvPr/>
          </p:nvSpPr>
          <p:spPr>
            <a:xfrm>
              <a:off x="2819400" y="5867400"/>
              <a:ext cx="170549" cy="21613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2209800" y="5389148"/>
              <a:ext cx="762000" cy="706852"/>
              <a:chOff x="4191000" y="5181600"/>
              <a:chExt cx="762000" cy="706852"/>
            </a:xfrm>
          </p:grpSpPr>
          <p:cxnSp>
            <p:nvCxnSpPr>
              <p:cNvPr id="250" name="Straight Connector 249"/>
              <p:cNvCxnSpPr/>
              <p:nvPr/>
            </p:nvCxnSpPr>
            <p:spPr>
              <a:xfrm flipH="1">
                <a:off x="4191000" y="5673500"/>
                <a:ext cx="177273" cy="2149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4191000" y="5673500"/>
                <a:ext cx="177273" cy="2149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Arrow Connector 251"/>
              <p:cNvCxnSpPr/>
              <p:nvPr/>
            </p:nvCxnSpPr>
            <p:spPr>
              <a:xfrm flipH="1">
                <a:off x="4279637" y="5378251"/>
                <a:ext cx="190421" cy="30563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flipH="1">
                <a:off x="4782448" y="5672256"/>
                <a:ext cx="170548" cy="2161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4782452" y="5672260"/>
                <a:ext cx="170548" cy="2161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p:nvPr/>
            </p:nvCxnSpPr>
            <p:spPr>
              <a:xfrm>
                <a:off x="4720316" y="5333997"/>
                <a:ext cx="174319" cy="33825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9" name="TextBox 258"/>
              <p:cNvSpPr txBox="1"/>
              <p:nvPr/>
            </p:nvSpPr>
            <p:spPr>
              <a:xfrm>
                <a:off x="4422687" y="5181600"/>
                <a:ext cx="396062" cy="261610"/>
              </a:xfrm>
              <a:prstGeom prst="rect">
                <a:avLst/>
              </a:prstGeom>
              <a:noFill/>
            </p:spPr>
            <p:txBody>
              <a:bodyPr wrap="square" rtlCol="0">
                <a:spAutoFit/>
              </a:bodyPr>
              <a:lstStyle/>
              <a:p>
                <a:r>
                  <a:rPr lang="en-US" sz="1100" b="1" dirty="0">
                    <a:solidFill>
                      <a:schemeClr val="bg2"/>
                    </a:solidFill>
                  </a:rPr>
                  <a:t>1</a:t>
                </a:r>
                <a:r>
                  <a:rPr lang="en-US" sz="1100" b="1" dirty="0" smtClean="0">
                    <a:solidFill>
                      <a:schemeClr val="bg2"/>
                    </a:solidFill>
                  </a:rPr>
                  <a:t>7</a:t>
                </a:r>
                <a:endParaRPr lang="en-US" sz="1100" b="1" dirty="0">
                  <a:solidFill>
                    <a:schemeClr val="bg2"/>
                  </a:solidFill>
                </a:endParaRPr>
              </a:p>
            </p:txBody>
          </p:sp>
        </p:grpSp>
      </p:grpSp>
      <p:cxnSp>
        <p:nvCxnSpPr>
          <p:cNvPr id="177" name="Straight Arrow Connector 176"/>
          <p:cNvCxnSpPr/>
          <p:nvPr/>
        </p:nvCxnSpPr>
        <p:spPr>
          <a:xfrm>
            <a:off x="2514600" y="1828800"/>
            <a:ext cx="2877762" cy="1219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9" name="Oval 178"/>
          <p:cNvSpPr/>
          <p:nvPr/>
        </p:nvSpPr>
        <p:spPr>
          <a:xfrm>
            <a:off x="2304294" y="17195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81" name="TextBox 180"/>
          <p:cNvSpPr txBox="1"/>
          <p:nvPr/>
        </p:nvSpPr>
        <p:spPr>
          <a:xfrm>
            <a:off x="2286001" y="1676400"/>
            <a:ext cx="256802" cy="261610"/>
          </a:xfrm>
          <a:prstGeom prst="rect">
            <a:avLst/>
          </a:prstGeom>
          <a:noFill/>
        </p:spPr>
        <p:txBody>
          <a:bodyPr wrap="none" rtlCol="0">
            <a:spAutoFit/>
          </a:bodyPr>
          <a:lstStyle/>
          <a:p>
            <a:r>
              <a:rPr lang="en-US" sz="1100" b="1" dirty="0" smtClean="0">
                <a:solidFill>
                  <a:schemeClr val="bg2"/>
                </a:solidFill>
              </a:rPr>
              <a:t>3</a:t>
            </a:r>
            <a:endParaRPr lang="en-US" sz="1100" b="1" dirty="0">
              <a:solidFill>
                <a:schemeClr val="bg2"/>
              </a:solidFill>
            </a:endParaRPr>
          </a:p>
        </p:txBody>
      </p:sp>
      <p:cxnSp>
        <p:nvCxnSpPr>
          <p:cNvPr id="182" name="Straight Arrow Connector 181"/>
          <p:cNvCxnSpPr/>
          <p:nvPr/>
        </p:nvCxnSpPr>
        <p:spPr>
          <a:xfrm flipH="1">
            <a:off x="762000" y="1828800"/>
            <a:ext cx="1551441" cy="694846"/>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p:nvPr/>
        </p:nvCxnSpPr>
        <p:spPr>
          <a:xfrm>
            <a:off x="2057400" y="1238796"/>
            <a:ext cx="381000" cy="476796"/>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524000" y="990600"/>
            <a:ext cx="581698" cy="369332"/>
          </a:xfrm>
          <a:prstGeom prst="rect">
            <a:avLst/>
          </a:prstGeom>
          <a:noFill/>
        </p:spPr>
        <p:txBody>
          <a:bodyPr wrap="none" rtlCol="0">
            <a:spAutoFit/>
          </a:bodyPr>
          <a:lstStyle/>
          <a:p>
            <a:r>
              <a:rPr lang="en-US" dirty="0" smtClean="0"/>
              <a:t>root</a:t>
            </a:r>
            <a:endParaRPr lang="en-US" dirty="0"/>
          </a:p>
        </p:txBody>
      </p:sp>
    </p:spTree>
    <p:extLst>
      <p:ext uri="{BB962C8B-B14F-4D97-AF65-F5344CB8AC3E}">
        <p14:creationId xmlns:p14="http://schemas.microsoft.com/office/powerpoint/2010/main" val="21915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Notations to be used</a:t>
            </a:r>
            <a:endParaRPr lang="en-US" b="1" dirty="0">
              <a:solidFill>
                <a:srgbClr val="7030A0"/>
              </a:solidFill>
            </a:endParaRPr>
          </a:p>
        </p:txBody>
      </p:sp>
      <p:sp>
        <p:nvSpPr>
          <p:cNvPr id="3" name="Content Placeholder 2"/>
          <p:cNvSpPr>
            <a:spLocks noGrp="1"/>
          </p:cNvSpPr>
          <p:nvPr>
            <p:ph idx="1"/>
          </p:nvPr>
        </p:nvSpPr>
        <p:spPr/>
        <p:txBody>
          <a:bodyPr/>
          <a:lstStyle/>
          <a:p>
            <a:pPr marL="0" indent="0">
              <a:buNone/>
            </a:pPr>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5</a:t>
            </a:fld>
            <a:endParaRPr lang="en-US"/>
          </a:p>
        </p:txBody>
      </p:sp>
      <p:sp>
        <p:nvSpPr>
          <p:cNvPr id="5" name="TextBox 4"/>
          <p:cNvSpPr txBox="1"/>
          <p:nvPr/>
        </p:nvSpPr>
        <p:spPr>
          <a:xfrm>
            <a:off x="1524000" y="1981200"/>
            <a:ext cx="1369286" cy="369332"/>
          </a:xfrm>
          <a:prstGeom prst="rect">
            <a:avLst/>
          </a:prstGeom>
          <a:noFill/>
        </p:spPr>
        <p:txBody>
          <a:bodyPr wrap="none" rtlCol="0">
            <a:spAutoFit/>
          </a:bodyPr>
          <a:lstStyle/>
          <a:p>
            <a:r>
              <a:rPr lang="en-US" dirty="0" smtClean="0"/>
              <a:t>a </a:t>
            </a:r>
            <a:r>
              <a:rPr lang="en-US" b="1" dirty="0" smtClean="0"/>
              <a:t>black</a:t>
            </a:r>
            <a:r>
              <a:rPr lang="en-US" dirty="0" smtClean="0"/>
              <a:t> node</a:t>
            </a:r>
            <a:endParaRPr lang="en-US" dirty="0"/>
          </a:p>
        </p:txBody>
      </p:sp>
      <p:sp>
        <p:nvSpPr>
          <p:cNvPr id="28" name="TextBox 27"/>
          <p:cNvSpPr txBox="1"/>
          <p:nvPr/>
        </p:nvSpPr>
        <p:spPr>
          <a:xfrm>
            <a:off x="1526314" y="2678668"/>
            <a:ext cx="1200008" cy="369332"/>
          </a:xfrm>
          <a:prstGeom prst="rect">
            <a:avLst/>
          </a:prstGeom>
          <a:noFill/>
        </p:spPr>
        <p:txBody>
          <a:bodyPr wrap="none" rtlCol="0">
            <a:spAutoFit/>
          </a:bodyPr>
          <a:lstStyle/>
          <a:p>
            <a:r>
              <a:rPr lang="en-US" dirty="0" smtClean="0"/>
              <a:t>a </a:t>
            </a:r>
            <a:r>
              <a:rPr lang="en-US" b="1" dirty="0" smtClean="0">
                <a:solidFill>
                  <a:srgbClr val="FF0000"/>
                </a:solidFill>
              </a:rPr>
              <a:t>red</a:t>
            </a:r>
            <a:r>
              <a:rPr lang="en-US" dirty="0" smtClean="0"/>
              <a:t> node</a:t>
            </a:r>
            <a:endParaRPr lang="en-US" dirty="0"/>
          </a:p>
        </p:txBody>
      </p:sp>
      <p:grpSp>
        <p:nvGrpSpPr>
          <p:cNvPr id="12" name="Group 11"/>
          <p:cNvGrpSpPr/>
          <p:nvPr/>
        </p:nvGrpSpPr>
        <p:grpSpPr>
          <a:xfrm>
            <a:off x="685800" y="2133600"/>
            <a:ext cx="614294" cy="3352800"/>
            <a:chOff x="685800" y="1905000"/>
            <a:chExt cx="614294" cy="3352800"/>
          </a:xfrm>
        </p:grpSpPr>
        <p:grpSp>
          <p:nvGrpSpPr>
            <p:cNvPr id="8" name="Group 7"/>
            <p:cNvGrpSpPr/>
            <p:nvPr/>
          </p:nvGrpSpPr>
          <p:grpSpPr>
            <a:xfrm>
              <a:off x="685800" y="4304654"/>
              <a:ext cx="614294" cy="953146"/>
              <a:chOff x="3581400" y="3902990"/>
              <a:chExt cx="614294" cy="953146"/>
            </a:xfrm>
          </p:grpSpPr>
          <p:sp>
            <p:nvSpPr>
              <p:cNvPr id="33" name="Isosceles Triangle 32"/>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Oval 33"/>
              <p:cNvSpPr/>
              <p:nvPr/>
            </p:nvSpPr>
            <p:spPr>
              <a:xfrm>
                <a:off x="37338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grpSp>
        <p:sp>
          <p:nvSpPr>
            <p:cNvPr id="100" name="Oval 99"/>
            <p:cNvSpPr/>
            <p:nvPr/>
          </p:nvSpPr>
          <p:spPr>
            <a:xfrm>
              <a:off x="838200" y="19050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7" name="Oval 26"/>
            <p:cNvSpPr/>
            <p:nvPr/>
          </p:nvSpPr>
          <p:spPr>
            <a:xfrm>
              <a:off x="838200" y="2602468"/>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36" name="Oval 35"/>
            <p:cNvSpPr/>
            <p:nvPr/>
          </p:nvSpPr>
          <p:spPr>
            <a:xfrm>
              <a:off x="838200" y="3288268"/>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grpSp>
      <p:sp>
        <p:nvSpPr>
          <p:cNvPr id="38" name="TextBox 37"/>
          <p:cNvSpPr txBox="1"/>
          <p:nvPr/>
        </p:nvSpPr>
        <p:spPr>
          <a:xfrm>
            <a:off x="1526314" y="3440668"/>
            <a:ext cx="3481722" cy="369332"/>
          </a:xfrm>
          <a:prstGeom prst="rect">
            <a:avLst/>
          </a:prstGeom>
          <a:noFill/>
        </p:spPr>
        <p:txBody>
          <a:bodyPr wrap="none" rtlCol="0">
            <a:spAutoFit/>
          </a:bodyPr>
          <a:lstStyle/>
          <a:p>
            <a:r>
              <a:rPr lang="en-US" dirty="0" smtClean="0"/>
              <a:t>a node whose color is not specified</a:t>
            </a:r>
            <a:endParaRPr lang="en-US" b="1" dirty="0"/>
          </a:p>
        </p:txBody>
      </p:sp>
      <p:sp>
        <p:nvSpPr>
          <p:cNvPr id="39" name="TextBox 38"/>
          <p:cNvSpPr txBox="1"/>
          <p:nvPr/>
        </p:nvSpPr>
        <p:spPr>
          <a:xfrm>
            <a:off x="1524000" y="4736068"/>
            <a:ext cx="742511" cy="369332"/>
          </a:xfrm>
          <a:prstGeom prst="rect">
            <a:avLst/>
          </a:prstGeom>
          <a:noFill/>
        </p:spPr>
        <p:txBody>
          <a:bodyPr wrap="none" rtlCol="0">
            <a:spAutoFit/>
          </a:bodyPr>
          <a:lstStyle/>
          <a:p>
            <a:r>
              <a:rPr lang="en-US" dirty="0" smtClean="0"/>
              <a:t>a BST </a:t>
            </a:r>
            <a:endParaRPr lang="en-US" dirty="0"/>
          </a:p>
        </p:txBody>
      </p:sp>
      <p:grpSp>
        <p:nvGrpSpPr>
          <p:cNvPr id="11" name="Group 10"/>
          <p:cNvGrpSpPr/>
          <p:nvPr/>
        </p:nvGrpSpPr>
        <p:grpSpPr>
          <a:xfrm>
            <a:off x="2667000" y="4887241"/>
            <a:ext cx="3505200" cy="370559"/>
            <a:chOff x="3581400" y="4582441"/>
            <a:chExt cx="3505200" cy="370559"/>
          </a:xfrm>
        </p:grpSpPr>
        <p:grpSp>
          <p:nvGrpSpPr>
            <p:cNvPr id="44" name="Group 43"/>
            <p:cNvGrpSpPr/>
            <p:nvPr/>
          </p:nvGrpSpPr>
          <p:grpSpPr>
            <a:xfrm>
              <a:off x="6916052" y="4650227"/>
              <a:ext cx="170548" cy="226571"/>
              <a:chOff x="2447520" y="2514600"/>
              <a:chExt cx="201169" cy="223166"/>
            </a:xfrm>
          </p:grpSpPr>
          <p:sp>
            <p:nvSpPr>
              <p:cNvPr id="46" name="Rectangle 45"/>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2447520" y="2514600"/>
                <a:ext cx="201169" cy="212884"/>
                <a:chOff x="2447520" y="2524882"/>
                <a:chExt cx="201169" cy="212884"/>
              </a:xfrm>
            </p:grpSpPr>
            <p:cxnSp>
              <p:nvCxnSpPr>
                <p:cNvPr id="48" name="Straight Connector 47"/>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Left Arrow 8"/>
            <p:cNvSpPr/>
            <p:nvPr/>
          </p:nvSpPr>
          <p:spPr>
            <a:xfrm>
              <a:off x="3581400" y="4582441"/>
              <a:ext cx="838200" cy="370559"/>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572000" y="4583668"/>
              <a:ext cx="2126095" cy="369332"/>
            </a:xfrm>
            <a:prstGeom prst="rect">
              <a:avLst/>
            </a:prstGeom>
            <a:noFill/>
          </p:spPr>
          <p:txBody>
            <a:bodyPr wrap="none" rtlCol="0">
              <a:spAutoFit/>
            </a:bodyPr>
            <a:lstStyle/>
            <a:p>
              <a:r>
                <a:rPr lang="en-US" dirty="0" smtClean="0"/>
                <a:t>Could potentially be </a:t>
              </a:r>
              <a:endParaRPr lang="en-US" dirty="0"/>
            </a:p>
          </p:txBody>
        </p:sp>
      </p:grpSp>
    </p:spTree>
    <p:extLst>
      <p:ext uri="{BB962C8B-B14F-4D97-AF65-F5344CB8AC3E}">
        <p14:creationId xmlns:p14="http://schemas.microsoft.com/office/powerpoint/2010/main" val="414537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28" grpId="0"/>
      <p:bldP spid="38" grpId="0"/>
      <p:bldP spid="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rgbClr val="7030A0"/>
                </a:solidFill>
              </a:rPr>
              <a:t>Deletion </a:t>
            </a:r>
            <a:r>
              <a:rPr lang="en-US" sz="2800" dirty="0" smtClean="0"/>
              <a:t>in a BST is</a:t>
            </a:r>
            <a:r>
              <a:rPr lang="en-US" sz="2800" dirty="0" smtClean="0">
                <a:solidFill>
                  <a:srgbClr val="7030A0"/>
                </a:solidFill>
              </a:rPr>
              <a:t> </a:t>
            </a:r>
            <a:r>
              <a:rPr lang="en-US" sz="2800" b="1" dirty="0" smtClean="0">
                <a:solidFill>
                  <a:srgbClr val="7030A0"/>
                </a:solidFill>
              </a:rPr>
              <a:t>slightly harder than Insertion</a:t>
            </a:r>
            <a:r>
              <a:rPr lang="en-US" sz="2400" b="1" dirty="0" smtClean="0">
                <a:solidFill>
                  <a:srgbClr val="7030A0"/>
                </a:solidFill>
              </a:rPr>
              <a:t/>
            </a:r>
            <a:br>
              <a:rPr lang="en-US" sz="2400" b="1" dirty="0" smtClean="0">
                <a:solidFill>
                  <a:srgbClr val="7030A0"/>
                </a:solidFill>
              </a:rPr>
            </a:br>
            <a:endParaRPr lang="en-US" sz="2400" b="1" dirty="0"/>
          </a:p>
        </p:txBody>
      </p:sp>
      <p:sp>
        <p:nvSpPr>
          <p:cNvPr id="8" name="Content Placeholder 7"/>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6</a:t>
            </a:fld>
            <a:endParaRPr lang="en-US"/>
          </a:p>
        </p:txBody>
      </p:sp>
      <p:grpSp>
        <p:nvGrpSpPr>
          <p:cNvPr id="7" name="Group 6"/>
          <p:cNvGrpSpPr/>
          <p:nvPr/>
        </p:nvGrpSpPr>
        <p:grpSpPr>
          <a:xfrm>
            <a:off x="990601" y="1600200"/>
            <a:ext cx="7010399" cy="4298634"/>
            <a:chOff x="990601" y="1600200"/>
            <a:chExt cx="7010399" cy="4298634"/>
          </a:xfrm>
        </p:grpSpPr>
        <p:grpSp>
          <p:nvGrpSpPr>
            <p:cNvPr id="5" name="Group 4"/>
            <p:cNvGrpSpPr/>
            <p:nvPr/>
          </p:nvGrpSpPr>
          <p:grpSpPr>
            <a:xfrm>
              <a:off x="990601" y="1600200"/>
              <a:ext cx="6723747" cy="3810000"/>
              <a:chOff x="990601" y="1600200"/>
              <a:chExt cx="6723747" cy="3810000"/>
            </a:xfrm>
          </p:grpSpPr>
          <p:grpSp>
            <p:nvGrpSpPr>
              <p:cNvPr id="21" name="Group 20"/>
              <p:cNvGrpSpPr/>
              <p:nvPr/>
            </p:nvGrpSpPr>
            <p:grpSpPr>
              <a:xfrm>
                <a:off x="990601" y="4845369"/>
                <a:ext cx="225309" cy="564831"/>
                <a:chOff x="853448" y="1644969"/>
                <a:chExt cx="255680" cy="559397"/>
              </a:xfrm>
            </p:grpSpPr>
            <p:grpSp>
              <p:nvGrpSpPr>
                <p:cNvPr id="22" name="Group 21"/>
                <p:cNvGrpSpPr/>
                <p:nvPr/>
              </p:nvGrpSpPr>
              <p:grpSpPr>
                <a:xfrm>
                  <a:off x="853448" y="1981200"/>
                  <a:ext cx="201169" cy="223166"/>
                  <a:chOff x="2447520" y="2514600"/>
                  <a:chExt cx="201169" cy="223166"/>
                </a:xfrm>
              </p:grpSpPr>
              <p:sp>
                <p:nvSpPr>
                  <p:cNvPr id="24" name="Rectangle 23"/>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2447520" y="2514600"/>
                    <a:ext cx="201169" cy="212884"/>
                    <a:chOff x="2447520" y="2524882"/>
                    <a:chExt cx="201169" cy="212884"/>
                  </a:xfrm>
                </p:grpSpPr>
                <p:cxnSp>
                  <p:nvCxnSpPr>
                    <p:cNvPr id="26" name="Straight Connector 25"/>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3" name="Straight Arrow Connector 22"/>
                <p:cNvCxnSpPr>
                  <a:endCxn id="24"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349682" y="4845369"/>
                <a:ext cx="232681" cy="564831"/>
                <a:chOff x="780160" y="1648024"/>
                <a:chExt cx="274457" cy="556342"/>
              </a:xfrm>
            </p:grpSpPr>
            <p:grpSp>
              <p:nvGrpSpPr>
                <p:cNvPr id="80" name="Group 79"/>
                <p:cNvGrpSpPr/>
                <p:nvPr/>
              </p:nvGrpSpPr>
              <p:grpSpPr>
                <a:xfrm>
                  <a:off x="853448" y="1981200"/>
                  <a:ext cx="201169" cy="223166"/>
                  <a:chOff x="2447520" y="2514600"/>
                  <a:chExt cx="201169" cy="223166"/>
                </a:xfrm>
              </p:grpSpPr>
              <p:sp>
                <p:nvSpPr>
                  <p:cNvPr id="82" name="Rectangle 8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p:cNvGrpSpPr/>
                  <p:nvPr/>
                </p:nvGrpSpPr>
                <p:grpSpPr>
                  <a:xfrm>
                    <a:off x="2447520" y="2514600"/>
                    <a:ext cx="201169" cy="212884"/>
                    <a:chOff x="2447520" y="2524882"/>
                    <a:chExt cx="201169" cy="212884"/>
                  </a:xfrm>
                </p:grpSpPr>
                <p:cxnSp>
                  <p:nvCxnSpPr>
                    <p:cNvPr id="84" name="Straight Connector 83"/>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81" name="Straight Arrow Connector 80"/>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2057400" y="4845369"/>
                <a:ext cx="225309" cy="564831"/>
                <a:chOff x="853448" y="1644969"/>
                <a:chExt cx="255680" cy="559397"/>
              </a:xfrm>
            </p:grpSpPr>
            <p:grpSp>
              <p:nvGrpSpPr>
                <p:cNvPr id="131" name="Group 130"/>
                <p:cNvGrpSpPr/>
                <p:nvPr/>
              </p:nvGrpSpPr>
              <p:grpSpPr>
                <a:xfrm>
                  <a:off x="853448" y="1981200"/>
                  <a:ext cx="201169" cy="223166"/>
                  <a:chOff x="2447520" y="2514600"/>
                  <a:chExt cx="201169" cy="223166"/>
                </a:xfrm>
              </p:grpSpPr>
              <p:sp>
                <p:nvSpPr>
                  <p:cNvPr id="133" name="Rectangle 13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oup 133"/>
                  <p:cNvGrpSpPr/>
                  <p:nvPr/>
                </p:nvGrpSpPr>
                <p:grpSpPr>
                  <a:xfrm>
                    <a:off x="2447520" y="2514600"/>
                    <a:ext cx="201169" cy="212884"/>
                    <a:chOff x="2447520" y="2524882"/>
                    <a:chExt cx="201169" cy="212884"/>
                  </a:xfrm>
                </p:grpSpPr>
                <p:cxnSp>
                  <p:nvCxnSpPr>
                    <p:cNvPr id="135" name="Straight Connector 13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32" name="Straight Arrow Connector 131"/>
                <p:cNvCxnSpPr>
                  <a:endCxn id="133"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2416481" y="4845369"/>
                <a:ext cx="232681" cy="564831"/>
                <a:chOff x="780160" y="1648024"/>
                <a:chExt cx="274457" cy="556342"/>
              </a:xfrm>
            </p:grpSpPr>
            <p:grpSp>
              <p:nvGrpSpPr>
                <p:cNvPr id="125" name="Group 124"/>
                <p:cNvGrpSpPr/>
                <p:nvPr/>
              </p:nvGrpSpPr>
              <p:grpSpPr>
                <a:xfrm>
                  <a:off x="853448" y="1981200"/>
                  <a:ext cx="201169" cy="223166"/>
                  <a:chOff x="2447520" y="2514600"/>
                  <a:chExt cx="201169" cy="223166"/>
                </a:xfrm>
              </p:grpSpPr>
              <p:sp>
                <p:nvSpPr>
                  <p:cNvPr id="127" name="Rectangle 12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8" name="Group 127"/>
                  <p:cNvGrpSpPr/>
                  <p:nvPr/>
                </p:nvGrpSpPr>
                <p:grpSpPr>
                  <a:xfrm>
                    <a:off x="2447520" y="2514600"/>
                    <a:ext cx="201169" cy="212884"/>
                    <a:chOff x="2447520" y="2524882"/>
                    <a:chExt cx="201169" cy="212884"/>
                  </a:xfrm>
                </p:grpSpPr>
                <p:cxnSp>
                  <p:nvCxnSpPr>
                    <p:cNvPr id="129" name="Straight Connector 12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6" name="Straight Arrow Connector 12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39" name="Group 138"/>
              <p:cNvGrpSpPr/>
              <p:nvPr/>
            </p:nvGrpSpPr>
            <p:grpSpPr>
              <a:xfrm>
                <a:off x="3124200" y="4845369"/>
                <a:ext cx="225309" cy="564831"/>
                <a:chOff x="853448" y="1644969"/>
                <a:chExt cx="255680" cy="559397"/>
              </a:xfrm>
            </p:grpSpPr>
            <p:grpSp>
              <p:nvGrpSpPr>
                <p:cNvPr id="147" name="Group 146"/>
                <p:cNvGrpSpPr/>
                <p:nvPr/>
              </p:nvGrpSpPr>
              <p:grpSpPr>
                <a:xfrm>
                  <a:off x="853448" y="1981200"/>
                  <a:ext cx="201169" cy="223166"/>
                  <a:chOff x="2447520" y="2514600"/>
                  <a:chExt cx="201169" cy="223166"/>
                </a:xfrm>
              </p:grpSpPr>
              <p:sp>
                <p:nvSpPr>
                  <p:cNvPr id="149" name="Rectangle 148"/>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0" name="Group 149"/>
                  <p:cNvGrpSpPr/>
                  <p:nvPr/>
                </p:nvGrpSpPr>
                <p:grpSpPr>
                  <a:xfrm>
                    <a:off x="2447520" y="2514600"/>
                    <a:ext cx="201169" cy="212884"/>
                    <a:chOff x="2447520" y="2524882"/>
                    <a:chExt cx="201169" cy="212884"/>
                  </a:xfrm>
                </p:grpSpPr>
                <p:cxnSp>
                  <p:nvCxnSpPr>
                    <p:cNvPr id="151" name="Straight Connector 150"/>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48" name="Straight Arrow Connector 147"/>
                <p:cNvCxnSpPr>
                  <a:endCxn id="149"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3483281" y="4845369"/>
                <a:ext cx="232681" cy="564831"/>
                <a:chOff x="780160" y="1648024"/>
                <a:chExt cx="274457" cy="556342"/>
              </a:xfrm>
            </p:grpSpPr>
            <p:grpSp>
              <p:nvGrpSpPr>
                <p:cNvPr id="141" name="Group 140"/>
                <p:cNvGrpSpPr/>
                <p:nvPr/>
              </p:nvGrpSpPr>
              <p:grpSpPr>
                <a:xfrm>
                  <a:off x="853448" y="1981200"/>
                  <a:ext cx="201169" cy="223166"/>
                  <a:chOff x="2447520" y="2514600"/>
                  <a:chExt cx="201169" cy="223166"/>
                </a:xfrm>
              </p:grpSpPr>
              <p:sp>
                <p:nvSpPr>
                  <p:cNvPr id="143" name="Rectangle 14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4" name="Group 143"/>
                  <p:cNvGrpSpPr/>
                  <p:nvPr/>
                </p:nvGrpSpPr>
                <p:grpSpPr>
                  <a:xfrm>
                    <a:off x="2447520" y="2514600"/>
                    <a:ext cx="201169" cy="212884"/>
                    <a:chOff x="2447520" y="2524882"/>
                    <a:chExt cx="201169" cy="212884"/>
                  </a:xfrm>
                </p:grpSpPr>
                <p:cxnSp>
                  <p:nvCxnSpPr>
                    <p:cNvPr id="145" name="Straight Connector 14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42" name="Straight Arrow Connector 141"/>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5" name="Group 154"/>
              <p:cNvGrpSpPr/>
              <p:nvPr/>
            </p:nvGrpSpPr>
            <p:grpSpPr>
              <a:xfrm>
                <a:off x="4038600" y="4845369"/>
                <a:ext cx="225309" cy="564831"/>
                <a:chOff x="853448" y="1644969"/>
                <a:chExt cx="255680" cy="559397"/>
              </a:xfrm>
            </p:grpSpPr>
            <p:grpSp>
              <p:nvGrpSpPr>
                <p:cNvPr id="163" name="Group 162"/>
                <p:cNvGrpSpPr/>
                <p:nvPr/>
              </p:nvGrpSpPr>
              <p:grpSpPr>
                <a:xfrm>
                  <a:off x="853448" y="1981200"/>
                  <a:ext cx="201169" cy="223166"/>
                  <a:chOff x="2447520" y="2514600"/>
                  <a:chExt cx="201169" cy="223166"/>
                </a:xfrm>
              </p:grpSpPr>
              <p:sp>
                <p:nvSpPr>
                  <p:cNvPr id="165" name="Rectangle 164"/>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6" name="Group 165"/>
                  <p:cNvGrpSpPr/>
                  <p:nvPr/>
                </p:nvGrpSpPr>
                <p:grpSpPr>
                  <a:xfrm>
                    <a:off x="2447520" y="2514600"/>
                    <a:ext cx="201169" cy="212884"/>
                    <a:chOff x="2447520" y="2524882"/>
                    <a:chExt cx="201169" cy="212884"/>
                  </a:xfrm>
                </p:grpSpPr>
                <p:cxnSp>
                  <p:nvCxnSpPr>
                    <p:cNvPr id="167" name="Straight Connector 166"/>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4" name="Straight Arrow Connector 163"/>
                <p:cNvCxnSpPr>
                  <a:endCxn id="165"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6" name="Group 155"/>
              <p:cNvGrpSpPr/>
              <p:nvPr/>
            </p:nvGrpSpPr>
            <p:grpSpPr>
              <a:xfrm>
                <a:off x="4397681" y="4845369"/>
                <a:ext cx="232681" cy="564831"/>
                <a:chOff x="780160" y="1648024"/>
                <a:chExt cx="274457" cy="556342"/>
              </a:xfrm>
            </p:grpSpPr>
            <p:grpSp>
              <p:nvGrpSpPr>
                <p:cNvPr id="157" name="Group 156"/>
                <p:cNvGrpSpPr/>
                <p:nvPr/>
              </p:nvGrpSpPr>
              <p:grpSpPr>
                <a:xfrm>
                  <a:off x="853448" y="1981200"/>
                  <a:ext cx="201169" cy="223166"/>
                  <a:chOff x="2447520" y="2514600"/>
                  <a:chExt cx="201169" cy="223166"/>
                </a:xfrm>
              </p:grpSpPr>
              <p:sp>
                <p:nvSpPr>
                  <p:cNvPr id="159" name="Rectangle 158"/>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0" name="Group 159"/>
                  <p:cNvGrpSpPr/>
                  <p:nvPr/>
                </p:nvGrpSpPr>
                <p:grpSpPr>
                  <a:xfrm>
                    <a:off x="2447520" y="2514600"/>
                    <a:ext cx="201169" cy="212884"/>
                    <a:chOff x="2447520" y="2524882"/>
                    <a:chExt cx="201169" cy="212884"/>
                  </a:xfrm>
                </p:grpSpPr>
                <p:cxnSp>
                  <p:nvCxnSpPr>
                    <p:cNvPr id="161" name="Straight Connector 160"/>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8" name="Straight Arrow Connector 157"/>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p:nvGrpSpPr>
            <p:grpSpPr>
              <a:xfrm>
                <a:off x="5080527" y="4683435"/>
                <a:ext cx="177273" cy="225334"/>
                <a:chOff x="2447520" y="2514600"/>
                <a:chExt cx="201169" cy="223166"/>
              </a:xfrm>
            </p:grpSpPr>
            <p:sp>
              <p:nvSpPr>
                <p:cNvPr id="181" name="Rectangle 180"/>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2" name="Group 181"/>
                <p:cNvGrpSpPr/>
                <p:nvPr/>
              </p:nvGrpSpPr>
              <p:grpSpPr>
                <a:xfrm>
                  <a:off x="2447520" y="2514600"/>
                  <a:ext cx="201169" cy="212884"/>
                  <a:chOff x="2447520" y="2524882"/>
                  <a:chExt cx="201169" cy="212884"/>
                </a:xfrm>
              </p:grpSpPr>
              <p:cxnSp>
                <p:nvCxnSpPr>
                  <p:cNvPr id="183" name="Straight Connector 182"/>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89" name="Group 188"/>
              <p:cNvGrpSpPr/>
              <p:nvPr/>
            </p:nvGrpSpPr>
            <p:grpSpPr>
              <a:xfrm>
                <a:off x="6113452" y="4682198"/>
                <a:ext cx="170548" cy="226571"/>
                <a:chOff x="2447520" y="2514600"/>
                <a:chExt cx="201169" cy="223166"/>
              </a:xfrm>
            </p:grpSpPr>
            <p:sp>
              <p:nvSpPr>
                <p:cNvPr id="191" name="Rectangle 190"/>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2" name="Group 191"/>
                <p:cNvGrpSpPr/>
                <p:nvPr/>
              </p:nvGrpSpPr>
              <p:grpSpPr>
                <a:xfrm>
                  <a:off x="2447520" y="2514600"/>
                  <a:ext cx="201169" cy="212884"/>
                  <a:chOff x="2447520" y="2524882"/>
                  <a:chExt cx="201169" cy="212884"/>
                </a:xfrm>
              </p:grpSpPr>
              <p:cxnSp>
                <p:nvCxnSpPr>
                  <p:cNvPr id="193" name="Straight Connector 192"/>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21" name="Group 220"/>
              <p:cNvGrpSpPr/>
              <p:nvPr/>
            </p:nvGrpSpPr>
            <p:grpSpPr>
              <a:xfrm>
                <a:off x="7543800" y="3810000"/>
                <a:ext cx="170548" cy="226571"/>
                <a:chOff x="2447520" y="2514600"/>
                <a:chExt cx="201169" cy="223166"/>
              </a:xfrm>
            </p:grpSpPr>
            <p:sp>
              <p:nvSpPr>
                <p:cNvPr id="223" name="Rectangle 22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4" name="Group 223"/>
                <p:cNvGrpSpPr/>
                <p:nvPr/>
              </p:nvGrpSpPr>
              <p:grpSpPr>
                <a:xfrm>
                  <a:off x="2447520" y="2514600"/>
                  <a:ext cx="201169" cy="212884"/>
                  <a:chOff x="2447520" y="2524882"/>
                  <a:chExt cx="201169" cy="212884"/>
                </a:xfrm>
              </p:grpSpPr>
              <p:cxnSp>
                <p:nvCxnSpPr>
                  <p:cNvPr id="225" name="Straight Connector 22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35" name="Oval 234"/>
              <p:cNvSpPr/>
              <p:nvPr/>
            </p:nvSpPr>
            <p:spPr>
              <a:xfrm>
                <a:off x="4514094" y="22529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7" name="Oval 236"/>
              <p:cNvSpPr/>
              <p:nvPr/>
            </p:nvSpPr>
            <p:spPr>
              <a:xfrm>
                <a:off x="6419094" y="30464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9" name="Oval 238"/>
              <p:cNvSpPr/>
              <p:nvPr/>
            </p:nvSpPr>
            <p:spPr>
              <a:xfrm>
                <a:off x="1770894" y="384143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0" name="Oval 239"/>
              <p:cNvSpPr/>
              <p:nvPr/>
            </p:nvSpPr>
            <p:spPr>
              <a:xfrm>
                <a:off x="5504694" y="3816182"/>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243" name="Oval 242"/>
              <p:cNvSpPr/>
              <p:nvPr/>
            </p:nvSpPr>
            <p:spPr>
              <a:xfrm>
                <a:off x="3752094" y="38531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5" name="Oval 244"/>
              <p:cNvSpPr/>
              <p:nvPr/>
            </p:nvSpPr>
            <p:spPr>
              <a:xfrm>
                <a:off x="2819400" y="30464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6" name="Oval 245"/>
              <p:cNvSpPr/>
              <p:nvPr/>
            </p:nvSpPr>
            <p:spPr>
              <a:xfrm>
                <a:off x="1161294"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247" name="Oval 246"/>
              <p:cNvSpPr/>
              <p:nvPr/>
            </p:nvSpPr>
            <p:spPr>
              <a:xfrm>
                <a:off x="2228093"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8" name="Oval 247"/>
              <p:cNvSpPr/>
              <p:nvPr/>
            </p:nvSpPr>
            <p:spPr>
              <a:xfrm>
                <a:off x="3294893" y="46913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9" name="Oval 248"/>
              <p:cNvSpPr/>
              <p:nvPr/>
            </p:nvSpPr>
            <p:spPr>
              <a:xfrm>
                <a:off x="4209293" y="46913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cxnSp>
            <p:nvCxnSpPr>
              <p:cNvPr id="255" name="Straight Arrow Connector 254"/>
              <p:cNvCxnSpPr/>
              <p:nvPr/>
            </p:nvCxnSpPr>
            <p:spPr>
              <a:xfrm flipH="1">
                <a:off x="2962653" y="2351575"/>
                <a:ext cx="1551441"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p:nvPr/>
            </p:nvCxnSpPr>
            <p:spPr>
              <a:xfrm flipH="1">
                <a:off x="1953760" y="3221205"/>
                <a:ext cx="94184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43" idx="3"/>
              </p:cNvCxnSpPr>
              <p:nvPr/>
            </p:nvCxnSpPr>
            <p:spPr>
              <a:xfrm flipH="1">
                <a:off x="3438147" y="4021484"/>
                <a:ext cx="355905"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a:endCxn id="246" idx="7"/>
              </p:cNvCxnSpPr>
              <p:nvPr/>
            </p:nvCxnSpPr>
            <p:spPr>
              <a:xfrm flipH="1">
                <a:off x="1405842" y="4005590"/>
                <a:ext cx="422958" cy="7146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p:nvPr/>
            </p:nvCxnSpPr>
            <p:spPr>
              <a:xfrm flipH="1">
                <a:off x="5181600" y="4021484"/>
                <a:ext cx="405136"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p:nvPr/>
            </p:nvCxnSpPr>
            <p:spPr>
              <a:xfrm flipH="1">
                <a:off x="5647948" y="3243590"/>
                <a:ext cx="811214" cy="5725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4" name="Straight Arrow Connector 263"/>
              <p:cNvCxnSpPr/>
              <p:nvPr/>
            </p:nvCxnSpPr>
            <p:spPr>
              <a:xfrm>
                <a:off x="3048000" y="3221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a:off x="6705600" y="3221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9" name="Straight Arrow Connector 268"/>
              <p:cNvCxnSpPr/>
              <p:nvPr/>
            </p:nvCxnSpPr>
            <p:spPr>
              <a:xfrm>
                <a:off x="2029959" y="4005590"/>
                <a:ext cx="3413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0" name="Straight Arrow Connector 269"/>
              <p:cNvCxnSpPr/>
              <p:nvPr/>
            </p:nvCxnSpPr>
            <p:spPr>
              <a:xfrm>
                <a:off x="3942770" y="4013351"/>
                <a:ext cx="368932" cy="6700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1" name="Straight Arrow Connector 270"/>
              <p:cNvCxnSpPr/>
              <p:nvPr/>
            </p:nvCxnSpPr>
            <p:spPr>
              <a:xfrm>
                <a:off x="5763759" y="4005590"/>
                <a:ext cx="4175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p:nvPr/>
            </p:nvCxnSpPr>
            <p:spPr>
              <a:xfrm>
                <a:off x="4800600" y="2396344"/>
                <a:ext cx="1658562"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76" name="Group 275"/>
              <p:cNvGrpSpPr/>
              <p:nvPr/>
            </p:nvGrpSpPr>
            <p:grpSpPr>
              <a:xfrm>
                <a:off x="4419600" y="1600200"/>
                <a:ext cx="502924" cy="621357"/>
                <a:chOff x="1203952" y="3870811"/>
                <a:chExt cx="502924" cy="621357"/>
              </a:xfrm>
            </p:grpSpPr>
            <p:cxnSp>
              <p:nvCxnSpPr>
                <p:cNvPr id="313" name="Elbow Connector 312"/>
                <p:cNvCxnSpPr/>
                <p:nvPr/>
              </p:nvCxnSpPr>
              <p:spPr>
                <a:xfrm rot="16200000" flipH="1">
                  <a:off x="1306996" y="4339420"/>
                  <a:ext cx="301167" cy="4330"/>
                </a:xfrm>
                <a:prstGeom prst="bentConnector3">
                  <a:avLst>
                    <a:gd name="adj1" fmla="val 50000"/>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1203952" y="3870811"/>
                  <a:ext cx="502924" cy="369332"/>
                </a:xfrm>
                <a:prstGeom prst="rect">
                  <a:avLst/>
                </a:prstGeom>
                <a:noFill/>
                <a:ln>
                  <a:noFill/>
                </a:ln>
              </p:spPr>
              <p:txBody>
                <a:bodyPr wrap="square" rtlCol="0">
                  <a:spAutoFit/>
                </a:bodyPr>
                <a:lstStyle/>
                <a:p>
                  <a:r>
                    <a:rPr lang="en-US" b="1" dirty="0" smtClean="0"/>
                    <a:t>  T</a:t>
                  </a:r>
                  <a:endParaRPr lang="en-US" b="1" dirty="0"/>
                </a:p>
              </p:txBody>
            </p:sp>
          </p:grpSp>
          <p:sp>
            <p:nvSpPr>
              <p:cNvPr id="277" name="TextBox 276"/>
              <p:cNvSpPr txBox="1"/>
              <p:nvPr/>
            </p:nvSpPr>
            <p:spPr>
              <a:xfrm>
                <a:off x="1143000" y="4648200"/>
                <a:ext cx="256802" cy="261610"/>
              </a:xfrm>
              <a:prstGeom prst="rect">
                <a:avLst/>
              </a:prstGeom>
              <a:noFill/>
            </p:spPr>
            <p:txBody>
              <a:bodyPr wrap="none" rtlCol="0">
                <a:spAutoFit/>
              </a:bodyPr>
              <a:lstStyle/>
              <a:p>
                <a:r>
                  <a:rPr lang="en-US" sz="1100" b="1" dirty="0">
                    <a:solidFill>
                      <a:schemeClr val="bg2"/>
                    </a:solidFill>
                  </a:rPr>
                  <a:t>2</a:t>
                </a:r>
              </a:p>
            </p:txBody>
          </p:sp>
          <p:sp>
            <p:nvSpPr>
              <p:cNvPr id="278" name="TextBox 277"/>
              <p:cNvSpPr txBox="1"/>
              <p:nvPr/>
            </p:nvSpPr>
            <p:spPr>
              <a:xfrm>
                <a:off x="2819400" y="3014990"/>
                <a:ext cx="328936" cy="261610"/>
              </a:xfrm>
              <a:prstGeom prst="rect">
                <a:avLst/>
              </a:prstGeom>
              <a:noFill/>
            </p:spPr>
            <p:txBody>
              <a:bodyPr wrap="none" rtlCol="0">
                <a:spAutoFit/>
              </a:bodyPr>
              <a:lstStyle/>
              <a:p>
                <a:r>
                  <a:rPr lang="en-US" sz="1100" b="1" dirty="0" smtClean="0">
                    <a:solidFill>
                      <a:schemeClr val="bg2"/>
                    </a:solidFill>
                  </a:rPr>
                  <a:t>28</a:t>
                </a:r>
                <a:endParaRPr lang="en-US" sz="1100" b="1" dirty="0">
                  <a:solidFill>
                    <a:schemeClr val="bg2"/>
                  </a:solidFill>
                </a:endParaRPr>
              </a:p>
            </p:txBody>
          </p:sp>
          <p:sp>
            <p:nvSpPr>
              <p:cNvPr id="280" name="TextBox 279"/>
              <p:cNvSpPr txBox="1"/>
              <p:nvPr/>
            </p:nvSpPr>
            <p:spPr>
              <a:xfrm>
                <a:off x="4495800" y="2209800"/>
                <a:ext cx="328936" cy="261610"/>
              </a:xfrm>
              <a:prstGeom prst="rect">
                <a:avLst/>
              </a:prstGeom>
              <a:noFill/>
            </p:spPr>
            <p:txBody>
              <a:bodyPr wrap="none" rtlCol="0">
                <a:spAutoFit/>
              </a:bodyPr>
              <a:lstStyle/>
              <a:p>
                <a:r>
                  <a:rPr lang="en-US" sz="1100" b="1" dirty="0" smtClean="0">
                    <a:solidFill>
                      <a:schemeClr val="bg2"/>
                    </a:solidFill>
                  </a:rPr>
                  <a:t>46</a:t>
                </a:r>
                <a:endParaRPr lang="en-US" sz="1100" b="1" dirty="0">
                  <a:solidFill>
                    <a:schemeClr val="bg2"/>
                  </a:solidFill>
                </a:endParaRPr>
              </a:p>
            </p:txBody>
          </p:sp>
          <p:sp>
            <p:nvSpPr>
              <p:cNvPr id="281" name="TextBox 280"/>
              <p:cNvSpPr txBox="1"/>
              <p:nvPr/>
            </p:nvSpPr>
            <p:spPr>
              <a:xfrm>
                <a:off x="6400800" y="3014990"/>
                <a:ext cx="328936" cy="261610"/>
              </a:xfrm>
              <a:prstGeom prst="rect">
                <a:avLst/>
              </a:prstGeom>
              <a:noFill/>
            </p:spPr>
            <p:txBody>
              <a:bodyPr wrap="none" rtlCol="0">
                <a:spAutoFit/>
              </a:bodyPr>
              <a:lstStyle/>
              <a:p>
                <a:r>
                  <a:rPr lang="en-US" sz="1100" b="1" dirty="0" smtClean="0">
                    <a:solidFill>
                      <a:schemeClr val="bg2"/>
                    </a:solidFill>
                  </a:rPr>
                  <a:t>67</a:t>
                </a:r>
                <a:endParaRPr lang="en-US" sz="1100" b="1" dirty="0">
                  <a:solidFill>
                    <a:schemeClr val="bg2"/>
                  </a:solidFill>
                </a:endParaRPr>
              </a:p>
            </p:txBody>
          </p:sp>
          <p:sp>
            <p:nvSpPr>
              <p:cNvPr id="298" name="TextBox 297"/>
              <p:cNvSpPr txBox="1"/>
              <p:nvPr/>
            </p:nvSpPr>
            <p:spPr>
              <a:xfrm>
                <a:off x="2209800" y="4648200"/>
                <a:ext cx="328936" cy="261610"/>
              </a:xfrm>
              <a:prstGeom prst="rect">
                <a:avLst/>
              </a:prstGeom>
              <a:noFill/>
            </p:spPr>
            <p:txBody>
              <a:bodyPr wrap="none" rtlCol="0">
                <a:spAutoFit/>
              </a:bodyPr>
              <a:lstStyle/>
              <a:p>
                <a:r>
                  <a:rPr lang="en-US" sz="1100" b="1" dirty="0" smtClean="0">
                    <a:solidFill>
                      <a:schemeClr val="bg2"/>
                    </a:solidFill>
                  </a:rPr>
                  <a:t>25</a:t>
                </a:r>
                <a:endParaRPr lang="en-US" sz="1100" b="1" dirty="0">
                  <a:solidFill>
                    <a:schemeClr val="bg2"/>
                  </a:solidFill>
                </a:endParaRPr>
              </a:p>
            </p:txBody>
          </p:sp>
          <p:sp>
            <p:nvSpPr>
              <p:cNvPr id="304" name="TextBox 303"/>
              <p:cNvSpPr txBox="1"/>
              <p:nvPr/>
            </p:nvSpPr>
            <p:spPr>
              <a:xfrm>
                <a:off x="1770894" y="3776990"/>
                <a:ext cx="256802" cy="261610"/>
              </a:xfrm>
              <a:prstGeom prst="rect">
                <a:avLst/>
              </a:prstGeom>
              <a:noFill/>
            </p:spPr>
            <p:txBody>
              <a:bodyPr wrap="none" rtlCol="0">
                <a:spAutoFit/>
              </a:bodyPr>
              <a:lstStyle/>
              <a:p>
                <a:r>
                  <a:rPr lang="en-US" sz="1100" b="1" dirty="0" smtClean="0">
                    <a:solidFill>
                      <a:schemeClr val="bg2"/>
                    </a:solidFill>
                  </a:rPr>
                  <a:t>5</a:t>
                </a:r>
                <a:endParaRPr lang="en-US" sz="1100" b="1" dirty="0">
                  <a:solidFill>
                    <a:schemeClr val="bg2"/>
                  </a:solidFill>
                </a:endParaRPr>
              </a:p>
            </p:txBody>
          </p:sp>
          <p:sp>
            <p:nvSpPr>
              <p:cNvPr id="305" name="TextBox 304"/>
              <p:cNvSpPr txBox="1"/>
              <p:nvPr/>
            </p:nvSpPr>
            <p:spPr>
              <a:xfrm>
                <a:off x="3276600" y="4648200"/>
                <a:ext cx="328936" cy="261610"/>
              </a:xfrm>
              <a:prstGeom prst="rect">
                <a:avLst/>
              </a:prstGeom>
              <a:noFill/>
            </p:spPr>
            <p:txBody>
              <a:bodyPr wrap="none" rtlCol="0">
                <a:spAutoFit/>
              </a:bodyPr>
              <a:lstStyle/>
              <a:p>
                <a:r>
                  <a:rPr lang="en-US" sz="1100" b="1" dirty="0" smtClean="0">
                    <a:solidFill>
                      <a:schemeClr val="bg2"/>
                    </a:solidFill>
                  </a:rPr>
                  <a:t>31</a:t>
                </a:r>
                <a:endParaRPr lang="en-US" sz="1100" b="1" dirty="0">
                  <a:solidFill>
                    <a:schemeClr val="bg2"/>
                  </a:solidFill>
                </a:endParaRPr>
              </a:p>
            </p:txBody>
          </p:sp>
          <p:sp>
            <p:nvSpPr>
              <p:cNvPr id="306" name="TextBox 305"/>
              <p:cNvSpPr txBox="1"/>
              <p:nvPr/>
            </p:nvSpPr>
            <p:spPr>
              <a:xfrm>
                <a:off x="4166864" y="4648200"/>
                <a:ext cx="328936" cy="261610"/>
              </a:xfrm>
              <a:prstGeom prst="rect">
                <a:avLst/>
              </a:prstGeom>
              <a:noFill/>
            </p:spPr>
            <p:txBody>
              <a:bodyPr wrap="none" rtlCol="0">
                <a:spAutoFit/>
              </a:bodyPr>
              <a:lstStyle/>
              <a:p>
                <a:r>
                  <a:rPr lang="en-US" sz="1100" b="1" dirty="0">
                    <a:solidFill>
                      <a:schemeClr val="bg2"/>
                    </a:solidFill>
                  </a:rPr>
                  <a:t>4</a:t>
                </a:r>
                <a:r>
                  <a:rPr lang="en-US" sz="1100" b="1" dirty="0" smtClean="0">
                    <a:solidFill>
                      <a:schemeClr val="bg2"/>
                    </a:solidFill>
                  </a:rPr>
                  <a:t>1</a:t>
                </a:r>
                <a:endParaRPr lang="en-US" sz="1100" b="1" dirty="0">
                  <a:solidFill>
                    <a:schemeClr val="bg2"/>
                  </a:solidFill>
                </a:endParaRPr>
              </a:p>
            </p:txBody>
          </p:sp>
          <p:sp>
            <p:nvSpPr>
              <p:cNvPr id="307" name="TextBox 306"/>
              <p:cNvSpPr txBox="1"/>
              <p:nvPr/>
            </p:nvSpPr>
            <p:spPr>
              <a:xfrm>
                <a:off x="3733800" y="3810000"/>
                <a:ext cx="328936" cy="261610"/>
              </a:xfrm>
              <a:prstGeom prst="rect">
                <a:avLst/>
              </a:prstGeom>
              <a:noFill/>
            </p:spPr>
            <p:txBody>
              <a:bodyPr wrap="none" rtlCol="0">
                <a:spAutoFit/>
              </a:bodyPr>
              <a:lstStyle/>
              <a:p>
                <a:r>
                  <a:rPr lang="en-US" sz="1100" b="1" dirty="0" smtClean="0">
                    <a:solidFill>
                      <a:schemeClr val="bg2"/>
                    </a:solidFill>
                  </a:rPr>
                  <a:t>35</a:t>
                </a:r>
                <a:endParaRPr lang="en-US" sz="1100" b="1" dirty="0">
                  <a:solidFill>
                    <a:schemeClr val="bg2"/>
                  </a:solidFill>
                </a:endParaRPr>
              </a:p>
            </p:txBody>
          </p:sp>
          <p:sp>
            <p:nvSpPr>
              <p:cNvPr id="308" name="TextBox 307"/>
              <p:cNvSpPr txBox="1"/>
              <p:nvPr/>
            </p:nvSpPr>
            <p:spPr>
              <a:xfrm>
                <a:off x="5486400" y="3776990"/>
                <a:ext cx="328936" cy="261610"/>
              </a:xfrm>
              <a:prstGeom prst="rect">
                <a:avLst/>
              </a:prstGeom>
              <a:noFill/>
            </p:spPr>
            <p:txBody>
              <a:bodyPr wrap="none" rtlCol="0">
                <a:spAutoFit/>
              </a:bodyPr>
              <a:lstStyle/>
              <a:p>
                <a:r>
                  <a:rPr lang="en-US" sz="1100" b="1" dirty="0" smtClean="0">
                    <a:solidFill>
                      <a:schemeClr val="bg2"/>
                    </a:solidFill>
                  </a:rPr>
                  <a:t>49</a:t>
                </a:r>
                <a:endParaRPr lang="en-US" sz="1100" b="1" dirty="0">
                  <a:solidFill>
                    <a:schemeClr val="bg2"/>
                  </a:solidFill>
                </a:endParaRPr>
              </a:p>
            </p:txBody>
          </p:sp>
        </p:grpSp>
        <p:grpSp>
          <p:nvGrpSpPr>
            <p:cNvPr id="113" name="Group 112"/>
            <p:cNvGrpSpPr/>
            <p:nvPr/>
          </p:nvGrpSpPr>
          <p:grpSpPr>
            <a:xfrm>
              <a:off x="7239000" y="3810000"/>
              <a:ext cx="762000" cy="717234"/>
              <a:chOff x="5562600" y="5410200"/>
              <a:chExt cx="762000" cy="717234"/>
            </a:xfrm>
          </p:grpSpPr>
          <p:grpSp>
            <p:nvGrpSpPr>
              <p:cNvPr id="114" name="Group 113"/>
              <p:cNvGrpSpPr/>
              <p:nvPr/>
            </p:nvGrpSpPr>
            <p:grpSpPr>
              <a:xfrm>
                <a:off x="5562600" y="5562600"/>
                <a:ext cx="762000" cy="564834"/>
                <a:chOff x="1524000" y="3048000"/>
                <a:chExt cx="762000" cy="564834"/>
              </a:xfrm>
            </p:grpSpPr>
            <p:grpSp>
              <p:nvGrpSpPr>
                <p:cNvPr id="118" name="Group 117"/>
                <p:cNvGrpSpPr/>
                <p:nvPr/>
              </p:nvGrpSpPr>
              <p:grpSpPr>
                <a:xfrm>
                  <a:off x="1524000" y="3092251"/>
                  <a:ext cx="279058" cy="520583"/>
                  <a:chOff x="853448" y="1688792"/>
                  <a:chExt cx="316674" cy="515574"/>
                </a:xfrm>
              </p:grpSpPr>
              <p:grpSp>
                <p:nvGrpSpPr>
                  <p:cNvPr id="154" name="Group 153"/>
                  <p:cNvGrpSpPr/>
                  <p:nvPr/>
                </p:nvGrpSpPr>
                <p:grpSpPr>
                  <a:xfrm>
                    <a:off x="853448" y="1981200"/>
                    <a:ext cx="201169" cy="223166"/>
                    <a:chOff x="2447520" y="2514600"/>
                    <a:chExt cx="201169" cy="223166"/>
                  </a:xfrm>
                </p:grpSpPr>
                <p:sp>
                  <p:nvSpPr>
                    <p:cNvPr id="170" name="Rectangle 169"/>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p:nvPr/>
                  </p:nvGrpSpPr>
                  <p:grpSpPr>
                    <a:xfrm>
                      <a:off x="2447520" y="2514600"/>
                      <a:ext cx="201169" cy="212884"/>
                      <a:chOff x="2447520" y="2524882"/>
                      <a:chExt cx="201169" cy="212884"/>
                    </a:xfrm>
                  </p:grpSpPr>
                  <p:cxnSp>
                    <p:nvCxnSpPr>
                      <p:cNvPr id="172" name="Straight Connector 171"/>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9" name="Straight Arrow Connector 168"/>
                  <p:cNvCxnSpPr>
                    <a:stCxn id="116" idx="3"/>
                    <a:endCxn id="170"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2053319" y="3048000"/>
                  <a:ext cx="232681" cy="564831"/>
                  <a:chOff x="780160" y="1648024"/>
                  <a:chExt cx="274457" cy="556342"/>
                </a:xfrm>
              </p:grpSpPr>
              <p:grpSp>
                <p:nvGrpSpPr>
                  <p:cNvPr id="120" name="Group 119"/>
                  <p:cNvGrpSpPr/>
                  <p:nvPr/>
                </p:nvGrpSpPr>
                <p:grpSpPr>
                  <a:xfrm>
                    <a:off x="853448" y="1981200"/>
                    <a:ext cx="201169" cy="223166"/>
                    <a:chOff x="2447520" y="2514600"/>
                    <a:chExt cx="201169" cy="223166"/>
                  </a:xfrm>
                </p:grpSpPr>
                <p:sp>
                  <p:nvSpPr>
                    <p:cNvPr id="122" name="Rectangle 12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p:cNvGrpSpPr/>
                    <p:nvPr/>
                  </p:nvGrpSpPr>
                  <p:grpSpPr>
                    <a:xfrm>
                      <a:off x="2447520" y="2514600"/>
                      <a:ext cx="201169" cy="212884"/>
                      <a:chOff x="2447520" y="2524882"/>
                      <a:chExt cx="201169" cy="212884"/>
                    </a:xfrm>
                  </p:grpSpPr>
                  <p:cxnSp>
                    <p:nvCxnSpPr>
                      <p:cNvPr id="138" name="Straight Connector 137"/>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1" name="Straight Arrow Connector 120"/>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15" name="Group 114"/>
              <p:cNvGrpSpPr/>
              <p:nvPr/>
            </p:nvGrpSpPr>
            <p:grpSpPr>
              <a:xfrm>
                <a:off x="5791200" y="5410200"/>
                <a:ext cx="396062" cy="261610"/>
                <a:chOff x="7443464" y="3624590"/>
                <a:chExt cx="396062" cy="261610"/>
              </a:xfrm>
            </p:grpSpPr>
            <p:sp>
              <p:nvSpPr>
                <p:cNvPr id="116" name="Oval 115"/>
                <p:cNvSpPr/>
                <p:nvPr/>
              </p:nvSpPr>
              <p:spPr>
                <a:xfrm>
                  <a:off x="7443464" y="3635029"/>
                  <a:ext cx="344558" cy="2181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17" name="TextBox 116"/>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8</a:t>
                  </a:r>
                  <a:r>
                    <a:rPr lang="en-US" sz="1100" b="1" dirty="0" smtClean="0">
                      <a:solidFill>
                        <a:schemeClr val="bg2"/>
                      </a:solidFill>
                    </a:rPr>
                    <a:t>3</a:t>
                  </a:r>
                  <a:endParaRPr lang="en-US" sz="1100" b="1" dirty="0">
                    <a:solidFill>
                      <a:schemeClr val="bg2"/>
                    </a:solidFill>
                  </a:endParaRPr>
                </a:p>
              </p:txBody>
            </p:sp>
          </p:grpSp>
        </p:grpSp>
        <p:grpSp>
          <p:nvGrpSpPr>
            <p:cNvPr id="178" name="Group 177"/>
            <p:cNvGrpSpPr/>
            <p:nvPr/>
          </p:nvGrpSpPr>
          <p:grpSpPr>
            <a:xfrm>
              <a:off x="5791200" y="4692966"/>
              <a:ext cx="762000" cy="717234"/>
              <a:chOff x="5562600" y="5410200"/>
              <a:chExt cx="762000" cy="717234"/>
            </a:xfrm>
          </p:grpSpPr>
          <p:grpSp>
            <p:nvGrpSpPr>
              <p:cNvPr id="180" name="Group 179"/>
              <p:cNvGrpSpPr/>
              <p:nvPr/>
            </p:nvGrpSpPr>
            <p:grpSpPr>
              <a:xfrm>
                <a:off x="5562600" y="5562600"/>
                <a:ext cx="762000" cy="564834"/>
                <a:chOff x="1524000" y="3048000"/>
                <a:chExt cx="762000" cy="564834"/>
              </a:xfrm>
            </p:grpSpPr>
            <p:grpSp>
              <p:nvGrpSpPr>
                <p:cNvPr id="188" name="Group 187"/>
                <p:cNvGrpSpPr/>
                <p:nvPr/>
              </p:nvGrpSpPr>
              <p:grpSpPr>
                <a:xfrm>
                  <a:off x="1524000" y="3092251"/>
                  <a:ext cx="279058" cy="520583"/>
                  <a:chOff x="853448" y="1688792"/>
                  <a:chExt cx="316674" cy="515574"/>
                </a:xfrm>
              </p:grpSpPr>
              <p:grpSp>
                <p:nvGrpSpPr>
                  <p:cNvPr id="201" name="Group 200"/>
                  <p:cNvGrpSpPr/>
                  <p:nvPr/>
                </p:nvGrpSpPr>
                <p:grpSpPr>
                  <a:xfrm>
                    <a:off x="853448" y="1981200"/>
                    <a:ext cx="201169" cy="223166"/>
                    <a:chOff x="2447520" y="2514600"/>
                    <a:chExt cx="201169" cy="223166"/>
                  </a:xfrm>
                </p:grpSpPr>
                <p:sp>
                  <p:nvSpPr>
                    <p:cNvPr id="203" name="Rectangle 20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4" name="Group 203"/>
                    <p:cNvGrpSpPr/>
                    <p:nvPr/>
                  </p:nvGrpSpPr>
                  <p:grpSpPr>
                    <a:xfrm>
                      <a:off x="2447520" y="2514600"/>
                      <a:ext cx="201169" cy="212884"/>
                      <a:chOff x="2447520" y="2524882"/>
                      <a:chExt cx="201169" cy="212884"/>
                    </a:xfrm>
                  </p:grpSpPr>
                  <p:cxnSp>
                    <p:nvCxnSpPr>
                      <p:cNvPr id="205" name="Straight Connector 20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02" name="Straight Arrow Connector 201"/>
                  <p:cNvCxnSpPr>
                    <a:stCxn id="186" idx="3"/>
                    <a:endCxn id="203"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90" name="Group 189"/>
                <p:cNvGrpSpPr/>
                <p:nvPr/>
              </p:nvGrpSpPr>
              <p:grpSpPr>
                <a:xfrm>
                  <a:off x="2053319" y="3048000"/>
                  <a:ext cx="232681" cy="564831"/>
                  <a:chOff x="780160" y="1648024"/>
                  <a:chExt cx="274457" cy="556342"/>
                </a:xfrm>
              </p:grpSpPr>
              <p:grpSp>
                <p:nvGrpSpPr>
                  <p:cNvPr id="195" name="Group 194"/>
                  <p:cNvGrpSpPr/>
                  <p:nvPr/>
                </p:nvGrpSpPr>
                <p:grpSpPr>
                  <a:xfrm>
                    <a:off x="853448" y="1981200"/>
                    <a:ext cx="201169" cy="223166"/>
                    <a:chOff x="2447520" y="2514600"/>
                    <a:chExt cx="201169" cy="223166"/>
                  </a:xfrm>
                </p:grpSpPr>
                <p:sp>
                  <p:nvSpPr>
                    <p:cNvPr id="197" name="Rectangle 19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8" name="Group 197"/>
                    <p:cNvGrpSpPr/>
                    <p:nvPr/>
                  </p:nvGrpSpPr>
                  <p:grpSpPr>
                    <a:xfrm>
                      <a:off x="2447520" y="2514600"/>
                      <a:ext cx="201169" cy="212884"/>
                      <a:chOff x="2447520" y="2524882"/>
                      <a:chExt cx="201169" cy="212884"/>
                    </a:xfrm>
                  </p:grpSpPr>
                  <p:cxnSp>
                    <p:nvCxnSpPr>
                      <p:cNvPr id="199" name="Straight Connector 19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96" name="Straight Arrow Connector 19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85" name="Group 184"/>
              <p:cNvGrpSpPr/>
              <p:nvPr/>
            </p:nvGrpSpPr>
            <p:grpSpPr>
              <a:xfrm>
                <a:off x="5791200" y="5410200"/>
                <a:ext cx="396062" cy="261610"/>
                <a:chOff x="7443464" y="3624590"/>
                <a:chExt cx="396062" cy="261610"/>
              </a:xfrm>
            </p:grpSpPr>
            <p:sp>
              <p:nvSpPr>
                <p:cNvPr id="186" name="Oval 185"/>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87" name="TextBox 186"/>
                <p:cNvSpPr txBox="1"/>
                <p:nvPr/>
              </p:nvSpPr>
              <p:spPr>
                <a:xfrm>
                  <a:off x="7443464" y="3624590"/>
                  <a:ext cx="396062" cy="261610"/>
                </a:xfrm>
                <a:prstGeom prst="rect">
                  <a:avLst/>
                </a:prstGeom>
                <a:noFill/>
              </p:spPr>
              <p:txBody>
                <a:bodyPr wrap="square" rtlCol="0">
                  <a:spAutoFit/>
                </a:bodyPr>
                <a:lstStyle/>
                <a:p>
                  <a:r>
                    <a:rPr lang="en-US" sz="1100" b="1" dirty="0" smtClean="0">
                      <a:solidFill>
                        <a:schemeClr val="bg2"/>
                      </a:solidFill>
                    </a:rPr>
                    <a:t>54</a:t>
                  </a:r>
                  <a:endParaRPr lang="en-US" sz="1100" b="1" dirty="0">
                    <a:solidFill>
                      <a:schemeClr val="bg2"/>
                    </a:solidFill>
                  </a:endParaRPr>
                </a:p>
              </p:txBody>
            </p:sp>
          </p:grpSp>
        </p:grpSp>
        <p:grpSp>
          <p:nvGrpSpPr>
            <p:cNvPr id="208" name="Group 207"/>
            <p:cNvGrpSpPr/>
            <p:nvPr/>
          </p:nvGrpSpPr>
          <p:grpSpPr>
            <a:xfrm>
              <a:off x="4191000" y="5181600"/>
              <a:ext cx="762000" cy="717234"/>
              <a:chOff x="5562600" y="5410200"/>
              <a:chExt cx="762000" cy="717234"/>
            </a:xfrm>
          </p:grpSpPr>
          <p:grpSp>
            <p:nvGrpSpPr>
              <p:cNvPr id="209" name="Group 208"/>
              <p:cNvGrpSpPr/>
              <p:nvPr/>
            </p:nvGrpSpPr>
            <p:grpSpPr>
              <a:xfrm>
                <a:off x="5562600" y="5562600"/>
                <a:ext cx="762000" cy="564834"/>
                <a:chOff x="1524000" y="3048000"/>
                <a:chExt cx="762000" cy="564834"/>
              </a:xfrm>
            </p:grpSpPr>
            <p:grpSp>
              <p:nvGrpSpPr>
                <p:cNvPr id="213" name="Group 212"/>
                <p:cNvGrpSpPr/>
                <p:nvPr/>
              </p:nvGrpSpPr>
              <p:grpSpPr>
                <a:xfrm>
                  <a:off x="1524000" y="3092251"/>
                  <a:ext cx="279058" cy="520583"/>
                  <a:chOff x="853448" y="1688792"/>
                  <a:chExt cx="316674" cy="515574"/>
                </a:xfrm>
              </p:grpSpPr>
              <p:grpSp>
                <p:nvGrpSpPr>
                  <p:cNvPr id="222" name="Group 221"/>
                  <p:cNvGrpSpPr/>
                  <p:nvPr/>
                </p:nvGrpSpPr>
                <p:grpSpPr>
                  <a:xfrm>
                    <a:off x="853448" y="1981200"/>
                    <a:ext cx="201169" cy="223166"/>
                    <a:chOff x="2447520" y="2514600"/>
                    <a:chExt cx="201169" cy="223166"/>
                  </a:xfrm>
                </p:grpSpPr>
                <p:sp>
                  <p:nvSpPr>
                    <p:cNvPr id="228" name="Rectangle 227"/>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9" name="Group 228"/>
                    <p:cNvGrpSpPr/>
                    <p:nvPr/>
                  </p:nvGrpSpPr>
                  <p:grpSpPr>
                    <a:xfrm>
                      <a:off x="2447520" y="2514600"/>
                      <a:ext cx="201169" cy="212884"/>
                      <a:chOff x="2447520" y="2524882"/>
                      <a:chExt cx="201169" cy="212884"/>
                    </a:xfrm>
                  </p:grpSpPr>
                  <p:cxnSp>
                    <p:nvCxnSpPr>
                      <p:cNvPr id="230" name="Straight Connector 229"/>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27" name="Straight Arrow Connector 226"/>
                  <p:cNvCxnSpPr>
                    <a:stCxn id="211" idx="3"/>
                    <a:endCxn id="228"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14" name="Group 213"/>
                <p:cNvGrpSpPr/>
                <p:nvPr/>
              </p:nvGrpSpPr>
              <p:grpSpPr>
                <a:xfrm>
                  <a:off x="2053319" y="3048000"/>
                  <a:ext cx="232681" cy="564831"/>
                  <a:chOff x="780160" y="1648024"/>
                  <a:chExt cx="274457" cy="556342"/>
                </a:xfrm>
              </p:grpSpPr>
              <p:grpSp>
                <p:nvGrpSpPr>
                  <p:cNvPr id="215" name="Group 214"/>
                  <p:cNvGrpSpPr/>
                  <p:nvPr/>
                </p:nvGrpSpPr>
                <p:grpSpPr>
                  <a:xfrm>
                    <a:off x="853448" y="1981200"/>
                    <a:ext cx="201169" cy="223166"/>
                    <a:chOff x="2447520" y="2514600"/>
                    <a:chExt cx="201169" cy="223166"/>
                  </a:xfrm>
                </p:grpSpPr>
                <p:sp>
                  <p:nvSpPr>
                    <p:cNvPr id="217" name="Rectangle 21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8" name="Group 217"/>
                    <p:cNvGrpSpPr/>
                    <p:nvPr/>
                  </p:nvGrpSpPr>
                  <p:grpSpPr>
                    <a:xfrm>
                      <a:off x="2447520" y="2514600"/>
                      <a:ext cx="201169" cy="212884"/>
                      <a:chOff x="2447520" y="2524882"/>
                      <a:chExt cx="201169" cy="212884"/>
                    </a:xfrm>
                  </p:grpSpPr>
                  <p:cxnSp>
                    <p:nvCxnSpPr>
                      <p:cNvPr id="219" name="Straight Connector 21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16" name="Straight Arrow Connector 21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10" name="Group 209"/>
              <p:cNvGrpSpPr/>
              <p:nvPr/>
            </p:nvGrpSpPr>
            <p:grpSpPr>
              <a:xfrm>
                <a:off x="5791200" y="5410200"/>
                <a:ext cx="396062" cy="261610"/>
                <a:chOff x="7443464" y="3624590"/>
                <a:chExt cx="396062" cy="261610"/>
              </a:xfrm>
            </p:grpSpPr>
            <p:sp>
              <p:nvSpPr>
                <p:cNvPr id="211" name="Oval 210"/>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12" name="TextBox 211"/>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4</a:t>
                  </a:r>
                  <a:r>
                    <a:rPr lang="en-US" sz="1100" b="1" dirty="0" smtClean="0">
                      <a:solidFill>
                        <a:schemeClr val="bg2"/>
                      </a:solidFill>
                    </a:rPr>
                    <a:t>4</a:t>
                  </a:r>
                  <a:endParaRPr lang="en-US" sz="1100" b="1" dirty="0">
                    <a:solidFill>
                      <a:schemeClr val="bg2"/>
                    </a:solidFill>
                  </a:endParaRPr>
                </a:p>
              </p:txBody>
            </p:sp>
          </p:grpSp>
        </p:grpSp>
      </p:grpSp>
      <p:sp>
        <p:nvSpPr>
          <p:cNvPr id="3" name="Down Ribbon 2"/>
          <p:cNvSpPr/>
          <p:nvPr/>
        </p:nvSpPr>
        <p:spPr>
          <a:xfrm>
            <a:off x="5968473" y="1797952"/>
            <a:ext cx="2718327" cy="9452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How to delete </a:t>
            </a:r>
            <a:r>
              <a:rPr lang="en-US" b="1" dirty="0" smtClean="0">
                <a:solidFill>
                  <a:schemeClr val="tx1"/>
                </a:solidFill>
              </a:rPr>
              <a:t>28 ?</a:t>
            </a:r>
            <a:endParaRPr lang="en-US" b="1" dirty="0">
              <a:solidFill>
                <a:schemeClr val="tx1"/>
              </a:solidFill>
            </a:endParaRPr>
          </a:p>
        </p:txBody>
      </p:sp>
      <p:sp>
        <p:nvSpPr>
          <p:cNvPr id="6" name="TextBox 5"/>
          <p:cNvSpPr txBox="1"/>
          <p:nvPr/>
        </p:nvSpPr>
        <p:spPr>
          <a:xfrm>
            <a:off x="2133600" y="914400"/>
            <a:ext cx="4064061" cy="400110"/>
          </a:xfrm>
          <a:prstGeom prst="rect">
            <a:avLst/>
          </a:prstGeom>
          <a:noFill/>
        </p:spPr>
        <p:txBody>
          <a:bodyPr wrap="none" rtlCol="0">
            <a:spAutoFit/>
          </a:bodyPr>
          <a:lstStyle/>
          <a:p>
            <a:r>
              <a:rPr lang="en-US" sz="2000" dirty="0"/>
              <a:t>(even </a:t>
            </a:r>
            <a:r>
              <a:rPr lang="en-US" sz="2000" dirty="0" smtClean="0"/>
              <a:t> if we </a:t>
            </a:r>
            <a:r>
              <a:rPr lang="en-US" sz="2000" u="sng" dirty="0" smtClean="0"/>
              <a:t>ignore</a:t>
            </a:r>
            <a:r>
              <a:rPr lang="en-US" sz="2000" dirty="0" smtClean="0"/>
              <a:t> </a:t>
            </a:r>
            <a:r>
              <a:rPr lang="en-US" sz="2000" dirty="0"/>
              <a:t>the </a:t>
            </a:r>
            <a:r>
              <a:rPr lang="en-US" sz="2000" b="1" dirty="0"/>
              <a:t>height</a:t>
            </a:r>
            <a:r>
              <a:rPr lang="en-US" sz="2000" dirty="0"/>
              <a:t> </a:t>
            </a:r>
            <a:r>
              <a:rPr lang="en-US" sz="2000" dirty="0" smtClean="0"/>
              <a:t>factor</a:t>
            </a:r>
            <a:r>
              <a:rPr lang="en-US" sz="2000" dirty="0"/>
              <a:t>)</a:t>
            </a:r>
            <a:endParaRPr lang="en-IN" sz="2000" dirty="0"/>
          </a:p>
        </p:txBody>
      </p:sp>
      <p:grpSp>
        <p:nvGrpSpPr>
          <p:cNvPr id="174" name="Group 173"/>
          <p:cNvGrpSpPr/>
          <p:nvPr/>
        </p:nvGrpSpPr>
        <p:grpSpPr>
          <a:xfrm>
            <a:off x="2691822" y="3048000"/>
            <a:ext cx="508578" cy="197604"/>
            <a:chOff x="3581400" y="3657600"/>
            <a:chExt cx="508578" cy="197604"/>
          </a:xfrm>
        </p:grpSpPr>
        <p:cxnSp>
          <p:nvCxnSpPr>
            <p:cNvPr id="175" name="Straight Connector 174"/>
            <p:cNvCxnSpPr/>
            <p:nvPr/>
          </p:nvCxnSpPr>
          <p:spPr>
            <a:xfrm flipV="1">
              <a:off x="3581400" y="3657600"/>
              <a:ext cx="508578" cy="1807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3581400" y="3657600"/>
              <a:ext cx="507133" cy="1976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41526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fltVal val="0"/>
                                          </p:val>
                                        </p:tav>
                                        <p:tav tm="100000">
                                          <p:val>
                                            <p:strVal val="#ppt_w"/>
                                          </p:val>
                                        </p:tav>
                                      </p:tavLst>
                                    </p:anim>
                                    <p:anim calcmode="lin" valueType="num">
                                      <p:cBhvr>
                                        <p:cTn id="8" dur="2000" fill="hold"/>
                                        <p:tgtEl>
                                          <p:spTgt spid="2"/>
                                        </p:tgtEl>
                                        <p:attrNameLst>
                                          <p:attrName>ppt_h</p:attrName>
                                        </p:attrNameLst>
                                      </p:cBhvr>
                                      <p:tavLst>
                                        <p:tav tm="0">
                                          <p:val>
                                            <p:fltVal val="0"/>
                                          </p:val>
                                        </p:tav>
                                        <p:tav tm="100000">
                                          <p:val>
                                            <p:strVal val="#ppt_h"/>
                                          </p:val>
                                        </p:tav>
                                      </p:tavLst>
                                    </p:anim>
                                    <p:anim calcmode="lin" valueType="num">
                                      <p:cBhvr>
                                        <p:cTn id="9" dur="2000" fill="hold"/>
                                        <p:tgtEl>
                                          <p:spTgt spid="2"/>
                                        </p:tgtEl>
                                        <p:attrNameLst>
                                          <p:attrName>style.rotation</p:attrName>
                                        </p:attrNameLst>
                                      </p:cBhvr>
                                      <p:tavLst>
                                        <p:tav tm="0">
                                          <p:val>
                                            <p:fltVal val="90"/>
                                          </p:val>
                                        </p:tav>
                                        <p:tav tm="100000">
                                          <p:val>
                                            <p:fltVal val="0"/>
                                          </p:val>
                                        </p:tav>
                                      </p:tavLst>
                                    </p:anim>
                                    <p:animEffect transition="in" filter="fade">
                                      <p:cBhvr>
                                        <p:cTn id="10" dur="2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anim calcmode="lin" valueType="num">
                                      <p:cBhvr>
                                        <p:cTn id="21" dur="1000" fill="hold"/>
                                        <p:tgtEl>
                                          <p:spTgt spid="3"/>
                                        </p:tgtEl>
                                        <p:attrNameLst>
                                          <p:attrName>ppt_x</p:attrName>
                                        </p:attrNameLst>
                                      </p:cBhvr>
                                      <p:tavLst>
                                        <p:tav tm="0">
                                          <p:val>
                                            <p:strVal val="#ppt_x"/>
                                          </p:val>
                                        </p:tav>
                                        <p:tav tm="100000">
                                          <p:val>
                                            <p:strVal val="#ppt_x"/>
                                          </p:val>
                                        </p:tav>
                                      </p:tavLst>
                                    </p:anim>
                                    <p:anim calcmode="lin" valueType="num">
                                      <p:cBhvr>
                                        <p:cTn id="2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74"/>
                                        </p:tgtEl>
                                        <p:attrNameLst>
                                          <p:attrName>style.visibility</p:attrName>
                                        </p:attrNameLst>
                                      </p:cBhvr>
                                      <p:to>
                                        <p:strVal val="visible"/>
                                      </p:to>
                                    </p:set>
                                    <p:animEffect transition="in" filter="wipe(down)">
                                      <p:cBhvr>
                                        <p:cTn id="27"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7030A0"/>
                </a:solidFill>
              </a:rPr>
              <a:t>Is deletion of a node </a:t>
            </a:r>
            <a:r>
              <a:rPr lang="en-US" sz="3200" b="1" dirty="0" smtClean="0">
                <a:solidFill>
                  <a:srgbClr val="C00000"/>
                </a:solidFill>
              </a:rPr>
              <a:t>easier </a:t>
            </a:r>
            <a:r>
              <a:rPr lang="en-US" sz="3200" b="1" dirty="0" smtClean="0">
                <a:solidFill>
                  <a:srgbClr val="7030A0"/>
                </a:solidFill>
              </a:rPr>
              <a:t>for some cases ?</a:t>
            </a:r>
            <a:endParaRPr lang="en-US" sz="3200" b="1" dirty="0">
              <a:solidFill>
                <a:srgbClr val="7030A0"/>
              </a:solidFill>
            </a:endParaRPr>
          </a:p>
        </p:txBody>
      </p:sp>
      <p:sp>
        <p:nvSpPr>
          <p:cNvPr id="8" name="Content Placeholder 7"/>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7</a:t>
            </a:fld>
            <a:endParaRPr lang="en-US"/>
          </a:p>
        </p:txBody>
      </p:sp>
      <p:grpSp>
        <p:nvGrpSpPr>
          <p:cNvPr id="7" name="Group 6"/>
          <p:cNvGrpSpPr/>
          <p:nvPr/>
        </p:nvGrpSpPr>
        <p:grpSpPr>
          <a:xfrm>
            <a:off x="990601" y="1600200"/>
            <a:ext cx="7010399" cy="4298634"/>
            <a:chOff x="990601" y="1600200"/>
            <a:chExt cx="7010399" cy="4298634"/>
          </a:xfrm>
        </p:grpSpPr>
        <p:grpSp>
          <p:nvGrpSpPr>
            <p:cNvPr id="5" name="Group 4"/>
            <p:cNvGrpSpPr/>
            <p:nvPr/>
          </p:nvGrpSpPr>
          <p:grpSpPr>
            <a:xfrm>
              <a:off x="990601" y="1600200"/>
              <a:ext cx="6723747" cy="3810000"/>
              <a:chOff x="990601" y="1600200"/>
              <a:chExt cx="6723747" cy="3810000"/>
            </a:xfrm>
          </p:grpSpPr>
          <p:grpSp>
            <p:nvGrpSpPr>
              <p:cNvPr id="21" name="Group 20"/>
              <p:cNvGrpSpPr/>
              <p:nvPr/>
            </p:nvGrpSpPr>
            <p:grpSpPr>
              <a:xfrm>
                <a:off x="990601" y="4845369"/>
                <a:ext cx="225309" cy="564831"/>
                <a:chOff x="853448" y="1644969"/>
                <a:chExt cx="255680" cy="559397"/>
              </a:xfrm>
            </p:grpSpPr>
            <p:grpSp>
              <p:nvGrpSpPr>
                <p:cNvPr id="22" name="Group 21"/>
                <p:cNvGrpSpPr/>
                <p:nvPr/>
              </p:nvGrpSpPr>
              <p:grpSpPr>
                <a:xfrm>
                  <a:off x="853448" y="1981200"/>
                  <a:ext cx="201169" cy="223166"/>
                  <a:chOff x="2447520" y="2514600"/>
                  <a:chExt cx="201169" cy="223166"/>
                </a:xfrm>
              </p:grpSpPr>
              <p:sp>
                <p:nvSpPr>
                  <p:cNvPr id="24" name="Rectangle 23"/>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2447520" y="2514600"/>
                    <a:ext cx="201169" cy="212884"/>
                    <a:chOff x="2447520" y="2524882"/>
                    <a:chExt cx="201169" cy="212884"/>
                  </a:xfrm>
                </p:grpSpPr>
                <p:cxnSp>
                  <p:nvCxnSpPr>
                    <p:cNvPr id="26" name="Straight Connector 25"/>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3" name="Straight Arrow Connector 22"/>
                <p:cNvCxnSpPr>
                  <a:endCxn id="24"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349682" y="4845369"/>
                <a:ext cx="232681" cy="564831"/>
                <a:chOff x="780160" y="1648024"/>
                <a:chExt cx="274457" cy="556342"/>
              </a:xfrm>
            </p:grpSpPr>
            <p:grpSp>
              <p:nvGrpSpPr>
                <p:cNvPr id="80" name="Group 79"/>
                <p:cNvGrpSpPr/>
                <p:nvPr/>
              </p:nvGrpSpPr>
              <p:grpSpPr>
                <a:xfrm>
                  <a:off x="853448" y="1981200"/>
                  <a:ext cx="201169" cy="223166"/>
                  <a:chOff x="2447520" y="2514600"/>
                  <a:chExt cx="201169" cy="223166"/>
                </a:xfrm>
              </p:grpSpPr>
              <p:sp>
                <p:nvSpPr>
                  <p:cNvPr id="82" name="Rectangle 8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p:cNvGrpSpPr/>
                  <p:nvPr/>
                </p:nvGrpSpPr>
                <p:grpSpPr>
                  <a:xfrm>
                    <a:off x="2447520" y="2514600"/>
                    <a:ext cx="201169" cy="212884"/>
                    <a:chOff x="2447520" y="2524882"/>
                    <a:chExt cx="201169" cy="212884"/>
                  </a:xfrm>
                </p:grpSpPr>
                <p:cxnSp>
                  <p:nvCxnSpPr>
                    <p:cNvPr id="84" name="Straight Connector 83"/>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81" name="Straight Arrow Connector 80"/>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2057400" y="4845369"/>
                <a:ext cx="225309" cy="564831"/>
                <a:chOff x="853448" y="1644969"/>
                <a:chExt cx="255680" cy="559397"/>
              </a:xfrm>
            </p:grpSpPr>
            <p:grpSp>
              <p:nvGrpSpPr>
                <p:cNvPr id="131" name="Group 130"/>
                <p:cNvGrpSpPr/>
                <p:nvPr/>
              </p:nvGrpSpPr>
              <p:grpSpPr>
                <a:xfrm>
                  <a:off x="853448" y="1981200"/>
                  <a:ext cx="201169" cy="223166"/>
                  <a:chOff x="2447520" y="2514600"/>
                  <a:chExt cx="201169" cy="223166"/>
                </a:xfrm>
              </p:grpSpPr>
              <p:sp>
                <p:nvSpPr>
                  <p:cNvPr id="133" name="Rectangle 13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oup 133"/>
                  <p:cNvGrpSpPr/>
                  <p:nvPr/>
                </p:nvGrpSpPr>
                <p:grpSpPr>
                  <a:xfrm>
                    <a:off x="2447520" y="2514600"/>
                    <a:ext cx="201169" cy="212884"/>
                    <a:chOff x="2447520" y="2524882"/>
                    <a:chExt cx="201169" cy="212884"/>
                  </a:xfrm>
                </p:grpSpPr>
                <p:cxnSp>
                  <p:nvCxnSpPr>
                    <p:cNvPr id="135" name="Straight Connector 13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32" name="Straight Arrow Connector 131"/>
                <p:cNvCxnSpPr>
                  <a:endCxn id="133"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2416481" y="4845369"/>
                <a:ext cx="232681" cy="564831"/>
                <a:chOff x="780160" y="1648024"/>
                <a:chExt cx="274457" cy="556342"/>
              </a:xfrm>
            </p:grpSpPr>
            <p:grpSp>
              <p:nvGrpSpPr>
                <p:cNvPr id="125" name="Group 124"/>
                <p:cNvGrpSpPr/>
                <p:nvPr/>
              </p:nvGrpSpPr>
              <p:grpSpPr>
                <a:xfrm>
                  <a:off x="853448" y="1981200"/>
                  <a:ext cx="201169" cy="223166"/>
                  <a:chOff x="2447520" y="2514600"/>
                  <a:chExt cx="201169" cy="223166"/>
                </a:xfrm>
              </p:grpSpPr>
              <p:sp>
                <p:nvSpPr>
                  <p:cNvPr id="127" name="Rectangle 12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8" name="Group 127"/>
                  <p:cNvGrpSpPr/>
                  <p:nvPr/>
                </p:nvGrpSpPr>
                <p:grpSpPr>
                  <a:xfrm>
                    <a:off x="2447520" y="2514600"/>
                    <a:ext cx="201169" cy="212884"/>
                    <a:chOff x="2447520" y="2524882"/>
                    <a:chExt cx="201169" cy="212884"/>
                  </a:xfrm>
                </p:grpSpPr>
                <p:cxnSp>
                  <p:nvCxnSpPr>
                    <p:cNvPr id="129" name="Straight Connector 12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6" name="Straight Arrow Connector 12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39" name="Group 138"/>
              <p:cNvGrpSpPr/>
              <p:nvPr/>
            </p:nvGrpSpPr>
            <p:grpSpPr>
              <a:xfrm>
                <a:off x="3124200" y="4845369"/>
                <a:ext cx="225309" cy="564831"/>
                <a:chOff x="853448" y="1644969"/>
                <a:chExt cx="255680" cy="559397"/>
              </a:xfrm>
            </p:grpSpPr>
            <p:grpSp>
              <p:nvGrpSpPr>
                <p:cNvPr id="147" name="Group 146"/>
                <p:cNvGrpSpPr/>
                <p:nvPr/>
              </p:nvGrpSpPr>
              <p:grpSpPr>
                <a:xfrm>
                  <a:off x="853448" y="1981200"/>
                  <a:ext cx="201169" cy="223166"/>
                  <a:chOff x="2447520" y="2514600"/>
                  <a:chExt cx="201169" cy="223166"/>
                </a:xfrm>
              </p:grpSpPr>
              <p:sp>
                <p:nvSpPr>
                  <p:cNvPr id="149" name="Rectangle 148"/>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0" name="Group 149"/>
                  <p:cNvGrpSpPr/>
                  <p:nvPr/>
                </p:nvGrpSpPr>
                <p:grpSpPr>
                  <a:xfrm>
                    <a:off x="2447520" y="2514600"/>
                    <a:ext cx="201169" cy="212884"/>
                    <a:chOff x="2447520" y="2524882"/>
                    <a:chExt cx="201169" cy="212884"/>
                  </a:xfrm>
                </p:grpSpPr>
                <p:cxnSp>
                  <p:nvCxnSpPr>
                    <p:cNvPr id="151" name="Straight Connector 150"/>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48" name="Straight Arrow Connector 147"/>
                <p:cNvCxnSpPr>
                  <a:endCxn id="149"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3483281" y="4845369"/>
                <a:ext cx="232681" cy="564831"/>
                <a:chOff x="780160" y="1648024"/>
                <a:chExt cx="274457" cy="556342"/>
              </a:xfrm>
            </p:grpSpPr>
            <p:grpSp>
              <p:nvGrpSpPr>
                <p:cNvPr id="141" name="Group 140"/>
                <p:cNvGrpSpPr/>
                <p:nvPr/>
              </p:nvGrpSpPr>
              <p:grpSpPr>
                <a:xfrm>
                  <a:off x="853448" y="1981200"/>
                  <a:ext cx="201169" cy="223166"/>
                  <a:chOff x="2447520" y="2514600"/>
                  <a:chExt cx="201169" cy="223166"/>
                </a:xfrm>
              </p:grpSpPr>
              <p:sp>
                <p:nvSpPr>
                  <p:cNvPr id="143" name="Rectangle 14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4" name="Group 143"/>
                  <p:cNvGrpSpPr/>
                  <p:nvPr/>
                </p:nvGrpSpPr>
                <p:grpSpPr>
                  <a:xfrm>
                    <a:off x="2447520" y="2514600"/>
                    <a:ext cx="201169" cy="212884"/>
                    <a:chOff x="2447520" y="2524882"/>
                    <a:chExt cx="201169" cy="212884"/>
                  </a:xfrm>
                </p:grpSpPr>
                <p:cxnSp>
                  <p:nvCxnSpPr>
                    <p:cNvPr id="145" name="Straight Connector 14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42" name="Straight Arrow Connector 141"/>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5" name="Group 154"/>
              <p:cNvGrpSpPr/>
              <p:nvPr/>
            </p:nvGrpSpPr>
            <p:grpSpPr>
              <a:xfrm>
                <a:off x="4038600" y="4845369"/>
                <a:ext cx="225309" cy="564831"/>
                <a:chOff x="853448" y="1644969"/>
                <a:chExt cx="255680" cy="559397"/>
              </a:xfrm>
            </p:grpSpPr>
            <p:grpSp>
              <p:nvGrpSpPr>
                <p:cNvPr id="163" name="Group 162"/>
                <p:cNvGrpSpPr/>
                <p:nvPr/>
              </p:nvGrpSpPr>
              <p:grpSpPr>
                <a:xfrm>
                  <a:off x="853448" y="1981200"/>
                  <a:ext cx="201169" cy="223166"/>
                  <a:chOff x="2447520" y="2514600"/>
                  <a:chExt cx="201169" cy="223166"/>
                </a:xfrm>
              </p:grpSpPr>
              <p:sp>
                <p:nvSpPr>
                  <p:cNvPr id="165" name="Rectangle 164"/>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6" name="Group 165"/>
                  <p:cNvGrpSpPr/>
                  <p:nvPr/>
                </p:nvGrpSpPr>
                <p:grpSpPr>
                  <a:xfrm>
                    <a:off x="2447520" y="2514600"/>
                    <a:ext cx="201169" cy="212884"/>
                    <a:chOff x="2447520" y="2524882"/>
                    <a:chExt cx="201169" cy="212884"/>
                  </a:xfrm>
                </p:grpSpPr>
                <p:cxnSp>
                  <p:nvCxnSpPr>
                    <p:cNvPr id="167" name="Straight Connector 166"/>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4" name="Straight Arrow Connector 163"/>
                <p:cNvCxnSpPr>
                  <a:endCxn id="165"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6" name="Group 155"/>
              <p:cNvGrpSpPr/>
              <p:nvPr/>
            </p:nvGrpSpPr>
            <p:grpSpPr>
              <a:xfrm>
                <a:off x="4397681" y="4845369"/>
                <a:ext cx="232681" cy="564831"/>
                <a:chOff x="780160" y="1648024"/>
                <a:chExt cx="274457" cy="556342"/>
              </a:xfrm>
            </p:grpSpPr>
            <p:grpSp>
              <p:nvGrpSpPr>
                <p:cNvPr id="157" name="Group 156"/>
                <p:cNvGrpSpPr/>
                <p:nvPr/>
              </p:nvGrpSpPr>
              <p:grpSpPr>
                <a:xfrm>
                  <a:off x="853448" y="1981200"/>
                  <a:ext cx="201169" cy="223166"/>
                  <a:chOff x="2447520" y="2514600"/>
                  <a:chExt cx="201169" cy="223166"/>
                </a:xfrm>
              </p:grpSpPr>
              <p:sp>
                <p:nvSpPr>
                  <p:cNvPr id="159" name="Rectangle 158"/>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0" name="Group 159"/>
                  <p:cNvGrpSpPr/>
                  <p:nvPr/>
                </p:nvGrpSpPr>
                <p:grpSpPr>
                  <a:xfrm>
                    <a:off x="2447520" y="2514600"/>
                    <a:ext cx="201169" cy="212884"/>
                    <a:chOff x="2447520" y="2524882"/>
                    <a:chExt cx="201169" cy="212884"/>
                  </a:xfrm>
                </p:grpSpPr>
                <p:cxnSp>
                  <p:nvCxnSpPr>
                    <p:cNvPr id="161" name="Straight Connector 160"/>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8" name="Straight Arrow Connector 157"/>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p:nvGrpSpPr>
            <p:grpSpPr>
              <a:xfrm>
                <a:off x="5080527" y="4683435"/>
                <a:ext cx="177273" cy="225334"/>
                <a:chOff x="2447520" y="2514600"/>
                <a:chExt cx="201169" cy="223166"/>
              </a:xfrm>
            </p:grpSpPr>
            <p:sp>
              <p:nvSpPr>
                <p:cNvPr id="181" name="Rectangle 180"/>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2" name="Group 181"/>
                <p:cNvGrpSpPr/>
                <p:nvPr/>
              </p:nvGrpSpPr>
              <p:grpSpPr>
                <a:xfrm>
                  <a:off x="2447520" y="2514600"/>
                  <a:ext cx="201169" cy="212884"/>
                  <a:chOff x="2447520" y="2524882"/>
                  <a:chExt cx="201169" cy="212884"/>
                </a:xfrm>
              </p:grpSpPr>
              <p:cxnSp>
                <p:nvCxnSpPr>
                  <p:cNvPr id="183" name="Straight Connector 182"/>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89" name="Group 188"/>
              <p:cNvGrpSpPr/>
              <p:nvPr/>
            </p:nvGrpSpPr>
            <p:grpSpPr>
              <a:xfrm>
                <a:off x="6113452" y="4682198"/>
                <a:ext cx="170548" cy="226571"/>
                <a:chOff x="2447520" y="2514600"/>
                <a:chExt cx="201169" cy="223166"/>
              </a:xfrm>
            </p:grpSpPr>
            <p:sp>
              <p:nvSpPr>
                <p:cNvPr id="191" name="Rectangle 190"/>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2" name="Group 191"/>
                <p:cNvGrpSpPr/>
                <p:nvPr/>
              </p:nvGrpSpPr>
              <p:grpSpPr>
                <a:xfrm>
                  <a:off x="2447520" y="2514600"/>
                  <a:ext cx="201169" cy="212884"/>
                  <a:chOff x="2447520" y="2524882"/>
                  <a:chExt cx="201169" cy="212884"/>
                </a:xfrm>
              </p:grpSpPr>
              <p:cxnSp>
                <p:nvCxnSpPr>
                  <p:cNvPr id="193" name="Straight Connector 192"/>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21" name="Group 220"/>
              <p:cNvGrpSpPr/>
              <p:nvPr/>
            </p:nvGrpSpPr>
            <p:grpSpPr>
              <a:xfrm>
                <a:off x="7543800" y="3810000"/>
                <a:ext cx="170548" cy="226571"/>
                <a:chOff x="2447520" y="2514600"/>
                <a:chExt cx="201169" cy="223166"/>
              </a:xfrm>
            </p:grpSpPr>
            <p:sp>
              <p:nvSpPr>
                <p:cNvPr id="223" name="Rectangle 22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4" name="Group 223"/>
                <p:cNvGrpSpPr/>
                <p:nvPr/>
              </p:nvGrpSpPr>
              <p:grpSpPr>
                <a:xfrm>
                  <a:off x="2447520" y="2514600"/>
                  <a:ext cx="201169" cy="212884"/>
                  <a:chOff x="2447520" y="2524882"/>
                  <a:chExt cx="201169" cy="212884"/>
                </a:xfrm>
              </p:grpSpPr>
              <p:cxnSp>
                <p:nvCxnSpPr>
                  <p:cNvPr id="225" name="Straight Connector 22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35" name="Oval 234"/>
              <p:cNvSpPr/>
              <p:nvPr/>
            </p:nvSpPr>
            <p:spPr>
              <a:xfrm>
                <a:off x="4514094" y="22529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7" name="Oval 236"/>
              <p:cNvSpPr/>
              <p:nvPr/>
            </p:nvSpPr>
            <p:spPr>
              <a:xfrm>
                <a:off x="6419094" y="30464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9" name="Oval 238"/>
              <p:cNvSpPr/>
              <p:nvPr/>
            </p:nvSpPr>
            <p:spPr>
              <a:xfrm>
                <a:off x="1770894" y="384143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0" name="Oval 239"/>
              <p:cNvSpPr/>
              <p:nvPr/>
            </p:nvSpPr>
            <p:spPr>
              <a:xfrm>
                <a:off x="5504694" y="3816182"/>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243" name="Oval 242"/>
              <p:cNvSpPr/>
              <p:nvPr/>
            </p:nvSpPr>
            <p:spPr>
              <a:xfrm>
                <a:off x="3752094" y="38531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5" name="Oval 244"/>
              <p:cNvSpPr/>
              <p:nvPr/>
            </p:nvSpPr>
            <p:spPr>
              <a:xfrm>
                <a:off x="2819400" y="30464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6" name="Oval 245"/>
              <p:cNvSpPr/>
              <p:nvPr/>
            </p:nvSpPr>
            <p:spPr>
              <a:xfrm>
                <a:off x="1161294"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247" name="Oval 246"/>
              <p:cNvSpPr/>
              <p:nvPr/>
            </p:nvSpPr>
            <p:spPr>
              <a:xfrm>
                <a:off x="2228093"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8" name="Oval 247"/>
              <p:cNvSpPr/>
              <p:nvPr/>
            </p:nvSpPr>
            <p:spPr>
              <a:xfrm>
                <a:off x="3294893" y="46913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9" name="Oval 248"/>
              <p:cNvSpPr/>
              <p:nvPr/>
            </p:nvSpPr>
            <p:spPr>
              <a:xfrm>
                <a:off x="4209293" y="46913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cxnSp>
            <p:nvCxnSpPr>
              <p:cNvPr id="255" name="Straight Arrow Connector 254"/>
              <p:cNvCxnSpPr/>
              <p:nvPr/>
            </p:nvCxnSpPr>
            <p:spPr>
              <a:xfrm flipH="1">
                <a:off x="2962653" y="2351575"/>
                <a:ext cx="1551441"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p:nvPr/>
            </p:nvCxnSpPr>
            <p:spPr>
              <a:xfrm flipH="1">
                <a:off x="1953760" y="3221205"/>
                <a:ext cx="94184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43" idx="3"/>
              </p:cNvCxnSpPr>
              <p:nvPr/>
            </p:nvCxnSpPr>
            <p:spPr>
              <a:xfrm flipH="1">
                <a:off x="3438147" y="4021484"/>
                <a:ext cx="355905"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a:endCxn id="246" idx="7"/>
              </p:cNvCxnSpPr>
              <p:nvPr/>
            </p:nvCxnSpPr>
            <p:spPr>
              <a:xfrm flipH="1">
                <a:off x="1405842" y="4005590"/>
                <a:ext cx="422958" cy="7146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p:nvPr/>
            </p:nvCxnSpPr>
            <p:spPr>
              <a:xfrm flipH="1">
                <a:off x="5181600" y="4021484"/>
                <a:ext cx="405136"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p:nvPr/>
            </p:nvCxnSpPr>
            <p:spPr>
              <a:xfrm flipH="1">
                <a:off x="5647948" y="3243590"/>
                <a:ext cx="811214" cy="5725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4" name="Straight Arrow Connector 263"/>
              <p:cNvCxnSpPr/>
              <p:nvPr/>
            </p:nvCxnSpPr>
            <p:spPr>
              <a:xfrm>
                <a:off x="3048000" y="3221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a:off x="6705600" y="3221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9" name="Straight Arrow Connector 268"/>
              <p:cNvCxnSpPr/>
              <p:nvPr/>
            </p:nvCxnSpPr>
            <p:spPr>
              <a:xfrm>
                <a:off x="2029959" y="4005590"/>
                <a:ext cx="3413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0" name="Straight Arrow Connector 269"/>
              <p:cNvCxnSpPr/>
              <p:nvPr/>
            </p:nvCxnSpPr>
            <p:spPr>
              <a:xfrm>
                <a:off x="3942770" y="4013351"/>
                <a:ext cx="368932" cy="6700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1" name="Straight Arrow Connector 270"/>
              <p:cNvCxnSpPr/>
              <p:nvPr/>
            </p:nvCxnSpPr>
            <p:spPr>
              <a:xfrm>
                <a:off x="5763759" y="4005590"/>
                <a:ext cx="4175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p:nvPr/>
            </p:nvCxnSpPr>
            <p:spPr>
              <a:xfrm>
                <a:off x="4800600" y="2396344"/>
                <a:ext cx="1658562"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76" name="Group 275"/>
              <p:cNvGrpSpPr/>
              <p:nvPr/>
            </p:nvGrpSpPr>
            <p:grpSpPr>
              <a:xfrm>
                <a:off x="4419600" y="1600200"/>
                <a:ext cx="502924" cy="621357"/>
                <a:chOff x="1203952" y="3870811"/>
                <a:chExt cx="502924" cy="621357"/>
              </a:xfrm>
            </p:grpSpPr>
            <p:cxnSp>
              <p:nvCxnSpPr>
                <p:cNvPr id="313" name="Elbow Connector 312"/>
                <p:cNvCxnSpPr/>
                <p:nvPr/>
              </p:nvCxnSpPr>
              <p:spPr>
                <a:xfrm rot="16200000" flipH="1">
                  <a:off x="1306996" y="4339420"/>
                  <a:ext cx="301167" cy="4330"/>
                </a:xfrm>
                <a:prstGeom prst="bentConnector3">
                  <a:avLst>
                    <a:gd name="adj1" fmla="val 50000"/>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1203952" y="3870811"/>
                  <a:ext cx="502924" cy="369332"/>
                </a:xfrm>
                <a:prstGeom prst="rect">
                  <a:avLst/>
                </a:prstGeom>
                <a:noFill/>
                <a:ln>
                  <a:noFill/>
                </a:ln>
              </p:spPr>
              <p:txBody>
                <a:bodyPr wrap="square" rtlCol="0">
                  <a:spAutoFit/>
                </a:bodyPr>
                <a:lstStyle/>
                <a:p>
                  <a:r>
                    <a:rPr lang="en-US" b="1" dirty="0" smtClean="0"/>
                    <a:t>  T</a:t>
                  </a:r>
                  <a:endParaRPr lang="en-US" b="1" dirty="0"/>
                </a:p>
              </p:txBody>
            </p:sp>
          </p:grpSp>
          <p:sp>
            <p:nvSpPr>
              <p:cNvPr id="277" name="TextBox 276"/>
              <p:cNvSpPr txBox="1"/>
              <p:nvPr/>
            </p:nvSpPr>
            <p:spPr>
              <a:xfrm>
                <a:off x="1143000" y="4648200"/>
                <a:ext cx="256802" cy="261610"/>
              </a:xfrm>
              <a:prstGeom prst="rect">
                <a:avLst/>
              </a:prstGeom>
              <a:noFill/>
            </p:spPr>
            <p:txBody>
              <a:bodyPr wrap="none" rtlCol="0">
                <a:spAutoFit/>
              </a:bodyPr>
              <a:lstStyle/>
              <a:p>
                <a:r>
                  <a:rPr lang="en-US" sz="1100" b="1" dirty="0">
                    <a:solidFill>
                      <a:schemeClr val="bg2"/>
                    </a:solidFill>
                  </a:rPr>
                  <a:t>2</a:t>
                </a:r>
              </a:p>
            </p:txBody>
          </p:sp>
          <p:sp>
            <p:nvSpPr>
              <p:cNvPr id="278" name="TextBox 277"/>
              <p:cNvSpPr txBox="1"/>
              <p:nvPr/>
            </p:nvSpPr>
            <p:spPr>
              <a:xfrm>
                <a:off x="2819400" y="3014990"/>
                <a:ext cx="328936" cy="261610"/>
              </a:xfrm>
              <a:prstGeom prst="rect">
                <a:avLst/>
              </a:prstGeom>
              <a:noFill/>
            </p:spPr>
            <p:txBody>
              <a:bodyPr wrap="none" rtlCol="0">
                <a:spAutoFit/>
              </a:bodyPr>
              <a:lstStyle/>
              <a:p>
                <a:r>
                  <a:rPr lang="en-US" sz="1100" b="1" dirty="0" smtClean="0">
                    <a:solidFill>
                      <a:schemeClr val="bg2"/>
                    </a:solidFill>
                  </a:rPr>
                  <a:t>28</a:t>
                </a:r>
                <a:endParaRPr lang="en-US" sz="1100" b="1" dirty="0">
                  <a:solidFill>
                    <a:schemeClr val="bg2"/>
                  </a:solidFill>
                </a:endParaRPr>
              </a:p>
            </p:txBody>
          </p:sp>
          <p:sp>
            <p:nvSpPr>
              <p:cNvPr id="280" name="TextBox 279"/>
              <p:cNvSpPr txBox="1"/>
              <p:nvPr/>
            </p:nvSpPr>
            <p:spPr>
              <a:xfrm>
                <a:off x="4495800" y="2209800"/>
                <a:ext cx="328936" cy="261610"/>
              </a:xfrm>
              <a:prstGeom prst="rect">
                <a:avLst/>
              </a:prstGeom>
              <a:noFill/>
            </p:spPr>
            <p:txBody>
              <a:bodyPr wrap="none" rtlCol="0">
                <a:spAutoFit/>
              </a:bodyPr>
              <a:lstStyle/>
              <a:p>
                <a:r>
                  <a:rPr lang="en-US" sz="1100" b="1" dirty="0" smtClean="0">
                    <a:solidFill>
                      <a:schemeClr val="bg2"/>
                    </a:solidFill>
                  </a:rPr>
                  <a:t>46</a:t>
                </a:r>
                <a:endParaRPr lang="en-US" sz="1100" b="1" dirty="0">
                  <a:solidFill>
                    <a:schemeClr val="bg2"/>
                  </a:solidFill>
                </a:endParaRPr>
              </a:p>
            </p:txBody>
          </p:sp>
          <p:sp>
            <p:nvSpPr>
              <p:cNvPr id="281" name="TextBox 280"/>
              <p:cNvSpPr txBox="1"/>
              <p:nvPr/>
            </p:nvSpPr>
            <p:spPr>
              <a:xfrm>
                <a:off x="6400800" y="3014990"/>
                <a:ext cx="328936" cy="261610"/>
              </a:xfrm>
              <a:prstGeom prst="rect">
                <a:avLst/>
              </a:prstGeom>
              <a:noFill/>
            </p:spPr>
            <p:txBody>
              <a:bodyPr wrap="none" rtlCol="0">
                <a:spAutoFit/>
              </a:bodyPr>
              <a:lstStyle/>
              <a:p>
                <a:r>
                  <a:rPr lang="en-US" sz="1100" b="1" dirty="0" smtClean="0">
                    <a:solidFill>
                      <a:schemeClr val="bg2"/>
                    </a:solidFill>
                  </a:rPr>
                  <a:t>67</a:t>
                </a:r>
                <a:endParaRPr lang="en-US" sz="1100" b="1" dirty="0">
                  <a:solidFill>
                    <a:schemeClr val="bg2"/>
                  </a:solidFill>
                </a:endParaRPr>
              </a:p>
            </p:txBody>
          </p:sp>
          <p:sp>
            <p:nvSpPr>
              <p:cNvPr id="298" name="TextBox 297"/>
              <p:cNvSpPr txBox="1"/>
              <p:nvPr/>
            </p:nvSpPr>
            <p:spPr>
              <a:xfrm>
                <a:off x="2209800" y="4648200"/>
                <a:ext cx="328936" cy="261610"/>
              </a:xfrm>
              <a:prstGeom prst="rect">
                <a:avLst/>
              </a:prstGeom>
              <a:noFill/>
            </p:spPr>
            <p:txBody>
              <a:bodyPr wrap="none" rtlCol="0">
                <a:spAutoFit/>
              </a:bodyPr>
              <a:lstStyle/>
              <a:p>
                <a:r>
                  <a:rPr lang="en-US" sz="1100" b="1" dirty="0" smtClean="0">
                    <a:solidFill>
                      <a:schemeClr val="bg2"/>
                    </a:solidFill>
                  </a:rPr>
                  <a:t>25</a:t>
                </a:r>
                <a:endParaRPr lang="en-US" sz="1100" b="1" dirty="0">
                  <a:solidFill>
                    <a:schemeClr val="bg2"/>
                  </a:solidFill>
                </a:endParaRPr>
              </a:p>
            </p:txBody>
          </p:sp>
          <p:sp>
            <p:nvSpPr>
              <p:cNvPr id="304" name="TextBox 303"/>
              <p:cNvSpPr txBox="1"/>
              <p:nvPr/>
            </p:nvSpPr>
            <p:spPr>
              <a:xfrm>
                <a:off x="1770894" y="3776990"/>
                <a:ext cx="256802" cy="261610"/>
              </a:xfrm>
              <a:prstGeom prst="rect">
                <a:avLst/>
              </a:prstGeom>
              <a:noFill/>
            </p:spPr>
            <p:txBody>
              <a:bodyPr wrap="none" rtlCol="0">
                <a:spAutoFit/>
              </a:bodyPr>
              <a:lstStyle/>
              <a:p>
                <a:r>
                  <a:rPr lang="en-US" sz="1100" b="1" dirty="0" smtClean="0">
                    <a:solidFill>
                      <a:schemeClr val="bg2"/>
                    </a:solidFill>
                  </a:rPr>
                  <a:t>5</a:t>
                </a:r>
                <a:endParaRPr lang="en-US" sz="1100" b="1" dirty="0">
                  <a:solidFill>
                    <a:schemeClr val="bg2"/>
                  </a:solidFill>
                </a:endParaRPr>
              </a:p>
            </p:txBody>
          </p:sp>
          <p:sp>
            <p:nvSpPr>
              <p:cNvPr id="305" name="TextBox 304"/>
              <p:cNvSpPr txBox="1"/>
              <p:nvPr/>
            </p:nvSpPr>
            <p:spPr>
              <a:xfrm>
                <a:off x="3276600" y="4648200"/>
                <a:ext cx="328936" cy="261610"/>
              </a:xfrm>
              <a:prstGeom prst="rect">
                <a:avLst/>
              </a:prstGeom>
              <a:noFill/>
            </p:spPr>
            <p:txBody>
              <a:bodyPr wrap="none" rtlCol="0">
                <a:spAutoFit/>
              </a:bodyPr>
              <a:lstStyle/>
              <a:p>
                <a:r>
                  <a:rPr lang="en-US" sz="1100" b="1" dirty="0" smtClean="0">
                    <a:solidFill>
                      <a:schemeClr val="bg2"/>
                    </a:solidFill>
                  </a:rPr>
                  <a:t>31</a:t>
                </a:r>
                <a:endParaRPr lang="en-US" sz="1100" b="1" dirty="0">
                  <a:solidFill>
                    <a:schemeClr val="bg2"/>
                  </a:solidFill>
                </a:endParaRPr>
              </a:p>
            </p:txBody>
          </p:sp>
          <p:sp>
            <p:nvSpPr>
              <p:cNvPr id="306" name="TextBox 305"/>
              <p:cNvSpPr txBox="1"/>
              <p:nvPr/>
            </p:nvSpPr>
            <p:spPr>
              <a:xfrm>
                <a:off x="4166864" y="4648200"/>
                <a:ext cx="328936" cy="261610"/>
              </a:xfrm>
              <a:prstGeom prst="rect">
                <a:avLst/>
              </a:prstGeom>
              <a:noFill/>
            </p:spPr>
            <p:txBody>
              <a:bodyPr wrap="none" rtlCol="0">
                <a:spAutoFit/>
              </a:bodyPr>
              <a:lstStyle/>
              <a:p>
                <a:r>
                  <a:rPr lang="en-US" sz="1100" b="1" dirty="0">
                    <a:solidFill>
                      <a:schemeClr val="bg2"/>
                    </a:solidFill>
                  </a:rPr>
                  <a:t>4</a:t>
                </a:r>
                <a:r>
                  <a:rPr lang="en-US" sz="1100" b="1" dirty="0" smtClean="0">
                    <a:solidFill>
                      <a:schemeClr val="bg2"/>
                    </a:solidFill>
                  </a:rPr>
                  <a:t>1</a:t>
                </a:r>
                <a:endParaRPr lang="en-US" sz="1100" b="1" dirty="0">
                  <a:solidFill>
                    <a:schemeClr val="bg2"/>
                  </a:solidFill>
                </a:endParaRPr>
              </a:p>
            </p:txBody>
          </p:sp>
          <p:sp>
            <p:nvSpPr>
              <p:cNvPr id="307" name="TextBox 306"/>
              <p:cNvSpPr txBox="1"/>
              <p:nvPr/>
            </p:nvSpPr>
            <p:spPr>
              <a:xfrm>
                <a:off x="3733800" y="3810000"/>
                <a:ext cx="328936" cy="261610"/>
              </a:xfrm>
              <a:prstGeom prst="rect">
                <a:avLst/>
              </a:prstGeom>
              <a:noFill/>
            </p:spPr>
            <p:txBody>
              <a:bodyPr wrap="none" rtlCol="0">
                <a:spAutoFit/>
              </a:bodyPr>
              <a:lstStyle/>
              <a:p>
                <a:r>
                  <a:rPr lang="en-US" sz="1100" b="1" dirty="0" smtClean="0">
                    <a:solidFill>
                      <a:schemeClr val="bg2"/>
                    </a:solidFill>
                  </a:rPr>
                  <a:t>35</a:t>
                </a:r>
                <a:endParaRPr lang="en-US" sz="1100" b="1" dirty="0">
                  <a:solidFill>
                    <a:schemeClr val="bg2"/>
                  </a:solidFill>
                </a:endParaRPr>
              </a:p>
            </p:txBody>
          </p:sp>
          <p:sp>
            <p:nvSpPr>
              <p:cNvPr id="308" name="TextBox 307"/>
              <p:cNvSpPr txBox="1"/>
              <p:nvPr/>
            </p:nvSpPr>
            <p:spPr>
              <a:xfrm>
                <a:off x="5486400" y="3776990"/>
                <a:ext cx="328936" cy="261610"/>
              </a:xfrm>
              <a:prstGeom prst="rect">
                <a:avLst/>
              </a:prstGeom>
              <a:noFill/>
            </p:spPr>
            <p:txBody>
              <a:bodyPr wrap="none" rtlCol="0">
                <a:spAutoFit/>
              </a:bodyPr>
              <a:lstStyle/>
              <a:p>
                <a:r>
                  <a:rPr lang="en-US" sz="1100" b="1" dirty="0" smtClean="0">
                    <a:solidFill>
                      <a:schemeClr val="bg2"/>
                    </a:solidFill>
                  </a:rPr>
                  <a:t>49</a:t>
                </a:r>
                <a:endParaRPr lang="en-US" sz="1100" b="1" dirty="0">
                  <a:solidFill>
                    <a:schemeClr val="bg2"/>
                  </a:solidFill>
                </a:endParaRPr>
              </a:p>
            </p:txBody>
          </p:sp>
        </p:grpSp>
        <p:grpSp>
          <p:nvGrpSpPr>
            <p:cNvPr id="113" name="Group 112"/>
            <p:cNvGrpSpPr/>
            <p:nvPr/>
          </p:nvGrpSpPr>
          <p:grpSpPr>
            <a:xfrm>
              <a:off x="7239000" y="3810000"/>
              <a:ext cx="762000" cy="717234"/>
              <a:chOff x="5562600" y="5410200"/>
              <a:chExt cx="762000" cy="717234"/>
            </a:xfrm>
          </p:grpSpPr>
          <p:grpSp>
            <p:nvGrpSpPr>
              <p:cNvPr id="114" name="Group 113"/>
              <p:cNvGrpSpPr/>
              <p:nvPr/>
            </p:nvGrpSpPr>
            <p:grpSpPr>
              <a:xfrm>
                <a:off x="5562600" y="5562600"/>
                <a:ext cx="762000" cy="564834"/>
                <a:chOff x="1524000" y="3048000"/>
                <a:chExt cx="762000" cy="564834"/>
              </a:xfrm>
            </p:grpSpPr>
            <p:grpSp>
              <p:nvGrpSpPr>
                <p:cNvPr id="118" name="Group 117"/>
                <p:cNvGrpSpPr/>
                <p:nvPr/>
              </p:nvGrpSpPr>
              <p:grpSpPr>
                <a:xfrm>
                  <a:off x="1524000" y="3092251"/>
                  <a:ext cx="279058" cy="520583"/>
                  <a:chOff x="853448" y="1688792"/>
                  <a:chExt cx="316674" cy="515574"/>
                </a:xfrm>
              </p:grpSpPr>
              <p:grpSp>
                <p:nvGrpSpPr>
                  <p:cNvPr id="154" name="Group 153"/>
                  <p:cNvGrpSpPr/>
                  <p:nvPr/>
                </p:nvGrpSpPr>
                <p:grpSpPr>
                  <a:xfrm>
                    <a:off x="853448" y="1981200"/>
                    <a:ext cx="201169" cy="223166"/>
                    <a:chOff x="2447520" y="2514600"/>
                    <a:chExt cx="201169" cy="223166"/>
                  </a:xfrm>
                </p:grpSpPr>
                <p:sp>
                  <p:nvSpPr>
                    <p:cNvPr id="170" name="Rectangle 169"/>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p:nvPr/>
                  </p:nvGrpSpPr>
                  <p:grpSpPr>
                    <a:xfrm>
                      <a:off x="2447520" y="2514600"/>
                      <a:ext cx="201169" cy="212884"/>
                      <a:chOff x="2447520" y="2524882"/>
                      <a:chExt cx="201169" cy="212884"/>
                    </a:xfrm>
                  </p:grpSpPr>
                  <p:cxnSp>
                    <p:nvCxnSpPr>
                      <p:cNvPr id="172" name="Straight Connector 171"/>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9" name="Straight Arrow Connector 168"/>
                  <p:cNvCxnSpPr>
                    <a:stCxn id="116" idx="3"/>
                    <a:endCxn id="170"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2053319" y="3048000"/>
                  <a:ext cx="232681" cy="564831"/>
                  <a:chOff x="780160" y="1648024"/>
                  <a:chExt cx="274457" cy="556342"/>
                </a:xfrm>
              </p:grpSpPr>
              <p:grpSp>
                <p:nvGrpSpPr>
                  <p:cNvPr id="120" name="Group 119"/>
                  <p:cNvGrpSpPr/>
                  <p:nvPr/>
                </p:nvGrpSpPr>
                <p:grpSpPr>
                  <a:xfrm>
                    <a:off x="853448" y="1981200"/>
                    <a:ext cx="201169" cy="223166"/>
                    <a:chOff x="2447520" y="2514600"/>
                    <a:chExt cx="201169" cy="223166"/>
                  </a:xfrm>
                </p:grpSpPr>
                <p:sp>
                  <p:nvSpPr>
                    <p:cNvPr id="122" name="Rectangle 12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p:cNvGrpSpPr/>
                    <p:nvPr/>
                  </p:nvGrpSpPr>
                  <p:grpSpPr>
                    <a:xfrm>
                      <a:off x="2447520" y="2514600"/>
                      <a:ext cx="201169" cy="212884"/>
                      <a:chOff x="2447520" y="2524882"/>
                      <a:chExt cx="201169" cy="212884"/>
                    </a:xfrm>
                  </p:grpSpPr>
                  <p:cxnSp>
                    <p:nvCxnSpPr>
                      <p:cNvPr id="138" name="Straight Connector 137"/>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1" name="Straight Arrow Connector 120"/>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15" name="Group 114"/>
              <p:cNvGrpSpPr/>
              <p:nvPr/>
            </p:nvGrpSpPr>
            <p:grpSpPr>
              <a:xfrm>
                <a:off x="5791200" y="5410200"/>
                <a:ext cx="396062" cy="261610"/>
                <a:chOff x="7443464" y="3624590"/>
                <a:chExt cx="396062" cy="261610"/>
              </a:xfrm>
            </p:grpSpPr>
            <p:sp>
              <p:nvSpPr>
                <p:cNvPr id="116" name="Oval 115"/>
                <p:cNvSpPr/>
                <p:nvPr/>
              </p:nvSpPr>
              <p:spPr>
                <a:xfrm>
                  <a:off x="7443464" y="3635029"/>
                  <a:ext cx="344558" cy="2181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17" name="TextBox 116"/>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8</a:t>
                  </a:r>
                  <a:r>
                    <a:rPr lang="en-US" sz="1100" b="1" dirty="0" smtClean="0">
                      <a:solidFill>
                        <a:schemeClr val="bg2"/>
                      </a:solidFill>
                    </a:rPr>
                    <a:t>3</a:t>
                  </a:r>
                  <a:endParaRPr lang="en-US" sz="1100" b="1" dirty="0">
                    <a:solidFill>
                      <a:schemeClr val="bg2"/>
                    </a:solidFill>
                  </a:endParaRPr>
                </a:p>
              </p:txBody>
            </p:sp>
          </p:grpSp>
        </p:grpSp>
        <p:grpSp>
          <p:nvGrpSpPr>
            <p:cNvPr id="178" name="Group 177"/>
            <p:cNvGrpSpPr/>
            <p:nvPr/>
          </p:nvGrpSpPr>
          <p:grpSpPr>
            <a:xfrm>
              <a:off x="5791200" y="4692966"/>
              <a:ext cx="762000" cy="717234"/>
              <a:chOff x="5562600" y="5410200"/>
              <a:chExt cx="762000" cy="717234"/>
            </a:xfrm>
          </p:grpSpPr>
          <p:grpSp>
            <p:nvGrpSpPr>
              <p:cNvPr id="180" name="Group 179"/>
              <p:cNvGrpSpPr/>
              <p:nvPr/>
            </p:nvGrpSpPr>
            <p:grpSpPr>
              <a:xfrm>
                <a:off x="5562600" y="5562600"/>
                <a:ext cx="762000" cy="564834"/>
                <a:chOff x="1524000" y="3048000"/>
                <a:chExt cx="762000" cy="564834"/>
              </a:xfrm>
            </p:grpSpPr>
            <p:grpSp>
              <p:nvGrpSpPr>
                <p:cNvPr id="188" name="Group 187"/>
                <p:cNvGrpSpPr/>
                <p:nvPr/>
              </p:nvGrpSpPr>
              <p:grpSpPr>
                <a:xfrm>
                  <a:off x="1524000" y="3092251"/>
                  <a:ext cx="279058" cy="520583"/>
                  <a:chOff x="853448" y="1688792"/>
                  <a:chExt cx="316674" cy="515574"/>
                </a:xfrm>
              </p:grpSpPr>
              <p:grpSp>
                <p:nvGrpSpPr>
                  <p:cNvPr id="201" name="Group 200"/>
                  <p:cNvGrpSpPr/>
                  <p:nvPr/>
                </p:nvGrpSpPr>
                <p:grpSpPr>
                  <a:xfrm>
                    <a:off x="853448" y="1981200"/>
                    <a:ext cx="201169" cy="223166"/>
                    <a:chOff x="2447520" y="2514600"/>
                    <a:chExt cx="201169" cy="223166"/>
                  </a:xfrm>
                </p:grpSpPr>
                <p:sp>
                  <p:nvSpPr>
                    <p:cNvPr id="203" name="Rectangle 20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4" name="Group 203"/>
                    <p:cNvGrpSpPr/>
                    <p:nvPr/>
                  </p:nvGrpSpPr>
                  <p:grpSpPr>
                    <a:xfrm>
                      <a:off x="2447520" y="2514600"/>
                      <a:ext cx="201169" cy="212884"/>
                      <a:chOff x="2447520" y="2524882"/>
                      <a:chExt cx="201169" cy="212884"/>
                    </a:xfrm>
                  </p:grpSpPr>
                  <p:cxnSp>
                    <p:nvCxnSpPr>
                      <p:cNvPr id="205" name="Straight Connector 20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02" name="Straight Arrow Connector 201"/>
                  <p:cNvCxnSpPr>
                    <a:stCxn id="186" idx="3"/>
                    <a:endCxn id="203"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90" name="Group 189"/>
                <p:cNvGrpSpPr/>
                <p:nvPr/>
              </p:nvGrpSpPr>
              <p:grpSpPr>
                <a:xfrm>
                  <a:off x="2053319" y="3048000"/>
                  <a:ext cx="232681" cy="564831"/>
                  <a:chOff x="780160" y="1648024"/>
                  <a:chExt cx="274457" cy="556342"/>
                </a:xfrm>
              </p:grpSpPr>
              <p:grpSp>
                <p:nvGrpSpPr>
                  <p:cNvPr id="195" name="Group 194"/>
                  <p:cNvGrpSpPr/>
                  <p:nvPr/>
                </p:nvGrpSpPr>
                <p:grpSpPr>
                  <a:xfrm>
                    <a:off x="853448" y="1981200"/>
                    <a:ext cx="201169" cy="223166"/>
                    <a:chOff x="2447520" y="2514600"/>
                    <a:chExt cx="201169" cy="223166"/>
                  </a:xfrm>
                </p:grpSpPr>
                <p:sp>
                  <p:nvSpPr>
                    <p:cNvPr id="197" name="Rectangle 19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8" name="Group 197"/>
                    <p:cNvGrpSpPr/>
                    <p:nvPr/>
                  </p:nvGrpSpPr>
                  <p:grpSpPr>
                    <a:xfrm>
                      <a:off x="2447520" y="2514600"/>
                      <a:ext cx="201169" cy="212884"/>
                      <a:chOff x="2447520" y="2524882"/>
                      <a:chExt cx="201169" cy="212884"/>
                    </a:xfrm>
                  </p:grpSpPr>
                  <p:cxnSp>
                    <p:nvCxnSpPr>
                      <p:cNvPr id="199" name="Straight Connector 19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96" name="Straight Arrow Connector 19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85" name="Group 184"/>
              <p:cNvGrpSpPr/>
              <p:nvPr/>
            </p:nvGrpSpPr>
            <p:grpSpPr>
              <a:xfrm>
                <a:off x="5791200" y="5410200"/>
                <a:ext cx="396062" cy="261610"/>
                <a:chOff x="7443464" y="3624590"/>
                <a:chExt cx="396062" cy="261610"/>
              </a:xfrm>
            </p:grpSpPr>
            <p:sp>
              <p:nvSpPr>
                <p:cNvPr id="186" name="Oval 185"/>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87" name="TextBox 186"/>
                <p:cNvSpPr txBox="1"/>
                <p:nvPr/>
              </p:nvSpPr>
              <p:spPr>
                <a:xfrm>
                  <a:off x="7443464" y="3624590"/>
                  <a:ext cx="396062" cy="261610"/>
                </a:xfrm>
                <a:prstGeom prst="rect">
                  <a:avLst/>
                </a:prstGeom>
                <a:noFill/>
              </p:spPr>
              <p:txBody>
                <a:bodyPr wrap="square" rtlCol="0">
                  <a:spAutoFit/>
                </a:bodyPr>
                <a:lstStyle/>
                <a:p>
                  <a:r>
                    <a:rPr lang="en-US" sz="1100" b="1" dirty="0" smtClean="0">
                      <a:solidFill>
                        <a:schemeClr val="bg2"/>
                      </a:solidFill>
                    </a:rPr>
                    <a:t>54</a:t>
                  </a:r>
                  <a:endParaRPr lang="en-US" sz="1100" b="1" dirty="0">
                    <a:solidFill>
                      <a:schemeClr val="bg2"/>
                    </a:solidFill>
                  </a:endParaRPr>
                </a:p>
              </p:txBody>
            </p:sp>
          </p:grpSp>
        </p:grpSp>
        <p:grpSp>
          <p:nvGrpSpPr>
            <p:cNvPr id="208" name="Group 207"/>
            <p:cNvGrpSpPr/>
            <p:nvPr/>
          </p:nvGrpSpPr>
          <p:grpSpPr>
            <a:xfrm>
              <a:off x="4191000" y="5181600"/>
              <a:ext cx="762000" cy="717234"/>
              <a:chOff x="5562600" y="5410200"/>
              <a:chExt cx="762000" cy="717234"/>
            </a:xfrm>
          </p:grpSpPr>
          <p:grpSp>
            <p:nvGrpSpPr>
              <p:cNvPr id="209" name="Group 208"/>
              <p:cNvGrpSpPr/>
              <p:nvPr/>
            </p:nvGrpSpPr>
            <p:grpSpPr>
              <a:xfrm>
                <a:off x="5562600" y="5562600"/>
                <a:ext cx="762000" cy="564834"/>
                <a:chOff x="1524000" y="3048000"/>
                <a:chExt cx="762000" cy="564834"/>
              </a:xfrm>
            </p:grpSpPr>
            <p:grpSp>
              <p:nvGrpSpPr>
                <p:cNvPr id="213" name="Group 212"/>
                <p:cNvGrpSpPr/>
                <p:nvPr/>
              </p:nvGrpSpPr>
              <p:grpSpPr>
                <a:xfrm>
                  <a:off x="1524000" y="3092251"/>
                  <a:ext cx="279058" cy="520583"/>
                  <a:chOff x="853448" y="1688792"/>
                  <a:chExt cx="316674" cy="515574"/>
                </a:xfrm>
              </p:grpSpPr>
              <p:grpSp>
                <p:nvGrpSpPr>
                  <p:cNvPr id="222" name="Group 221"/>
                  <p:cNvGrpSpPr/>
                  <p:nvPr/>
                </p:nvGrpSpPr>
                <p:grpSpPr>
                  <a:xfrm>
                    <a:off x="853448" y="1981200"/>
                    <a:ext cx="201169" cy="223166"/>
                    <a:chOff x="2447520" y="2514600"/>
                    <a:chExt cx="201169" cy="223166"/>
                  </a:xfrm>
                </p:grpSpPr>
                <p:sp>
                  <p:nvSpPr>
                    <p:cNvPr id="228" name="Rectangle 227"/>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9" name="Group 228"/>
                    <p:cNvGrpSpPr/>
                    <p:nvPr/>
                  </p:nvGrpSpPr>
                  <p:grpSpPr>
                    <a:xfrm>
                      <a:off x="2447520" y="2514600"/>
                      <a:ext cx="201169" cy="212884"/>
                      <a:chOff x="2447520" y="2524882"/>
                      <a:chExt cx="201169" cy="212884"/>
                    </a:xfrm>
                  </p:grpSpPr>
                  <p:cxnSp>
                    <p:nvCxnSpPr>
                      <p:cNvPr id="230" name="Straight Connector 229"/>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27" name="Straight Arrow Connector 226"/>
                  <p:cNvCxnSpPr>
                    <a:stCxn id="211" idx="3"/>
                    <a:endCxn id="228"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14" name="Group 213"/>
                <p:cNvGrpSpPr/>
                <p:nvPr/>
              </p:nvGrpSpPr>
              <p:grpSpPr>
                <a:xfrm>
                  <a:off x="2053319" y="3048000"/>
                  <a:ext cx="232681" cy="564831"/>
                  <a:chOff x="780160" y="1648024"/>
                  <a:chExt cx="274457" cy="556342"/>
                </a:xfrm>
              </p:grpSpPr>
              <p:grpSp>
                <p:nvGrpSpPr>
                  <p:cNvPr id="215" name="Group 214"/>
                  <p:cNvGrpSpPr/>
                  <p:nvPr/>
                </p:nvGrpSpPr>
                <p:grpSpPr>
                  <a:xfrm>
                    <a:off x="853448" y="1981200"/>
                    <a:ext cx="201169" cy="223166"/>
                    <a:chOff x="2447520" y="2514600"/>
                    <a:chExt cx="201169" cy="223166"/>
                  </a:xfrm>
                </p:grpSpPr>
                <p:sp>
                  <p:nvSpPr>
                    <p:cNvPr id="217" name="Rectangle 21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8" name="Group 217"/>
                    <p:cNvGrpSpPr/>
                    <p:nvPr/>
                  </p:nvGrpSpPr>
                  <p:grpSpPr>
                    <a:xfrm>
                      <a:off x="2447520" y="2514600"/>
                      <a:ext cx="201169" cy="212884"/>
                      <a:chOff x="2447520" y="2524882"/>
                      <a:chExt cx="201169" cy="212884"/>
                    </a:xfrm>
                  </p:grpSpPr>
                  <p:cxnSp>
                    <p:nvCxnSpPr>
                      <p:cNvPr id="219" name="Straight Connector 21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16" name="Straight Arrow Connector 21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10" name="Group 209"/>
              <p:cNvGrpSpPr/>
              <p:nvPr/>
            </p:nvGrpSpPr>
            <p:grpSpPr>
              <a:xfrm>
                <a:off x="5791200" y="5410200"/>
                <a:ext cx="396062" cy="261610"/>
                <a:chOff x="7443464" y="3624590"/>
                <a:chExt cx="396062" cy="261610"/>
              </a:xfrm>
            </p:grpSpPr>
            <p:sp>
              <p:nvSpPr>
                <p:cNvPr id="211" name="Oval 210"/>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12" name="TextBox 211"/>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4</a:t>
                  </a:r>
                  <a:r>
                    <a:rPr lang="en-US" sz="1100" b="1" dirty="0" smtClean="0">
                      <a:solidFill>
                        <a:schemeClr val="bg2"/>
                      </a:solidFill>
                    </a:rPr>
                    <a:t>4</a:t>
                  </a:r>
                  <a:endParaRPr lang="en-US" sz="1100" b="1" dirty="0">
                    <a:solidFill>
                      <a:schemeClr val="bg2"/>
                    </a:solidFill>
                  </a:endParaRPr>
                </a:p>
              </p:txBody>
            </p:sp>
          </p:grpSp>
        </p:grpSp>
      </p:grpSp>
      <p:sp>
        <p:nvSpPr>
          <p:cNvPr id="3" name="Down Ribbon 2"/>
          <p:cNvSpPr/>
          <p:nvPr/>
        </p:nvSpPr>
        <p:spPr>
          <a:xfrm>
            <a:off x="5968473" y="1797952"/>
            <a:ext cx="2718327" cy="9452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Deletion of </a:t>
            </a:r>
            <a:r>
              <a:rPr lang="en-US" sz="1600" b="1" dirty="0" smtClean="0">
                <a:solidFill>
                  <a:schemeClr val="tx1"/>
                </a:solidFill>
              </a:rPr>
              <a:t>31 </a:t>
            </a:r>
            <a:r>
              <a:rPr lang="en-US" sz="1600" dirty="0" smtClean="0">
                <a:solidFill>
                  <a:schemeClr val="tx1"/>
                </a:solidFill>
              </a:rPr>
              <a:t>is easy.</a:t>
            </a:r>
          </a:p>
          <a:p>
            <a:pPr algn="ctr"/>
            <a:r>
              <a:rPr lang="en-US" sz="1600" b="1" dirty="0" smtClean="0">
                <a:solidFill>
                  <a:schemeClr val="tx1"/>
                </a:solidFill>
              </a:rPr>
              <a:t>Can you see ?</a:t>
            </a:r>
            <a:endParaRPr lang="en-US" sz="1600" b="1" dirty="0">
              <a:solidFill>
                <a:schemeClr val="tx1"/>
              </a:solidFill>
            </a:endParaRPr>
          </a:p>
        </p:txBody>
      </p:sp>
      <p:grpSp>
        <p:nvGrpSpPr>
          <p:cNvPr id="175" name="Group 174"/>
          <p:cNvGrpSpPr/>
          <p:nvPr/>
        </p:nvGrpSpPr>
        <p:grpSpPr>
          <a:xfrm>
            <a:off x="3200400" y="4679196"/>
            <a:ext cx="508578" cy="197604"/>
            <a:chOff x="3581400" y="3657600"/>
            <a:chExt cx="508578" cy="197604"/>
          </a:xfrm>
        </p:grpSpPr>
        <p:cxnSp>
          <p:nvCxnSpPr>
            <p:cNvPr id="176" name="Straight Connector 175"/>
            <p:cNvCxnSpPr/>
            <p:nvPr/>
          </p:nvCxnSpPr>
          <p:spPr>
            <a:xfrm flipV="1">
              <a:off x="3581400" y="3657600"/>
              <a:ext cx="508578" cy="1807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3581400" y="3657600"/>
              <a:ext cx="507133" cy="1976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3123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3"/>
                                        </p:tgtEl>
                                      </p:cBhvr>
                                    </p:animEffect>
                                    <p:set>
                                      <p:cBhvr>
                                        <p:cTn id="21" dur="1" fill="hold">
                                          <p:stCondLst>
                                            <p:cond delay="499"/>
                                          </p:stCondLst>
                                        </p:cTn>
                                        <p:tgtEl>
                                          <p:spTgt spid="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75"/>
                                        </p:tgtEl>
                                        <p:attrNameLst>
                                          <p:attrName>style.visibility</p:attrName>
                                        </p:attrNameLst>
                                      </p:cBhvr>
                                      <p:to>
                                        <p:strVal val="visible"/>
                                      </p:to>
                                    </p:set>
                                    <p:animEffect transition="in" filter="wipe(down)">
                                      <p:cBhvr>
                                        <p:cTn id="26"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3"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7030A0"/>
                </a:solidFill>
              </a:rPr>
              <a:t>Is deletion of a node </a:t>
            </a:r>
            <a:r>
              <a:rPr lang="en-US" sz="3200" b="1" dirty="0" smtClean="0">
                <a:solidFill>
                  <a:srgbClr val="C00000"/>
                </a:solidFill>
              </a:rPr>
              <a:t>easier </a:t>
            </a:r>
            <a:r>
              <a:rPr lang="en-US" sz="3200" b="1" dirty="0" smtClean="0">
                <a:solidFill>
                  <a:srgbClr val="7030A0"/>
                </a:solidFill>
              </a:rPr>
              <a:t>for some cases ?</a:t>
            </a:r>
            <a:endParaRPr lang="en-US" sz="3200" b="1" dirty="0">
              <a:solidFill>
                <a:srgbClr val="7030A0"/>
              </a:solidFill>
            </a:endParaRPr>
          </a:p>
        </p:txBody>
      </p:sp>
      <p:sp>
        <p:nvSpPr>
          <p:cNvPr id="8" name="Content Placeholder 7"/>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8</a:t>
            </a:fld>
            <a:endParaRPr lang="en-US"/>
          </a:p>
        </p:txBody>
      </p:sp>
      <p:grpSp>
        <p:nvGrpSpPr>
          <p:cNvPr id="5" name="Group 4"/>
          <p:cNvGrpSpPr/>
          <p:nvPr/>
        </p:nvGrpSpPr>
        <p:grpSpPr>
          <a:xfrm>
            <a:off x="990601" y="1600200"/>
            <a:ext cx="6723747" cy="3810000"/>
            <a:chOff x="990601" y="1600200"/>
            <a:chExt cx="6723747" cy="3810000"/>
          </a:xfrm>
        </p:grpSpPr>
        <p:grpSp>
          <p:nvGrpSpPr>
            <p:cNvPr id="21" name="Group 20"/>
            <p:cNvGrpSpPr/>
            <p:nvPr/>
          </p:nvGrpSpPr>
          <p:grpSpPr>
            <a:xfrm>
              <a:off x="990601" y="4845369"/>
              <a:ext cx="225309" cy="564831"/>
              <a:chOff x="853448" y="1644969"/>
              <a:chExt cx="255680" cy="559397"/>
            </a:xfrm>
          </p:grpSpPr>
          <p:grpSp>
            <p:nvGrpSpPr>
              <p:cNvPr id="22" name="Group 21"/>
              <p:cNvGrpSpPr/>
              <p:nvPr/>
            </p:nvGrpSpPr>
            <p:grpSpPr>
              <a:xfrm>
                <a:off x="853448" y="1981200"/>
                <a:ext cx="201169" cy="223166"/>
                <a:chOff x="2447520" y="2514600"/>
                <a:chExt cx="201169" cy="223166"/>
              </a:xfrm>
            </p:grpSpPr>
            <p:sp>
              <p:nvSpPr>
                <p:cNvPr id="24" name="Rectangle 23"/>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2447520" y="2514600"/>
                  <a:ext cx="201169" cy="212884"/>
                  <a:chOff x="2447520" y="2524882"/>
                  <a:chExt cx="201169" cy="212884"/>
                </a:xfrm>
              </p:grpSpPr>
              <p:cxnSp>
                <p:nvCxnSpPr>
                  <p:cNvPr id="26" name="Straight Connector 25"/>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3" name="Straight Arrow Connector 22"/>
              <p:cNvCxnSpPr>
                <a:endCxn id="24"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349682" y="4845369"/>
              <a:ext cx="232681" cy="564831"/>
              <a:chOff x="780160" y="1648024"/>
              <a:chExt cx="274457" cy="556342"/>
            </a:xfrm>
          </p:grpSpPr>
          <p:grpSp>
            <p:nvGrpSpPr>
              <p:cNvPr id="80" name="Group 79"/>
              <p:cNvGrpSpPr/>
              <p:nvPr/>
            </p:nvGrpSpPr>
            <p:grpSpPr>
              <a:xfrm>
                <a:off x="853448" y="1981200"/>
                <a:ext cx="201169" cy="223166"/>
                <a:chOff x="2447520" y="2514600"/>
                <a:chExt cx="201169" cy="223166"/>
              </a:xfrm>
            </p:grpSpPr>
            <p:sp>
              <p:nvSpPr>
                <p:cNvPr id="82" name="Rectangle 8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p:cNvGrpSpPr/>
                <p:nvPr/>
              </p:nvGrpSpPr>
              <p:grpSpPr>
                <a:xfrm>
                  <a:off x="2447520" y="2514600"/>
                  <a:ext cx="201169" cy="212884"/>
                  <a:chOff x="2447520" y="2524882"/>
                  <a:chExt cx="201169" cy="212884"/>
                </a:xfrm>
              </p:grpSpPr>
              <p:cxnSp>
                <p:nvCxnSpPr>
                  <p:cNvPr id="84" name="Straight Connector 83"/>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81" name="Straight Arrow Connector 80"/>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2057400" y="4845369"/>
              <a:ext cx="225309" cy="564831"/>
              <a:chOff x="853448" y="1644969"/>
              <a:chExt cx="255680" cy="559397"/>
            </a:xfrm>
          </p:grpSpPr>
          <p:grpSp>
            <p:nvGrpSpPr>
              <p:cNvPr id="131" name="Group 130"/>
              <p:cNvGrpSpPr/>
              <p:nvPr/>
            </p:nvGrpSpPr>
            <p:grpSpPr>
              <a:xfrm>
                <a:off x="853448" y="1981200"/>
                <a:ext cx="201169" cy="223166"/>
                <a:chOff x="2447520" y="2514600"/>
                <a:chExt cx="201169" cy="223166"/>
              </a:xfrm>
            </p:grpSpPr>
            <p:sp>
              <p:nvSpPr>
                <p:cNvPr id="133" name="Rectangle 13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oup 133"/>
                <p:cNvGrpSpPr/>
                <p:nvPr/>
              </p:nvGrpSpPr>
              <p:grpSpPr>
                <a:xfrm>
                  <a:off x="2447520" y="2514600"/>
                  <a:ext cx="201169" cy="212884"/>
                  <a:chOff x="2447520" y="2524882"/>
                  <a:chExt cx="201169" cy="212884"/>
                </a:xfrm>
              </p:grpSpPr>
              <p:cxnSp>
                <p:nvCxnSpPr>
                  <p:cNvPr id="135" name="Straight Connector 13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32" name="Straight Arrow Connector 131"/>
              <p:cNvCxnSpPr>
                <a:endCxn id="133"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2416481" y="4845369"/>
              <a:ext cx="232681" cy="564831"/>
              <a:chOff x="780160" y="1648024"/>
              <a:chExt cx="274457" cy="556342"/>
            </a:xfrm>
          </p:grpSpPr>
          <p:grpSp>
            <p:nvGrpSpPr>
              <p:cNvPr id="125" name="Group 124"/>
              <p:cNvGrpSpPr/>
              <p:nvPr/>
            </p:nvGrpSpPr>
            <p:grpSpPr>
              <a:xfrm>
                <a:off x="853448" y="1981200"/>
                <a:ext cx="201169" cy="223166"/>
                <a:chOff x="2447520" y="2514600"/>
                <a:chExt cx="201169" cy="223166"/>
              </a:xfrm>
            </p:grpSpPr>
            <p:sp>
              <p:nvSpPr>
                <p:cNvPr id="127" name="Rectangle 12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8" name="Group 127"/>
                <p:cNvGrpSpPr/>
                <p:nvPr/>
              </p:nvGrpSpPr>
              <p:grpSpPr>
                <a:xfrm>
                  <a:off x="2447520" y="2514600"/>
                  <a:ext cx="201169" cy="212884"/>
                  <a:chOff x="2447520" y="2524882"/>
                  <a:chExt cx="201169" cy="212884"/>
                </a:xfrm>
              </p:grpSpPr>
              <p:cxnSp>
                <p:nvCxnSpPr>
                  <p:cNvPr id="129" name="Straight Connector 12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6" name="Straight Arrow Connector 12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7" name="Group 146"/>
            <p:cNvGrpSpPr/>
            <p:nvPr/>
          </p:nvGrpSpPr>
          <p:grpSpPr>
            <a:xfrm>
              <a:off x="3352805" y="4724402"/>
              <a:ext cx="177273" cy="214960"/>
              <a:chOff x="2706940" y="2058556"/>
              <a:chExt cx="201169" cy="212891"/>
            </a:xfrm>
          </p:grpSpPr>
          <p:sp>
            <p:nvSpPr>
              <p:cNvPr id="149" name="Rectangle 148"/>
              <p:cNvSpPr/>
              <p:nvPr/>
            </p:nvSpPr>
            <p:spPr>
              <a:xfrm>
                <a:off x="2706940" y="2058556"/>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0" name="Group 149"/>
              <p:cNvGrpSpPr/>
              <p:nvPr/>
            </p:nvGrpSpPr>
            <p:grpSpPr>
              <a:xfrm>
                <a:off x="2706940" y="2058563"/>
                <a:ext cx="201169" cy="212884"/>
                <a:chOff x="2706940" y="2068845"/>
                <a:chExt cx="201169" cy="212884"/>
              </a:xfrm>
            </p:grpSpPr>
            <p:cxnSp>
              <p:nvCxnSpPr>
                <p:cNvPr id="151" name="Straight Connector 150"/>
                <p:cNvCxnSpPr/>
                <p:nvPr/>
              </p:nvCxnSpPr>
              <p:spPr>
                <a:xfrm flipH="1">
                  <a:off x="2706940" y="2068845"/>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2706940" y="2068845"/>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55" name="Group 154"/>
            <p:cNvGrpSpPr/>
            <p:nvPr/>
          </p:nvGrpSpPr>
          <p:grpSpPr>
            <a:xfrm>
              <a:off x="4038600" y="4845369"/>
              <a:ext cx="225309" cy="564831"/>
              <a:chOff x="853448" y="1644969"/>
              <a:chExt cx="255680" cy="559397"/>
            </a:xfrm>
          </p:grpSpPr>
          <p:grpSp>
            <p:nvGrpSpPr>
              <p:cNvPr id="163" name="Group 162"/>
              <p:cNvGrpSpPr/>
              <p:nvPr/>
            </p:nvGrpSpPr>
            <p:grpSpPr>
              <a:xfrm>
                <a:off x="853448" y="1981200"/>
                <a:ext cx="201169" cy="223166"/>
                <a:chOff x="2447520" y="2514600"/>
                <a:chExt cx="201169" cy="223166"/>
              </a:xfrm>
            </p:grpSpPr>
            <p:sp>
              <p:nvSpPr>
                <p:cNvPr id="165" name="Rectangle 164"/>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6" name="Group 165"/>
                <p:cNvGrpSpPr/>
                <p:nvPr/>
              </p:nvGrpSpPr>
              <p:grpSpPr>
                <a:xfrm>
                  <a:off x="2447520" y="2514600"/>
                  <a:ext cx="201169" cy="212884"/>
                  <a:chOff x="2447520" y="2524882"/>
                  <a:chExt cx="201169" cy="212884"/>
                </a:xfrm>
              </p:grpSpPr>
              <p:cxnSp>
                <p:nvCxnSpPr>
                  <p:cNvPr id="167" name="Straight Connector 166"/>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4" name="Straight Arrow Connector 163"/>
              <p:cNvCxnSpPr>
                <a:endCxn id="165"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6" name="Group 155"/>
            <p:cNvGrpSpPr/>
            <p:nvPr/>
          </p:nvGrpSpPr>
          <p:grpSpPr>
            <a:xfrm>
              <a:off x="4397681" y="4845369"/>
              <a:ext cx="232681" cy="564831"/>
              <a:chOff x="780160" y="1648024"/>
              <a:chExt cx="274457" cy="556342"/>
            </a:xfrm>
          </p:grpSpPr>
          <p:grpSp>
            <p:nvGrpSpPr>
              <p:cNvPr id="157" name="Group 156"/>
              <p:cNvGrpSpPr/>
              <p:nvPr/>
            </p:nvGrpSpPr>
            <p:grpSpPr>
              <a:xfrm>
                <a:off x="853448" y="1981200"/>
                <a:ext cx="201169" cy="223166"/>
                <a:chOff x="2447520" y="2514600"/>
                <a:chExt cx="201169" cy="223166"/>
              </a:xfrm>
            </p:grpSpPr>
            <p:sp>
              <p:nvSpPr>
                <p:cNvPr id="159" name="Rectangle 158"/>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0" name="Group 159"/>
                <p:cNvGrpSpPr/>
                <p:nvPr/>
              </p:nvGrpSpPr>
              <p:grpSpPr>
                <a:xfrm>
                  <a:off x="2447520" y="2514600"/>
                  <a:ext cx="201169" cy="212884"/>
                  <a:chOff x="2447520" y="2524882"/>
                  <a:chExt cx="201169" cy="212884"/>
                </a:xfrm>
              </p:grpSpPr>
              <p:cxnSp>
                <p:nvCxnSpPr>
                  <p:cNvPr id="161" name="Straight Connector 160"/>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8" name="Straight Arrow Connector 157"/>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p:nvGrpSpPr>
          <p:grpSpPr>
            <a:xfrm>
              <a:off x="5080527" y="4683435"/>
              <a:ext cx="177273" cy="225334"/>
              <a:chOff x="2447520" y="2514600"/>
              <a:chExt cx="201169" cy="223166"/>
            </a:xfrm>
          </p:grpSpPr>
          <p:sp>
            <p:nvSpPr>
              <p:cNvPr id="181" name="Rectangle 180"/>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2" name="Group 181"/>
              <p:cNvGrpSpPr/>
              <p:nvPr/>
            </p:nvGrpSpPr>
            <p:grpSpPr>
              <a:xfrm>
                <a:off x="2447520" y="2514600"/>
                <a:ext cx="201169" cy="212884"/>
                <a:chOff x="2447520" y="2524882"/>
                <a:chExt cx="201169" cy="212884"/>
              </a:xfrm>
            </p:grpSpPr>
            <p:cxnSp>
              <p:nvCxnSpPr>
                <p:cNvPr id="183" name="Straight Connector 182"/>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89" name="Group 188"/>
            <p:cNvGrpSpPr/>
            <p:nvPr/>
          </p:nvGrpSpPr>
          <p:grpSpPr>
            <a:xfrm>
              <a:off x="6113452" y="4682198"/>
              <a:ext cx="170548" cy="226571"/>
              <a:chOff x="2447520" y="2514600"/>
              <a:chExt cx="201169" cy="223166"/>
            </a:xfrm>
          </p:grpSpPr>
          <p:sp>
            <p:nvSpPr>
              <p:cNvPr id="191" name="Rectangle 190"/>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2" name="Group 191"/>
              <p:cNvGrpSpPr/>
              <p:nvPr/>
            </p:nvGrpSpPr>
            <p:grpSpPr>
              <a:xfrm>
                <a:off x="2447520" y="2514600"/>
                <a:ext cx="201169" cy="212884"/>
                <a:chOff x="2447520" y="2524882"/>
                <a:chExt cx="201169" cy="212884"/>
              </a:xfrm>
            </p:grpSpPr>
            <p:cxnSp>
              <p:nvCxnSpPr>
                <p:cNvPr id="193" name="Straight Connector 192"/>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21" name="Group 220"/>
            <p:cNvGrpSpPr/>
            <p:nvPr/>
          </p:nvGrpSpPr>
          <p:grpSpPr>
            <a:xfrm>
              <a:off x="7543800" y="3810000"/>
              <a:ext cx="170548" cy="226571"/>
              <a:chOff x="2447520" y="2514600"/>
              <a:chExt cx="201169" cy="223166"/>
            </a:xfrm>
          </p:grpSpPr>
          <p:sp>
            <p:nvSpPr>
              <p:cNvPr id="223" name="Rectangle 22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4" name="Group 223"/>
              <p:cNvGrpSpPr/>
              <p:nvPr/>
            </p:nvGrpSpPr>
            <p:grpSpPr>
              <a:xfrm>
                <a:off x="2447520" y="2514600"/>
                <a:ext cx="201169" cy="212884"/>
                <a:chOff x="2447520" y="2524882"/>
                <a:chExt cx="201169" cy="212884"/>
              </a:xfrm>
            </p:grpSpPr>
            <p:cxnSp>
              <p:nvCxnSpPr>
                <p:cNvPr id="225" name="Straight Connector 22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35" name="Oval 234"/>
            <p:cNvSpPr/>
            <p:nvPr/>
          </p:nvSpPr>
          <p:spPr>
            <a:xfrm>
              <a:off x="4514094" y="22529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7" name="Oval 236"/>
            <p:cNvSpPr/>
            <p:nvPr/>
          </p:nvSpPr>
          <p:spPr>
            <a:xfrm>
              <a:off x="6419094" y="30464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9" name="Oval 238"/>
            <p:cNvSpPr/>
            <p:nvPr/>
          </p:nvSpPr>
          <p:spPr>
            <a:xfrm>
              <a:off x="1770894" y="384143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0" name="Oval 239"/>
            <p:cNvSpPr/>
            <p:nvPr/>
          </p:nvSpPr>
          <p:spPr>
            <a:xfrm>
              <a:off x="5504694" y="3816182"/>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243" name="Oval 242"/>
            <p:cNvSpPr/>
            <p:nvPr/>
          </p:nvSpPr>
          <p:spPr>
            <a:xfrm>
              <a:off x="3752094" y="38531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5" name="Oval 244"/>
            <p:cNvSpPr/>
            <p:nvPr/>
          </p:nvSpPr>
          <p:spPr>
            <a:xfrm>
              <a:off x="2819400" y="30464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6" name="Oval 245"/>
            <p:cNvSpPr/>
            <p:nvPr/>
          </p:nvSpPr>
          <p:spPr>
            <a:xfrm>
              <a:off x="1161294"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247" name="Oval 246"/>
            <p:cNvSpPr/>
            <p:nvPr/>
          </p:nvSpPr>
          <p:spPr>
            <a:xfrm>
              <a:off x="2228093"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9" name="Oval 248"/>
            <p:cNvSpPr/>
            <p:nvPr/>
          </p:nvSpPr>
          <p:spPr>
            <a:xfrm>
              <a:off x="4209293" y="46913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cxnSp>
          <p:nvCxnSpPr>
            <p:cNvPr id="255" name="Straight Arrow Connector 254"/>
            <p:cNvCxnSpPr/>
            <p:nvPr/>
          </p:nvCxnSpPr>
          <p:spPr>
            <a:xfrm flipH="1">
              <a:off x="2962653" y="2351575"/>
              <a:ext cx="1551441"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p:nvPr/>
          </p:nvCxnSpPr>
          <p:spPr>
            <a:xfrm flipH="1">
              <a:off x="1953760" y="3221205"/>
              <a:ext cx="94184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43" idx="3"/>
            </p:cNvCxnSpPr>
            <p:nvPr/>
          </p:nvCxnSpPr>
          <p:spPr>
            <a:xfrm flipH="1">
              <a:off x="3438147" y="4021484"/>
              <a:ext cx="355905"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a:endCxn id="246" idx="7"/>
            </p:cNvCxnSpPr>
            <p:nvPr/>
          </p:nvCxnSpPr>
          <p:spPr>
            <a:xfrm flipH="1">
              <a:off x="1405842" y="4005590"/>
              <a:ext cx="422958" cy="7146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p:nvPr/>
          </p:nvCxnSpPr>
          <p:spPr>
            <a:xfrm flipH="1">
              <a:off x="5181600" y="4021484"/>
              <a:ext cx="405136"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p:nvPr/>
          </p:nvCxnSpPr>
          <p:spPr>
            <a:xfrm flipH="1">
              <a:off x="5647948" y="3243590"/>
              <a:ext cx="811214" cy="5725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4" name="Straight Arrow Connector 263"/>
            <p:cNvCxnSpPr/>
            <p:nvPr/>
          </p:nvCxnSpPr>
          <p:spPr>
            <a:xfrm>
              <a:off x="3048000" y="3221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a:off x="6705600" y="3221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9" name="Straight Arrow Connector 268"/>
            <p:cNvCxnSpPr/>
            <p:nvPr/>
          </p:nvCxnSpPr>
          <p:spPr>
            <a:xfrm>
              <a:off x="2029959" y="4005590"/>
              <a:ext cx="3413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0" name="Straight Arrow Connector 269"/>
            <p:cNvCxnSpPr/>
            <p:nvPr/>
          </p:nvCxnSpPr>
          <p:spPr>
            <a:xfrm>
              <a:off x="3942770" y="4013351"/>
              <a:ext cx="368932" cy="6700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1" name="Straight Arrow Connector 270"/>
            <p:cNvCxnSpPr/>
            <p:nvPr/>
          </p:nvCxnSpPr>
          <p:spPr>
            <a:xfrm>
              <a:off x="5763759" y="4005590"/>
              <a:ext cx="4175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p:nvPr/>
          </p:nvCxnSpPr>
          <p:spPr>
            <a:xfrm>
              <a:off x="4800600" y="2396344"/>
              <a:ext cx="1658562"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76" name="Group 275"/>
            <p:cNvGrpSpPr/>
            <p:nvPr/>
          </p:nvGrpSpPr>
          <p:grpSpPr>
            <a:xfrm>
              <a:off x="4419600" y="1600200"/>
              <a:ext cx="502924" cy="621357"/>
              <a:chOff x="1203952" y="3870811"/>
              <a:chExt cx="502924" cy="621357"/>
            </a:xfrm>
          </p:grpSpPr>
          <p:cxnSp>
            <p:nvCxnSpPr>
              <p:cNvPr id="313" name="Elbow Connector 312"/>
              <p:cNvCxnSpPr/>
              <p:nvPr/>
            </p:nvCxnSpPr>
            <p:spPr>
              <a:xfrm rot="16200000" flipH="1">
                <a:off x="1306996" y="4339420"/>
                <a:ext cx="301167" cy="4330"/>
              </a:xfrm>
              <a:prstGeom prst="bentConnector3">
                <a:avLst>
                  <a:gd name="adj1" fmla="val 50000"/>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1203952" y="3870811"/>
                <a:ext cx="502924" cy="369332"/>
              </a:xfrm>
              <a:prstGeom prst="rect">
                <a:avLst/>
              </a:prstGeom>
              <a:noFill/>
              <a:ln>
                <a:noFill/>
              </a:ln>
            </p:spPr>
            <p:txBody>
              <a:bodyPr wrap="square" rtlCol="0">
                <a:spAutoFit/>
              </a:bodyPr>
              <a:lstStyle/>
              <a:p>
                <a:r>
                  <a:rPr lang="en-US" b="1" dirty="0" smtClean="0"/>
                  <a:t>  T</a:t>
                </a:r>
                <a:endParaRPr lang="en-US" b="1" dirty="0"/>
              </a:p>
            </p:txBody>
          </p:sp>
        </p:grpSp>
        <p:sp>
          <p:nvSpPr>
            <p:cNvPr id="277" name="TextBox 276"/>
            <p:cNvSpPr txBox="1"/>
            <p:nvPr/>
          </p:nvSpPr>
          <p:spPr>
            <a:xfrm>
              <a:off x="1143000" y="4648200"/>
              <a:ext cx="256802" cy="261610"/>
            </a:xfrm>
            <a:prstGeom prst="rect">
              <a:avLst/>
            </a:prstGeom>
            <a:noFill/>
          </p:spPr>
          <p:txBody>
            <a:bodyPr wrap="none" rtlCol="0">
              <a:spAutoFit/>
            </a:bodyPr>
            <a:lstStyle/>
            <a:p>
              <a:r>
                <a:rPr lang="en-US" sz="1100" b="1" dirty="0">
                  <a:solidFill>
                    <a:schemeClr val="bg2"/>
                  </a:solidFill>
                </a:rPr>
                <a:t>2</a:t>
              </a:r>
            </a:p>
          </p:txBody>
        </p:sp>
        <p:sp>
          <p:nvSpPr>
            <p:cNvPr id="278" name="TextBox 277"/>
            <p:cNvSpPr txBox="1"/>
            <p:nvPr/>
          </p:nvSpPr>
          <p:spPr>
            <a:xfrm>
              <a:off x="2819400" y="3014990"/>
              <a:ext cx="328936" cy="261610"/>
            </a:xfrm>
            <a:prstGeom prst="rect">
              <a:avLst/>
            </a:prstGeom>
            <a:noFill/>
          </p:spPr>
          <p:txBody>
            <a:bodyPr wrap="none" rtlCol="0">
              <a:spAutoFit/>
            </a:bodyPr>
            <a:lstStyle/>
            <a:p>
              <a:r>
                <a:rPr lang="en-US" sz="1100" b="1" dirty="0" smtClean="0">
                  <a:solidFill>
                    <a:schemeClr val="bg2"/>
                  </a:solidFill>
                </a:rPr>
                <a:t>28</a:t>
              </a:r>
              <a:endParaRPr lang="en-US" sz="1100" b="1" dirty="0">
                <a:solidFill>
                  <a:schemeClr val="bg2"/>
                </a:solidFill>
              </a:endParaRPr>
            </a:p>
          </p:txBody>
        </p:sp>
        <p:sp>
          <p:nvSpPr>
            <p:cNvPr id="280" name="TextBox 279"/>
            <p:cNvSpPr txBox="1"/>
            <p:nvPr/>
          </p:nvSpPr>
          <p:spPr>
            <a:xfrm>
              <a:off x="4495800" y="2209800"/>
              <a:ext cx="328936" cy="261610"/>
            </a:xfrm>
            <a:prstGeom prst="rect">
              <a:avLst/>
            </a:prstGeom>
            <a:noFill/>
          </p:spPr>
          <p:txBody>
            <a:bodyPr wrap="none" rtlCol="0">
              <a:spAutoFit/>
            </a:bodyPr>
            <a:lstStyle/>
            <a:p>
              <a:r>
                <a:rPr lang="en-US" sz="1100" b="1" dirty="0" smtClean="0">
                  <a:solidFill>
                    <a:schemeClr val="bg2"/>
                  </a:solidFill>
                </a:rPr>
                <a:t>46</a:t>
              </a:r>
              <a:endParaRPr lang="en-US" sz="1100" b="1" dirty="0">
                <a:solidFill>
                  <a:schemeClr val="bg2"/>
                </a:solidFill>
              </a:endParaRPr>
            </a:p>
          </p:txBody>
        </p:sp>
        <p:sp>
          <p:nvSpPr>
            <p:cNvPr id="281" name="TextBox 280"/>
            <p:cNvSpPr txBox="1"/>
            <p:nvPr/>
          </p:nvSpPr>
          <p:spPr>
            <a:xfrm>
              <a:off x="6400800" y="3014990"/>
              <a:ext cx="328936" cy="261610"/>
            </a:xfrm>
            <a:prstGeom prst="rect">
              <a:avLst/>
            </a:prstGeom>
            <a:noFill/>
          </p:spPr>
          <p:txBody>
            <a:bodyPr wrap="none" rtlCol="0">
              <a:spAutoFit/>
            </a:bodyPr>
            <a:lstStyle/>
            <a:p>
              <a:r>
                <a:rPr lang="en-US" sz="1100" b="1" dirty="0" smtClean="0">
                  <a:solidFill>
                    <a:schemeClr val="bg2"/>
                  </a:solidFill>
                </a:rPr>
                <a:t>67</a:t>
              </a:r>
              <a:endParaRPr lang="en-US" sz="1100" b="1" dirty="0">
                <a:solidFill>
                  <a:schemeClr val="bg2"/>
                </a:solidFill>
              </a:endParaRPr>
            </a:p>
          </p:txBody>
        </p:sp>
        <p:sp>
          <p:nvSpPr>
            <p:cNvPr id="298" name="TextBox 297"/>
            <p:cNvSpPr txBox="1"/>
            <p:nvPr/>
          </p:nvSpPr>
          <p:spPr>
            <a:xfrm>
              <a:off x="2209800" y="4648200"/>
              <a:ext cx="328936" cy="261610"/>
            </a:xfrm>
            <a:prstGeom prst="rect">
              <a:avLst/>
            </a:prstGeom>
            <a:noFill/>
          </p:spPr>
          <p:txBody>
            <a:bodyPr wrap="none" rtlCol="0">
              <a:spAutoFit/>
            </a:bodyPr>
            <a:lstStyle/>
            <a:p>
              <a:r>
                <a:rPr lang="en-US" sz="1100" b="1" dirty="0" smtClean="0">
                  <a:solidFill>
                    <a:schemeClr val="bg2"/>
                  </a:solidFill>
                </a:rPr>
                <a:t>25</a:t>
              </a:r>
              <a:endParaRPr lang="en-US" sz="1100" b="1" dirty="0">
                <a:solidFill>
                  <a:schemeClr val="bg2"/>
                </a:solidFill>
              </a:endParaRPr>
            </a:p>
          </p:txBody>
        </p:sp>
        <p:sp>
          <p:nvSpPr>
            <p:cNvPr id="304" name="TextBox 303"/>
            <p:cNvSpPr txBox="1"/>
            <p:nvPr/>
          </p:nvSpPr>
          <p:spPr>
            <a:xfrm>
              <a:off x="1770894" y="3776990"/>
              <a:ext cx="256802" cy="261610"/>
            </a:xfrm>
            <a:prstGeom prst="rect">
              <a:avLst/>
            </a:prstGeom>
            <a:noFill/>
          </p:spPr>
          <p:txBody>
            <a:bodyPr wrap="none" rtlCol="0">
              <a:spAutoFit/>
            </a:bodyPr>
            <a:lstStyle/>
            <a:p>
              <a:r>
                <a:rPr lang="en-US" sz="1100" b="1" dirty="0" smtClean="0">
                  <a:solidFill>
                    <a:schemeClr val="bg2"/>
                  </a:solidFill>
                </a:rPr>
                <a:t>5</a:t>
              </a:r>
              <a:endParaRPr lang="en-US" sz="1100" b="1" dirty="0">
                <a:solidFill>
                  <a:schemeClr val="bg2"/>
                </a:solidFill>
              </a:endParaRPr>
            </a:p>
          </p:txBody>
        </p:sp>
        <p:sp>
          <p:nvSpPr>
            <p:cNvPr id="306" name="TextBox 305"/>
            <p:cNvSpPr txBox="1"/>
            <p:nvPr/>
          </p:nvSpPr>
          <p:spPr>
            <a:xfrm>
              <a:off x="4166864" y="4648200"/>
              <a:ext cx="328936" cy="261610"/>
            </a:xfrm>
            <a:prstGeom prst="rect">
              <a:avLst/>
            </a:prstGeom>
            <a:noFill/>
          </p:spPr>
          <p:txBody>
            <a:bodyPr wrap="none" rtlCol="0">
              <a:spAutoFit/>
            </a:bodyPr>
            <a:lstStyle/>
            <a:p>
              <a:r>
                <a:rPr lang="en-US" sz="1100" b="1" dirty="0">
                  <a:solidFill>
                    <a:schemeClr val="bg2"/>
                  </a:solidFill>
                </a:rPr>
                <a:t>4</a:t>
              </a:r>
              <a:r>
                <a:rPr lang="en-US" sz="1100" b="1" dirty="0" smtClean="0">
                  <a:solidFill>
                    <a:schemeClr val="bg2"/>
                  </a:solidFill>
                </a:rPr>
                <a:t>1</a:t>
              </a:r>
              <a:endParaRPr lang="en-US" sz="1100" b="1" dirty="0">
                <a:solidFill>
                  <a:schemeClr val="bg2"/>
                </a:solidFill>
              </a:endParaRPr>
            </a:p>
          </p:txBody>
        </p:sp>
        <p:sp>
          <p:nvSpPr>
            <p:cNvPr id="307" name="TextBox 306"/>
            <p:cNvSpPr txBox="1"/>
            <p:nvPr/>
          </p:nvSpPr>
          <p:spPr>
            <a:xfrm>
              <a:off x="3733800" y="3810000"/>
              <a:ext cx="328936" cy="261610"/>
            </a:xfrm>
            <a:prstGeom prst="rect">
              <a:avLst/>
            </a:prstGeom>
            <a:noFill/>
          </p:spPr>
          <p:txBody>
            <a:bodyPr wrap="none" rtlCol="0">
              <a:spAutoFit/>
            </a:bodyPr>
            <a:lstStyle/>
            <a:p>
              <a:r>
                <a:rPr lang="en-US" sz="1100" b="1" dirty="0" smtClean="0">
                  <a:solidFill>
                    <a:schemeClr val="bg2"/>
                  </a:solidFill>
                </a:rPr>
                <a:t>35</a:t>
              </a:r>
              <a:endParaRPr lang="en-US" sz="1100" b="1" dirty="0">
                <a:solidFill>
                  <a:schemeClr val="bg2"/>
                </a:solidFill>
              </a:endParaRPr>
            </a:p>
          </p:txBody>
        </p:sp>
        <p:sp>
          <p:nvSpPr>
            <p:cNvPr id="308" name="TextBox 307"/>
            <p:cNvSpPr txBox="1"/>
            <p:nvPr/>
          </p:nvSpPr>
          <p:spPr>
            <a:xfrm>
              <a:off x="5486400" y="3776990"/>
              <a:ext cx="328936" cy="261610"/>
            </a:xfrm>
            <a:prstGeom prst="rect">
              <a:avLst/>
            </a:prstGeom>
            <a:noFill/>
          </p:spPr>
          <p:txBody>
            <a:bodyPr wrap="none" rtlCol="0">
              <a:spAutoFit/>
            </a:bodyPr>
            <a:lstStyle/>
            <a:p>
              <a:r>
                <a:rPr lang="en-US" sz="1100" b="1" dirty="0" smtClean="0">
                  <a:solidFill>
                    <a:schemeClr val="bg2"/>
                  </a:solidFill>
                </a:rPr>
                <a:t>49</a:t>
              </a:r>
              <a:endParaRPr lang="en-US" sz="1100" b="1" dirty="0">
                <a:solidFill>
                  <a:schemeClr val="bg2"/>
                </a:solidFill>
              </a:endParaRPr>
            </a:p>
          </p:txBody>
        </p:sp>
      </p:grpSp>
      <p:grpSp>
        <p:nvGrpSpPr>
          <p:cNvPr id="113" name="Group 112"/>
          <p:cNvGrpSpPr/>
          <p:nvPr/>
        </p:nvGrpSpPr>
        <p:grpSpPr>
          <a:xfrm>
            <a:off x="7239000" y="3810000"/>
            <a:ext cx="762000" cy="717234"/>
            <a:chOff x="5562600" y="5410200"/>
            <a:chExt cx="762000" cy="717234"/>
          </a:xfrm>
        </p:grpSpPr>
        <p:grpSp>
          <p:nvGrpSpPr>
            <p:cNvPr id="114" name="Group 113"/>
            <p:cNvGrpSpPr/>
            <p:nvPr/>
          </p:nvGrpSpPr>
          <p:grpSpPr>
            <a:xfrm>
              <a:off x="5562600" y="5562600"/>
              <a:ext cx="762000" cy="564834"/>
              <a:chOff x="1524000" y="3048000"/>
              <a:chExt cx="762000" cy="564834"/>
            </a:xfrm>
          </p:grpSpPr>
          <p:grpSp>
            <p:nvGrpSpPr>
              <p:cNvPr id="118" name="Group 117"/>
              <p:cNvGrpSpPr/>
              <p:nvPr/>
            </p:nvGrpSpPr>
            <p:grpSpPr>
              <a:xfrm>
                <a:off x="1524000" y="3092251"/>
                <a:ext cx="279058" cy="520583"/>
                <a:chOff x="853448" y="1688792"/>
                <a:chExt cx="316674" cy="515574"/>
              </a:xfrm>
            </p:grpSpPr>
            <p:grpSp>
              <p:nvGrpSpPr>
                <p:cNvPr id="154" name="Group 153"/>
                <p:cNvGrpSpPr/>
                <p:nvPr/>
              </p:nvGrpSpPr>
              <p:grpSpPr>
                <a:xfrm>
                  <a:off x="853448" y="1981200"/>
                  <a:ext cx="201169" cy="223166"/>
                  <a:chOff x="2447520" y="2514600"/>
                  <a:chExt cx="201169" cy="223166"/>
                </a:xfrm>
              </p:grpSpPr>
              <p:sp>
                <p:nvSpPr>
                  <p:cNvPr id="170" name="Rectangle 169"/>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p:nvPr/>
                </p:nvGrpSpPr>
                <p:grpSpPr>
                  <a:xfrm>
                    <a:off x="2447520" y="2514600"/>
                    <a:ext cx="201169" cy="212884"/>
                    <a:chOff x="2447520" y="2524882"/>
                    <a:chExt cx="201169" cy="212884"/>
                  </a:xfrm>
                </p:grpSpPr>
                <p:cxnSp>
                  <p:nvCxnSpPr>
                    <p:cNvPr id="172" name="Straight Connector 171"/>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9" name="Straight Arrow Connector 168"/>
                <p:cNvCxnSpPr>
                  <a:stCxn id="116" idx="3"/>
                  <a:endCxn id="170"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2053319" y="3048000"/>
                <a:ext cx="232681" cy="564831"/>
                <a:chOff x="780160" y="1648024"/>
                <a:chExt cx="274457" cy="556342"/>
              </a:xfrm>
            </p:grpSpPr>
            <p:grpSp>
              <p:nvGrpSpPr>
                <p:cNvPr id="120" name="Group 119"/>
                <p:cNvGrpSpPr/>
                <p:nvPr/>
              </p:nvGrpSpPr>
              <p:grpSpPr>
                <a:xfrm>
                  <a:off x="853448" y="1981200"/>
                  <a:ext cx="201169" cy="223166"/>
                  <a:chOff x="2447520" y="2514600"/>
                  <a:chExt cx="201169" cy="223166"/>
                </a:xfrm>
              </p:grpSpPr>
              <p:sp>
                <p:nvSpPr>
                  <p:cNvPr id="122" name="Rectangle 12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p:cNvGrpSpPr/>
                  <p:nvPr/>
                </p:nvGrpSpPr>
                <p:grpSpPr>
                  <a:xfrm>
                    <a:off x="2447520" y="2514600"/>
                    <a:ext cx="201169" cy="212884"/>
                    <a:chOff x="2447520" y="2524882"/>
                    <a:chExt cx="201169" cy="212884"/>
                  </a:xfrm>
                </p:grpSpPr>
                <p:cxnSp>
                  <p:nvCxnSpPr>
                    <p:cNvPr id="138" name="Straight Connector 137"/>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1" name="Straight Arrow Connector 120"/>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15" name="Group 114"/>
            <p:cNvGrpSpPr/>
            <p:nvPr/>
          </p:nvGrpSpPr>
          <p:grpSpPr>
            <a:xfrm>
              <a:off x="5791200" y="5410200"/>
              <a:ext cx="396062" cy="261610"/>
              <a:chOff x="7443464" y="3624590"/>
              <a:chExt cx="396062" cy="261610"/>
            </a:xfrm>
          </p:grpSpPr>
          <p:sp>
            <p:nvSpPr>
              <p:cNvPr id="116" name="Oval 115"/>
              <p:cNvSpPr/>
              <p:nvPr/>
            </p:nvSpPr>
            <p:spPr>
              <a:xfrm>
                <a:off x="7443464" y="3635029"/>
                <a:ext cx="344558" cy="2181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17" name="TextBox 116"/>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8</a:t>
                </a:r>
                <a:r>
                  <a:rPr lang="en-US" sz="1100" b="1" dirty="0" smtClean="0">
                    <a:solidFill>
                      <a:schemeClr val="bg2"/>
                    </a:solidFill>
                  </a:rPr>
                  <a:t>3</a:t>
                </a:r>
                <a:endParaRPr lang="en-US" sz="1100" b="1" dirty="0">
                  <a:solidFill>
                    <a:schemeClr val="bg2"/>
                  </a:solidFill>
                </a:endParaRPr>
              </a:p>
            </p:txBody>
          </p:sp>
        </p:grpSp>
      </p:grpSp>
      <p:grpSp>
        <p:nvGrpSpPr>
          <p:cNvPr id="178" name="Group 177"/>
          <p:cNvGrpSpPr/>
          <p:nvPr/>
        </p:nvGrpSpPr>
        <p:grpSpPr>
          <a:xfrm>
            <a:off x="5791200" y="4692966"/>
            <a:ext cx="762000" cy="717234"/>
            <a:chOff x="5562600" y="5410200"/>
            <a:chExt cx="762000" cy="717234"/>
          </a:xfrm>
        </p:grpSpPr>
        <p:grpSp>
          <p:nvGrpSpPr>
            <p:cNvPr id="180" name="Group 179"/>
            <p:cNvGrpSpPr/>
            <p:nvPr/>
          </p:nvGrpSpPr>
          <p:grpSpPr>
            <a:xfrm>
              <a:off x="5562600" y="5562600"/>
              <a:ext cx="762000" cy="564834"/>
              <a:chOff x="1524000" y="3048000"/>
              <a:chExt cx="762000" cy="564834"/>
            </a:xfrm>
          </p:grpSpPr>
          <p:grpSp>
            <p:nvGrpSpPr>
              <p:cNvPr id="188" name="Group 187"/>
              <p:cNvGrpSpPr/>
              <p:nvPr/>
            </p:nvGrpSpPr>
            <p:grpSpPr>
              <a:xfrm>
                <a:off x="1524000" y="3092251"/>
                <a:ext cx="279058" cy="520583"/>
                <a:chOff x="853448" y="1688792"/>
                <a:chExt cx="316674" cy="515574"/>
              </a:xfrm>
            </p:grpSpPr>
            <p:grpSp>
              <p:nvGrpSpPr>
                <p:cNvPr id="201" name="Group 200"/>
                <p:cNvGrpSpPr/>
                <p:nvPr/>
              </p:nvGrpSpPr>
              <p:grpSpPr>
                <a:xfrm>
                  <a:off x="853448" y="1981200"/>
                  <a:ext cx="201169" cy="223166"/>
                  <a:chOff x="2447520" y="2514600"/>
                  <a:chExt cx="201169" cy="223166"/>
                </a:xfrm>
              </p:grpSpPr>
              <p:sp>
                <p:nvSpPr>
                  <p:cNvPr id="203" name="Rectangle 20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4" name="Group 203"/>
                  <p:cNvGrpSpPr/>
                  <p:nvPr/>
                </p:nvGrpSpPr>
                <p:grpSpPr>
                  <a:xfrm>
                    <a:off x="2447520" y="2514600"/>
                    <a:ext cx="201169" cy="212884"/>
                    <a:chOff x="2447520" y="2524882"/>
                    <a:chExt cx="201169" cy="212884"/>
                  </a:xfrm>
                </p:grpSpPr>
                <p:cxnSp>
                  <p:nvCxnSpPr>
                    <p:cNvPr id="205" name="Straight Connector 20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02" name="Straight Arrow Connector 201"/>
                <p:cNvCxnSpPr>
                  <a:stCxn id="186" idx="3"/>
                  <a:endCxn id="203"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90" name="Group 189"/>
              <p:cNvGrpSpPr/>
              <p:nvPr/>
            </p:nvGrpSpPr>
            <p:grpSpPr>
              <a:xfrm>
                <a:off x="2053319" y="3048000"/>
                <a:ext cx="232681" cy="564831"/>
                <a:chOff x="780160" y="1648024"/>
                <a:chExt cx="274457" cy="556342"/>
              </a:xfrm>
            </p:grpSpPr>
            <p:grpSp>
              <p:nvGrpSpPr>
                <p:cNvPr id="195" name="Group 194"/>
                <p:cNvGrpSpPr/>
                <p:nvPr/>
              </p:nvGrpSpPr>
              <p:grpSpPr>
                <a:xfrm>
                  <a:off x="853448" y="1981200"/>
                  <a:ext cx="201169" cy="223166"/>
                  <a:chOff x="2447520" y="2514600"/>
                  <a:chExt cx="201169" cy="223166"/>
                </a:xfrm>
              </p:grpSpPr>
              <p:sp>
                <p:nvSpPr>
                  <p:cNvPr id="197" name="Rectangle 19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8" name="Group 197"/>
                  <p:cNvGrpSpPr/>
                  <p:nvPr/>
                </p:nvGrpSpPr>
                <p:grpSpPr>
                  <a:xfrm>
                    <a:off x="2447520" y="2514600"/>
                    <a:ext cx="201169" cy="212884"/>
                    <a:chOff x="2447520" y="2524882"/>
                    <a:chExt cx="201169" cy="212884"/>
                  </a:xfrm>
                </p:grpSpPr>
                <p:cxnSp>
                  <p:nvCxnSpPr>
                    <p:cNvPr id="199" name="Straight Connector 19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96" name="Straight Arrow Connector 19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85" name="Group 184"/>
            <p:cNvGrpSpPr/>
            <p:nvPr/>
          </p:nvGrpSpPr>
          <p:grpSpPr>
            <a:xfrm>
              <a:off x="5791200" y="5410200"/>
              <a:ext cx="396062" cy="261610"/>
              <a:chOff x="7443464" y="3624590"/>
              <a:chExt cx="396062" cy="261610"/>
            </a:xfrm>
          </p:grpSpPr>
          <p:sp>
            <p:nvSpPr>
              <p:cNvPr id="186" name="Oval 185"/>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87" name="TextBox 186"/>
              <p:cNvSpPr txBox="1"/>
              <p:nvPr/>
            </p:nvSpPr>
            <p:spPr>
              <a:xfrm>
                <a:off x="7443464" y="3624590"/>
                <a:ext cx="396062" cy="261610"/>
              </a:xfrm>
              <a:prstGeom prst="rect">
                <a:avLst/>
              </a:prstGeom>
              <a:noFill/>
            </p:spPr>
            <p:txBody>
              <a:bodyPr wrap="square" rtlCol="0">
                <a:spAutoFit/>
              </a:bodyPr>
              <a:lstStyle/>
              <a:p>
                <a:r>
                  <a:rPr lang="en-US" sz="1100" b="1" dirty="0" smtClean="0">
                    <a:solidFill>
                      <a:schemeClr val="bg2"/>
                    </a:solidFill>
                  </a:rPr>
                  <a:t>54</a:t>
                </a:r>
                <a:endParaRPr lang="en-US" sz="1100" b="1" dirty="0">
                  <a:solidFill>
                    <a:schemeClr val="bg2"/>
                  </a:solidFill>
                </a:endParaRPr>
              </a:p>
            </p:txBody>
          </p:sp>
        </p:grpSp>
      </p:grpSp>
      <p:grpSp>
        <p:nvGrpSpPr>
          <p:cNvPr id="208" name="Group 207"/>
          <p:cNvGrpSpPr/>
          <p:nvPr/>
        </p:nvGrpSpPr>
        <p:grpSpPr>
          <a:xfrm>
            <a:off x="4191000" y="5181600"/>
            <a:ext cx="762000" cy="717234"/>
            <a:chOff x="5562600" y="5410200"/>
            <a:chExt cx="762000" cy="717234"/>
          </a:xfrm>
        </p:grpSpPr>
        <p:grpSp>
          <p:nvGrpSpPr>
            <p:cNvPr id="209" name="Group 208"/>
            <p:cNvGrpSpPr/>
            <p:nvPr/>
          </p:nvGrpSpPr>
          <p:grpSpPr>
            <a:xfrm>
              <a:off x="5562600" y="5562600"/>
              <a:ext cx="762000" cy="564834"/>
              <a:chOff x="1524000" y="3048000"/>
              <a:chExt cx="762000" cy="564834"/>
            </a:xfrm>
          </p:grpSpPr>
          <p:grpSp>
            <p:nvGrpSpPr>
              <p:cNvPr id="213" name="Group 212"/>
              <p:cNvGrpSpPr/>
              <p:nvPr/>
            </p:nvGrpSpPr>
            <p:grpSpPr>
              <a:xfrm>
                <a:off x="1524000" y="3092251"/>
                <a:ext cx="279058" cy="520583"/>
                <a:chOff x="853448" y="1688792"/>
                <a:chExt cx="316674" cy="515574"/>
              </a:xfrm>
            </p:grpSpPr>
            <p:grpSp>
              <p:nvGrpSpPr>
                <p:cNvPr id="222" name="Group 221"/>
                <p:cNvGrpSpPr/>
                <p:nvPr/>
              </p:nvGrpSpPr>
              <p:grpSpPr>
                <a:xfrm>
                  <a:off x="853448" y="1981200"/>
                  <a:ext cx="201169" cy="223166"/>
                  <a:chOff x="2447520" y="2514600"/>
                  <a:chExt cx="201169" cy="223166"/>
                </a:xfrm>
              </p:grpSpPr>
              <p:sp>
                <p:nvSpPr>
                  <p:cNvPr id="228" name="Rectangle 227"/>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9" name="Group 228"/>
                  <p:cNvGrpSpPr/>
                  <p:nvPr/>
                </p:nvGrpSpPr>
                <p:grpSpPr>
                  <a:xfrm>
                    <a:off x="2447520" y="2514600"/>
                    <a:ext cx="201169" cy="212884"/>
                    <a:chOff x="2447520" y="2524882"/>
                    <a:chExt cx="201169" cy="212884"/>
                  </a:xfrm>
                </p:grpSpPr>
                <p:cxnSp>
                  <p:nvCxnSpPr>
                    <p:cNvPr id="230" name="Straight Connector 229"/>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27" name="Straight Arrow Connector 226"/>
                <p:cNvCxnSpPr>
                  <a:stCxn id="211" idx="3"/>
                  <a:endCxn id="228"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14" name="Group 213"/>
              <p:cNvGrpSpPr/>
              <p:nvPr/>
            </p:nvGrpSpPr>
            <p:grpSpPr>
              <a:xfrm>
                <a:off x="2053319" y="3048000"/>
                <a:ext cx="232681" cy="564831"/>
                <a:chOff x="780160" y="1648024"/>
                <a:chExt cx="274457" cy="556342"/>
              </a:xfrm>
            </p:grpSpPr>
            <p:grpSp>
              <p:nvGrpSpPr>
                <p:cNvPr id="215" name="Group 214"/>
                <p:cNvGrpSpPr/>
                <p:nvPr/>
              </p:nvGrpSpPr>
              <p:grpSpPr>
                <a:xfrm>
                  <a:off x="853448" y="1981200"/>
                  <a:ext cx="201169" cy="223166"/>
                  <a:chOff x="2447520" y="2514600"/>
                  <a:chExt cx="201169" cy="223166"/>
                </a:xfrm>
              </p:grpSpPr>
              <p:sp>
                <p:nvSpPr>
                  <p:cNvPr id="217" name="Rectangle 21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8" name="Group 217"/>
                  <p:cNvGrpSpPr/>
                  <p:nvPr/>
                </p:nvGrpSpPr>
                <p:grpSpPr>
                  <a:xfrm>
                    <a:off x="2447520" y="2514600"/>
                    <a:ext cx="201169" cy="212884"/>
                    <a:chOff x="2447520" y="2524882"/>
                    <a:chExt cx="201169" cy="212884"/>
                  </a:xfrm>
                </p:grpSpPr>
                <p:cxnSp>
                  <p:nvCxnSpPr>
                    <p:cNvPr id="219" name="Straight Connector 21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16" name="Straight Arrow Connector 21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10" name="Group 209"/>
            <p:cNvGrpSpPr/>
            <p:nvPr/>
          </p:nvGrpSpPr>
          <p:grpSpPr>
            <a:xfrm>
              <a:off x="5791200" y="5410200"/>
              <a:ext cx="396062" cy="261610"/>
              <a:chOff x="7443464" y="3624590"/>
              <a:chExt cx="396062" cy="261610"/>
            </a:xfrm>
          </p:grpSpPr>
          <p:sp>
            <p:nvSpPr>
              <p:cNvPr id="211" name="Oval 210"/>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12" name="TextBox 211"/>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4</a:t>
                </a:r>
                <a:r>
                  <a:rPr lang="en-US" sz="1100" b="1" dirty="0" smtClean="0">
                    <a:solidFill>
                      <a:schemeClr val="bg2"/>
                    </a:solidFill>
                  </a:rPr>
                  <a:t>4</a:t>
                </a:r>
                <a:endParaRPr lang="en-US" sz="1100" b="1" dirty="0">
                  <a:solidFill>
                    <a:schemeClr val="bg2"/>
                  </a:solidFill>
                </a:endParaRPr>
              </a:p>
            </p:txBody>
          </p:sp>
        </p:grpSp>
      </p:grpSp>
      <p:sp>
        <p:nvSpPr>
          <p:cNvPr id="174" name="Down Ribbon 173"/>
          <p:cNvSpPr/>
          <p:nvPr/>
        </p:nvSpPr>
        <p:spPr>
          <a:xfrm>
            <a:off x="5943600" y="1828800"/>
            <a:ext cx="2718327" cy="9452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What about deletion of </a:t>
            </a:r>
            <a:r>
              <a:rPr lang="en-US" sz="1600" b="1" dirty="0" smtClean="0">
                <a:solidFill>
                  <a:schemeClr val="tx1"/>
                </a:solidFill>
              </a:rPr>
              <a:t>49 ?</a:t>
            </a:r>
            <a:endParaRPr lang="en-US" sz="1600" dirty="0">
              <a:solidFill>
                <a:schemeClr val="tx1"/>
              </a:solidFill>
            </a:endParaRPr>
          </a:p>
        </p:txBody>
      </p:sp>
      <p:grpSp>
        <p:nvGrpSpPr>
          <p:cNvPr id="262" name="Group 261"/>
          <p:cNvGrpSpPr/>
          <p:nvPr/>
        </p:nvGrpSpPr>
        <p:grpSpPr>
          <a:xfrm>
            <a:off x="5410200" y="3840996"/>
            <a:ext cx="508578" cy="197604"/>
            <a:chOff x="3581400" y="3657600"/>
            <a:chExt cx="508578" cy="197604"/>
          </a:xfrm>
        </p:grpSpPr>
        <p:cxnSp>
          <p:nvCxnSpPr>
            <p:cNvPr id="265" name="Straight Connector 264"/>
            <p:cNvCxnSpPr/>
            <p:nvPr/>
          </p:nvCxnSpPr>
          <p:spPr>
            <a:xfrm flipV="1">
              <a:off x="3581400" y="3657600"/>
              <a:ext cx="508578" cy="1807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3581400" y="3657600"/>
              <a:ext cx="507133" cy="1976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29125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fade">
                                      <p:cBhvr>
                                        <p:cTn id="7" dur="1000"/>
                                        <p:tgtEl>
                                          <p:spTgt spid="174"/>
                                        </p:tgtEl>
                                      </p:cBhvr>
                                    </p:animEffect>
                                    <p:anim calcmode="lin" valueType="num">
                                      <p:cBhvr>
                                        <p:cTn id="8" dur="1000" fill="hold"/>
                                        <p:tgtEl>
                                          <p:spTgt spid="174"/>
                                        </p:tgtEl>
                                        <p:attrNameLst>
                                          <p:attrName>ppt_x</p:attrName>
                                        </p:attrNameLst>
                                      </p:cBhvr>
                                      <p:tavLst>
                                        <p:tav tm="0">
                                          <p:val>
                                            <p:strVal val="#ppt_x"/>
                                          </p:val>
                                        </p:tav>
                                        <p:tav tm="100000">
                                          <p:val>
                                            <p:strVal val="#ppt_x"/>
                                          </p:val>
                                        </p:tav>
                                      </p:tavLst>
                                    </p:anim>
                                    <p:anim calcmode="lin" valueType="num">
                                      <p:cBhvr>
                                        <p:cTn id="9" dur="1000" fill="hold"/>
                                        <p:tgtEl>
                                          <p:spTgt spid="17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174"/>
                                        </p:tgtEl>
                                      </p:cBhvr>
                                    </p:animEffect>
                                    <p:set>
                                      <p:cBhvr>
                                        <p:cTn id="14" dur="1" fill="hold">
                                          <p:stCondLst>
                                            <p:cond delay="499"/>
                                          </p:stCondLst>
                                        </p:cTn>
                                        <p:tgtEl>
                                          <p:spTgt spid="17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62"/>
                                        </p:tgtEl>
                                        <p:attrNameLst>
                                          <p:attrName>style.visibility</p:attrName>
                                        </p:attrNameLst>
                                      </p:cBhvr>
                                      <p:to>
                                        <p:strVal val="visible"/>
                                      </p:to>
                                    </p:set>
                                    <p:animEffect transition="in" filter="wipe(down)">
                                      <p:cBhvr>
                                        <p:cTn id="19"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animBg="1"/>
      <p:bldP spid="174"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7030A0"/>
                </a:solidFill>
              </a:rPr>
              <a:t>Is deletion of a node </a:t>
            </a:r>
            <a:r>
              <a:rPr lang="en-US" sz="3200" b="1" dirty="0" smtClean="0">
                <a:solidFill>
                  <a:srgbClr val="C00000"/>
                </a:solidFill>
              </a:rPr>
              <a:t>easier </a:t>
            </a:r>
            <a:r>
              <a:rPr lang="en-US" sz="3200" b="1" dirty="0" smtClean="0">
                <a:solidFill>
                  <a:srgbClr val="7030A0"/>
                </a:solidFill>
              </a:rPr>
              <a:t>for some cases ?</a:t>
            </a:r>
            <a:endParaRPr lang="en-US" sz="3200" b="1" dirty="0">
              <a:solidFill>
                <a:srgbClr val="7030A0"/>
              </a:solidFill>
            </a:endParaRPr>
          </a:p>
        </p:txBody>
      </p:sp>
      <p:sp>
        <p:nvSpPr>
          <p:cNvPr id="8" name="Content Placeholder 7"/>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9</a:t>
            </a:fld>
            <a:endParaRPr lang="en-US"/>
          </a:p>
        </p:txBody>
      </p:sp>
      <p:grpSp>
        <p:nvGrpSpPr>
          <p:cNvPr id="5" name="Group 4"/>
          <p:cNvGrpSpPr/>
          <p:nvPr/>
        </p:nvGrpSpPr>
        <p:grpSpPr>
          <a:xfrm>
            <a:off x="990601" y="1600200"/>
            <a:ext cx="6723747" cy="3810000"/>
            <a:chOff x="990601" y="1600200"/>
            <a:chExt cx="6723747" cy="3810000"/>
          </a:xfrm>
        </p:grpSpPr>
        <p:grpSp>
          <p:nvGrpSpPr>
            <p:cNvPr id="21" name="Group 20"/>
            <p:cNvGrpSpPr/>
            <p:nvPr/>
          </p:nvGrpSpPr>
          <p:grpSpPr>
            <a:xfrm>
              <a:off x="990601" y="4845369"/>
              <a:ext cx="225309" cy="564831"/>
              <a:chOff x="853448" y="1644969"/>
              <a:chExt cx="255680" cy="559397"/>
            </a:xfrm>
          </p:grpSpPr>
          <p:grpSp>
            <p:nvGrpSpPr>
              <p:cNvPr id="22" name="Group 21"/>
              <p:cNvGrpSpPr/>
              <p:nvPr/>
            </p:nvGrpSpPr>
            <p:grpSpPr>
              <a:xfrm>
                <a:off x="853448" y="1981200"/>
                <a:ext cx="201169" cy="223166"/>
                <a:chOff x="2447520" y="2514600"/>
                <a:chExt cx="201169" cy="223166"/>
              </a:xfrm>
            </p:grpSpPr>
            <p:sp>
              <p:nvSpPr>
                <p:cNvPr id="24" name="Rectangle 23"/>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2447520" y="2514600"/>
                  <a:ext cx="201169" cy="212884"/>
                  <a:chOff x="2447520" y="2524882"/>
                  <a:chExt cx="201169" cy="212884"/>
                </a:xfrm>
              </p:grpSpPr>
              <p:cxnSp>
                <p:nvCxnSpPr>
                  <p:cNvPr id="26" name="Straight Connector 25"/>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3" name="Straight Arrow Connector 22"/>
              <p:cNvCxnSpPr>
                <a:endCxn id="24"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349682" y="4845369"/>
              <a:ext cx="232681" cy="564831"/>
              <a:chOff x="780160" y="1648024"/>
              <a:chExt cx="274457" cy="556342"/>
            </a:xfrm>
          </p:grpSpPr>
          <p:grpSp>
            <p:nvGrpSpPr>
              <p:cNvPr id="80" name="Group 79"/>
              <p:cNvGrpSpPr/>
              <p:nvPr/>
            </p:nvGrpSpPr>
            <p:grpSpPr>
              <a:xfrm>
                <a:off x="853448" y="1981200"/>
                <a:ext cx="201169" cy="223166"/>
                <a:chOff x="2447520" y="2514600"/>
                <a:chExt cx="201169" cy="223166"/>
              </a:xfrm>
            </p:grpSpPr>
            <p:sp>
              <p:nvSpPr>
                <p:cNvPr id="82" name="Rectangle 8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p:cNvGrpSpPr/>
                <p:nvPr/>
              </p:nvGrpSpPr>
              <p:grpSpPr>
                <a:xfrm>
                  <a:off x="2447520" y="2514600"/>
                  <a:ext cx="201169" cy="212884"/>
                  <a:chOff x="2447520" y="2524882"/>
                  <a:chExt cx="201169" cy="212884"/>
                </a:xfrm>
              </p:grpSpPr>
              <p:cxnSp>
                <p:nvCxnSpPr>
                  <p:cNvPr id="84" name="Straight Connector 83"/>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81" name="Straight Arrow Connector 80"/>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2057400" y="4845369"/>
              <a:ext cx="225309" cy="564831"/>
              <a:chOff x="853448" y="1644969"/>
              <a:chExt cx="255680" cy="559397"/>
            </a:xfrm>
          </p:grpSpPr>
          <p:grpSp>
            <p:nvGrpSpPr>
              <p:cNvPr id="131" name="Group 130"/>
              <p:cNvGrpSpPr/>
              <p:nvPr/>
            </p:nvGrpSpPr>
            <p:grpSpPr>
              <a:xfrm>
                <a:off x="853448" y="1981200"/>
                <a:ext cx="201169" cy="223166"/>
                <a:chOff x="2447520" y="2514600"/>
                <a:chExt cx="201169" cy="223166"/>
              </a:xfrm>
            </p:grpSpPr>
            <p:sp>
              <p:nvSpPr>
                <p:cNvPr id="133" name="Rectangle 13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oup 133"/>
                <p:cNvGrpSpPr/>
                <p:nvPr/>
              </p:nvGrpSpPr>
              <p:grpSpPr>
                <a:xfrm>
                  <a:off x="2447520" y="2514600"/>
                  <a:ext cx="201169" cy="212884"/>
                  <a:chOff x="2447520" y="2524882"/>
                  <a:chExt cx="201169" cy="212884"/>
                </a:xfrm>
              </p:grpSpPr>
              <p:cxnSp>
                <p:nvCxnSpPr>
                  <p:cNvPr id="135" name="Straight Connector 13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32" name="Straight Arrow Connector 131"/>
              <p:cNvCxnSpPr>
                <a:endCxn id="133"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2416481" y="4845369"/>
              <a:ext cx="232681" cy="564831"/>
              <a:chOff x="780160" y="1648024"/>
              <a:chExt cx="274457" cy="556342"/>
            </a:xfrm>
          </p:grpSpPr>
          <p:grpSp>
            <p:nvGrpSpPr>
              <p:cNvPr id="125" name="Group 124"/>
              <p:cNvGrpSpPr/>
              <p:nvPr/>
            </p:nvGrpSpPr>
            <p:grpSpPr>
              <a:xfrm>
                <a:off x="853448" y="1981200"/>
                <a:ext cx="201169" cy="223166"/>
                <a:chOff x="2447520" y="2514600"/>
                <a:chExt cx="201169" cy="223166"/>
              </a:xfrm>
            </p:grpSpPr>
            <p:sp>
              <p:nvSpPr>
                <p:cNvPr id="127" name="Rectangle 12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8" name="Group 127"/>
                <p:cNvGrpSpPr/>
                <p:nvPr/>
              </p:nvGrpSpPr>
              <p:grpSpPr>
                <a:xfrm>
                  <a:off x="2447520" y="2514600"/>
                  <a:ext cx="201169" cy="212884"/>
                  <a:chOff x="2447520" y="2524882"/>
                  <a:chExt cx="201169" cy="212884"/>
                </a:xfrm>
              </p:grpSpPr>
              <p:cxnSp>
                <p:nvCxnSpPr>
                  <p:cNvPr id="129" name="Straight Connector 12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6" name="Straight Arrow Connector 12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7" name="Group 146"/>
            <p:cNvGrpSpPr/>
            <p:nvPr/>
          </p:nvGrpSpPr>
          <p:grpSpPr>
            <a:xfrm>
              <a:off x="3352805" y="4724402"/>
              <a:ext cx="177273" cy="214960"/>
              <a:chOff x="2706940" y="2058556"/>
              <a:chExt cx="201169" cy="212891"/>
            </a:xfrm>
          </p:grpSpPr>
          <p:sp>
            <p:nvSpPr>
              <p:cNvPr id="149" name="Rectangle 148"/>
              <p:cNvSpPr/>
              <p:nvPr/>
            </p:nvSpPr>
            <p:spPr>
              <a:xfrm>
                <a:off x="2706940" y="2058556"/>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0" name="Group 149"/>
              <p:cNvGrpSpPr/>
              <p:nvPr/>
            </p:nvGrpSpPr>
            <p:grpSpPr>
              <a:xfrm>
                <a:off x="2706940" y="2058563"/>
                <a:ext cx="201169" cy="212884"/>
                <a:chOff x="2706940" y="2068845"/>
                <a:chExt cx="201169" cy="212884"/>
              </a:xfrm>
            </p:grpSpPr>
            <p:cxnSp>
              <p:nvCxnSpPr>
                <p:cNvPr id="151" name="Straight Connector 150"/>
                <p:cNvCxnSpPr/>
                <p:nvPr/>
              </p:nvCxnSpPr>
              <p:spPr>
                <a:xfrm flipH="1">
                  <a:off x="2706940" y="2068845"/>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2706940" y="2068845"/>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55" name="Group 154"/>
            <p:cNvGrpSpPr/>
            <p:nvPr/>
          </p:nvGrpSpPr>
          <p:grpSpPr>
            <a:xfrm>
              <a:off x="4038600" y="4845369"/>
              <a:ext cx="225309" cy="564831"/>
              <a:chOff x="853448" y="1644969"/>
              <a:chExt cx="255680" cy="559397"/>
            </a:xfrm>
          </p:grpSpPr>
          <p:grpSp>
            <p:nvGrpSpPr>
              <p:cNvPr id="163" name="Group 162"/>
              <p:cNvGrpSpPr/>
              <p:nvPr/>
            </p:nvGrpSpPr>
            <p:grpSpPr>
              <a:xfrm>
                <a:off x="853448" y="1981200"/>
                <a:ext cx="201169" cy="223166"/>
                <a:chOff x="2447520" y="2514600"/>
                <a:chExt cx="201169" cy="223166"/>
              </a:xfrm>
            </p:grpSpPr>
            <p:sp>
              <p:nvSpPr>
                <p:cNvPr id="165" name="Rectangle 164"/>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6" name="Group 165"/>
                <p:cNvGrpSpPr/>
                <p:nvPr/>
              </p:nvGrpSpPr>
              <p:grpSpPr>
                <a:xfrm>
                  <a:off x="2447520" y="2514600"/>
                  <a:ext cx="201169" cy="212884"/>
                  <a:chOff x="2447520" y="2524882"/>
                  <a:chExt cx="201169" cy="212884"/>
                </a:xfrm>
              </p:grpSpPr>
              <p:cxnSp>
                <p:nvCxnSpPr>
                  <p:cNvPr id="167" name="Straight Connector 166"/>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4" name="Straight Arrow Connector 163"/>
              <p:cNvCxnSpPr>
                <a:endCxn id="165"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6" name="Group 155"/>
            <p:cNvGrpSpPr/>
            <p:nvPr/>
          </p:nvGrpSpPr>
          <p:grpSpPr>
            <a:xfrm>
              <a:off x="4397681" y="4845369"/>
              <a:ext cx="232681" cy="564831"/>
              <a:chOff x="780160" y="1648024"/>
              <a:chExt cx="274457" cy="556342"/>
            </a:xfrm>
          </p:grpSpPr>
          <p:grpSp>
            <p:nvGrpSpPr>
              <p:cNvPr id="157" name="Group 156"/>
              <p:cNvGrpSpPr/>
              <p:nvPr/>
            </p:nvGrpSpPr>
            <p:grpSpPr>
              <a:xfrm>
                <a:off x="853448" y="1981200"/>
                <a:ext cx="201169" cy="223166"/>
                <a:chOff x="2447520" y="2514600"/>
                <a:chExt cx="201169" cy="223166"/>
              </a:xfrm>
            </p:grpSpPr>
            <p:sp>
              <p:nvSpPr>
                <p:cNvPr id="159" name="Rectangle 158"/>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0" name="Group 159"/>
                <p:cNvGrpSpPr/>
                <p:nvPr/>
              </p:nvGrpSpPr>
              <p:grpSpPr>
                <a:xfrm>
                  <a:off x="2447520" y="2514600"/>
                  <a:ext cx="201169" cy="212884"/>
                  <a:chOff x="2447520" y="2524882"/>
                  <a:chExt cx="201169" cy="212884"/>
                </a:xfrm>
              </p:grpSpPr>
              <p:cxnSp>
                <p:nvCxnSpPr>
                  <p:cNvPr id="161" name="Straight Connector 160"/>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8" name="Straight Arrow Connector 157"/>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21" name="Group 220"/>
            <p:cNvGrpSpPr/>
            <p:nvPr/>
          </p:nvGrpSpPr>
          <p:grpSpPr>
            <a:xfrm>
              <a:off x="7543800" y="3810000"/>
              <a:ext cx="170548" cy="226571"/>
              <a:chOff x="2447520" y="2514600"/>
              <a:chExt cx="201169" cy="223166"/>
            </a:xfrm>
          </p:grpSpPr>
          <p:sp>
            <p:nvSpPr>
              <p:cNvPr id="223" name="Rectangle 22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4" name="Group 223"/>
              <p:cNvGrpSpPr/>
              <p:nvPr/>
            </p:nvGrpSpPr>
            <p:grpSpPr>
              <a:xfrm>
                <a:off x="2447520" y="2514600"/>
                <a:ext cx="201169" cy="212884"/>
                <a:chOff x="2447520" y="2524882"/>
                <a:chExt cx="201169" cy="212884"/>
              </a:xfrm>
            </p:grpSpPr>
            <p:cxnSp>
              <p:nvCxnSpPr>
                <p:cNvPr id="225" name="Straight Connector 22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35" name="Oval 234"/>
            <p:cNvSpPr/>
            <p:nvPr/>
          </p:nvSpPr>
          <p:spPr>
            <a:xfrm>
              <a:off x="4514094" y="22529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7" name="Oval 236"/>
            <p:cNvSpPr/>
            <p:nvPr/>
          </p:nvSpPr>
          <p:spPr>
            <a:xfrm>
              <a:off x="6419094" y="30464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9" name="Oval 238"/>
            <p:cNvSpPr/>
            <p:nvPr/>
          </p:nvSpPr>
          <p:spPr>
            <a:xfrm>
              <a:off x="1770894" y="384143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3" name="Oval 242"/>
            <p:cNvSpPr/>
            <p:nvPr/>
          </p:nvSpPr>
          <p:spPr>
            <a:xfrm>
              <a:off x="3752094" y="38531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5" name="Oval 244"/>
            <p:cNvSpPr/>
            <p:nvPr/>
          </p:nvSpPr>
          <p:spPr>
            <a:xfrm>
              <a:off x="2819400" y="30464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6" name="Oval 245"/>
            <p:cNvSpPr/>
            <p:nvPr/>
          </p:nvSpPr>
          <p:spPr>
            <a:xfrm>
              <a:off x="1161294"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247" name="Oval 246"/>
            <p:cNvSpPr/>
            <p:nvPr/>
          </p:nvSpPr>
          <p:spPr>
            <a:xfrm>
              <a:off x="2228093"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9" name="Oval 248"/>
            <p:cNvSpPr/>
            <p:nvPr/>
          </p:nvSpPr>
          <p:spPr>
            <a:xfrm>
              <a:off x="4209293" y="46913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cxnSp>
          <p:nvCxnSpPr>
            <p:cNvPr id="255" name="Straight Arrow Connector 254"/>
            <p:cNvCxnSpPr/>
            <p:nvPr/>
          </p:nvCxnSpPr>
          <p:spPr>
            <a:xfrm flipH="1">
              <a:off x="2962653" y="2351575"/>
              <a:ext cx="1551441"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p:nvPr/>
          </p:nvCxnSpPr>
          <p:spPr>
            <a:xfrm flipH="1">
              <a:off x="1953760" y="3221205"/>
              <a:ext cx="94184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43" idx="3"/>
            </p:cNvCxnSpPr>
            <p:nvPr/>
          </p:nvCxnSpPr>
          <p:spPr>
            <a:xfrm flipH="1">
              <a:off x="3438147" y="4021484"/>
              <a:ext cx="355905"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a:endCxn id="246" idx="7"/>
            </p:cNvCxnSpPr>
            <p:nvPr/>
          </p:nvCxnSpPr>
          <p:spPr>
            <a:xfrm flipH="1">
              <a:off x="1405842" y="4005590"/>
              <a:ext cx="422958" cy="7146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p:nvPr/>
          </p:nvCxnSpPr>
          <p:spPr>
            <a:xfrm flipH="1">
              <a:off x="5647948" y="3243590"/>
              <a:ext cx="811214" cy="5725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4" name="Straight Arrow Connector 263"/>
            <p:cNvCxnSpPr/>
            <p:nvPr/>
          </p:nvCxnSpPr>
          <p:spPr>
            <a:xfrm>
              <a:off x="3048000" y="3221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a:off x="6705600" y="3221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9" name="Straight Arrow Connector 268"/>
            <p:cNvCxnSpPr/>
            <p:nvPr/>
          </p:nvCxnSpPr>
          <p:spPr>
            <a:xfrm>
              <a:off x="2029959" y="4005590"/>
              <a:ext cx="3413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0" name="Straight Arrow Connector 269"/>
            <p:cNvCxnSpPr/>
            <p:nvPr/>
          </p:nvCxnSpPr>
          <p:spPr>
            <a:xfrm>
              <a:off x="3942770" y="4013351"/>
              <a:ext cx="368932" cy="6700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p:nvPr/>
          </p:nvCxnSpPr>
          <p:spPr>
            <a:xfrm>
              <a:off x="4800600" y="2396344"/>
              <a:ext cx="1658562"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76" name="Group 275"/>
            <p:cNvGrpSpPr/>
            <p:nvPr/>
          </p:nvGrpSpPr>
          <p:grpSpPr>
            <a:xfrm>
              <a:off x="4419600" y="1600200"/>
              <a:ext cx="502924" cy="621357"/>
              <a:chOff x="1203952" y="3870811"/>
              <a:chExt cx="502924" cy="621357"/>
            </a:xfrm>
          </p:grpSpPr>
          <p:cxnSp>
            <p:nvCxnSpPr>
              <p:cNvPr id="313" name="Elbow Connector 312"/>
              <p:cNvCxnSpPr/>
              <p:nvPr/>
            </p:nvCxnSpPr>
            <p:spPr>
              <a:xfrm rot="16200000" flipH="1">
                <a:off x="1306996" y="4339420"/>
                <a:ext cx="301167" cy="4330"/>
              </a:xfrm>
              <a:prstGeom prst="bentConnector3">
                <a:avLst>
                  <a:gd name="adj1" fmla="val 50000"/>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1203952" y="3870811"/>
                <a:ext cx="502924" cy="369332"/>
              </a:xfrm>
              <a:prstGeom prst="rect">
                <a:avLst/>
              </a:prstGeom>
              <a:noFill/>
              <a:ln>
                <a:noFill/>
              </a:ln>
            </p:spPr>
            <p:txBody>
              <a:bodyPr wrap="square" rtlCol="0">
                <a:spAutoFit/>
              </a:bodyPr>
              <a:lstStyle/>
              <a:p>
                <a:r>
                  <a:rPr lang="en-US" b="1" dirty="0" smtClean="0"/>
                  <a:t>  T</a:t>
                </a:r>
                <a:endParaRPr lang="en-US" b="1" dirty="0"/>
              </a:p>
            </p:txBody>
          </p:sp>
        </p:grpSp>
        <p:sp>
          <p:nvSpPr>
            <p:cNvPr id="277" name="TextBox 276"/>
            <p:cNvSpPr txBox="1"/>
            <p:nvPr/>
          </p:nvSpPr>
          <p:spPr>
            <a:xfrm>
              <a:off x="1143000" y="4648200"/>
              <a:ext cx="256802" cy="261610"/>
            </a:xfrm>
            <a:prstGeom prst="rect">
              <a:avLst/>
            </a:prstGeom>
            <a:noFill/>
          </p:spPr>
          <p:txBody>
            <a:bodyPr wrap="none" rtlCol="0">
              <a:spAutoFit/>
            </a:bodyPr>
            <a:lstStyle/>
            <a:p>
              <a:r>
                <a:rPr lang="en-US" sz="1100" b="1" dirty="0">
                  <a:solidFill>
                    <a:schemeClr val="bg2"/>
                  </a:solidFill>
                </a:rPr>
                <a:t>2</a:t>
              </a:r>
            </a:p>
          </p:txBody>
        </p:sp>
        <p:sp>
          <p:nvSpPr>
            <p:cNvPr id="278" name="TextBox 277"/>
            <p:cNvSpPr txBox="1"/>
            <p:nvPr/>
          </p:nvSpPr>
          <p:spPr>
            <a:xfrm>
              <a:off x="2819400" y="3014990"/>
              <a:ext cx="328936" cy="261610"/>
            </a:xfrm>
            <a:prstGeom prst="rect">
              <a:avLst/>
            </a:prstGeom>
            <a:noFill/>
          </p:spPr>
          <p:txBody>
            <a:bodyPr wrap="none" rtlCol="0">
              <a:spAutoFit/>
            </a:bodyPr>
            <a:lstStyle/>
            <a:p>
              <a:r>
                <a:rPr lang="en-US" sz="1100" b="1" dirty="0" smtClean="0">
                  <a:solidFill>
                    <a:schemeClr val="bg2"/>
                  </a:solidFill>
                </a:rPr>
                <a:t>28</a:t>
              </a:r>
              <a:endParaRPr lang="en-US" sz="1100" b="1" dirty="0">
                <a:solidFill>
                  <a:schemeClr val="bg2"/>
                </a:solidFill>
              </a:endParaRPr>
            </a:p>
          </p:txBody>
        </p:sp>
        <p:sp>
          <p:nvSpPr>
            <p:cNvPr id="280" name="TextBox 279"/>
            <p:cNvSpPr txBox="1"/>
            <p:nvPr/>
          </p:nvSpPr>
          <p:spPr>
            <a:xfrm>
              <a:off x="4495800" y="2209800"/>
              <a:ext cx="328936" cy="261610"/>
            </a:xfrm>
            <a:prstGeom prst="rect">
              <a:avLst/>
            </a:prstGeom>
            <a:noFill/>
          </p:spPr>
          <p:txBody>
            <a:bodyPr wrap="none" rtlCol="0">
              <a:spAutoFit/>
            </a:bodyPr>
            <a:lstStyle/>
            <a:p>
              <a:r>
                <a:rPr lang="en-US" sz="1100" b="1" dirty="0" smtClean="0">
                  <a:solidFill>
                    <a:schemeClr val="bg2"/>
                  </a:solidFill>
                </a:rPr>
                <a:t>46</a:t>
              </a:r>
              <a:endParaRPr lang="en-US" sz="1100" b="1" dirty="0">
                <a:solidFill>
                  <a:schemeClr val="bg2"/>
                </a:solidFill>
              </a:endParaRPr>
            </a:p>
          </p:txBody>
        </p:sp>
        <p:sp>
          <p:nvSpPr>
            <p:cNvPr id="281" name="TextBox 280"/>
            <p:cNvSpPr txBox="1"/>
            <p:nvPr/>
          </p:nvSpPr>
          <p:spPr>
            <a:xfrm>
              <a:off x="6400800" y="3014990"/>
              <a:ext cx="328936" cy="261610"/>
            </a:xfrm>
            <a:prstGeom prst="rect">
              <a:avLst/>
            </a:prstGeom>
            <a:noFill/>
          </p:spPr>
          <p:txBody>
            <a:bodyPr wrap="none" rtlCol="0">
              <a:spAutoFit/>
            </a:bodyPr>
            <a:lstStyle/>
            <a:p>
              <a:r>
                <a:rPr lang="en-US" sz="1100" b="1" dirty="0" smtClean="0">
                  <a:solidFill>
                    <a:schemeClr val="bg2"/>
                  </a:solidFill>
                </a:rPr>
                <a:t>67</a:t>
              </a:r>
              <a:endParaRPr lang="en-US" sz="1100" b="1" dirty="0">
                <a:solidFill>
                  <a:schemeClr val="bg2"/>
                </a:solidFill>
              </a:endParaRPr>
            </a:p>
          </p:txBody>
        </p:sp>
        <p:sp>
          <p:nvSpPr>
            <p:cNvPr id="298" name="TextBox 297"/>
            <p:cNvSpPr txBox="1"/>
            <p:nvPr/>
          </p:nvSpPr>
          <p:spPr>
            <a:xfrm>
              <a:off x="2209800" y="4648200"/>
              <a:ext cx="328936" cy="261610"/>
            </a:xfrm>
            <a:prstGeom prst="rect">
              <a:avLst/>
            </a:prstGeom>
            <a:noFill/>
          </p:spPr>
          <p:txBody>
            <a:bodyPr wrap="none" rtlCol="0">
              <a:spAutoFit/>
            </a:bodyPr>
            <a:lstStyle/>
            <a:p>
              <a:r>
                <a:rPr lang="en-US" sz="1100" b="1" dirty="0" smtClean="0">
                  <a:solidFill>
                    <a:schemeClr val="bg2"/>
                  </a:solidFill>
                </a:rPr>
                <a:t>25</a:t>
              </a:r>
              <a:endParaRPr lang="en-US" sz="1100" b="1" dirty="0">
                <a:solidFill>
                  <a:schemeClr val="bg2"/>
                </a:solidFill>
              </a:endParaRPr>
            </a:p>
          </p:txBody>
        </p:sp>
        <p:sp>
          <p:nvSpPr>
            <p:cNvPr id="304" name="TextBox 303"/>
            <p:cNvSpPr txBox="1"/>
            <p:nvPr/>
          </p:nvSpPr>
          <p:spPr>
            <a:xfrm>
              <a:off x="1770894" y="3776990"/>
              <a:ext cx="256802" cy="261610"/>
            </a:xfrm>
            <a:prstGeom prst="rect">
              <a:avLst/>
            </a:prstGeom>
            <a:noFill/>
          </p:spPr>
          <p:txBody>
            <a:bodyPr wrap="none" rtlCol="0">
              <a:spAutoFit/>
            </a:bodyPr>
            <a:lstStyle/>
            <a:p>
              <a:r>
                <a:rPr lang="en-US" sz="1100" b="1" dirty="0" smtClean="0">
                  <a:solidFill>
                    <a:schemeClr val="bg2"/>
                  </a:solidFill>
                </a:rPr>
                <a:t>5</a:t>
              </a:r>
              <a:endParaRPr lang="en-US" sz="1100" b="1" dirty="0">
                <a:solidFill>
                  <a:schemeClr val="bg2"/>
                </a:solidFill>
              </a:endParaRPr>
            </a:p>
          </p:txBody>
        </p:sp>
        <p:sp>
          <p:nvSpPr>
            <p:cNvPr id="306" name="TextBox 305"/>
            <p:cNvSpPr txBox="1"/>
            <p:nvPr/>
          </p:nvSpPr>
          <p:spPr>
            <a:xfrm>
              <a:off x="4166864" y="4648200"/>
              <a:ext cx="328936" cy="261610"/>
            </a:xfrm>
            <a:prstGeom prst="rect">
              <a:avLst/>
            </a:prstGeom>
            <a:noFill/>
          </p:spPr>
          <p:txBody>
            <a:bodyPr wrap="none" rtlCol="0">
              <a:spAutoFit/>
            </a:bodyPr>
            <a:lstStyle/>
            <a:p>
              <a:r>
                <a:rPr lang="en-US" sz="1100" b="1" dirty="0">
                  <a:solidFill>
                    <a:schemeClr val="bg2"/>
                  </a:solidFill>
                </a:rPr>
                <a:t>4</a:t>
              </a:r>
              <a:r>
                <a:rPr lang="en-US" sz="1100" b="1" dirty="0" smtClean="0">
                  <a:solidFill>
                    <a:schemeClr val="bg2"/>
                  </a:solidFill>
                </a:rPr>
                <a:t>1</a:t>
              </a:r>
              <a:endParaRPr lang="en-US" sz="1100" b="1" dirty="0">
                <a:solidFill>
                  <a:schemeClr val="bg2"/>
                </a:solidFill>
              </a:endParaRPr>
            </a:p>
          </p:txBody>
        </p:sp>
        <p:sp>
          <p:nvSpPr>
            <p:cNvPr id="307" name="TextBox 306"/>
            <p:cNvSpPr txBox="1"/>
            <p:nvPr/>
          </p:nvSpPr>
          <p:spPr>
            <a:xfrm>
              <a:off x="3733800" y="3810000"/>
              <a:ext cx="328936" cy="261610"/>
            </a:xfrm>
            <a:prstGeom prst="rect">
              <a:avLst/>
            </a:prstGeom>
            <a:noFill/>
          </p:spPr>
          <p:txBody>
            <a:bodyPr wrap="none" rtlCol="0">
              <a:spAutoFit/>
            </a:bodyPr>
            <a:lstStyle/>
            <a:p>
              <a:r>
                <a:rPr lang="en-US" sz="1100" b="1" dirty="0" smtClean="0">
                  <a:solidFill>
                    <a:schemeClr val="bg2"/>
                  </a:solidFill>
                </a:rPr>
                <a:t>35</a:t>
              </a:r>
              <a:endParaRPr lang="en-US" sz="1100" b="1" dirty="0">
                <a:solidFill>
                  <a:schemeClr val="bg2"/>
                </a:solidFill>
              </a:endParaRPr>
            </a:p>
          </p:txBody>
        </p:sp>
      </p:grpSp>
      <p:grpSp>
        <p:nvGrpSpPr>
          <p:cNvPr id="113" name="Group 112"/>
          <p:cNvGrpSpPr/>
          <p:nvPr/>
        </p:nvGrpSpPr>
        <p:grpSpPr>
          <a:xfrm>
            <a:off x="7239000" y="3810000"/>
            <a:ext cx="762000" cy="717234"/>
            <a:chOff x="5562600" y="5410200"/>
            <a:chExt cx="762000" cy="717234"/>
          </a:xfrm>
        </p:grpSpPr>
        <p:grpSp>
          <p:nvGrpSpPr>
            <p:cNvPr id="114" name="Group 113"/>
            <p:cNvGrpSpPr/>
            <p:nvPr/>
          </p:nvGrpSpPr>
          <p:grpSpPr>
            <a:xfrm>
              <a:off x="5562600" y="5562600"/>
              <a:ext cx="762000" cy="564834"/>
              <a:chOff x="1524000" y="3048000"/>
              <a:chExt cx="762000" cy="564834"/>
            </a:xfrm>
          </p:grpSpPr>
          <p:grpSp>
            <p:nvGrpSpPr>
              <p:cNvPr id="118" name="Group 117"/>
              <p:cNvGrpSpPr/>
              <p:nvPr/>
            </p:nvGrpSpPr>
            <p:grpSpPr>
              <a:xfrm>
                <a:off x="1524000" y="3092251"/>
                <a:ext cx="279058" cy="520583"/>
                <a:chOff x="853448" y="1688792"/>
                <a:chExt cx="316674" cy="515574"/>
              </a:xfrm>
            </p:grpSpPr>
            <p:grpSp>
              <p:nvGrpSpPr>
                <p:cNvPr id="154" name="Group 153"/>
                <p:cNvGrpSpPr/>
                <p:nvPr/>
              </p:nvGrpSpPr>
              <p:grpSpPr>
                <a:xfrm>
                  <a:off x="853448" y="1981200"/>
                  <a:ext cx="201169" cy="223166"/>
                  <a:chOff x="2447520" y="2514600"/>
                  <a:chExt cx="201169" cy="223166"/>
                </a:xfrm>
              </p:grpSpPr>
              <p:sp>
                <p:nvSpPr>
                  <p:cNvPr id="170" name="Rectangle 169"/>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p:nvPr/>
                </p:nvGrpSpPr>
                <p:grpSpPr>
                  <a:xfrm>
                    <a:off x="2447520" y="2514600"/>
                    <a:ext cx="201169" cy="212884"/>
                    <a:chOff x="2447520" y="2524882"/>
                    <a:chExt cx="201169" cy="212884"/>
                  </a:xfrm>
                </p:grpSpPr>
                <p:cxnSp>
                  <p:nvCxnSpPr>
                    <p:cNvPr id="172" name="Straight Connector 171"/>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9" name="Straight Arrow Connector 168"/>
                <p:cNvCxnSpPr>
                  <a:stCxn id="116" idx="3"/>
                  <a:endCxn id="170"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2053319" y="3048000"/>
                <a:ext cx="232681" cy="564831"/>
                <a:chOff x="780160" y="1648024"/>
                <a:chExt cx="274457" cy="556342"/>
              </a:xfrm>
            </p:grpSpPr>
            <p:grpSp>
              <p:nvGrpSpPr>
                <p:cNvPr id="120" name="Group 119"/>
                <p:cNvGrpSpPr/>
                <p:nvPr/>
              </p:nvGrpSpPr>
              <p:grpSpPr>
                <a:xfrm>
                  <a:off x="853448" y="1981200"/>
                  <a:ext cx="201169" cy="223166"/>
                  <a:chOff x="2447520" y="2514600"/>
                  <a:chExt cx="201169" cy="223166"/>
                </a:xfrm>
              </p:grpSpPr>
              <p:sp>
                <p:nvSpPr>
                  <p:cNvPr id="122" name="Rectangle 12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p:cNvGrpSpPr/>
                  <p:nvPr/>
                </p:nvGrpSpPr>
                <p:grpSpPr>
                  <a:xfrm>
                    <a:off x="2447520" y="2514600"/>
                    <a:ext cx="201169" cy="212884"/>
                    <a:chOff x="2447520" y="2524882"/>
                    <a:chExt cx="201169" cy="212884"/>
                  </a:xfrm>
                </p:grpSpPr>
                <p:cxnSp>
                  <p:nvCxnSpPr>
                    <p:cNvPr id="138" name="Straight Connector 137"/>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1" name="Straight Arrow Connector 120"/>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15" name="Group 114"/>
            <p:cNvGrpSpPr/>
            <p:nvPr/>
          </p:nvGrpSpPr>
          <p:grpSpPr>
            <a:xfrm>
              <a:off x="5791200" y="5410200"/>
              <a:ext cx="396062" cy="261610"/>
              <a:chOff x="7443464" y="3624590"/>
              <a:chExt cx="396062" cy="261610"/>
            </a:xfrm>
          </p:grpSpPr>
          <p:sp>
            <p:nvSpPr>
              <p:cNvPr id="116" name="Oval 115"/>
              <p:cNvSpPr/>
              <p:nvPr/>
            </p:nvSpPr>
            <p:spPr>
              <a:xfrm>
                <a:off x="7443464" y="3635029"/>
                <a:ext cx="344558" cy="2181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17" name="TextBox 116"/>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8</a:t>
                </a:r>
                <a:r>
                  <a:rPr lang="en-US" sz="1100" b="1" dirty="0" smtClean="0">
                    <a:solidFill>
                      <a:schemeClr val="bg2"/>
                    </a:solidFill>
                  </a:rPr>
                  <a:t>3</a:t>
                </a:r>
                <a:endParaRPr lang="en-US" sz="1100" b="1" dirty="0">
                  <a:solidFill>
                    <a:schemeClr val="bg2"/>
                  </a:solidFill>
                </a:endParaRPr>
              </a:p>
            </p:txBody>
          </p:sp>
        </p:grpSp>
      </p:grpSp>
      <p:grpSp>
        <p:nvGrpSpPr>
          <p:cNvPr id="208" name="Group 207"/>
          <p:cNvGrpSpPr/>
          <p:nvPr/>
        </p:nvGrpSpPr>
        <p:grpSpPr>
          <a:xfrm>
            <a:off x="4191000" y="5181600"/>
            <a:ext cx="762000" cy="717234"/>
            <a:chOff x="5562600" y="5410200"/>
            <a:chExt cx="762000" cy="717234"/>
          </a:xfrm>
        </p:grpSpPr>
        <p:grpSp>
          <p:nvGrpSpPr>
            <p:cNvPr id="209" name="Group 208"/>
            <p:cNvGrpSpPr/>
            <p:nvPr/>
          </p:nvGrpSpPr>
          <p:grpSpPr>
            <a:xfrm>
              <a:off x="5562600" y="5562600"/>
              <a:ext cx="762000" cy="564834"/>
              <a:chOff x="1524000" y="3048000"/>
              <a:chExt cx="762000" cy="564834"/>
            </a:xfrm>
          </p:grpSpPr>
          <p:grpSp>
            <p:nvGrpSpPr>
              <p:cNvPr id="213" name="Group 212"/>
              <p:cNvGrpSpPr/>
              <p:nvPr/>
            </p:nvGrpSpPr>
            <p:grpSpPr>
              <a:xfrm>
                <a:off x="1524000" y="3092251"/>
                <a:ext cx="279058" cy="520583"/>
                <a:chOff x="853448" y="1688792"/>
                <a:chExt cx="316674" cy="515574"/>
              </a:xfrm>
            </p:grpSpPr>
            <p:grpSp>
              <p:nvGrpSpPr>
                <p:cNvPr id="222" name="Group 221"/>
                <p:cNvGrpSpPr/>
                <p:nvPr/>
              </p:nvGrpSpPr>
              <p:grpSpPr>
                <a:xfrm>
                  <a:off x="853448" y="1981200"/>
                  <a:ext cx="201169" cy="223166"/>
                  <a:chOff x="2447520" y="2514600"/>
                  <a:chExt cx="201169" cy="223166"/>
                </a:xfrm>
              </p:grpSpPr>
              <p:sp>
                <p:nvSpPr>
                  <p:cNvPr id="228" name="Rectangle 227"/>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9" name="Group 228"/>
                  <p:cNvGrpSpPr/>
                  <p:nvPr/>
                </p:nvGrpSpPr>
                <p:grpSpPr>
                  <a:xfrm>
                    <a:off x="2447520" y="2514600"/>
                    <a:ext cx="201169" cy="212884"/>
                    <a:chOff x="2447520" y="2524882"/>
                    <a:chExt cx="201169" cy="212884"/>
                  </a:xfrm>
                </p:grpSpPr>
                <p:cxnSp>
                  <p:nvCxnSpPr>
                    <p:cNvPr id="230" name="Straight Connector 229"/>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27" name="Straight Arrow Connector 226"/>
                <p:cNvCxnSpPr>
                  <a:stCxn id="211" idx="3"/>
                  <a:endCxn id="228"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14" name="Group 213"/>
              <p:cNvGrpSpPr/>
              <p:nvPr/>
            </p:nvGrpSpPr>
            <p:grpSpPr>
              <a:xfrm>
                <a:off x="2053319" y="3048000"/>
                <a:ext cx="232681" cy="564831"/>
                <a:chOff x="780160" y="1648024"/>
                <a:chExt cx="274457" cy="556342"/>
              </a:xfrm>
            </p:grpSpPr>
            <p:grpSp>
              <p:nvGrpSpPr>
                <p:cNvPr id="215" name="Group 214"/>
                <p:cNvGrpSpPr/>
                <p:nvPr/>
              </p:nvGrpSpPr>
              <p:grpSpPr>
                <a:xfrm>
                  <a:off x="853448" y="1981200"/>
                  <a:ext cx="201169" cy="223166"/>
                  <a:chOff x="2447520" y="2514600"/>
                  <a:chExt cx="201169" cy="223166"/>
                </a:xfrm>
              </p:grpSpPr>
              <p:sp>
                <p:nvSpPr>
                  <p:cNvPr id="217" name="Rectangle 21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8" name="Group 217"/>
                  <p:cNvGrpSpPr/>
                  <p:nvPr/>
                </p:nvGrpSpPr>
                <p:grpSpPr>
                  <a:xfrm>
                    <a:off x="2447520" y="2514600"/>
                    <a:ext cx="201169" cy="212884"/>
                    <a:chOff x="2447520" y="2524882"/>
                    <a:chExt cx="201169" cy="212884"/>
                  </a:xfrm>
                </p:grpSpPr>
                <p:cxnSp>
                  <p:nvCxnSpPr>
                    <p:cNvPr id="219" name="Straight Connector 21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16" name="Straight Arrow Connector 21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10" name="Group 209"/>
            <p:cNvGrpSpPr/>
            <p:nvPr/>
          </p:nvGrpSpPr>
          <p:grpSpPr>
            <a:xfrm>
              <a:off x="5791200" y="5410200"/>
              <a:ext cx="396062" cy="261610"/>
              <a:chOff x="7443464" y="3624590"/>
              <a:chExt cx="396062" cy="261610"/>
            </a:xfrm>
          </p:grpSpPr>
          <p:sp>
            <p:nvSpPr>
              <p:cNvPr id="211" name="Oval 210"/>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12" name="TextBox 211"/>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4</a:t>
                </a:r>
                <a:r>
                  <a:rPr lang="en-US" sz="1100" b="1" dirty="0" smtClean="0">
                    <a:solidFill>
                      <a:schemeClr val="bg2"/>
                    </a:solidFill>
                  </a:rPr>
                  <a:t>4</a:t>
                </a:r>
                <a:endParaRPr lang="en-US" sz="1100" b="1" dirty="0">
                  <a:solidFill>
                    <a:schemeClr val="bg2"/>
                  </a:solidFill>
                </a:endParaRPr>
              </a:p>
            </p:txBody>
          </p:sp>
        </p:grpSp>
      </p:grpSp>
      <p:grpSp>
        <p:nvGrpSpPr>
          <p:cNvPr id="259" name="Group 258"/>
          <p:cNvGrpSpPr/>
          <p:nvPr/>
        </p:nvGrpSpPr>
        <p:grpSpPr>
          <a:xfrm>
            <a:off x="5791200" y="4692966"/>
            <a:ext cx="762000" cy="717234"/>
            <a:chOff x="5562600" y="5410200"/>
            <a:chExt cx="762000" cy="717234"/>
          </a:xfrm>
        </p:grpSpPr>
        <p:grpSp>
          <p:nvGrpSpPr>
            <p:cNvPr id="262" name="Group 261"/>
            <p:cNvGrpSpPr/>
            <p:nvPr/>
          </p:nvGrpSpPr>
          <p:grpSpPr>
            <a:xfrm>
              <a:off x="5562600" y="5562600"/>
              <a:ext cx="762000" cy="564834"/>
              <a:chOff x="1524000" y="3048000"/>
              <a:chExt cx="762000" cy="564834"/>
            </a:xfrm>
          </p:grpSpPr>
          <p:grpSp>
            <p:nvGrpSpPr>
              <p:cNvPr id="272" name="Group 271"/>
              <p:cNvGrpSpPr/>
              <p:nvPr/>
            </p:nvGrpSpPr>
            <p:grpSpPr>
              <a:xfrm>
                <a:off x="1524000" y="3092251"/>
                <a:ext cx="279058" cy="520583"/>
                <a:chOff x="853448" y="1688792"/>
                <a:chExt cx="316674" cy="515574"/>
              </a:xfrm>
            </p:grpSpPr>
            <p:grpSp>
              <p:nvGrpSpPr>
                <p:cNvPr id="286" name="Group 285"/>
                <p:cNvGrpSpPr/>
                <p:nvPr/>
              </p:nvGrpSpPr>
              <p:grpSpPr>
                <a:xfrm>
                  <a:off x="853448" y="1981200"/>
                  <a:ext cx="201169" cy="223166"/>
                  <a:chOff x="2447520" y="2514600"/>
                  <a:chExt cx="201169" cy="223166"/>
                </a:xfrm>
              </p:grpSpPr>
              <p:sp>
                <p:nvSpPr>
                  <p:cNvPr id="288" name="Rectangle 287"/>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9" name="Group 288"/>
                  <p:cNvGrpSpPr/>
                  <p:nvPr/>
                </p:nvGrpSpPr>
                <p:grpSpPr>
                  <a:xfrm>
                    <a:off x="2447520" y="2514600"/>
                    <a:ext cx="201169" cy="212884"/>
                    <a:chOff x="2447520" y="2524882"/>
                    <a:chExt cx="201169" cy="212884"/>
                  </a:xfrm>
                </p:grpSpPr>
                <p:cxnSp>
                  <p:nvCxnSpPr>
                    <p:cNvPr id="290" name="Straight Connector 289"/>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87" name="Straight Arrow Connector 286"/>
                <p:cNvCxnSpPr>
                  <a:stCxn id="266" idx="3"/>
                  <a:endCxn id="288"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73" name="Group 272"/>
              <p:cNvGrpSpPr/>
              <p:nvPr/>
            </p:nvGrpSpPr>
            <p:grpSpPr>
              <a:xfrm>
                <a:off x="2053319" y="3048000"/>
                <a:ext cx="232681" cy="564831"/>
                <a:chOff x="780160" y="1648024"/>
                <a:chExt cx="274457" cy="556342"/>
              </a:xfrm>
            </p:grpSpPr>
            <p:grpSp>
              <p:nvGrpSpPr>
                <p:cNvPr id="275" name="Group 274"/>
                <p:cNvGrpSpPr/>
                <p:nvPr/>
              </p:nvGrpSpPr>
              <p:grpSpPr>
                <a:xfrm>
                  <a:off x="853448" y="1981200"/>
                  <a:ext cx="201169" cy="223166"/>
                  <a:chOff x="2447520" y="2514600"/>
                  <a:chExt cx="201169" cy="223166"/>
                </a:xfrm>
              </p:grpSpPr>
              <p:sp>
                <p:nvSpPr>
                  <p:cNvPr id="282" name="Rectangle 28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3" name="Group 282"/>
                  <p:cNvGrpSpPr/>
                  <p:nvPr/>
                </p:nvGrpSpPr>
                <p:grpSpPr>
                  <a:xfrm>
                    <a:off x="2447520" y="2514600"/>
                    <a:ext cx="201169" cy="212884"/>
                    <a:chOff x="2447520" y="2524882"/>
                    <a:chExt cx="201169" cy="212884"/>
                  </a:xfrm>
                </p:grpSpPr>
                <p:cxnSp>
                  <p:nvCxnSpPr>
                    <p:cNvPr id="284" name="Straight Connector 283"/>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79" name="Straight Arrow Connector 278"/>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65" name="Group 264"/>
            <p:cNvGrpSpPr/>
            <p:nvPr/>
          </p:nvGrpSpPr>
          <p:grpSpPr>
            <a:xfrm>
              <a:off x="5791200" y="5410200"/>
              <a:ext cx="396062" cy="261610"/>
              <a:chOff x="7443464" y="3624590"/>
              <a:chExt cx="396062" cy="261610"/>
            </a:xfrm>
          </p:grpSpPr>
          <p:sp>
            <p:nvSpPr>
              <p:cNvPr id="266" name="Oval 265"/>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68" name="TextBox 267"/>
              <p:cNvSpPr txBox="1"/>
              <p:nvPr/>
            </p:nvSpPr>
            <p:spPr>
              <a:xfrm>
                <a:off x="7443464" y="3624590"/>
                <a:ext cx="396062" cy="261610"/>
              </a:xfrm>
              <a:prstGeom prst="rect">
                <a:avLst/>
              </a:prstGeom>
              <a:noFill/>
            </p:spPr>
            <p:txBody>
              <a:bodyPr wrap="square" rtlCol="0">
                <a:spAutoFit/>
              </a:bodyPr>
              <a:lstStyle/>
              <a:p>
                <a:r>
                  <a:rPr lang="en-US" sz="1100" b="1" dirty="0" smtClean="0">
                    <a:solidFill>
                      <a:schemeClr val="bg2"/>
                    </a:solidFill>
                  </a:rPr>
                  <a:t>54</a:t>
                </a:r>
                <a:endParaRPr lang="en-US" sz="1100" b="1" dirty="0">
                  <a:solidFill>
                    <a:schemeClr val="bg2"/>
                  </a:solidFill>
                </a:endParaRPr>
              </a:p>
            </p:txBody>
          </p:sp>
        </p:grpSp>
      </p:grpSp>
    </p:spTree>
    <p:extLst>
      <p:ext uri="{BB962C8B-B14F-4D97-AF65-F5344CB8AC3E}">
        <p14:creationId xmlns:p14="http://schemas.microsoft.com/office/powerpoint/2010/main" val="191501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11022E-16 -4.07407E-6 L -0.05833 -0.13657 " pathEditMode="relative" rAng="0" ptsTypes="AA">
                                      <p:cBhvr>
                                        <p:cTn id="6" dur="2000" fill="hold"/>
                                        <p:tgtEl>
                                          <p:spTgt spid="259"/>
                                        </p:tgtEl>
                                        <p:attrNameLst>
                                          <p:attrName>ppt_x</p:attrName>
                                          <p:attrName>ppt_y</p:attrName>
                                        </p:attrNameLst>
                                      </p:cBhvr>
                                      <p:rCtr x="-2917" y="-682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6981</TotalTime>
  <Words>1777</Words>
  <Application>Microsoft Office PowerPoint</Application>
  <PresentationFormat>On-screen Show (4:3)</PresentationFormat>
  <Paragraphs>533</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Data Structures and Algorithms (CS210A) </vt:lpstr>
      <vt:lpstr>Red Black Tree</vt:lpstr>
      <vt:lpstr>A red-black tree</vt:lpstr>
      <vt:lpstr> Handling Deletion in a Red Black Tree </vt:lpstr>
      <vt:lpstr>Notations to be used</vt:lpstr>
      <vt:lpstr>Deletion in a BST is slightly harder than Insertion </vt:lpstr>
      <vt:lpstr>Is deletion of a node easier for some cases ?</vt:lpstr>
      <vt:lpstr>Is deletion of a node easier for some cases ?</vt:lpstr>
      <vt:lpstr>Is deletion of a node easier for some cases ?</vt:lpstr>
      <vt:lpstr>An insight</vt:lpstr>
      <vt:lpstr>An insight</vt:lpstr>
      <vt:lpstr>An important question</vt:lpstr>
      <vt:lpstr>How to delete a node whose both children are non-leaves?</vt:lpstr>
      <vt:lpstr>An important observation</vt:lpstr>
      <vt:lpstr>We need to handle deletion only for the following case</vt:lpstr>
      <vt:lpstr> How to maintain a red-black tree under deletion ?</vt:lpstr>
      <vt:lpstr>Easy cases and difficult case</vt:lpstr>
      <vt:lpstr>Handling the difficult case</vt:lpstr>
      <vt:lpstr>Handling the difficult case</vt:lpstr>
      <vt:lpstr>Handling the difficult case</vt:lpstr>
      <vt:lpstr>Handling the difficult case</vt:lpstr>
      <vt:lpstr>Handling the difficult case: An overview</vt:lpstr>
      <vt:lpstr> “s is red”               “s is black” </vt:lpstr>
      <vt:lpstr>“s is red”                  “s is black” </vt:lpstr>
      <vt:lpstr>“s is red”                  “s is black” </vt:lpstr>
      <vt:lpstr>“s is red”                  “s is black” </vt:lpstr>
      <vt:lpstr>We just need to handle the case  </vt:lpstr>
      <vt:lpstr>Handling the case: s is black</vt:lpstr>
      <vt:lpstr> Handling the case:  s is black and both children of s are black</vt:lpstr>
      <vt:lpstr>Handling the case:  s is black and both children of s are black</vt:lpstr>
      <vt:lpstr>Handling the case:  s is black and both children of s are black</vt:lpstr>
      <vt:lpstr>Handling the case:  s is black and both children of s are black</vt:lpstr>
      <vt:lpstr> Handling the case:  s is black and one of its children is red</vt:lpstr>
      <vt:lpstr>There are two cases</vt:lpstr>
      <vt:lpstr> Handling the case: right(s) is red</vt:lpstr>
      <vt:lpstr>Handling the case: right(s) is red</vt:lpstr>
      <vt:lpstr>Handling the case: right(s) is red</vt:lpstr>
      <vt:lpstr>Handling the case: right(s) is red</vt:lpstr>
      <vt:lpstr>Handling the case: right(s) is red</vt:lpstr>
      <vt:lpstr> Handling the case  “left(s) is red and right(s) is black”</vt:lpstr>
      <vt:lpstr>Handling the case:  left(s) is red and right(s) is black</vt:lpstr>
      <vt:lpstr>Handling the case:  left(s) is red and right(s) is black</vt:lpstr>
      <vt:lpstr>Handling the case:  left(s) is red and right(s) is black</vt:lpstr>
      <vt:lpstr>Handling the case:  left(s) is red and right(s) is black</vt:lpstr>
      <vt:lpstr>PowerPoint Presentation</vt:lpstr>
      <vt:lpstr> A Red Black Tree is height balanced </vt:lpstr>
      <vt:lpstr>Why is a red black tree height balanced ?</vt:lpstr>
      <vt:lpstr>A practice problem</vt:lpstr>
      <vt:lpstr>How to delete 9 ?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Surender Baswana</dc:creator>
  <cp:lastModifiedBy>cse</cp:lastModifiedBy>
  <cp:revision>826</cp:revision>
  <dcterms:created xsi:type="dcterms:W3CDTF">2011-12-03T04:13:03Z</dcterms:created>
  <dcterms:modified xsi:type="dcterms:W3CDTF">2016-02-09T07:10:32Z</dcterms:modified>
</cp:coreProperties>
</file>