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684" r:id="rId2"/>
    <p:sldId id="681" r:id="rId3"/>
    <p:sldId id="683" r:id="rId4"/>
    <p:sldId id="657" r:id="rId5"/>
    <p:sldId id="639" r:id="rId6"/>
    <p:sldId id="640" r:id="rId7"/>
    <p:sldId id="641" r:id="rId8"/>
    <p:sldId id="642" r:id="rId9"/>
    <p:sldId id="644" r:id="rId10"/>
    <p:sldId id="692" r:id="rId11"/>
    <p:sldId id="646" r:id="rId12"/>
    <p:sldId id="647" r:id="rId13"/>
    <p:sldId id="648" r:id="rId14"/>
    <p:sldId id="649" r:id="rId15"/>
    <p:sldId id="650" r:id="rId16"/>
    <p:sldId id="701" r:id="rId17"/>
    <p:sldId id="694" r:id="rId18"/>
    <p:sldId id="702" r:id="rId19"/>
    <p:sldId id="651" r:id="rId20"/>
    <p:sldId id="673" r:id="rId21"/>
    <p:sldId id="704" r:id="rId22"/>
    <p:sldId id="652" r:id="rId23"/>
    <p:sldId id="674" r:id="rId24"/>
    <p:sldId id="654" r:id="rId25"/>
    <p:sldId id="655" r:id="rId26"/>
    <p:sldId id="676" r:id="rId27"/>
    <p:sldId id="677" r:id="rId28"/>
    <p:sldId id="679" r:id="rId29"/>
    <p:sldId id="680" r:id="rId30"/>
    <p:sldId id="685" r:id="rId31"/>
    <p:sldId id="687" r:id="rId32"/>
    <p:sldId id="696" r:id="rId33"/>
    <p:sldId id="686" r:id="rId34"/>
    <p:sldId id="688" r:id="rId35"/>
    <p:sldId id="689" r:id="rId36"/>
    <p:sldId id="69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76" autoAdjust="0"/>
  </p:normalViewPr>
  <p:slideViewPr>
    <p:cSldViewPr>
      <p:cViewPr>
        <p:scale>
          <a:sx n="85" d="100"/>
          <a:sy n="85" d="100"/>
        </p:scale>
        <p:origin x="-8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10.png"/><Relationship Id="rId7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0.png"/><Relationship Id="rId4" Type="http://schemas.openxmlformats.org/officeDocument/2006/relationships/image" Target="../media/image100.png"/><Relationship Id="rId9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0.png"/><Relationship Id="rId7" Type="http://schemas.openxmlformats.org/officeDocument/2006/relationships/image" Target="../media/image29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12" Type="http://schemas.openxmlformats.org/officeDocument/2006/relationships/image" Target="../media/image34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4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311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4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19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rgbClr val="7030A0"/>
                </a:solidFill>
              </a:rPr>
              <a:t>Analysis of</a:t>
            </a: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C00000"/>
                </a:solidFill>
              </a:rPr>
              <a:t>Red </a:t>
            </a:r>
            <a:r>
              <a:rPr lang="en-US" sz="1800" b="1" dirty="0" smtClean="0">
                <a:solidFill>
                  <a:schemeClr val="tx1"/>
                </a:solidFill>
              </a:rPr>
              <a:t>Black</a:t>
            </a:r>
            <a:r>
              <a:rPr lang="en-US" sz="1800" b="1" dirty="0" smtClean="0">
                <a:solidFill>
                  <a:srgbClr val="006C31"/>
                </a:solidFill>
              </a:rPr>
              <a:t> trees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Nearly Balanced </a:t>
            </a:r>
            <a:r>
              <a:rPr lang="en-US" sz="1800" b="1" dirty="0" smtClean="0">
                <a:solidFill>
                  <a:srgbClr val="006C31"/>
                </a:solidFill>
              </a:rPr>
              <a:t>BST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</a:t>
            </a:r>
            <a:r>
              <a:rPr lang="en-US" sz="4000" b="1" dirty="0" smtClean="0">
                <a:solidFill>
                  <a:srgbClr val="7030A0"/>
                </a:solidFill>
              </a:rPr>
              <a:t>tree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82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85494" y="4832031"/>
            <a:ext cx="515106" cy="654369"/>
            <a:chOff x="4285494" y="4832031"/>
            <a:chExt cx="515106" cy="65436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285494" y="48320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3962400" y="54864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96506" y="5029200"/>
            <a:ext cx="246894" cy="4413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29200" y="5410200"/>
            <a:ext cx="2642195" cy="369332"/>
            <a:chOff x="6781800" y="5334000"/>
            <a:chExt cx="2642195" cy="369332"/>
          </a:xfrm>
        </p:grpSpPr>
        <p:sp>
          <p:nvSpPr>
            <p:cNvPr id="8" name="Left Arrow 7"/>
            <p:cNvSpPr/>
            <p:nvPr/>
          </p:nvSpPr>
          <p:spPr>
            <a:xfrm>
              <a:off x="6781800" y="5410200"/>
              <a:ext cx="826008" cy="228600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5334000"/>
              <a:ext cx="1880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Any deepest node</a:t>
              </a:r>
              <a:endParaRPr lang="en-US" dirty="0"/>
            </a:p>
          </p:txBody>
        </p:sp>
      </p:grpSp>
      <p:sp>
        <p:nvSpPr>
          <p:cNvPr id="13" name="Line Callout 1 12"/>
          <p:cNvSpPr/>
          <p:nvPr/>
        </p:nvSpPr>
        <p:spPr>
          <a:xfrm>
            <a:off x="152400" y="4495800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60706"/>
              <a:gd name="adj4" fmla="val 19424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must have a left child since the tree is a full binary tree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304800" y="5788152"/>
            <a:ext cx="2133600" cy="688848"/>
          </a:xfrm>
          <a:prstGeom prst="borderCallout1">
            <a:avLst>
              <a:gd name="adj1" fmla="val 53333"/>
              <a:gd name="adj2" fmla="val 100204"/>
              <a:gd name="adj3" fmla="val -18616"/>
              <a:gd name="adj4" fmla="val 17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must be a leaf node. Give reason.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4267200" y="5940552"/>
            <a:ext cx="2133600" cy="688848"/>
          </a:xfrm>
          <a:prstGeom prst="borderCallout1">
            <a:avLst>
              <a:gd name="adj1" fmla="val 1531"/>
              <a:gd name="adj2" fmla="val 22852"/>
              <a:gd name="adj3" fmla="val -38042"/>
              <a:gd name="adj4" fmla="val 2281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Otherwise this node won’t be the deepest node.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13" grpId="0" animBg="1"/>
      <p:bldP spid="13" grpId="1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happened to the number of internal nodes ?</a:t>
            </a:r>
          </a:p>
          <a:p>
            <a:pPr marL="0" indent="0">
              <a:buNone/>
            </a:pPr>
            <a:r>
              <a:rPr lang="en-US" sz="2000" dirty="0" smtClean="0"/>
              <a:t>What happened to the number of leaf nodes 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86000" y="5715000"/>
            <a:ext cx="434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285494" y="4832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5029200"/>
            <a:ext cx="972306" cy="654369"/>
            <a:chOff x="3962400" y="5029200"/>
            <a:chExt cx="972306" cy="654369"/>
          </a:xfrm>
        </p:grpSpPr>
        <p:sp>
          <p:nvSpPr>
            <p:cNvPr id="25" name="Oval 24"/>
            <p:cNvSpPr/>
            <p:nvPr/>
          </p:nvSpPr>
          <p:spPr>
            <a:xfrm>
              <a:off x="46482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468360" y="50292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962400" y="548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096506" y="5029200"/>
              <a:ext cx="246894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486413" y="1676400"/>
            <a:ext cx="1999987" cy="2209800"/>
            <a:chOff x="3486413" y="1676400"/>
            <a:chExt cx="1999987" cy="2209800"/>
          </a:xfrm>
        </p:grpSpPr>
        <p:sp>
          <p:nvSpPr>
            <p:cNvPr id="5" name="Oval 4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12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0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loud Callout 8"/>
          <p:cNvSpPr/>
          <p:nvPr/>
        </p:nvSpPr>
        <p:spPr>
          <a:xfrm>
            <a:off x="6286500" y="2645367"/>
            <a:ext cx="2209800" cy="1088433"/>
          </a:xfrm>
          <a:prstGeom prst="cloudCallout">
            <a:avLst>
              <a:gd name="adj1" fmla="val 51568"/>
              <a:gd name="adj2" fmla="val 713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still a full binary tree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Ribbon 10"/>
          <p:cNvSpPr/>
          <p:nvPr/>
        </p:nvSpPr>
        <p:spPr>
          <a:xfrm>
            <a:off x="6629400" y="2819400"/>
            <a:ext cx="1524000" cy="7620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943600" y="5791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by 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43600" y="61722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by one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1" grpId="0" animBg="1"/>
      <p:bldP spid="11" grpId="1" animBg="1"/>
      <p:bldP spid="13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Analyze the process: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Repeat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	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 </a:t>
                </a:r>
                <a:r>
                  <a:rPr lang="en-US" sz="2000" dirty="0" smtClean="0"/>
                  <a:t>{            Delete the 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deepest node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and its 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sibling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2000" dirty="0" smtClean="0"/>
                  <a:t>}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	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ntil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only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root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remains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 smtClean="0"/>
                  <a:t> be the full binary tree before the process starts.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6C3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6C31"/>
                    </a:solidFill>
                  </a:rPr>
                  <a:t>,… </a:t>
                </a:r>
                <a:r>
                  <a:rPr lang="en-US" sz="1800" dirty="0" smtClean="0"/>
                  <a:t>be the full binary trees after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baseline="30000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aseline="30000" dirty="0" smtClean="0">
                    <a:solidFill>
                      <a:srgbClr val="0070C0"/>
                    </a:solidFill>
                  </a:rPr>
                  <a:t>nd</a:t>
                </a:r>
                <a:r>
                  <a:rPr lang="en-US" sz="1800" dirty="0" smtClean="0"/>
                  <a:t>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…</a:t>
                </a:r>
                <a:r>
                  <a:rPr lang="en-US" sz="1800" dirty="0" smtClean="0"/>
                  <a:t> iterations of the process.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/>
                  <a:t>W</a:t>
                </a:r>
                <a:r>
                  <a:rPr lang="en-US" sz="1800" dirty="0" smtClean="0"/>
                  <a:t>hat might be the relation between leaf nodes and internal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 smtClean="0"/>
                  <a:t> </a:t>
                </a:r>
                <a:r>
                  <a:rPr lang="en-US" sz="1800" dirty="0" smtClean="0"/>
                  <a:t>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leaf nodes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=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No. of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internal nodes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+ 1. 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876800"/>
              </a:xfrm>
              <a:blipFill rotWithShape="1">
                <a:blip r:embed="rId2"/>
                <a:stretch>
                  <a:fillRect l="-793" t="-625" b="-6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19600"/>
                <a:ext cx="593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762000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81661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leaf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internal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15135"/>
                <a:ext cx="59336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90339" y="4114800"/>
            <a:ext cx="2590800" cy="1020264"/>
          </a:xfrm>
          <a:prstGeom prst="rightArrow">
            <a:avLst>
              <a:gd name="adj1" fmla="val 50000"/>
              <a:gd name="adj2" fmla="val 3251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964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leaf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139" y="4538246"/>
            <a:ext cx="2579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r>
              <a:rPr lang="en-US" sz="1600" dirty="0" smtClean="0"/>
              <a:t> </a:t>
            </a:r>
            <a:r>
              <a:rPr lang="en-US" sz="1600" b="1" dirty="0" smtClean="0"/>
              <a:t>internal nodes </a:t>
            </a:r>
            <a:r>
              <a:rPr lang="en-US" sz="1600" dirty="0" smtClean="0"/>
              <a:t>reduce by </a:t>
            </a:r>
            <a:r>
              <a:rPr lang="en-US" sz="1600" b="1" dirty="0" smtClean="0">
                <a:solidFill>
                  <a:srgbClr val="C00000"/>
                </a:solidFill>
              </a:rPr>
              <a:t>1</a:t>
            </a:r>
            <a:endParaRPr lang="en-IN" sz="1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15135"/>
                <a:ext cx="59336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riped Right Arrow 13"/>
          <p:cNvSpPr/>
          <p:nvPr/>
        </p:nvSpPr>
        <p:spPr>
          <a:xfrm>
            <a:off x="7543800" y="4192858"/>
            <a:ext cx="914400" cy="91670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534400" y="4570142"/>
            <a:ext cx="152400" cy="154258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7416861" y="2895600"/>
            <a:ext cx="1727139" cy="1600200"/>
            <a:chOff x="7416861" y="2895600"/>
            <a:chExt cx="1727139" cy="1600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8610600" y="3480375"/>
              <a:ext cx="0" cy="10154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16861" y="2895600"/>
              <a:ext cx="1727139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Finally only </a:t>
              </a:r>
            </a:p>
            <a:p>
              <a:r>
                <a:rPr lang="en-US" sz="1600" dirty="0" smtClean="0"/>
                <a:t>root node remains</a:t>
              </a:r>
              <a:endParaRPr lang="en-IN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62800" y="4645413"/>
            <a:ext cx="228600" cy="78987"/>
            <a:chOff x="7162800" y="4645413"/>
            <a:chExt cx="228600" cy="78987"/>
          </a:xfrm>
        </p:grpSpPr>
        <p:sp>
          <p:nvSpPr>
            <p:cNvPr id="20" name="Oval 19"/>
            <p:cNvSpPr/>
            <p:nvPr/>
          </p:nvSpPr>
          <p:spPr>
            <a:xfrm>
              <a:off x="7162800" y="4645413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4647271"/>
              <a:ext cx="76200" cy="771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154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full binary </a:t>
            </a:r>
            <a:r>
              <a:rPr lang="en-US" sz="4000" b="1" dirty="0" smtClean="0">
                <a:solidFill>
                  <a:srgbClr val="7030A0"/>
                </a:solidFill>
              </a:rPr>
              <a:t>tree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number of internal nodes in a full binary </a:t>
                </a:r>
                <a:r>
                  <a:rPr lang="en-US" sz="2000" dirty="0" smtClean="0"/>
                  <a:t>tree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size </a:t>
                </a:r>
                <a:r>
                  <a:rPr lang="en-US" sz="2000" dirty="0" smtClean="0"/>
                  <a:t>(number of nodes) of </a:t>
                </a:r>
                <a:r>
                  <a:rPr lang="en-US" sz="2000" dirty="0"/>
                  <a:t>the tree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 smtClean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 smtClean="0"/>
                  <a:t>What is the size of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 smtClean="0"/>
                  <a:t> Black</a:t>
                </a:r>
                <a:r>
                  <a:rPr lang="en-US" sz="2000" dirty="0" smtClean="0"/>
                  <a:t> tree storing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keys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  </a:t>
                </a:r>
                <a:r>
                  <a:rPr lang="en-US" sz="2000" dirty="0"/>
                  <a:t>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48000"/>
                <a:ext cx="22860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+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95800"/>
                <a:ext cx="22860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3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 A</a:t>
                </a:r>
                <a:r>
                  <a:rPr lang="en-US" sz="2800" b="1" dirty="0" smtClean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omplete </a:t>
                </a:r>
                <a:r>
                  <a:rPr lang="en-US" sz="2800" b="1" dirty="0"/>
                  <a:t>b</a:t>
                </a:r>
                <a:r>
                  <a:rPr lang="en-US" sz="2800" b="1" dirty="0" smtClean="0"/>
                  <a:t>inary tree of height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800" b="1" dirty="0" smtClean="0"/>
                  <a:t> and its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Properties</a:t>
                </a:r>
                <a:r>
                  <a:rPr lang="en-US" sz="3200" b="1" dirty="0"/>
                  <a:t/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5785" b="-14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 smtClean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is said to be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u="sng" dirty="0" smtClean="0"/>
                  <a:t>every leaf node</a:t>
                </a:r>
                <a:r>
                  <a:rPr lang="en-US" sz="2000" dirty="0" smtClean="0"/>
                  <a:t> is at </a:t>
                </a:r>
                <a:r>
                  <a:rPr lang="en-US" sz="2000" u="sng" dirty="0" smtClean="0"/>
                  <a:t>depth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will any complete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look like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 reason to believe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at this stage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that there is a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unique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complete binary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57600"/>
                <a:ext cx="44196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1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 smtClean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full binary tree of height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is said to be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u="sng" dirty="0" smtClean="0"/>
                  <a:t>every leaf node</a:t>
                </a:r>
                <a:r>
                  <a:rPr lang="en-US" sz="2000" dirty="0" smtClean="0"/>
                  <a:t> is at </a:t>
                </a:r>
                <a:r>
                  <a:rPr lang="en-US" sz="2000" u="sng" dirty="0" smtClean="0"/>
                  <a:t>depth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7" y="1594362"/>
                <a:ext cx="8229600" cy="4525963"/>
              </a:xfrm>
              <a:blipFill rotWithShape="1">
                <a:blip r:embed="rId3"/>
                <a:stretch>
                  <a:fillRect l="-815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7" y="159436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</a:t>
            </a:r>
            <a:r>
              <a:rPr lang="en-US" sz="2000" b="1" dirty="0" smtClean="0"/>
              <a:t> </a:t>
            </a:r>
            <a:r>
              <a:rPr lang="en-US" sz="2000" dirty="0" smtClean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1 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 </a:t>
            </a:r>
            <a:r>
              <a:rPr lang="en-US" sz="2000" dirty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2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3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37894" y="4388169"/>
            <a:ext cx="2267706" cy="1416369"/>
            <a:chOff x="838200" y="4724400"/>
            <a:chExt cx="2267706" cy="1416369"/>
          </a:xfrm>
        </p:grpSpPr>
        <p:grpSp>
          <p:nvGrpSpPr>
            <p:cNvPr id="5" name="Group 4"/>
            <p:cNvGrpSpPr/>
            <p:nvPr/>
          </p:nvGrpSpPr>
          <p:grpSpPr>
            <a:xfrm>
              <a:off x="971813" y="4724400"/>
              <a:ext cx="1999987" cy="1219200"/>
              <a:chOff x="3486413" y="1676400"/>
              <a:chExt cx="1999987" cy="1219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6764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4687813" y="18288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9" idx="7"/>
              </p:cNvCxnSpPr>
              <p:nvPr/>
            </p:nvCxnSpPr>
            <p:spPr>
              <a:xfrm flipH="1">
                <a:off x="4054548" y="1828800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810000" y="2241231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800" y="22860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486413" y="2427762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154160" y="24384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706106" y="2454294"/>
                <a:ext cx="255082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4011160" y="2438400"/>
                <a:ext cx="188987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819400" y="59436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82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42294" y="5867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428987" y="2286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3124200"/>
            <a:ext cx="1353306" cy="806769"/>
            <a:chOff x="3810000" y="1676400"/>
            <a:chExt cx="1353306" cy="806769"/>
          </a:xfrm>
        </p:grpSpPr>
        <p:sp>
          <p:nvSpPr>
            <p:cNvPr id="32" name="Oval 31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6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267200" y="2133600"/>
            <a:ext cx="2590800" cy="3886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1 27"/>
              <p:cNvSpPr/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to generalize the type of tree shown here to tree of height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8" name="Line Callout 1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321369"/>
                <a:ext cx="1752600" cy="1439854"/>
              </a:xfrm>
              <a:prstGeom prst="borderCallout1">
                <a:avLst>
                  <a:gd name="adj1" fmla="val 60493"/>
                  <a:gd name="adj2" fmla="val 524"/>
                  <a:gd name="adj3" fmla="val 60321"/>
                  <a:gd name="adj4" fmla="val -23552"/>
                </a:avLst>
              </a:prstGeom>
              <a:blipFill rotWithShape="1">
                <a:blip r:embed="rId3"/>
                <a:stretch>
                  <a:fillRect r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53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32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7" y="159436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</a:t>
            </a:r>
            <a:r>
              <a:rPr lang="en-US" sz="2000" b="1" dirty="0" smtClean="0"/>
              <a:t> </a:t>
            </a:r>
            <a:r>
              <a:rPr lang="en-US" sz="2000" dirty="0" smtClean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1 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Complete </a:t>
            </a:r>
            <a:r>
              <a:rPr lang="en-US" sz="2000" dirty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2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b="1" dirty="0"/>
              <a:t> </a:t>
            </a:r>
            <a:r>
              <a:rPr lang="en-US" sz="2000" dirty="0"/>
              <a:t>binary tree of height </a:t>
            </a:r>
            <a:r>
              <a:rPr lang="en-US" sz="2000" b="1" dirty="0" smtClean="0">
                <a:solidFill>
                  <a:srgbClr val="0070C0"/>
                </a:solidFill>
              </a:rPr>
              <a:t>3 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437894" y="4388169"/>
            <a:ext cx="2267706" cy="1416369"/>
            <a:chOff x="838200" y="4724400"/>
            <a:chExt cx="2267706" cy="1416369"/>
          </a:xfrm>
        </p:grpSpPr>
        <p:grpSp>
          <p:nvGrpSpPr>
            <p:cNvPr id="5" name="Group 4"/>
            <p:cNvGrpSpPr/>
            <p:nvPr/>
          </p:nvGrpSpPr>
          <p:grpSpPr>
            <a:xfrm>
              <a:off x="971813" y="4724400"/>
              <a:ext cx="1999987" cy="1219200"/>
              <a:chOff x="3486413" y="1676400"/>
              <a:chExt cx="1999987" cy="1219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6764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4687813" y="18288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9" idx="7"/>
              </p:cNvCxnSpPr>
              <p:nvPr/>
            </p:nvCxnSpPr>
            <p:spPr>
              <a:xfrm flipH="1">
                <a:off x="4054548" y="1828800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810000" y="2241231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800" y="22860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486413" y="2427762"/>
                <a:ext cx="389188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154160" y="2438400"/>
                <a:ext cx="33224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706106" y="2454294"/>
                <a:ext cx="255082" cy="441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4011160" y="2438400"/>
                <a:ext cx="188987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819400" y="59436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38200" y="5898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542294" y="5867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428987" y="2286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3124200"/>
            <a:ext cx="1353306" cy="806769"/>
            <a:chOff x="3810000" y="1676400"/>
            <a:chExt cx="1353306" cy="806769"/>
          </a:xfrm>
        </p:grpSpPr>
        <p:sp>
          <p:nvSpPr>
            <p:cNvPr id="32" name="Oval 31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6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5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267200" y="2133600"/>
            <a:ext cx="2590800" cy="3886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 smtClean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 smtClean="0">
                    <a:solidFill>
                      <a:srgbClr val="C00000"/>
                    </a:solidFill>
                  </a:rPr>
                  <a:t>        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Total number of nodes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2209800"/>
            <a:chOff x="3486413" y="1676400"/>
            <a:chExt cx="1999987" cy="22098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706106" y="2454294"/>
              <a:ext cx="255082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011160" y="2438400"/>
              <a:ext cx="237982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8360" y="3124200"/>
              <a:ext cx="0" cy="7620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2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6022238" cy="369332"/>
            <a:chOff x="1828800" y="3810000"/>
            <a:chExt cx="6022238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505446" y="3962400"/>
              <a:ext cx="99035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810000"/>
                  <a:ext cx="3834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1066800" cy="529253"/>
              </a:xfrm>
              <a:prstGeom prst="roundRect">
                <a:avLst/>
              </a:prstGeom>
              <a:blipFill rotWithShape="1">
                <a:blip r:embed="rId4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25" y="5259016"/>
                <a:ext cx="713593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839" r="-101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07" y="3810000"/>
                <a:ext cx="670312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1181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77" y="2209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6400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208754" y="990600"/>
            <a:ext cx="675121" cy="685800"/>
            <a:chOff x="7208754" y="990600"/>
            <a:chExt cx="675121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7208754" y="990600"/>
              <a:ext cx="6751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Level</a:t>
              </a:r>
              <a:endParaRPr lang="en-US" b="1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7524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27759" y="725269"/>
            <a:ext cx="824265" cy="951131"/>
            <a:chOff x="8027759" y="725269"/>
            <a:chExt cx="824265" cy="951131"/>
          </a:xfrm>
        </p:grpSpPr>
        <p:sp>
          <p:nvSpPr>
            <p:cNvPr id="42" name="TextBox 41"/>
            <p:cNvSpPr txBox="1"/>
            <p:nvPr/>
          </p:nvSpPr>
          <p:spPr>
            <a:xfrm>
              <a:off x="8027759" y="725269"/>
              <a:ext cx="8242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No. of </a:t>
              </a:r>
            </a:p>
            <a:p>
              <a:r>
                <a:rPr lang="en-US" b="1" dirty="0" smtClean="0"/>
                <a:t>nodes</a:t>
              </a:r>
              <a:endParaRPr lang="en-US" b="1" dirty="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8286812" y="1371600"/>
              <a:ext cx="171388" cy="30480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Certainly this tree is 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shall now show that this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the only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791200"/>
                <a:ext cx="749435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6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62200" y="3810000"/>
            <a:ext cx="5346172" cy="685800"/>
            <a:chOff x="2362200" y="3810000"/>
            <a:chExt cx="5346172" cy="685800"/>
          </a:xfrm>
        </p:grpSpPr>
        <p:grpSp>
          <p:nvGrpSpPr>
            <p:cNvPr id="79" name="Group 78"/>
            <p:cNvGrpSpPr/>
            <p:nvPr/>
          </p:nvGrpSpPr>
          <p:grpSpPr>
            <a:xfrm>
              <a:off x="2438400" y="3810000"/>
              <a:ext cx="5269972" cy="369332"/>
              <a:chOff x="2438400" y="3810000"/>
              <a:chExt cx="5269972" cy="369332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6172200" y="3962400"/>
                <a:ext cx="99035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5809494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105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438400" y="3886200"/>
                <a:ext cx="286506" cy="19716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3505446" y="3962400"/>
                <a:ext cx="990354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467600" y="3810000"/>
                <a:ext cx="240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70C0"/>
                    </a:solidFill>
                  </a:rPr>
                  <a:t>i</a:t>
                </a:r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748526" y="4038600"/>
              <a:ext cx="438907" cy="457200"/>
              <a:chOff x="5748526" y="4038600"/>
              <a:chExt cx="438907" cy="4572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5306066" y="4083369"/>
              <a:ext cx="180334" cy="4124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1" idx="3"/>
            </p:cNvCxnSpPr>
            <p:nvPr/>
          </p:nvCxnSpPr>
          <p:spPr>
            <a:xfrm flipH="1">
              <a:off x="4962640" y="4054494"/>
              <a:ext cx="18471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2362200" y="4038600"/>
              <a:ext cx="438907" cy="457200"/>
              <a:chOff x="5748526" y="4038600"/>
              <a:chExt cx="438907" cy="457200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6050266" y="4038600"/>
                <a:ext cx="137167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748526" y="4083369"/>
                <a:ext cx="109728" cy="412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019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88" grpId="0" animBg="1"/>
      <p:bldP spid="2" grpId="0"/>
      <p:bldP spid="38" grpId="0"/>
      <p:bldP spid="3" grpId="0"/>
      <p:bldP spid="40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  <a:r>
              <a:rPr lang="en-US" sz="2800" b="1" dirty="0" smtClean="0"/>
              <a:t>Black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Tree is </a:t>
            </a:r>
            <a:r>
              <a:rPr lang="en-US" sz="2800" u="sng" dirty="0" smtClean="0"/>
              <a:t>height balanced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</a:rPr>
              <a:t> detailed proof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  <a:r>
              <a:rPr lang="en-US" b="1" dirty="0" smtClean="0">
                <a:solidFill>
                  <a:srgbClr val="7030A0"/>
                </a:solidFill>
              </a:rPr>
              <a:t> scratch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 smtClean="0"/>
                  <a:t> 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of a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:r>
                  <a:rPr lang="en-US" sz="24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T*</a:t>
                </a:r>
                <a:r>
                  <a:rPr lang="en-US" sz="2400" dirty="0" smtClean="0"/>
                  <a:t> be the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 smtClean="0"/>
                  <a:t> shown in previous slide.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Notice that this is </a:t>
                </a:r>
                <a:r>
                  <a:rPr lang="en-US" sz="2400" b="1" dirty="0" smtClean="0"/>
                  <a:t>densest</a:t>
                </a:r>
                <a:r>
                  <a:rPr lang="en-US" sz="2400" dirty="0" smtClean="0"/>
                  <a:t> possible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:r>
                  <a:rPr lang="en-US" sz="2400" b="1" i="1" dirty="0" smtClean="0">
                    <a:solidFill>
                      <a:schemeClr val="accent5"/>
                    </a:solidFill>
                  </a:rPr>
                  <a:t>T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be </a:t>
                </a:r>
                <a:r>
                  <a:rPr lang="en-US" sz="2400" u="sng" dirty="0" smtClean="0"/>
                  <a:t>any other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4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u="sng" dirty="0" smtClean="0"/>
                  <a:t>different</a:t>
                </a:r>
                <a:r>
                  <a:rPr lang="en-US" sz="2400" dirty="0" smtClean="0"/>
                  <a:t> from </a:t>
                </a:r>
                <a:r>
                  <a:rPr lang="en-US" sz="24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sz="24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*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How to show that </a:t>
                </a:r>
                <a:r>
                  <a:rPr lang="en-US" sz="2400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sz="2400" dirty="0" smtClean="0"/>
                  <a:t>can not exist 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i="1" dirty="0" smtClean="0"/>
                  <a:t>                     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Watch the following slide carefully.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3"/>
                <a:stretch>
                  <a:fillRect l="-1763" t="-1752" r="-17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419600"/>
            <a:ext cx="4800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this question carefully.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685800" y="2209800"/>
            <a:ext cx="2590800" cy="26670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19704" y="4953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endParaRPr lang="en-IN" dirty="0"/>
          </a:p>
        </p:txBody>
      </p:sp>
      <p:sp>
        <p:nvSpPr>
          <p:cNvPr id="7" name="Isosceles Triangle 6"/>
          <p:cNvSpPr/>
          <p:nvPr/>
        </p:nvSpPr>
        <p:spPr>
          <a:xfrm>
            <a:off x="5943600" y="2209800"/>
            <a:ext cx="2590800" cy="266700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69120" y="49162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5"/>
                </a:solidFill>
              </a:rPr>
              <a:t>T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21559" y="4429780"/>
            <a:ext cx="3260441" cy="523220"/>
            <a:chOff x="4953000" y="4800600"/>
            <a:chExt cx="3260441" cy="523220"/>
          </a:xfrm>
        </p:grpSpPr>
        <p:sp>
          <p:nvSpPr>
            <p:cNvPr id="13" name="Left Arrow 12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800600"/>
              <a:ext cx="249844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At least one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 smtClean="0"/>
                <a:t> </a:t>
              </a:r>
            </a:p>
            <a:p>
              <a:r>
                <a:rPr lang="en-US" sz="1400" dirty="0" smtClean="0"/>
                <a:t>but absent in </a:t>
              </a:r>
              <a:r>
                <a:rPr lang="en-US" sz="1400" b="1" i="1" dirty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6" name="Down Ribbon 15"/>
          <p:cNvSpPr/>
          <p:nvPr/>
        </p:nvSpPr>
        <p:spPr>
          <a:xfrm>
            <a:off x="1828800" y="5285601"/>
            <a:ext cx="6781800" cy="8103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</a:t>
            </a:r>
            <a:r>
              <a:rPr lang="en-US" i="1" dirty="0">
                <a:solidFill>
                  <a:schemeClr val="tx1"/>
                </a:solidFill>
              </a:rPr>
              <a:t>place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T </a:t>
            </a:r>
            <a:r>
              <a:rPr lang="en-US" b="1" i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symmetrically </a:t>
            </a:r>
            <a:r>
              <a:rPr lang="en-US" dirty="0" smtClean="0">
                <a:solidFill>
                  <a:schemeClr val="tx1"/>
                </a:solidFill>
              </a:rPr>
              <a:t>above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/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7473" y="572666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i="1" dirty="0">
                <a:solidFill>
                  <a:schemeClr val="accent5"/>
                </a:solidFill>
              </a:rPr>
              <a:t>T</a:t>
            </a:r>
            <a:r>
              <a:rPr lang="en-US" dirty="0"/>
              <a:t> is </a:t>
            </a:r>
            <a:r>
              <a:rPr lang="en-US" i="1" dirty="0">
                <a:solidFill>
                  <a:srgbClr val="0070C0"/>
                </a:solidFill>
              </a:rPr>
              <a:t>different </a:t>
            </a:r>
            <a:r>
              <a:rPr lang="en-US" dirty="0"/>
              <a:t>from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i="1" dirty="0"/>
              <a:t>, then what </a:t>
            </a:r>
            <a:r>
              <a:rPr lang="en-US" i="1" dirty="0" smtClean="0"/>
              <a:t>will </a:t>
            </a:r>
            <a:r>
              <a:rPr lang="en-US" i="1" dirty="0"/>
              <a:t>you see </a:t>
            </a:r>
            <a:r>
              <a:rPr lang="en-US" i="1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33 -0.00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29167 -0.00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28941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30035 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7" grpId="1" animBg="1"/>
      <p:bldP spid="8" grpId="0"/>
      <p:bldP spid="8" grpId="1"/>
      <p:bldP spid="15" grpId="0" animBg="1"/>
      <p:bldP spid="16" grpId="0" animBg="1"/>
      <p:bldP spid="16" grpId="1" animBg="1"/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itle 5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Uniqueness</a:t>
                </a:r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of a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complete </a:t>
                </a:r>
                <a:r>
                  <a:rPr lang="en-US" sz="3200" b="1" dirty="0"/>
                  <a:t>binary tree of height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itle 5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Since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dirty="0"/>
              <a:t> is a full binary tree and </a:t>
            </a:r>
            <a:r>
              <a:rPr lang="en-US" sz="1800" b="1" dirty="0"/>
              <a:t>right child </a:t>
            </a:r>
            <a:r>
              <a:rPr lang="en-US" sz="1800" dirty="0"/>
              <a:t>of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is missing,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i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can not be an internal node in </a:t>
            </a:r>
            <a:r>
              <a:rPr lang="en-US" sz="1800" b="1" i="1" dirty="0">
                <a:solidFill>
                  <a:schemeClr val="accent5"/>
                </a:solidFill>
              </a:rPr>
              <a:t>T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</a:t>
            </a:r>
            <a:r>
              <a:rPr lang="en-US" sz="1800" b="1" dirty="0" smtClean="0"/>
              <a:t>must be </a:t>
            </a:r>
            <a:r>
              <a:rPr lang="en-US" sz="1800" dirty="0" smtClean="0"/>
              <a:t> leaf node. </a:t>
            </a: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29000" y="1676400"/>
            <a:ext cx="1999987" cy="1219200"/>
            <a:chOff x="3486413" y="1676400"/>
            <a:chExt cx="1999987" cy="1219200"/>
          </a:xfrm>
        </p:grpSpPr>
        <p:sp>
          <p:nvSpPr>
            <p:cNvPr id="50" name="Oval 49"/>
            <p:cNvSpPr/>
            <p:nvPr/>
          </p:nvSpPr>
          <p:spPr>
            <a:xfrm>
              <a:off x="4419600" y="16764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54" idx="0"/>
            </p:cNvCxnSpPr>
            <p:nvPr/>
          </p:nvCxnSpPr>
          <p:spPr>
            <a:xfrm>
              <a:off x="4687813" y="18288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3" idx="7"/>
            </p:cNvCxnSpPr>
            <p:nvPr/>
          </p:nvCxnSpPr>
          <p:spPr>
            <a:xfrm flipH="1">
              <a:off x="4054548" y="1828800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810000" y="2241231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22860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86413" y="2427762"/>
              <a:ext cx="389188" cy="4413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154160" y="2438400"/>
              <a:ext cx="33224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38400" y="3810000"/>
            <a:ext cx="5269972" cy="369332"/>
            <a:chOff x="2438400" y="3810000"/>
            <a:chExt cx="5269972" cy="369332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72200" y="3962400"/>
              <a:ext cx="9903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8094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4384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7600" y="381000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i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86893" y="2221468"/>
            <a:ext cx="2206193" cy="369332"/>
            <a:chOff x="5486893" y="2221468"/>
            <a:chExt cx="2206193" cy="36933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486893" y="2362200"/>
              <a:ext cx="1675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3914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2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05893" y="1676400"/>
            <a:ext cx="2651221" cy="369332"/>
            <a:chOff x="5105893" y="1676400"/>
            <a:chExt cx="2651221" cy="3693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105893" y="1828800"/>
              <a:ext cx="20569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55428" y="167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676400" y="5269468"/>
            <a:ext cx="5945294" cy="369332"/>
            <a:chOff x="1828800" y="3810000"/>
            <a:chExt cx="5945294" cy="36933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819777" y="3962400"/>
              <a:ext cx="34277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64190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85694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828800" y="38862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7600" y="3810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70C0"/>
                  </a:solidFill>
                </a:rPr>
                <a:t>h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8" name="Straight Arrow Connector 37"/>
          <p:cNvCxnSpPr>
            <a:stCxn id="39" idx="5"/>
          </p:cNvCxnSpPr>
          <p:nvPr/>
        </p:nvCxnSpPr>
        <p:spPr>
          <a:xfrm>
            <a:off x="4675278" y="4119026"/>
            <a:ext cx="240092" cy="365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30730" y="39507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3"/>
          </p:cNvCxnSpPr>
          <p:nvPr/>
        </p:nvCxnSpPr>
        <p:spPr>
          <a:xfrm flipH="1">
            <a:off x="4583131" y="3661826"/>
            <a:ext cx="346757" cy="288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87930" y="34935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1370" y="3188732"/>
            <a:ext cx="21896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83130" y="2960132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endCxn id="48" idx="1"/>
          </p:cNvCxnSpPr>
          <p:nvPr/>
        </p:nvCxnSpPr>
        <p:spPr>
          <a:xfrm>
            <a:off x="4464972" y="2747426"/>
            <a:ext cx="160116" cy="24158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97330" y="2883932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057918" y="2731532"/>
            <a:ext cx="220413" cy="288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105400" y="4419600"/>
            <a:ext cx="3759615" cy="309848"/>
            <a:chOff x="4953000" y="4800600"/>
            <a:chExt cx="3759615" cy="309848"/>
          </a:xfrm>
        </p:grpSpPr>
        <p:sp>
          <p:nvSpPr>
            <p:cNvPr id="2" name="Left Arrow 1"/>
            <p:cNvSpPr/>
            <p:nvPr/>
          </p:nvSpPr>
          <p:spPr>
            <a:xfrm>
              <a:off x="4953000" y="4876800"/>
              <a:ext cx="743213" cy="2336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5000" y="4800600"/>
              <a:ext cx="29976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Any node present in </a:t>
              </a:r>
              <a:r>
                <a:rPr lang="en-US" sz="14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T*</a:t>
              </a:r>
              <a:r>
                <a:rPr lang="en-US" sz="1400" dirty="0" smtClean="0"/>
                <a:t> but absent in </a:t>
              </a:r>
              <a:r>
                <a:rPr lang="en-US" sz="1400" b="1" i="1" dirty="0" smtClean="0">
                  <a:solidFill>
                    <a:schemeClr val="accent5"/>
                  </a:solidFill>
                </a:rPr>
                <a:t>T</a:t>
              </a:r>
              <a:endParaRPr lang="en-US" sz="1400" b="1" i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424" y="2286000"/>
            <a:ext cx="351576" cy="490301"/>
            <a:chOff x="3980694" y="2678668"/>
            <a:chExt cx="351576" cy="490301"/>
          </a:xfrm>
        </p:grpSpPr>
        <p:sp>
          <p:nvSpPr>
            <p:cNvPr id="46" name="Oval 45"/>
            <p:cNvSpPr/>
            <p:nvPr/>
          </p:nvSpPr>
          <p:spPr>
            <a:xfrm>
              <a:off x="3980694" y="2971800"/>
              <a:ext cx="286506" cy="19716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2678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v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4811730" y="4515563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 the path from </a:t>
            </a:r>
            <a:r>
              <a:rPr lang="en-US" b="1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root until we reach a node present in both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i="1" dirty="0" smtClean="0">
                <a:solidFill>
                  <a:schemeClr val="accent5"/>
                </a:solidFill>
              </a:rPr>
              <a:t>T</a:t>
            </a:r>
            <a:r>
              <a:rPr lang="en-US" i="1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0" y="1837420"/>
            <a:ext cx="3276600" cy="1820180"/>
          </a:xfrm>
          <a:prstGeom prst="cloudCallout">
            <a:avLst>
              <a:gd name="adj1" fmla="val 47460"/>
              <a:gd name="adj2" fmla="val 643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Such a node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endParaRPr lang="en-US" b="1" i="1" dirty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must exist since both </a:t>
            </a:r>
            <a:r>
              <a:rPr lang="en-US" dirty="0" err="1" smtClean="0">
                <a:solidFill>
                  <a:schemeClr val="tx1"/>
                </a:solidFill>
              </a:rPr>
              <a:t>both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T*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i="1" dirty="0" smtClean="0">
                <a:solidFill>
                  <a:schemeClr val="accent5"/>
                </a:solidFill>
              </a:rPr>
              <a:t>T</a:t>
            </a:r>
            <a:r>
              <a:rPr lang="en-US" i="1" dirty="0" smtClean="0">
                <a:solidFill>
                  <a:schemeClr val="tx1"/>
                </a:solidFill>
              </a:rPr>
              <a:t> meet </a:t>
            </a:r>
            <a:r>
              <a:rPr lang="en-US" dirty="0" smtClean="0">
                <a:solidFill>
                  <a:schemeClr val="tx1"/>
                </a:solidFill>
              </a:rPr>
              <a:t>at least at the root.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2057400"/>
            <a:ext cx="3429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one child (in this case the right child) of </a:t>
            </a:r>
            <a:r>
              <a:rPr lang="en-US" b="1" i="1" dirty="0">
                <a:solidFill>
                  <a:srgbClr val="0070C0"/>
                </a:solidFill>
              </a:rPr>
              <a:t>v 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missing in </a:t>
            </a:r>
            <a:r>
              <a:rPr lang="en-US" b="1" i="1" dirty="0" smtClean="0">
                <a:solidFill>
                  <a:schemeClr val="accent5"/>
                </a:solidFill>
              </a:rPr>
              <a:t>T</a:t>
            </a:r>
            <a:r>
              <a:rPr lang="en-US" dirty="0" smtClean="0"/>
              <a:t>.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600" y="2677717"/>
            <a:ext cx="3991824" cy="2158066"/>
            <a:chOff x="228600" y="2677717"/>
            <a:chExt cx="3991824" cy="2158066"/>
          </a:xfrm>
        </p:grpSpPr>
        <p:cxnSp>
          <p:nvCxnSpPr>
            <p:cNvPr id="13" name="Straight Connector 12"/>
            <p:cNvCxnSpPr>
              <a:stCxn id="46" idx="2"/>
            </p:cNvCxnSpPr>
            <p:nvPr/>
          </p:nvCxnSpPr>
          <p:spPr>
            <a:xfrm flipH="1">
              <a:off x="2209800" y="2677717"/>
              <a:ext cx="2010624" cy="1316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Depth</a:t>
                  </a:r>
                  <a:r>
                    <a:rPr lang="en-US" dirty="0" smtClean="0"/>
                    <a:t> of </a:t>
                  </a:r>
                  <a:r>
                    <a:rPr lang="en-US" b="1" i="1" dirty="0" smtClean="0">
                      <a:solidFill>
                        <a:srgbClr val="0070C0"/>
                      </a:solidFill>
                    </a:rPr>
                    <a:t>v</a:t>
                  </a:r>
                  <a:r>
                    <a:rPr lang="en-US" b="1" i="1" dirty="0" smtClean="0">
                      <a:solidFill>
                        <a:srgbClr val="7030A0"/>
                      </a:solidFill>
                    </a:rPr>
                    <a:t> </a:t>
                  </a:r>
                  <a:r>
                    <a:rPr lang="en-US" dirty="0" smtClean="0"/>
                    <a:t>must be </a:t>
                  </a:r>
                </a:p>
                <a:p>
                  <a:r>
                    <a:rPr lang="en-US" dirty="0" smtClean="0"/>
                    <a:t>less than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since </a:t>
                  </a:r>
                </a:p>
                <a:p>
                  <a:r>
                    <a:rPr lang="en-US" b="1" i="1" dirty="0">
                      <a:solidFill>
                        <a:srgbClr val="0070C0"/>
                      </a:solidFill>
                    </a:rPr>
                    <a:t>v </a:t>
                  </a:r>
                  <a:r>
                    <a:rPr lang="en-US" dirty="0" smtClean="0"/>
                    <a:t>is ancestor of </a:t>
                  </a:r>
                  <a:r>
                    <a:rPr lang="en-US" b="1" i="1" dirty="0" smtClean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 smtClean="0"/>
                    <a:t>.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912453"/>
                  <a:ext cx="2045496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74" t="-2614" r="-3858" b="-91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Hence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</a:t>
                </a:r>
                <a:r>
                  <a:rPr lang="en-US" b="1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leaf </a:t>
                </a:r>
                <a:r>
                  <a:rPr lang="en-US" dirty="0">
                    <a:solidFill>
                      <a:schemeClr val="tx1"/>
                    </a:solidFill>
                  </a:rPr>
                  <a:t>node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at depth &lt;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943600"/>
                <a:ext cx="5543812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43600" y="62600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Hence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T </a:t>
                </a:r>
                <a:r>
                  <a:rPr lang="en-US" dirty="0">
                    <a:sym typeface="Wingdings" pitchFamily="2" charset="2"/>
                  </a:rPr>
                  <a:t>is not a compete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21" y="6488668"/>
                <a:ext cx="408797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1" t="-8197" r="-149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6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39" grpId="0" animBg="1"/>
      <p:bldP spid="43" grpId="0" animBg="1"/>
      <p:bldP spid="48" grpId="0" animBg="1"/>
      <p:bldP spid="64" grpId="0"/>
      <p:bldP spid="10" grpId="0" animBg="1"/>
      <p:bldP spid="10" grpId="1" animBg="1"/>
      <p:bldP spid="73" grpId="0" animBg="1"/>
      <p:bldP spid="73" grpId="1" animBg="1"/>
      <p:bldP spid="85" grpId="0" animBg="1"/>
      <p:bldP spid="85" grpId="1" animBg="1"/>
      <p:bldP spid="21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 there is no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 smtClean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different</a:t>
                </a:r>
                <a:r>
                  <a:rPr lang="en-US" sz="2000" dirty="0" smtClean="0"/>
                  <a:t> from  </a:t>
                </a:r>
                <a:r>
                  <a:rPr lang="en-US" sz="2000" b="1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sz="2000" b="1" i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*</a:t>
                </a:r>
                <a:r>
                  <a:rPr lang="en-US" sz="2000" dirty="0" smtClean="0">
                    <a:sym typeface="Wingdings" pitchFamily="2" charset="2"/>
                  </a:rPr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 There exists a unique </a:t>
                </a:r>
                <a:r>
                  <a:rPr lang="en-US" sz="2000" dirty="0">
                    <a:sym typeface="Wingdings" pitchFamily="2" charset="2"/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complete</a:t>
                </a:r>
                <a:r>
                  <a:rPr lang="en-US" sz="2000" dirty="0"/>
                  <a:t>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has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-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  <a:r>
              <a:rPr lang="en-US" sz="2800" b="1" dirty="0" smtClean="0"/>
              <a:t>Black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Tree is </a:t>
            </a:r>
            <a:r>
              <a:rPr lang="en-US" sz="2800" u="sng" dirty="0" smtClean="0"/>
              <a:t>height balanced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final proof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: a red black tree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keys.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Total number of nodes </a:t>
                </a:r>
                <a:r>
                  <a:rPr lang="en-US" sz="2000" dirty="0" smtClean="0"/>
                  <a:t>=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 : the black </a:t>
                </a:r>
                <a:r>
                  <a:rPr lang="en-US" sz="2000" b="1" dirty="0" smtClean="0"/>
                  <a:t>height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Every leaf node is at depth ≥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Hence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≥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Height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look like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we remove all nodes at depth 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057400"/>
                <a:ext cx="4191000" cy="1222248"/>
              </a:xfrm>
              <a:prstGeom prst="cloudCallout">
                <a:avLst>
                  <a:gd name="adj1" fmla="val -21173"/>
                  <a:gd name="adj2" fmla="val 7983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complete binary tree of height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22" y="3718261"/>
                <a:ext cx="34563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30" t="-6349" r="-19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−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11216"/>
                <a:ext cx="853054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1223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0108" y="5281136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 -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08" y="5281136"/>
                <a:ext cx="10134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19" t="-8197" r="-10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5744" y="5257800"/>
                <a:ext cx="2122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  </a:t>
                </a:r>
                <a:r>
                  <a:rPr lang="en-US" b="1" dirty="0">
                    <a:solidFill>
                      <a:srgbClr val="0070C0"/>
                    </a:solidFill>
                  </a:rPr>
                  <a:t>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44" y="5257800"/>
                <a:ext cx="2122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92" t="-8333" r="-37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+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02" y="1981200"/>
                <a:ext cx="10406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0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31337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Nearly Balanced </a:t>
            </a:r>
            <a:r>
              <a:rPr lang="en-US" sz="3200" dirty="0" smtClean="0"/>
              <a:t>BST</a:t>
            </a:r>
            <a:endParaRPr lang="en-IN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7030A0"/>
                </a:solidFill>
              </a:rPr>
              <a:t>Analysis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Nearly</a:t>
            </a:r>
            <a:r>
              <a:rPr lang="en-US" sz="3600" b="1" dirty="0" smtClean="0">
                <a:solidFill>
                  <a:srgbClr val="7030A0"/>
                </a:solidFill>
              </a:rPr>
              <a:t> balanced </a:t>
            </a:r>
            <a:r>
              <a:rPr lang="en-US" sz="3600" b="1" dirty="0" smtClean="0"/>
              <a:t>Binary Search Tree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 binary search tree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smtClean="0"/>
                  <a:t> is said to be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 smtClean="0"/>
                  <a:t>at node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right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it is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at each node.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Height of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BST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nodes is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 smtClean="0"/>
              <a:t>Maintaining under </a:t>
            </a:r>
            <a:r>
              <a:rPr lang="en-US" sz="2400" b="1" u="sng" dirty="0" smtClean="0">
                <a:solidFill>
                  <a:srgbClr val="7030A0"/>
                </a:solidFill>
              </a:rPr>
              <a:t>Insertion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Each node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maintains additional field </a:t>
            </a:r>
            <a:r>
              <a:rPr lang="en-US" sz="2000" b="1" dirty="0" smtClean="0">
                <a:solidFill>
                  <a:srgbClr val="7030A0"/>
                </a:solidFill>
              </a:rPr>
              <a:t>size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 which is the number of nodes in the </a:t>
            </a:r>
            <a:r>
              <a:rPr lang="en-US" sz="2000" b="1" dirty="0" err="1" smtClean="0">
                <a:solidFill>
                  <a:srgbClr val="002060"/>
                </a:solidFill>
              </a:rPr>
              <a:t>subtree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Keep </a:t>
            </a:r>
            <a:r>
              <a:rPr lang="en-US" sz="2000" b="1" dirty="0" smtClean="0">
                <a:solidFill>
                  <a:srgbClr val="7030A0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 operation unchanged.</a:t>
            </a:r>
          </a:p>
          <a:p>
            <a:endParaRPr lang="en-US" sz="2000" dirty="0" smtClean="0"/>
          </a:p>
          <a:p>
            <a:r>
              <a:rPr lang="en-US" sz="2000" dirty="0" smtClean="0"/>
              <a:t>Modify </a:t>
            </a:r>
            <a:r>
              <a:rPr lang="en-US" sz="2000" b="1" dirty="0" smtClean="0">
                <a:solidFill>
                  <a:srgbClr val="7030A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 operation as follows: </a:t>
            </a:r>
          </a:p>
          <a:p>
            <a:pPr lvl="1"/>
            <a:r>
              <a:rPr lang="en-US" sz="1800" dirty="0" smtClean="0"/>
              <a:t>Carry out normal insert and update the </a:t>
            </a:r>
            <a:r>
              <a:rPr lang="en-US" sz="1800" b="1" dirty="0" smtClean="0">
                <a:solidFill>
                  <a:srgbClr val="7030A0"/>
                </a:solidFill>
              </a:rPr>
              <a:t>size</a:t>
            </a:r>
            <a:r>
              <a:rPr lang="en-US" sz="1800" dirty="0" smtClean="0"/>
              <a:t> fields of  nodes traversed.</a:t>
            </a:r>
          </a:p>
          <a:p>
            <a:pPr lvl="1"/>
            <a:r>
              <a:rPr lang="en-US" sz="1800" dirty="0" smtClean="0"/>
              <a:t>If BST  </a:t>
            </a:r>
            <a:r>
              <a:rPr lang="en-US" sz="1800" b="1" dirty="0" smtClean="0">
                <a:solidFill>
                  <a:srgbClr val="00B050"/>
                </a:solidFill>
              </a:rPr>
              <a:t>T </a:t>
            </a:r>
            <a:r>
              <a:rPr lang="en-US" sz="1800" dirty="0" smtClean="0"/>
              <a:t>is ceases to be  </a:t>
            </a:r>
            <a:r>
              <a:rPr lang="en-US" sz="1800" b="1" dirty="0" smtClean="0">
                <a:solidFill>
                  <a:srgbClr val="006C31"/>
                </a:solidFill>
              </a:rPr>
              <a:t>nearly</a:t>
            </a:r>
            <a:r>
              <a:rPr lang="en-US" sz="1800" b="1" dirty="0" smtClean="0">
                <a:solidFill>
                  <a:srgbClr val="7030A0"/>
                </a:solidFill>
              </a:rPr>
              <a:t> imbalanced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at any node 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, </a:t>
            </a:r>
          </a:p>
          <a:p>
            <a:pPr marL="457200" lvl="1" indent="0">
              <a:buNone/>
            </a:pPr>
            <a:r>
              <a:rPr lang="en-US" sz="1800" dirty="0" smtClean="0"/>
              <a:t>      transform </a:t>
            </a:r>
            <a:r>
              <a:rPr lang="en-US" sz="1800" b="1" dirty="0" err="1">
                <a:solidFill>
                  <a:srgbClr val="002060"/>
                </a:solidFill>
              </a:rPr>
              <a:t>subtree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b="1" dirty="0" smtClean="0"/>
              <a:t>) </a:t>
            </a:r>
            <a:r>
              <a:rPr lang="en-US" sz="1800" dirty="0" smtClean="0"/>
              <a:t>into</a:t>
            </a:r>
            <a:r>
              <a:rPr lang="en-US" sz="1800" b="1" dirty="0" smtClean="0"/>
              <a:t>  </a:t>
            </a:r>
            <a:r>
              <a:rPr lang="en-US" sz="1800" b="1" dirty="0" smtClean="0">
                <a:solidFill>
                  <a:srgbClr val="7030A0"/>
                </a:solidFill>
              </a:rPr>
              <a:t>perfectly balanced</a:t>
            </a:r>
            <a:r>
              <a:rPr lang="en-US" sz="1800" b="1" dirty="0" smtClean="0"/>
              <a:t> BST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b="1" dirty="0"/>
          </a:p>
          <a:p>
            <a:endParaRPr lang="en-US" sz="2000" dirty="0"/>
          </a:p>
          <a:p>
            <a:pPr marL="57150" indent="0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b="1" dirty="0" smtClean="0">
                <a:solidFill>
                  <a:srgbClr val="7030A0"/>
                </a:solidFill>
              </a:rPr>
              <a:t>Perfectly Balancing</a:t>
            </a:r>
            <a:r>
              <a:rPr lang="en-US" sz="3600" dirty="0" smtClean="0"/>
              <a:t>” </a:t>
            </a:r>
            <a:r>
              <a:rPr lang="en-US" sz="3600" dirty="0" err="1" smtClean="0"/>
              <a:t>subtree</a:t>
            </a:r>
            <a:r>
              <a:rPr lang="en-US" sz="3600" dirty="0" smtClean="0"/>
              <a:t> at a node </a:t>
            </a:r>
            <a:r>
              <a:rPr lang="en-US" sz="3600" b="1" dirty="0" smtClean="0">
                <a:solidFill>
                  <a:srgbClr val="00B0F0"/>
                </a:solidFill>
              </a:rPr>
              <a:t>v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4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18288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4883211" y="6172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19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b="1" dirty="0" smtClean="0"/>
              <a:t>Black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Red</a:t>
            </a:r>
            <a:r>
              <a:rPr lang="en-US" sz="2000" dirty="0" smtClean="0"/>
              <a:t> </a:t>
            </a:r>
            <a:r>
              <a:rPr lang="en-US" sz="2000" b="1" dirty="0" smtClean="0"/>
              <a:t>Black</a:t>
            </a:r>
            <a:r>
              <a:rPr lang="en-US" sz="2000" dirty="0" smtClean="0"/>
              <a:t> tree:  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B050"/>
                </a:solidFill>
              </a:rPr>
              <a:t>full</a:t>
            </a:r>
            <a:r>
              <a:rPr lang="en-US" sz="2000" dirty="0" smtClean="0"/>
              <a:t> binary search tree</a:t>
            </a:r>
          </a:p>
          <a:p>
            <a:pPr marL="0" indent="0">
              <a:buNone/>
            </a:pPr>
            <a:r>
              <a:rPr lang="en-US" sz="2000" dirty="0"/>
              <a:t>and satisfying the following properties.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Each node is colored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or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 smtClean="0"/>
              <a:t>Each leaf is colored </a:t>
            </a:r>
            <a:r>
              <a:rPr lang="en-US" sz="2000" b="1" dirty="0" smtClean="0"/>
              <a:t>black </a:t>
            </a:r>
            <a:r>
              <a:rPr lang="en-US" sz="2000" dirty="0" smtClean="0"/>
              <a:t>and so is the root.</a:t>
            </a:r>
          </a:p>
          <a:p>
            <a:endParaRPr lang="en-US" sz="2000" dirty="0" smtClean="0"/>
          </a:p>
          <a:p>
            <a:r>
              <a:rPr lang="en-US" sz="2000" dirty="0" smtClean="0"/>
              <a:t>Every </a:t>
            </a:r>
            <a:r>
              <a:rPr lang="en-US" sz="2000" b="1" dirty="0" smtClean="0">
                <a:solidFill>
                  <a:srgbClr val="FF0000"/>
                </a:solidFill>
              </a:rPr>
              <a:t>red </a:t>
            </a:r>
            <a:r>
              <a:rPr lang="en-US" sz="2000" dirty="0" smtClean="0"/>
              <a:t>node will have both its children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962090"/>
            <a:ext cx="3158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each leaf as a </a:t>
            </a:r>
            <a:r>
              <a:rPr lang="en-US" sz="2000" b="1" dirty="0"/>
              <a:t>null</a:t>
            </a:r>
            <a:r>
              <a:rPr lang="en-US" sz="2000" dirty="0"/>
              <a:t> node</a:t>
            </a:r>
            <a:endParaRPr lang="en-IN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257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5715000"/>
            <a:ext cx="2209800" cy="609600"/>
            <a:chOff x="5181600" y="4953000"/>
            <a:chExt cx="2209800" cy="609600"/>
          </a:xfrm>
        </p:grpSpPr>
        <p:sp>
          <p:nvSpPr>
            <p:cNvPr id="8" name="TextBox 7"/>
            <p:cNvSpPr txBox="1"/>
            <p:nvPr/>
          </p:nvSpPr>
          <p:spPr>
            <a:xfrm>
              <a:off x="5929910" y="51624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</a:t>
              </a:r>
              <a:r>
                <a:rPr lang="en-US" sz="2000" dirty="0" smtClean="0"/>
                <a:t>height</a:t>
              </a:r>
              <a:endParaRPr lang="en-IN" sz="2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8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uiExpand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takes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 to transform an imbalanced tree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into a perfectly balanced BST</a:t>
                </a:r>
                <a:r>
                  <a:rPr lang="en-US" sz="2000" dirty="0" smtClean="0"/>
                  <a:t>. (It was given as </a:t>
                </a:r>
                <a:r>
                  <a:rPr lang="en-US" sz="2000" smtClean="0"/>
                  <a:t>a Homework.)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Worst </a:t>
                </a:r>
                <a:r>
                  <a:rPr lang="en-US" sz="2000" dirty="0"/>
                  <a:t>case search </a:t>
                </a:r>
                <a:r>
                  <a:rPr lang="en-US" sz="2000" dirty="0" smtClean="0"/>
                  <a:t>time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b="1" dirty="0" smtClean="0"/>
                  <a:t>BST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operations</a:t>
                </a:r>
                <a:r>
                  <a:rPr lang="en-US" sz="2000" dirty="0" smtClean="0"/>
                  <a:t>, total time will be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We shall now prove this theorem formally.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Watch the </a:t>
                </a:r>
                <a:r>
                  <a:rPr lang="en-US" sz="2000" b="1" dirty="0" smtClean="0"/>
                  <a:t>next </a:t>
                </a:r>
                <a:r>
                  <a:rPr lang="en-US" sz="2000" dirty="0" smtClean="0"/>
                  <a:t>slide slowly to get a useful insight.</a:t>
                </a:r>
              </a:p>
              <a:p>
                <a:pPr algn="ctr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5105400"/>
              </a:xfrm>
              <a:blipFill rotWithShape="1">
                <a:blip r:embed="rId2"/>
                <a:stretch>
                  <a:fillRect l="-793" t="-597" b="-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</a:t>
            </a:r>
            <a:r>
              <a:rPr lang="en-US" sz="2000" b="1" dirty="0" smtClean="0">
                <a:solidFill>
                  <a:srgbClr val="006C31"/>
                </a:solidFill>
              </a:rPr>
              <a:t>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 is perfectly balanced at some moment.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721095" y="2057400"/>
            <a:ext cx="2813305" cy="3962400"/>
            <a:chOff x="1301495" y="2057400"/>
            <a:chExt cx="2813305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01495" y="3886200"/>
              <a:ext cx="1441705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653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565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80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499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49917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07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62484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235011" y="5791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Down Ribbon 7"/>
          <p:cNvSpPr/>
          <p:nvPr/>
        </p:nvSpPr>
        <p:spPr>
          <a:xfrm>
            <a:off x="420478" y="457200"/>
            <a:ext cx="8723522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How many </a:t>
            </a:r>
            <a:r>
              <a:rPr lang="en-US" sz="2000" u="sng" dirty="0" smtClean="0">
                <a:solidFill>
                  <a:schemeClr val="tx1"/>
                </a:solidFill>
              </a:rPr>
              <a:t>new elements</a:t>
            </a:r>
            <a:r>
              <a:rPr lang="en-US" sz="2000" dirty="0" smtClean="0">
                <a:solidFill>
                  <a:schemeClr val="tx1"/>
                </a:solidFill>
              </a:rPr>
              <a:t> to make </a:t>
            </a:r>
            <a:r>
              <a:rPr lang="en-US" sz="2000" b="1" dirty="0" smtClean="0">
                <a:solidFill>
                  <a:srgbClr val="006C3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) imbalanced ?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08148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2743200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2743200" y="2133600"/>
            <a:ext cx="187452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768096" y="1981200"/>
            <a:ext cx="2889504" cy="3429000"/>
            <a:chOff x="768096" y="1981200"/>
            <a:chExt cx="2889504" cy="342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768096" y="1981200"/>
              <a:ext cx="2889504" cy="3429000"/>
              <a:chOff x="1377696" y="2057400"/>
              <a:chExt cx="2889504" cy="3429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1377696" y="3886200"/>
                <a:ext cx="1217912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3124200" y="3886200"/>
                <a:ext cx="1143000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895600" y="2057400"/>
                <a:ext cx="685800" cy="762000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63730" y="2667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v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68446" y="762000"/>
                <a:ext cx="748858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46" y="762000"/>
                <a:ext cx="74885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639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5642 0.2222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3767 0.0544 C -0.05451 0.07963 -0.04757 0.14514 -0.02396 0.17222 L 0.02483 0.23218 " pathEditMode="relative" rAng="2553427" ptsTypes="FfFF"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5642 0.2222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3" grpId="0"/>
      <p:bldP spid="37" grpId="0" animBg="1"/>
      <p:bldP spid="8" grpId="0" animBg="1"/>
      <p:bldP spid="16" grpId="0" animBg="1"/>
      <p:bldP spid="16" grpId="1" animBg="1"/>
      <p:bldP spid="16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</a:t>
            </a:r>
            <a:r>
              <a:rPr lang="en-US" sz="3600" b="1" dirty="0" smtClean="0">
                <a:solidFill>
                  <a:srgbClr val="7030A0"/>
                </a:solidFill>
              </a:rPr>
              <a:t>intuition </a:t>
            </a:r>
            <a:r>
              <a:rPr lang="en-US" sz="3600" b="1" dirty="0" smtClean="0"/>
              <a:t>for proving the </a:t>
            </a:r>
            <a:r>
              <a:rPr lang="en-US" sz="3600" b="1" dirty="0" smtClean="0">
                <a:solidFill>
                  <a:srgbClr val="C00000"/>
                </a:solidFill>
              </a:rPr>
              <a:t>Theorem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“A perfectly balanced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6C31"/>
                </a:solidFill>
              </a:rPr>
              <a:t>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)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will have to have  </a:t>
            </a:r>
            <a:r>
              <a:rPr lang="en-US" sz="2000" b="1" u="sng" dirty="0" smtClean="0">
                <a:solidFill>
                  <a:srgbClr val="7030A0"/>
                </a:solidFill>
              </a:rPr>
              <a:t>large number of insertions </a:t>
            </a:r>
          </a:p>
          <a:p>
            <a:pPr marL="0" indent="0">
              <a:buNone/>
            </a:pPr>
            <a:r>
              <a:rPr lang="en-US" sz="2000" dirty="0" smtClean="0"/>
              <a:t>before it becomes unbalanced enough to be rebuilt again.”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We shall transform this intuition into a formal proof now.</a:t>
            </a:r>
            <a:endParaRPr lang="en-US" sz="2000" b="1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Notations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                : no. of nodes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at </a:t>
                </a:r>
                <a:r>
                  <a:rPr lang="en-US" sz="2000" dirty="0" smtClean="0"/>
                  <a:t>any moment.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insertion, 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For a nearly balanced BST, 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0" smtClean="0">
                          <a:latin typeface="Cambria Math"/>
                        </a:rPr>
                        <m:t>  ?</m:t>
                      </m:r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sz="2000" b="0" i="0" smtClean="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IN" sz="2000" dirty="0"/>
                            <m:t> 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IN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05400" y="4202668"/>
                <a:ext cx="96693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202668"/>
                <a:ext cx="9669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96" t="-8197" r="-94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0" y="4888468"/>
                <a:ext cx="11512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88468"/>
                <a:ext cx="11512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87" t="-8197" r="-851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1600200"/>
                <a:ext cx="100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𝐬𝐢𝐳𝐞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100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47800" y="2743200"/>
                <a:ext cx="3543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dirty="0" err="1"/>
                      <m:t>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insertion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increases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𝐬𝐢𝐳𝐞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43200"/>
                <a:ext cx="354327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048000"/>
                <a:ext cx="1438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𝟎</m:t>
                      </m:r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/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14382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Line Callout 1 9"/>
              <p:cNvSpPr/>
              <p:nvPr/>
            </p:nvSpPr>
            <p:spPr>
              <a:xfrm>
                <a:off x="5791201" y="2349190"/>
                <a:ext cx="3200400" cy="1667780"/>
              </a:xfrm>
              <a:prstGeom prst="borderCallout1">
                <a:avLst>
                  <a:gd name="adj1" fmla="val 49693"/>
                  <a:gd name="adj2" fmla="val -609"/>
                  <a:gd name="adj3" fmla="val 110600"/>
                  <a:gd name="adj4" fmla="val -139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This is because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solidFill>
                      <a:srgbClr val="006C31"/>
                    </a:solidFill>
                  </a:rPr>
                  <a:t>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being nearly Balanced, has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IN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height.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    and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an insertion can increase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size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field for only the nodes lying along a root to leaf path.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Line Callout 1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2349190"/>
                <a:ext cx="3200400" cy="1667780"/>
              </a:xfrm>
              <a:prstGeom prst="borderCallout1">
                <a:avLst>
                  <a:gd name="adj1" fmla="val 49693"/>
                  <a:gd name="adj2" fmla="val -609"/>
                  <a:gd name="adj3" fmla="val 110600"/>
                  <a:gd name="adj4" fmla="val -13958"/>
                </a:avLst>
              </a:prstGeom>
              <a:blipFill rotWithShape="1">
                <a:blip r:embed="rId8"/>
                <a:stretch>
                  <a:fillRect t="-3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Journey</a:t>
                </a:r>
                <a:r>
                  <a:rPr lang="en-US" sz="3200" b="1" dirty="0" smtClean="0"/>
                  <a:t> of an element/node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sz="3200" b="1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</a:rPr>
                  <a:t/>
                </a:r>
                <a:br>
                  <a:rPr lang="en-IN" sz="3200" dirty="0">
                    <a:solidFill>
                      <a:srgbClr val="0070C0"/>
                    </a:solidFill>
                  </a:rPr>
                </a:br>
                <a:r>
                  <a:rPr lang="en-IN" sz="3200" b="1" dirty="0" smtClean="0"/>
                  <a:t>insertions</a:t>
                </a:r>
                <a:endParaRPr lang="en-IN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𝐬𝐢𝐳𝐞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after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insertions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might be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𝐬𝐢𝐳𝐞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insertions 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Time complexity of rebalancing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insertion ?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might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>
                        <a:latin typeface="Cambria Math"/>
                      </a:rPr>
                      <m:t>  ?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/>
                  <a:t>Time complexity of rebalancing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insertion </a:t>
                </a:r>
                <a:r>
                  <a:rPr lang="en-US" sz="2000" dirty="0" smtClean="0"/>
                  <a:t>=     ?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741" t="-1553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04800" y="2590800"/>
            <a:ext cx="8458200" cy="114300"/>
            <a:chOff x="762000" y="2590800"/>
            <a:chExt cx="8458200" cy="114300"/>
          </a:xfrm>
        </p:grpSpPr>
        <p:sp>
          <p:nvSpPr>
            <p:cNvPr id="5" name="Oval 4"/>
            <p:cNvSpPr/>
            <p:nvPr/>
          </p:nvSpPr>
          <p:spPr>
            <a:xfrm>
              <a:off x="7620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1295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866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3009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35433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6863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2197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7531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68961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74295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7962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85344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9105900" y="2590800"/>
              <a:ext cx="114300" cy="1143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600" y="1383268"/>
            <a:ext cx="433965" cy="978932"/>
            <a:chOff x="228600" y="1383268"/>
            <a:chExt cx="433965" cy="97893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8600" y="1383268"/>
                  <a:ext cx="4339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43396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8580821" y="1371600"/>
            <a:ext cx="374590" cy="978932"/>
            <a:chOff x="228600" y="1383268"/>
            <a:chExt cx="374590" cy="9789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28600" y="1383268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161221" y="1383268"/>
            <a:ext cx="324896" cy="978932"/>
            <a:chOff x="228600" y="1383268"/>
            <a:chExt cx="324896" cy="9789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8600" y="1383268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2489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869412" y="1371600"/>
            <a:ext cx="369588" cy="978932"/>
            <a:chOff x="228600" y="1383268"/>
            <a:chExt cx="369588" cy="9789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81000" y="1798638"/>
              <a:ext cx="0" cy="56356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8600" y="1383268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83268"/>
                  <a:ext cx="36958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/>
          <p:cNvSpPr/>
          <p:nvPr/>
        </p:nvSpPr>
        <p:spPr>
          <a:xfrm>
            <a:off x="44958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72390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11430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2819400" y="2362200"/>
            <a:ext cx="1524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9200" y="2895600"/>
            <a:ext cx="18669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95600" y="28956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14800" y="2895600"/>
            <a:ext cx="5334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23669" y="2895600"/>
            <a:ext cx="2991531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819400" y="3657600"/>
                <a:ext cx="17433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Rebalancing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17433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87" t="-6349" r="-48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4343400" y="3581400"/>
            <a:ext cx="685800" cy="1066800"/>
            <a:chOff x="768096" y="1981200"/>
            <a:chExt cx="2889504" cy="3429000"/>
          </a:xfrm>
        </p:grpSpPr>
        <p:grpSp>
          <p:nvGrpSpPr>
            <p:cNvPr id="64" name="Group 63"/>
            <p:cNvGrpSpPr/>
            <p:nvPr/>
          </p:nvGrpSpPr>
          <p:grpSpPr>
            <a:xfrm>
              <a:off x="768096" y="1981200"/>
              <a:ext cx="2889504" cy="3429000"/>
              <a:chOff x="1377696" y="2057400"/>
              <a:chExt cx="2889504" cy="3429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377696" y="3886200"/>
                <a:ext cx="1217912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3124200" y="3886200"/>
                <a:ext cx="1143000" cy="1600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68" idx="0"/>
              </p:cNvCxnSpPr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>
                <a:off x="2895600" y="2057400"/>
                <a:ext cx="685800" cy="762000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1763732" y="2667000"/>
              <a:ext cx="778333" cy="1187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29400" y="3581400"/>
            <a:ext cx="609600" cy="1447800"/>
            <a:chOff x="1301495" y="2057400"/>
            <a:chExt cx="2813305" cy="3962400"/>
          </a:xfrm>
        </p:grpSpPr>
        <p:sp>
          <p:nvSpPr>
            <p:cNvPr id="73" name="Rectangle 72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301495" y="3886200"/>
              <a:ext cx="1441705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5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1940" y="2819400"/>
              <a:ext cx="852534" cy="1010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81" name="Straight Connector 80"/>
          <p:cNvCxnSpPr>
            <a:stCxn id="13" idx="4"/>
          </p:cNvCxnSpPr>
          <p:nvPr/>
        </p:nvCxnSpPr>
        <p:spPr>
          <a:xfrm>
            <a:off x="4819650" y="2705100"/>
            <a:ext cx="0" cy="87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010400" y="2743200"/>
            <a:ext cx="20512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245745" y="4881551"/>
                <a:ext cx="7364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45" y="4881551"/>
                <a:ext cx="73642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8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581400" y="5726668"/>
                <a:ext cx="6081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26668"/>
                <a:ext cx="60818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31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316402" y="5269468"/>
                <a:ext cx="786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02" y="5269468"/>
                <a:ext cx="78611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202" t="-8197" r="-139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90844" y="6096000"/>
                <a:ext cx="1789977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44" y="6096000"/>
                <a:ext cx="1789977" cy="433452"/>
              </a:xfrm>
              <a:prstGeom prst="rect">
                <a:avLst/>
              </a:prstGeom>
              <a:blipFill rotWithShape="1">
                <a:blip r:embed="rId12"/>
                <a:stretch>
                  <a:fillRect l="-3401" t="-98592" r="-5102" b="-1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40" grpId="0" animBg="1"/>
      <p:bldP spid="41" grpId="0" animBg="1"/>
      <p:bldP spid="42" grpId="0" animBg="1"/>
      <p:bldP spid="56" grpId="0" animBg="1"/>
      <p:bldP spid="56" grpId="1" animBg="1"/>
      <p:bldP spid="86" grpId="0" animBg="1"/>
      <p:bldP spid="89" grpId="0" animBg="1"/>
      <p:bldP spid="9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Time complexity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 smtClean="0"/>
                  <a:t> insertions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Time complexity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rebalancing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insertions =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all vertices,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time complexity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rebalancing</a:t>
                </a:r>
                <a:r>
                  <a:rPr lang="en-US" sz="2000" dirty="0" smtClean="0"/>
                  <a:t>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insertions </a:t>
                </a:r>
                <a:r>
                  <a:rPr lang="en-US" sz="2000" dirty="0" smtClean="0"/>
                  <a:t> =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After swapping these two “summations”  </a:t>
                </a: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60465" y="1676400"/>
                <a:ext cx="1291187" cy="9704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sub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65" y="1676400"/>
                <a:ext cx="1291187" cy="970458"/>
              </a:xfrm>
              <a:prstGeom prst="rect">
                <a:avLst/>
              </a:prstGeom>
              <a:blipFill rotWithShape="1">
                <a:blip r:embed="rId4"/>
                <a:stretch>
                  <a:fillRect r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7400" y="5259860"/>
                <a:ext cx="209544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o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9860"/>
                <a:ext cx="2095445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5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0" y="5410200"/>
                <a:ext cx="131952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log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410200"/>
                <a:ext cx="13195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167" t="-8333" r="-740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1727" y="3583884"/>
                <a:ext cx="1661673" cy="91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27" y="3583884"/>
                <a:ext cx="1661673" cy="911916"/>
              </a:xfrm>
              <a:prstGeom prst="rect">
                <a:avLst/>
              </a:prstGeom>
              <a:blipFill rotWithShape="1">
                <a:blip r:embed="rId7"/>
                <a:stretch>
                  <a:fillRect r="-40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 </a:t>
                </a:r>
                <a:r>
                  <a:rPr lang="en-US" sz="2000" b="1" dirty="0" smtClean="0"/>
                  <a:t>operations</a:t>
                </a:r>
                <a:r>
                  <a:rPr lang="en-US" sz="2000" dirty="0"/>
                  <a:t>, total time </a:t>
                </a:r>
                <a:r>
                  <a:rPr lang="en-US" sz="2000" dirty="0" smtClean="0"/>
                  <a:t>to maintain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BST will </a:t>
                </a:r>
                <a:r>
                  <a:rPr lang="en-US" sz="2000" dirty="0"/>
                  <a:t>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.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</a:t>
            </a:r>
            <a:r>
              <a:rPr lang="en-US" sz="3600" b="1" dirty="0" smtClean="0">
                <a:solidFill>
                  <a:srgbClr val="FF0000"/>
                </a:solidFill>
              </a:rPr>
              <a:t>red</a:t>
            </a:r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black</a:t>
            </a:r>
            <a:r>
              <a:rPr lang="en-US" sz="3600" b="1" dirty="0" smtClean="0">
                <a:solidFill>
                  <a:srgbClr val="7030A0"/>
                </a:solidFill>
              </a:rPr>
              <a:t> tree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root</a:t>
              </a:r>
              <a:endParaRPr lang="en-US" sz="1200" dirty="0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28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67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</a:t>
            </a:r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49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binary tree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binary tree where every internal node has </a:t>
            </a:r>
            <a:r>
              <a:rPr lang="en-US" sz="2000" b="1" u="sng" dirty="0"/>
              <a:t>exactly two children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2 25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has exactly one child. So the current tree is not a full binary tree.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Up Ribbon 26"/>
          <p:cNvSpPr/>
          <p:nvPr/>
        </p:nvSpPr>
        <p:spPr>
          <a:xfrm>
            <a:off x="3016552" y="48983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now a full binary tree.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5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Red-black tree: </a:t>
            </a:r>
            <a:r>
              <a:rPr lang="en-US" sz="3200" b="1" dirty="0" smtClean="0"/>
              <a:t>as a </a:t>
            </a:r>
            <a:r>
              <a:rPr lang="en-US" sz="3200" b="1" dirty="0"/>
              <a:t>F</a:t>
            </a:r>
            <a:r>
              <a:rPr lang="en-US" sz="3200" b="1" dirty="0" smtClean="0"/>
              <a:t>ull Binary Tree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18864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5994929" y="4419604"/>
              <a:ext cx="177279" cy="228601"/>
              <a:chOff x="2571986" y="1983095"/>
              <a:chExt cx="201175" cy="226401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571986" y="1996607"/>
                <a:ext cx="201170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571989" y="1983095"/>
                <a:ext cx="201172" cy="226401"/>
                <a:chOff x="2571989" y="1993377"/>
                <a:chExt cx="201172" cy="226401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571989" y="1993377"/>
                  <a:ext cx="201170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571992" y="2006894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Down Ribbon 9"/>
          <p:cNvSpPr/>
          <p:nvPr/>
        </p:nvSpPr>
        <p:spPr>
          <a:xfrm>
            <a:off x="3124200" y="5638800"/>
            <a:ext cx="26670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the values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5994929" y="4433247"/>
            <a:ext cx="177275" cy="2149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 smtClean="0"/>
              <a:t>as a Full </a:t>
            </a:r>
            <a:r>
              <a:rPr lang="en-US" sz="3200" b="1" dirty="0"/>
              <a:t>Binary </a:t>
            </a:r>
            <a:r>
              <a:rPr lang="en-US" sz="3200" b="1" dirty="0" smtClean="0"/>
              <a:t>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Connector 146"/>
          <p:cNvCxnSpPr/>
          <p:nvPr/>
        </p:nvCxnSpPr>
        <p:spPr>
          <a:xfrm>
            <a:off x="5994935" y="4433252"/>
            <a:ext cx="177273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994932" y="4419604"/>
            <a:ext cx="177274" cy="214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Ribbon 130"/>
          <p:cNvSpPr/>
          <p:nvPr/>
        </p:nvSpPr>
        <p:spPr>
          <a:xfrm>
            <a:off x="2743200" y="5638800"/>
            <a:ext cx="3663588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Ignore the distinction between internal nodes and leaf nodes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9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Red-black tree: </a:t>
            </a:r>
            <a:r>
              <a:rPr lang="en-US" sz="3200" b="1" dirty="0" smtClean="0"/>
              <a:t>as a </a:t>
            </a:r>
            <a:r>
              <a:rPr lang="en-US" sz="3200" b="1" dirty="0"/>
              <a:t>F</a:t>
            </a:r>
            <a:r>
              <a:rPr lang="en-US" sz="3200" b="1" dirty="0" smtClean="0"/>
              <a:t>ull </a:t>
            </a:r>
            <a:r>
              <a:rPr lang="en-US" sz="3200" b="1" dirty="0"/>
              <a:t>Binary </a:t>
            </a:r>
            <a:r>
              <a:rPr lang="en-US" sz="3200" b="1" dirty="0" smtClean="0"/>
              <a:t>Tree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37158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079237" y="2949417"/>
            <a:ext cx="6159763" cy="2017231"/>
            <a:chOff x="1079237" y="2949417"/>
            <a:chExt cx="6159763" cy="2017231"/>
          </a:xfrm>
        </p:grpSpPr>
        <p:grpSp>
          <p:nvGrpSpPr>
            <p:cNvPr id="54" name="Group 53"/>
            <p:cNvGrpSpPr/>
            <p:nvPr/>
          </p:nvGrpSpPr>
          <p:grpSpPr>
            <a:xfrm>
              <a:off x="21460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079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32306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4127237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5059475" y="4616769"/>
              <a:ext cx="444762" cy="349879"/>
              <a:chOff x="1079238" y="4159569"/>
              <a:chExt cx="444762" cy="349879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 flipH="1">
                <a:off x="1079238" y="4159569"/>
                <a:ext cx="136672" cy="3498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349681" y="4159570"/>
                <a:ext cx="174319" cy="3382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/>
            <p:cNvCxnSpPr/>
            <p:nvPr/>
          </p:nvCxnSpPr>
          <p:spPr>
            <a:xfrm>
              <a:off x="6629400" y="2949417"/>
              <a:ext cx="609600" cy="448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Oval 146"/>
          <p:cNvSpPr/>
          <p:nvPr/>
        </p:nvSpPr>
        <p:spPr>
          <a:xfrm>
            <a:off x="914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3716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999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438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1242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523494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962400" y="49844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4378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8950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352294" y="4953000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019800" y="44510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086600" y="3384231"/>
            <a:ext cx="286506" cy="1971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Properties of </a:t>
            </a:r>
            <a:br>
              <a:rPr lang="en-US" sz="3200" b="1" dirty="0" smtClean="0"/>
            </a:br>
            <a:r>
              <a:rPr lang="en-US" sz="3200" b="1" dirty="0" smtClean="0"/>
              <a:t>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Red-</a:t>
            </a:r>
            <a:r>
              <a:rPr lang="en-US" sz="2800" b="1" dirty="0" smtClean="0"/>
              <a:t>Black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Tree viewed as a full binary tree</a:t>
            </a:r>
            <a:r>
              <a:rPr lang="en-US" sz="2800" dirty="0" smtClean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10400" cy="1752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</a:t>
            </a:r>
            <a:r>
              <a:rPr lang="en-US" b="1" dirty="0" smtClean="0">
                <a:solidFill>
                  <a:srgbClr val="7030A0"/>
                </a:solidFill>
              </a:rPr>
              <a:t>elationship </a:t>
            </a:r>
            <a:r>
              <a:rPr lang="en-US" b="1" dirty="0" smtClean="0">
                <a:solidFill>
                  <a:schemeClr val="tx1"/>
                </a:solidFill>
              </a:rPr>
              <a:t>between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Number of </a:t>
            </a:r>
            <a:r>
              <a:rPr lang="en-US" sz="2400" b="1" dirty="0" smtClean="0">
                <a:solidFill>
                  <a:srgbClr val="7030A0"/>
                </a:solidFill>
              </a:rPr>
              <a:t>leaf nodes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Number of </a:t>
            </a:r>
            <a:r>
              <a:rPr lang="en-US" sz="2400" b="1" dirty="0" smtClean="0">
                <a:solidFill>
                  <a:srgbClr val="7030A0"/>
                </a:solidFill>
              </a:rPr>
              <a:t>internal nodes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7481</TotalTime>
  <Words>1887</Words>
  <Application>Microsoft Office PowerPoint</Application>
  <PresentationFormat>On-screen Show (4:3)</PresentationFormat>
  <Paragraphs>455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Data Structures and Algorithms (CS210A) </vt:lpstr>
      <vt:lpstr> A Red Black Tree is height balanced </vt:lpstr>
      <vt:lpstr>Red Black Tree</vt:lpstr>
      <vt:lpstr>A red-black tree</vt:lpstr>
      <vt:lpstr>Terminologies</vt:lpstr>
      <vt:lpstr>Red-black tree: as a Full Binary Tree</vt:lpstr>
      <vt:lpstr>Red-black tree: as a Full Binary Tree</vt:lpstr>
      <vt:lpstr>Red-black tree: as a Full Binary Tree</vt:lpstr>
      <vt:lpstr> Properties of  a Red-Black Tree viewed as a full binary tree </vt:lpstr>
      <vt:lpstr>A full binary tree </vt:lpstr>
      <vt:lpstr>A full binary tree</vt:lpstr>
      <vt:lpstr>A full binary tree</vt:lpstr>
      <vt:lpstr>A full binary tree</vt:lpstr>
      <vt:lpstr> A complete binary tree of height h and its Properties </vt:lpstr>
      <vt:lpstr>A complete binary tree of height h</vt:lpstr>
      <vt:lpstr>A complete binary tree of height h</vt:lpstr>
      <vt:lpstr>A complete binary tree of height h</vt:lpstr>
      <vt:lpstr>A complete binary tree of height h</vt:lpstr>
      <vt:lpstr>A complete binary tree of height h        </vt:lpstr>
      <vt:lpstr>Uniqueness  of a complete binary tree of height h </vt:lpstr>
      <vt:lpstr>Uniqueness  of a complete binary tree of height h </vt:lpstr>
      <vt:lpstr>Uniqueness  of a complete binary tree of height h </vt:lpstr>
      <vt:lpstr>PowerPoint Presentation</vt:lpstr>
      <vt:lpstr> A Red Black Tree is height balanced </vt:lpstr>
      <vt:lpstr>PowerPoint Presentation</vt:lpstr>
      <vt:lpstr>Nearly Balanced BST</vt:lpstr>
      <vt:lpstr>Nearly balanced Binary Search Tree </vt:lpstr>
      <vt:lpstr>Nearly balanced Binary Search Tree </vt:lpstr>
      <vt:lpstr>“Perfectly Balancing” subtree at a node v</vt:lpstr>
      <vt:lpstr>Nearly balanced Binary Search Tree </vt:lpstr>
      <vt:lpstr>PowerPoint Presentation</vt:lpstr>
      <vt:lpstr>The intuition for proving the Theorem</vt:lpstr>
      <vt:lpstr>Notations</vt:lpstr>
      <vt:lpstr>Journey of an element/node v during n insertions</vt:lpstr>
      <vt:lpstr>Time complexity of n insertions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885</cp:revision>
  <dcterms:created xsi:type="dcterms:W3CDTF">2011-12-03T04:13:03Z</dcterms:created>
  <dcterms:modified xsi:type="dcterms:W3CDTF">2016-02-10T06:29:11Z</dcterms:modified>
</cp:coreProperties>
</file>