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11" r:id="rId2"/>
    <p:sldId id="406" r:id="rId3"/>
    <p:sldId id="354" r:id="rId4"/>
    <p:sldId id="400" r:id="rId5"/>
    <p:sldId id="417" r:id="rId6"/>
    <p:sldId id="401" r:id="rId7"/>
    <p:sldId id="412" r:id="rId8"/>
    <p:sldId id="413" r:id="rId9"/>
    <p:sldId id="405" r:id="rId10"/>
    <p:sldId id="407" r:id="rId11"/>
    <p:sldId id="415" r:id="rId12"/>
    <p:sldId id="420" r:id="rId13"/>
    <p:sldId id="424" r:id="rId14"/>
    <p:sldId id="410" r:id="rId15"/>
    <p:sldId id="389" r:id="rId16"/>
    <p:sldId id="399" r:id="rId17"/>
    <p:sldId id="391" r:id="rId18"/>
    <p:sldId id="404" r:id="rId19"/>
    <p:sldId id="392" r:id="rId20"/>
    <p:sldId id="393" r:id="rId21"/>
    <p:sldId id="394" r:id="rId22"/>
    <p:sldId id="395" r:id="rId23"/>
    <p:sldId id="41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10" Type="http://schemas.openxmlformats.org/officeDocument/2006/relationships/image" Target="../media/image6.jpe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13.png"/><Relationship Id="rId10" Type="http://schemas.openxmlformats.org/officeDocument/2006/relationships/image" Target="../media/image6.jpe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rgbClr val="C00000"/>
                </a:solidFill>
              </a:rPr>
              <a:t>Lecture </a:t>
            </a:r>
            <a:r>
              <a:rPr lang="en-US" sz="2400" b="1" smtClean="0">
                <a:solidFill>
                  <a:srgbClr val="C00000"/>
                </a:solidFill>
              </a:rPr>
              <a:t>21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Analyzing </a:t>
            </a:r>
            <a:r>
              <a:rPr lang="en-US" sz="2000" b="1" dirty="0" smtClean="0">
                <a:solidFill>
                  <a:srgbClr val="7030A0"/>
                </a:solidFill>
              </a:rPr>
              <a:t>average running time </a:t>
            </a:r>
            <a:r>
              <a:rPr lang="en-US" sz="2000" b="1" dirty="0" smtClean="0">
                <a:solidFill>
                  <a:schemeClr val="tx1"/>
                </a:solidFill>
              </a:rPr>
              <a:t>of </a:t>
            </a:r>
            <a:r>
              <a:rPr lang="en-US" sz="2000" b="1" dirty="0" smtClean="0">
                <a:solidFill>
                  <a:srgbClr val="7030A0"/>
                </a:solidFill>
              </a:rPr>
              <a:t>Quick Sort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48000" y="1295400"/>
            <a:ext cx="3544047" cy="1752600"/>
            <a:chOff x="3048000" y="1295400"/>
            <a:chExt cx="3544047" cy="1752600"/>
          </a:xfrm>
        </p:grpSpPr>
        <p:sp>
          <p:nvSpPr>
            <p:cNvPr id="6" name="Oval 5"/>
            <p:cNvSpPr/>
            <p:nvPr/>
          </p:nvSpPr>
          <p:spPr>
            <a:xfrm>
              <a:off x="3276600" y="1295400"/>
              <a:ext cx="2971800" cy="1295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All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permutations of </a:t>
                  </a:r>
                  <a:r>
                    <a:rPr lang="en-US" dirty="0"/>
                    <a:t>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,… 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77" t="-8197" r="-189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</a:t>
            </a:r>
            <a:r>
              <a:rPr lang="en-US" sz="3200" b="1" dirty="0" smtClean="0"/>
              <a:t>of </a:t>
            </a:r>
            <a:r>
              <a:rPr lang="en-US" sz="32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be the set of all those permutations of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} that begin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/>
                  <a:t>What </a:t>
                </a:r>
                <a:r>
                  <a:rPr lang="en-US" sz="1800" dirty="0" smtClean="0"/>
                  <a:t>fraction of </a:t>
                </a:r>
                <a:r>
                  <a:rPr lang="en-US" sz="1800" dirty="0"/>
                  <a:t>all permutations </a:t>
                </a:r>
                <a:r>
                  <a:rPr lang="en-US" sz="1800" dirty="0" smtClean="0"/>
                  <a:t>constitutes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Let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 smtClean="0"/>
                  <a:t>be the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verage </a:t>
                </a:r>
                <a:r>
                  <a:rPr lang="en-US" sz="1800" dirty="0"/>
                  <a:t>running time of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).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/>
                  <a:t>What is the </a:t>
                </a:r>
                <a:r>
                  <a:rPr lang="en-US" sz="1800" dirty="0" smtClean="0"/>
                  <a:t>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)’s </a:t>
                </a:r>
                <a:r>
                  <a:rPr lang="en-US" sz="1800" dirty="0"/>
                  <a:t>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Answer: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 smtClean="0"/>
                  <a:t>We now need to derive an expression for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.</a:t>
                </a:r>
                <a:r>
                  <a:rPr lang="en-US" sz="1800" dirty="0" smtClean="0"/>
                  <a:t>For this purpose, we need to have a closer look at the execution of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  <a:blipFill rotWithShape="1">
                <a:blip r:embed="rId3"/>
                <a:stretch>
                  <a:fillRect l="-772" t="-571" r="-842" b="-1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57239" y="1282390"/>
            <a:ext cx="1776761" cy="1271239"/>
            <a:chOff x="3557239" y="1282390"/>
            <a:chExt cx="1776761" cy="1271239"/>
          </a:xfrm>
        </p:grpSpPr>
        <p:sp>
          <p:nvSpPr>
            <p:cNvPr id="7" name="Freeform 6"/>
            <p:cNvSpPr/>
            <p:nvPr/>
          </p:nvSpPr>
          <p:spPr>
            <a:xfrm>
              <a:off x="3557239" y="1382751"/>
              <a:ext cx="446049" cy="925551"/>
            </a:xfrm>
            <a:custGeom>
              <a:avLst/>
              <a:gdLst>
                <a:gd name="connsiteX0" fmla="*/ 446049 w 446049"/>
                <a:gd name="connsiteY0" fmla="*/ 0 h 925551"/>
                <a:gd name="connsiteX1" fmla="*/ 367990 w 446049"/>
                <a:gd name="connsiteY1" fmla="*/ 557561 h 925551"/>
                <a:gd name="connsiteX2" fmla="*/ 0 w 446049"/>
                <a:gd name="connsiteY2" fmla="*/ 925551 h 9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049" h="925551">
                  <a:moveTo>
                    <a:pt x="446049" y="0"/>
                  </a:moveTo>
                  <a:cubicBezTo>
                    <a:pt x="444190" y="201651"/>
                    <a:pt x="442332" y="403302"/>
                    <a:pt x="367990" y="557561"/>
                  </a:cubicBezTo>
                  <a:cubicBezTo>
                    <a:pt x="293648" y="711820"/>
                    <a:pt x="146824" y="818685"/>
                    <a:pt x="0" y="92555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947533" y="1282390"/>
              <a:ext cx="825190" cy="602166"/>
            </a:xfrm>
            <a:custGeom>
              <a:avLst/>
              <a:gdLst>
                <a:gd name="connsiteX0" fmla="*/ 0 w 591014"/>
                <a:gd name="connsiteY0" fmla="*/ 591015 h 591015"/>
                <a:gd name="connsiteX1" fmla="*/ 423746 w 591014"/>
                <a:gd name="connsiteY1" fmla="*/ 356839 h 591015"/>
                <a:gd name="connsiteX2" fmla="*/ 591014 w 591014"/>
                <a:gd name="connsiteY2" fmla="*/ 0 h 591015"/>
                <a:gd name="connsiteX0" fmla="*/ 0 w 685487"/>
                <a:gd name="connsiteY0" fmla="*/ 591015 h 591015"/>
                <a:gd name="connsiteX1" fmla="*/ 657921 w 685487"/>
                <a:gd name="connsiteY1" fmla="*/ 479503 h 591015"/>
                <a:gd name="connsiteX2" fmla="*/ 591014 w 685487"/>
                <a:gd name="connsiteY2" fmla="*/ 0 h 591015"/>
                <a:gd name="connsiteX0" fmla="*/ 0 w 825190"/>
                <a:gd name="connsiteY0" fmla="*/ 602166 h 602166"/>
                <a:gd name="connsiteX1" fmla="*/ 657921 w 825190"/>
                <a:gd name="connsiteY1" fmla="*/ 490654 h 602166"/>
                <a:gd name="connsiteX2" fmla="*/ 825190 w 825190"/>
                <a:gd name="connsiteY2" fmla="*/ 0 h 60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190" h="602166">
                  <a:moveTo>
                    <a:pt x="0" y="602166"/>
                  </a:moveTo>
                  <a:cubicBezTo>
                    <a:pt x="162622" y="534329"/>
                    <a:pt x="520390" y="591015"/>
                    <a:pt x="657921" y="490654"/>
                  </a:cubicBezTo>
                  <a:cubicBezTo>
                    <a:pt x="795452" y="390293"/>
                    <a:pt x="790807" y="129168"/>
                    <a:pt x="82519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464" y="1851103"/>
              <a:ext cx="205409" cy="702526"/>
            </a:xfrm>
            <a:custGeom>
              <a:avLst/>
              <a:gdLst>
                <a:gd name="connsiteX0" fmla="*/ 0 w 145335"/>
                <a:gd name="connsiteY0" fmla="*/ 0 h 791736"/>
                <a:gd name="connsiteX1" fmla="*/ 144966 w 145335"/>
                <a:gd name="connsiteY1" fmla="*/ 144966 h 791736"/>
                <a:gd name="connsiteX2" fmla="*/ 33453 w 145335"/>
                <a:gd name="connsiteY2" fmla="*/ 791736 h 791736"/>
                <a:gd name="connsiteX0" fmla="*/ 0 w 234328"/>
                <a:gd name="connsiteY0" fmla="*/ 0 h 791736"/>
                <a:gd name="connsiteX1" fmla="*/ 234175 w 234328"/>
                <a:gd name="connsiteY1" fmla="*/ 301083 h 791736"/>
                <a:gd name="connsiteX2" fmla="*/ 33453 w 234328"/>
                <a:gd name="connsiteY2" fmla="*/ 791736 h 791736"/>
                <a:gd name="connsiteX0" fmla="*/ 111512 w 205409"/>
                <a:gd name="connsiteY0" fmla="*/ 0 h 702526"/>
                <a:gd name="connsiteX1" fmla="*/ 200722 w 205409"/>
                <a:gd name="connsiteY1" fmla="*/ 211873 h 702526"/>
                <a:gd name="connsiteX2" fmla="*/ 0 w 205409"/>
                <a:gd name="connsiteY2" fmla="*/ 702526 h 70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09" h="702526">
                  <a:moveTo>
                    <a:pt x="111512" y="0"/>
                  </a:moveTo>
                  <a:cubicBezTo>
                    <a:pt x="181207" y="6505"/>
                    <a:pt x="219307" y="94785"/>
                    <a:pt x="200722" y="211873"/>
                  </a:cubicBezTo>
                  <a:cubicBezTo>
                    <a:pt x="182137" y="328961"/>
                    <a:pt x="58544" y="445119"/>
                    <a:pt x="0" y="70252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1839022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006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2133600"/>
            <a:ext cx="3733800" cy="609600"/>
            <a:chOff x="381000" y="2133600"/>
            <a:chExt cx="37338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63" t="-8197" r="-2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Bent-Up Arrow 18"/>
            <p:cNvSpPr/>
            <p:nvPr/>
          </p:nvSpPr>
          <p:spPr>
            <a:xfrm>
              <a:off x="3276600" y="2133600"/>
              <a:ext cx="838200" cy="491252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3498" y="1143000"/>
            <a:ext cx="3743702" cy="609600"/>
            <a:chOff x="523498" y="1143000"/>
            <a:chExt cx="3743702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61" t="-8333" r="-252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Bent-Up Arrow 19"/>
            <p:cNvSpPr/>
            <p:nvPr/>
          </p:nvSpPr>
          <p:spPr>
            <a:xfrm flipV="1">
              <a:off x="3429000" y="1295400"/>
              <a:ext cx="838200" cy="457200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1752600"/>
            <a:ext cx="3440969" cy="369332"/>
            <a:chOff x="228600" y="1752600"/>
            <a:chExt cx="34409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66" t="-8333" r="-274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2971800" y="1861770"/>
              <a:ext cx="697769" cy="119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72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19282" cy="826532"/>
            <a:chOff x="2535348" y="2514600"/>
            <a:chExt cx="41928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31030" cy="641866"/>
            <a:chOff x="3124200" y="2362200"/>
            <a:chExt cx="463103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&lt;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091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192298" cy="609600"/>
            <a:chOff x="3581400" y="1600200"/>
            <a:chExt cx="419229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&gt;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345" t="-8333" r="-1954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own Ribbon 82"/>
              <p:cNvSpPr/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happens during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Down Ribbon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7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3" grpId="0" animBg="1"/>
      <p:bldP spid="83" grpId="1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 smtClean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…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688967" y="2667000"/>
            <a:ext cx="3711833" cy="1708666"/>
            <a:chOff x="2688967" y="2667000"/>
            <a:chExt cx="3711833" cy="170866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7432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688967" y="2667000"/>
              <a:ext cx="2340233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603367" y="2667000"/>
              <a:ext cx="1883033" cy="1708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657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004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953000" y="2710934"/>
              <a:ext cx="1447800" cy="1632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414344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45720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43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Many-to-one </a:t>
            </a:r>
          </a:p>
          <a:p>
            <a:pPr algn="ctr"/>
            <a:r>
              <a:rPr lang="en-US" sz="1600" dirty="0" smtClean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loud Callout 96"/>
          <p:cNvSpPr/>
          <p:nvPr/>
        </p:nvSpPr>
        <p:spPr>
          <a:xfrm>
            <a:off x="6400800" y="2861965"/>
            <a:ext cx="2743200" cy="110043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also a uniform mapping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7391400" y="4264152"/>
            <a:ext cx="1216152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Line Callout 1 28"/>
          <p:cNvSpPr/>
          <p:nvPr/>
        </p:nvSpPr>
        <p:spPr>
          <a:xfrm>
            <a:off x="6781800" y="4191000"/>
            <a:ext cx="2362200" cy="1066800"/>
          </a:xfrm>
          <a:prstGeom prst="borderCallout1">
            <a:avLst>
              <a:gd name="adj1" fmla="val 51513"/>
              <a:gd name="adj2" fmla="val -1016"/>
              <a:gd name="adj3" fmla="val 49376"/>
              <a:gd name="adj4" fmla="val 122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Reasons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4840" y="4419600"/>
            <a:ext cx="2640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-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Partition</a:t>
            </a:r>
            <a:r>
              <a:rPr lang="en-US" sz="1600" b="1" dirty="0">
                <a:sym typeface="Wingdings" pitchFamily="2" charset="2"/>
              </a:rPr>
              <a:t>() </a:t>
            </a:r>
            <a:r>
              <a:rPr lang="en-US" sz="1600" dirty="0">
                <a:sym typeface="Wingdings" pitchFamily="2" charset="2"/>
              </a:rPr>
              <a:t>is </a:t>
            </a:r>
            <a:r>
              <a:rPr lang="en-US" sz="1600" dirty="0"/>
              <a:t>“</a:t>
            </a:r>
            <a:r>
              <a:rPr lang="en-US" sz="1600" dirty="0" smtClean="0"/>
              <a:t>well-defined”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743341" y="4673025"/>
            <a:ext cx="2421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-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Partition</a:t>
            </a:r>
            <a:r>
              <a:rPr lang="en-US" sz="1600" b="1" dirty="0">
                <a:sym typeface="Wingdings" pitchFamily="2" charset="2"/>
              </a:rPr>
              <a:t>() </a:t>
            </a:r>
            <a:r>
              <a:rPr lang="en-US" sz="1600" dirty="0" smtClean="0">
                <a:sym typeface="Wingdings" pitchFamily="2" charset="2"/>
              </a:rPr>
              <a:t>just compares </a:t>
            </a:r>
          </a:p>
          <a:p>
            <a:r>
              <a:rPr lang="en-US" sz="1600" b="1" dirty="0" smtClean="0">
                <a:sym typeface="Wingdings" pitchFamily="2" charset="2"/>
              </a:rPr>
              <a:t>pivot</a:t>
            </a:r>
            <a:r>
              <a:rPr lang="en-US" sz="1600" dirty="0" smtClean="0">
                <a:sym typeface="Wingdings" pitchFamily="2" charset="2"/>
              </a:rPr>
              <a:t> with other elements.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90800" y="5906869"/>
                <a:ext cx="44118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): </a:t>
                </a:r>
                <a:r>
                  <a:rPr lang="en-US" dirty="0"/>
                  <a:t>P</a:t>
                </a:r>
                <a:r>
                  <a:rPr lang="en-US" dirty="0" smtClean="0"/>
                  <a:t>ermutations resulting from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Partition</a:t>
                </a:r>
                <a:r>
                  <a:rPr lang="en-US" dirty="0" smtClean="0"/>
                  <a:t>(). </a:t>
                </a:r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906869"/>
                <a:ext cx="44118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05" t="-8197" r="-1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381000" y="6476999"/>
            <a:ext cx="8762999" cy="377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r>
              <a:rPr lang="en-US" dirty="0" smtClean="0">
                <a:solidFill>
                  <a:schemeClr val="tx1"/>
                </a:solidFill>
              </a:rPr>
              <a:t>: Try your best to prove </a:t>
            </a:r>
            <a:r>
              <a:rPr lang="en-US" b="1" dirty="0" smtClean="0">
                <a:solidFill>
                  <a:srgbClr val="7030A0"/>
                </a:solidFill>
              </a:rPr>
              <a:t>Lemma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 If you have still any doubt, please meet me.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  <p:bldP spid="87" grpId="0"/>
      <p:bldP spid="88" grpId="0"/>
      <p:bldP spid="91" grpId="0" animBg="1"/>
      <p:bldP spid="92" grpId="0" animBg="1"/>
      <p:bldP spid="97" grpId="0" animBg="1"/>
      <p:bldP spid="97" grpId="1" animBg="1"/>
      <p:bldP spid="8" grpId="0" animBg="1"/>
      <p:bldP spid="8" grpId="1" animBg="1"/>
      <p:bldP spid="29" grpId="0" animBg="1"/>
      <p:bldP spid="40" grpId="0"/>
      <p:bldP spid="85" grpId="0"/>
      <p:bldP spid="89" grpId="0" animBg="1"/>
      <p:bldP spid="89" grpId="1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 smtClean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…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Many-to-one </a:t>
            </a:r>
          </a:p>
          <a:p>
            <a:pPr algn="ctr"/>
            <a:r>
              <a:rPr lang="en-US" sz="1600" dirty="0" smtClean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loud Callout 40"/>
              <p:cNvSpPr/>
              <p:nvPr/>
            </p:nvSpPr>
            <p:spPr>
              <a:xfrm>
                <a:off x="5823466" y="2663952"/>
                <a:ext cx="3244334" cy="1222248"/>
              </a:xfrm>
              <a:prstGeom prst="cloudCallout">
                <a:avLst>
                  <a:gd name="adj1" fmla="val -30101"/>
                  <a:gd name="adj2" fmla="val 7917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Can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you </a:t>
                </a:r>
                <a:r>
                  <a:rPr lang="en-US" dirty="0">
                    <a:solidFill>
                      <a:schemeClr val="tx1"/>
                    </a:solidFill>
                  </a:rPr>
                  <a:t>now express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recursively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41" name="Cloud Callou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6" y="2663952"/>
                <a:ext cx="3244334" cy="1222248"/>
              </a:xfrm>
              <a:prstGeom prst="cloudCallout">
                <a:avLst>
                  <a:gd name="adj1" fmla="val -30101"/>
                  <a:gd name="adj2" fmla="val 79177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8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</a:t>
            </a:r>
            <a:r>
              <a:rPr lang="en-US" sz="3200" b="1" dirty="0" smtClean="0"/>
              <a:t>of </a:t>
            </a:r>
            <a:r>
              <a:rPr lang="en-US" sz="32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+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                                   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 ----1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We showed previously that </a:t>
                </a:r>
                <a:r>
                  <a:rPr lang="en-US" sz="1800" b="1" dirty="0"/>
                  <a:t>:                 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----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2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 smtClean="0"/>
                  <a:t>Can you express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recursively using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  </a:t>
                </a:r>
                <a:r>
                  <a:rPr lang="en-US" sz="2000" dirty="0" smtClean="0"/>
                  <a:t>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  <a:blipFill rotWithShape="1">
                <a:blip r:embed="rId2"/>
                <a:stretch>
                  <a:fillRect l="-772" t="-563" b="-5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43" t="-8197" r="-142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Part 2</a:t>
            </a:r>
          </a:p>
          <a:p>
            <a:r>
              <a:rPr lang="en-US" sz="2800" b="1" dirty="0" smtClean="0">
                <a:solidFill>
                  <a:srgbClr val="006C31"/>
                </a:solidFill>
              </a:rPr>
              <a:t>Solving the recurrence through mathematical induction</a:t>
            </a:r>
          </a:p>
        </p:txBody>
      </p:sp>
    </p:spTree>
    <p:extLst>
      <p:ext uri="{BB962C8B-B14F-4D97-AF65-F5344CB8AC3E}">
        <p14:creationId xmlns:p14="http://schemas.microsoft.com/office/powerpoint/2010/main" val="1004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6172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  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Assertion A(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)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𝐥𝐨𝐠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1800" dirty="0" smtClean="0"/>
                  <a:t> 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≥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Base case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 smtClean="0"/>
                  <a:t>) </a:t>
                </a:r>
                <a:r>
                  <a:rPr lang="en-US" sz="1800" dirty="0" smtClean="0"/>
                  <a:t>:   Holds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Induction step: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Assuming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holds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&lt;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we have to prove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). 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≤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+ 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+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=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</a:t>
                </a:r>
                <a:r>
                  <a:rPr lang="en-US" sz="1800" dirty="0" smtClean="0"/>
                  <a:t>≤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 smtClean="0"/>
                  <a:t>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+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latin typeface="Cambria Math"/>
                      </a:rPr>
                      <m:t>𝐥</m:t>
                    </m:r>
                    <m:r>
                      <a:rPr lang="en-US" sz="1600" b="1" i="1" dirty="0">
                        <a:latin typeface="Cambria Math"/>
                      </a:rPr>
                      <m:t>𝐨𝐠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+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1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+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     </a:t>
                </a:r>
                <a:r>
                  <a:rPr lang="en-US" sz="1800" b="1" dirty="0" smtClean="0"/>
                  <a:t>for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&gt;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6172200"/>
              </a:xfrm>
              <a:blipFill rotWithShape="1">
                <a:blip r:embed="rId2"/>
                <a:stretch>
                  <a:fillRect l="-741" t="-158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Part 3</a:t>
            </a:r>
          </a:p>
          <a:p>
            <a:r>
              <a:rPr lang="en-US" sz="2800" b="1" dirty="0" smtClean="0">
                <a:solidFill>
                  <a:srgbClr val="006C31"/>
                </a:solidFill>
              </a:rPr>
              <a:t>Solving the recurrence exactly</a:t>
            </a:r>
          </a:p>
        </p:txBody>
      </p:sp>
    </p:spTree>
    <p:extLst>
      <p:ext uri="{BB962C8B-B14F-4D97-AF65-F5344CB8AC3E}">
        <p14:creationId xmlns:p14="http://schemas.microsoft.com/office/powerpoint/2010/main" val="3314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Some elementary tools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𝐇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 </m:t>
                      </m:r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How to approximate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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 smtClean="0"/>
                  <a:t> </a:t>
                </a:r>
                <a:r>
                  <a:rPr lang="en-US" sz="2000" dirty="0" smtClean="0"/>
                  <a:t>+</a:t>
                </a:r>
                <a:r>
                  <a:rPr lang="en-US" sz="2000" b="1" dirty="0" smtClean="0"/>
                  <a:t>  </a:t>
                </a:r>
                <a:r>
                  <a:rPr lang="el-GR" sz="2000" b="1" dirty="0" smtClean="0">
                    <a:solidFill>
                      <a:srgbClr val="0070C0"/>
                    </a:solidFill>
                  </a:rPr>
                  <a:t>ᵞ</a:t>
                </a:r>
                <a:r>
                  <a:rPr lang="en-US" sz="2000" dirty="0" smtClean="0"/>
                  <a:t>, 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increases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where </a:t>
                </a:r>
                <a:r>
                  <a:rPr lang="el-GR" sz="1800" b="1" dirty="0" smtClean="0">
                    <a:solidFill>
                      <a:srgbClr val="0070C0"/>
                    </a:solidFill>
                  </a:rPr>
                  <a:t>ᵞ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is</a:t>
                </a:r>
                <a:r>
                  <a:rPr lang="en-US" sz="1800" b="1" dirty="0" smtClean="0"/>
                  <a:t> Euler’s constant ~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0.58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Hint: 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</a:t>
                </a: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We shall calculate average number of comparisons during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/>
                  <a:t> using:</a:t>
                </a:r>
              </a:p>
              <a:p>
                <a:r>
                  <a:rPr lang="en-US" sz="1800" dirty="0" smtClean="0"/>
                  <a:t>our knowledge of solving recurrences by substitution</a:t>
                </a:r>
              </a:p>
              <a:p>
                <a:r>
                  <a:rPr lang="en-US" sz="1800" dirty="0" smtClean="0"/>
                  <a:t>our knowledge of solving recurrence by unfolding</a:t>
                </a:r>
              </a:p>
              <a:p>
                <a:r>
                  <a:rPr lang="en-US" sz="1800" dirty="0" smtClean="0"/>
                  <a:t>our knowledge of simplifying a partial fraction (from JEE days)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Students should try to internalize the way the above tools are used.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276600" y="3276600"/>
            <a:ext cx="2133600" cy="1066800"/>
            <a:chOff x="3276600" y="3276600"/>
            <a:chExt cx="2133600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76600" y="4343400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76600" y="3276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76600" y="3505200"/>
              <a:ext cx="30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3924300"/>
              <a:ext cx="3048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4038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133850"/>
              <a:ext cx="304800" cy="20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41910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4238624"/>
              <a:ext cx="304800" cy="10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9714" y="3212068"/>
            <a:ext cx="1901886" cy="1055132"/>
            <a:chOff x="3279714" y="3212068"/>
            <a:chExt cx="1901886" cy="1055132"/>
          </a:xfrm>
        </p:grpSpPr>
        <p:sp>
          <p:nvSpPr>
            <p:cNvPr id="17" name="TextBox 16"/>
            <p:cNvSpPr txBox="1"/>
            <p:nvPr/>
          </p:nvSpPr>
          <p:spPr>
            <a:xfrm>
              <a:off x="3279714" y="321206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36854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38100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1/3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4800" y="39140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5728" y="39624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1/5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80528" y="39902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1/6</a:t>
              </a:r>
              <a:endParaRPr lang="en-US" sz="1200" dirty="0"/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5410200" y="2895600"/>
            <a:ext cx="3048000" cy="929116"/>
          </a:xfrm>
          <a:prstGeom prst="cloudCallout">
            <a:avLst>
              <a:gd name="adj1" fmla="val -45711"/>
              <a:gd name="adj2" fmla="val 7067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Look at this figure, and relate it to the curve for function f(x)= 1/x and its integration…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6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: average number of </a:t>
                </a:r>
                <a:r>
                  <a:rPr lang="en-US" sz="1800" u="sng" dirty="0" smtClean="0"/>
                  <a:t>comparisons</a:t>
                </a:r>
                <a:r>
                  <a:rPr lang="en-US" sz="1800" dirty="0" smtClean="0"/>
                  <a:t> during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on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elements.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/>
                  <a:t>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                                  -----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How will this equation appear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       -----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Subtracting </a:t>
                </a:r>
                <a:r>
                  <a:rPr lang="en-US" sz="1800" dirty="0">
                    <a:solidFill>
                      <a:srgbClr val="C00000"/>
                    </a:solidFill>
                  </a:rPr>
                  <a:t>2 </a:t>
                </a:r>
                <a:r>
                  <a:rPr lang="en-US" sz="1800" dirty="0" smtClean="0"/>
                  <a:t>from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 smtClean="0"/>
                  <a:t>, 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+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</a:t>
                </a:r>
                <a:r>
                  <a:rPr lang="en-US" sz="1800" dirty="0" smtClean="0"/>
                  <a:t>to solve/simplify it further ?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𝑻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Overview of this lecture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Main Objective:</a:t>
            </a:r>
          </a:p>
          <a:p>
            <a:r>
              <a:rPr lang="en-US" sz="2000" dirty="0" smtClean="0"/>
              <a:t>Analyzing average time complexity of </a:t>
            </a:r>
            <a:r>
              <a:rPr lang="en-US" sz="20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using </a:t>
            </a:r>
            <a:r>
              <a:rPr lang="en-US" sz="2000" b="1" dirty="0" smtClean="0"/>
              <a:t>recurrence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Using mathematical induction.</a:t>
            </a:r>
          </a:p>
          <a:p>
            <a:pPr lvl="1"/>
            <a:r>
              <a:rPr lang="en-US" sz="1800" dirty="0" smtClean="0"/>
              <a:t>Solving the recurrence exactly.</a:t>
            </a:r>
            <a:endParaRPr lang="en-US" sz="2000" dirty="0" smtClean="0"/>
          </a:p>
          <a:p>
            <a:pPr marL="400050"/>
            <a:r>
              <a:rPr lang="en-US" sz="2000" dirty="0" smtClean="0"/>
              <a:t>The outcome of this analysis will be quite surprising!</a:t>
            </a:r>
          </a:p>
          <a:p>
            <a:pPr marL="5715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5715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Extra benefits:</a:t>
            </a:r>
          </a:p>
          <a:p>
            <a:pPr marL="400050"/>
            <a:r>
              <a:rPr lang="en-US" sz="2000" dirty="0" smtClean="0"/>
              <a:t>You will learn a standard way of using mathematical induction to bound time complexity of an algorithm. You must try to internalize it.</a:t>
            </a:r>
          </a:p>
          <a:p>
            <a:pPr marL="400050"/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𝒈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 smtClean="0">
                    <a:sym typeface="Wingdings" pitchFamily="2" charset="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,     </a:t>
                </a:r>
                <a:r>
                  <a:rPr lang="en-US" sz="1800" dirty="0" smtClean="0">
                    <a:sym typeface="Wingdings" pitchFamily="2" charset="2"/>
                  </a:rPr>
                  <a:t>where</a:t>
                </a:r>
                <a:r>
                  <a:rPr lang="en-US" sz="2000" dirty="0" smtClean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</a:t>
                </a:r>
                <a:r>
                  <a:rPr lang="en-US" sz="1800" dirty="0" smtClean="0"/>
                  <a:t>to simplify RHS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=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 smtClean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b="1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i="1" dirty="0">
                    <a:latin typeface="Cambria Math"/>
                  </a:rPr>
                  <a:t> </a:t>
                </a:r>
                <a:r>
                  <a:rPr lang="en-US" sz="1800" b="1" i="1" dirty="0" smtClean="0">
                    <a:latin typeface="Cambria Math"/>
                  </a:rPr>
                  <a:t>           </a:t>
                </a:r>
                <a:r>
                  <a:rPr lang="en-US" sz="1800" b="1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 smtClean="0">
                    <a:latin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latin typeface="Cambria Math"/>
                  </a:rPr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20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to </a:t>
                </a:r>
                <a:r>
                  <a:rPr lang="en-US" sz="18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1800" b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  <a:latin typeface="Cambria Math"/>
                  </a:rPr>
                  <a:t>                                     …                  </a:t>
                </a:r>
                <a:r>
                  <a:rPr lang="en-US" sz="1800" b="1" dirty="0" smtClean="0"/>
                  <a:t>=   …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=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 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:r>
                  <a:rPr lang="en-US" sz="1800" b="1" dirty="0" smtClean="0">
                    <a:latin typeface="Cambria Math"/>
                  </a:rPr>
                  <a:t>+ (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800" b="1" i="1" smtClean="0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18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sz="1800" b="1" i="1" smtClean="0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 smtClean="0"/>
                  <a:t>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                      </a:t>
                </a:r>
                <a:r>
                  <a:rPr lang="en-US" sz="18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𝐇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=  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1800" dirty="0" smtClean="0"/>
                  <a:t>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  <a:latin typeface="Cambria Math"/>
                  </a:rPr>
                  <a:t>                  </a:t>
                </a:r>
                <a:r>
                  <a:rPr lang="en-US" sz="1800" dirty="0" smtClean="0">
                    <a:latin typeface="Cambria Math"/>
                  </a:rPr>
                  <a:t>=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ambria Math"/>
                  </a:rPr>
                  <a:t> 2(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74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3062" y="4495800"/>
                <a:ext cx="2462597" cy="527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b="1" dirty="0">
                    <a:latin typeface="Cambria Math"/>
                  </a:rPr>
                  <a:t> + (</a:t>
                </a:r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4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62" y="4495800"/>
                <a:ext cx="2462597" cy="527901"/>
              </a:xfrm>
              <a:prstGeom prst="rect">
                <a:avLst/>
              </a:prstGeom>
              <a:blipFill rotWithShape="1">
                <a:blip r:embed="rId3"/>
                <a:stretch>
                  <a:fillRect l="-1980" t="-72093" r="-3465" b="-1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>
                        <a:latin typeface="Cambria Math"/>
                      </a:rPr>
                      <m:t>𝐇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 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</a:rPr>
                  <a:t>         </a:t>
                </a:r>
                <a:r>
                  <a:rPr lang="en-US" sz="2000" dirty="0" smtClean="0">
                    <a:latin typeface="Cambria Math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</a:rPr>
                  <a:t> 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+ 1.16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+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000" b="1" dirty="0" smtClean="0"/>
                  <a:t> 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Theorem: </a:t>
                </a:r>
                <a:r>
                  <a:rPr lang="en-US" sz="1800" dirty="0" smtClean="0"/>
                  <a:t>The average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elements approaches</a:t>
                </a:r>
                <a:r>
                  <a:rPr lang="en-US" sz="1800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        </a:t>
                </a:r>
                <a:r>
                  <a:rPr lang="en-US" sz="2000" b="1" dirty="0" smtClean="0"/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1.39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 smtClean="0"/>
                  <a:t>The best case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uickSort</a:t>
                </a:r>
                <a:r>
                  <a:rPr lang="en-US" sz="1800" dirty="0" smtClean="0"/>
                  <a:t>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1800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The worst case no. of comparisons during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/>
              <a:t>versus </a:t>
            </a:r>
            <a:r>
              <a:rPr lang="en-US" sz="3200" b="1" dirty="0" smtClean="0">
                <a:solidFill>
                  <a:srgbClr val="006C31"/>
                </a:solidFill>
              </a:rPr>
              <a:t>Merge Sort</a:t>
            </a:r>
            <a:endParaRPr lang="en-IN" sz="32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After seeing this table, </a:t>
            </a:r>
            <a:r>
              <a:rPr lang="en-US" sz="2000" u="sng" dirty="0" smtClean="0"/>
              <a:t>no one would prefer </a:t>
            </a:r>
            <a:r>
              <a:rPr lang="en-US" sz="2000" b="1" dirty="0" smtClean="0">
                <a:solidFill>
                  <a:srgbClr val="7030A0"/>
                </a:solidFill>
              </a:rPr>
              <a:t>Quick sort </a:t>
            </a:r>
            <a:r>
              <a:rPr lang="en-US" sz="2000" dirty="0" smtClean="0"/>
              <a:t>to </a:t>
            </a:r>
            <a:r>
              <a:rPr lang="en-US" sz="2000" b="1" dirty="0" smtClean="0">
                <a:solidFill>
                  <a:srgbClr val="006C31"/>
                </a:solidFill>
              </a:rPr>
              <a:t>Merge sort </a:t>
            </a:r>
            <a:endParaRPr lang="en-US" sz="2000" b="1" dirty="0">
              <a:solidFill>
                <a:srgbClr val="006C3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But </a:t>
            </a:r>
            <a:r>
              <a:rPr lang="en-US" sz="2000" b="1" dirty="0" smtClean="0">
                <a:solidFill>
                  <a:srgbClr val="7030A0"/>
                </a:solidFill>
              </a:rPr>
              <a:t>Quick sort </a:t>
            </a:r>
            <a:r>
              <a:rPr lang="en-US" sz="2000" dirty="0" smtClean="0"/>
              <a:t>is still the </a:t>
            </a:r>
            <a:r>
              <a:rPr lang="en-US" sz="2000" u="sng" dirty="0" smtClean="0"/>
              <a:t>most preferred</a:t>
            </a:r>
            <a:r>
              <a:rPr lang="en-US" sz="2000" dirty="0" smtClean="0"/>
              <a:t> algorithm in </a:t>
            </a:r>
            <a:r>
              <a:rPr lang="en-US" sz="2000" u="sng" dirty="0" smtClean="0"/>
              <a:t>practice</a:t>
            </a:r>
            <a:r>
              <a:rPr lang="en-US" sz="2000" dirty="0" smtClean="0"/>
              <a:t>. Why ?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65094"/>
              </p:ext>
            </p:extLst>
          </p:nvPr>
        </p:nvGraphicFramePr>
        <p:xfrm>
          <a:off x="1066800" y="2133600"/>
          <a:ext cx="7467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752600"/>
                <a:gridCol w="2514600"/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 Sort</a:t>
                      </a:r>
                      <a:endParaRPr lang="en-IN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Best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Worst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6924" y="28956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28956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8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6924" y="35052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35052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8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6924" y="41910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4191000"/>
                <a:ext cx="10656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85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1924" y="35814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24" y="3581400"/>
                <a:ext cx="10656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742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78124" y="4202668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24" y="4202668"/>
                <a:ext cx="114165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0453" y="2907268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53" y="2907268"/>
                <a:ext cx="153054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175" t="-8197" r="-595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Ribbon 12"/>
          <p:cNvSpPr/>
          <p:nvPr/>
        </p:nvSpPr>
        <p:spPr>
          <a:xfrm>
            <a:off x="2057399" y="5791200"/>
            <a:ext cx="5257801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will find the answer </a:t>
            </a:r>
            <a:r>
              <a:rPr lang="en-US" b="1" u="sng" dirty="0" smtClean="0">
                <a:solidFill>
                  <a:schemeClr val="tx1"/>
                </a:solidFill>
              </a:rPr>
              <a:t>yourself</a:t>
            </a:r>
            <a:r>
              <a:rPr lang="en-US" dirty="0" smtClean="0">
                <a:solidFill>
                  <a:schemeClr val="tx1"/>
                </a:solidFill>
              </a:rPr>
              <a:t> in the next </a:t>
            </a:r>
            <a:r>
              <a:rPr lang="en-US" b="1" dirty="0" smtClean="0">
                <a:solidFill>
                  <a:srgbClr val="C00000"/>
                </a:solidFill>
              </a:rPr>
              <a:t>programming assignment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 smtClean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/>
                  <a:t>Pseudocode</a:t>
                </a:r>
                <a:r>
                  <a:rPr lang="en-US" sz="3600" b="1" dirty="0" smtClean="0"/>
                  <a:t> for </a:t>
                </a:r>
                <a:r>
                  <a:rPr lang="en-US" sz="36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return(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br>
                  <a:rPr lang="en-US" sz="3600" b="1" dirty="0" smtClean="0"/>
                </a:br>
                <a:r>
                  <a:rPr lang="en-US" sz="2400" dirty="0" smtClean="0"/>
                  <a:t>When </a:t>
                </a:r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 smtClean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] as a pivot element,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permutes the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] such that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elements preceding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are 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and elements succeeding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are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b="-6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Part 1</a:t>
            </a:r>
          </a:p>
          <a:p>
            <a:r>
              <a:rPr lang="en-US" sz="2800" b="1" dirty="0" smtClean="0">
                <a:solidFill>
                  <a:srgbClr val="006C31"/>
                </a:solidFill>
              </a:rPr>
              <a:t>Deriving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8220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7030A0"/>
                </a:solidFill>
              </a:rPr>
              <a:t/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Assumption</a:t>
            </a:r>
            <a:r>
              <a:rPr lang="en-US" sz="2400" b="1" dirty="0" smtClean="0"/>
              <a:t> (just for </a:t>
            </a:r>
            <a:r>
              <a:rPr lang="en-US" sz="2400" b="1" u="sng" dirty="0"/>
              <a:t>a </a:t>
            </a:r>
            <a:r>
              <a:rPr lang="en-US" sz="2400" b="1" u="sng" dirty="0" smtClean="0"/>
              <a:t>neat</a:t>
            </a:r>
            <a:r>
              <a:rPr lang="en-US" sz="2400" b="1" dirty="0" smtClean="0"/>
              <a:t> analysis</a:t>
            </a:r>
            <a:r>
              <a:rPr lang="en-US" sz="2400" b="1" dirty="0"/>
              <a:t>): </a:t>
            </a:r>
            <a:endParaRPr lang="en-US" sz="2400" dirty="0"/>
          </a:p>
          <a:p>
            <a:endParaRPr lang="en-US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elements are </a:t>
            </a:r>
            <a:r>
              <a:rPr lang="en-US" sz="2000" b="1" u="sng" dirty="0"/>
              <a:t>distinct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Each </a:t>
            </a:r>
            <a:r>
              <a:rPr lang="en-US" sz="2000" dirty="0"/>
              <a:t>recursive call selects the </a:t>
            </a:r>
            <a:r>
              <a:rPr lang="en-US" sz="2000" b="1" u="sng" dirty="0"/>
              <a:t>first element</a:t>
            </a:r>
            <a:r>
              <a:rPr lang="en-US" sz="2000" dirty="0"/>
              <a:t> </a:t>
            </a:r>
            <a:r>
              <a:rPr lang="en-US" sz="2000" dirty="0" smtClean="0"/>
              <a:t>of the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as </a:t>
            </a:r>
            <a:r>
              <a:rPr lang="en-US" sz="2000" dirty="0"/>
              <a:t>the pivot </a:t>
            </a:r>
            <a:r>
              <a:rPr lang="en-US" sz="2000" dirty="0" smtClean="0"/>
              <a:t>element.</a:t>
            </a:r>
          </a:p>
          <a:p>
            <a:endParaRPr lang="en-US" sz="20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7030A0"/>
                </a:solidFill>
              </a:rPr>
              <a:t/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dirty="0" smtClean="0"/>
                  <a:t>useful </a:t>
                </a:r>
                <a:r>
                  <a:rPr lang="en-US" sz="2000" dirty="0"/>
                  <a:t>Fact: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Quick sort </a:t>
                </a:r>
                <a:r>
                  <a:rPr lang="en-US" sz="2000" dirty="0"/>
                  <a:t>is a 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comparison based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algorithm.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smallest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execution </a:t>
                </a:r>
                <a:r>
                  <a:rPr lang="en-US" sz="2000" dirty="0" smtClean="0"/>
                  <a:t>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Quick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sort </a:t>
                </a:r>
                <a:r>
                  <a:rPr lang="en-US" sz="2000" dirty="0"/>
                  <a:t>depends upon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permutation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and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on the values taken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7200" y="2373868"/>
            <a:ext cx="4166525" cy="762000"/>
            <a:chOff x="457200" y="1828800"/>
            <a:chExt cx="4166525" cy="7620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dirty="0" smtClean="0"/>
                  <a:t>0        </a:t>
                </a:r>
                <a:r>
                  <a:rPr lang="en-US" sz="1600" dirty="0"/>
                  <a:t>1</a:t>
                </a:r>
                <a:r>
                  <a:rPr lang="en-US" sz="1600" dirty="0" smtClean="0"/>
                  <a:t>         </a:t>
                </a:r>
                <a:r>
                  <a:rPr lang="en-US" sz="1600" dirty="0"/>
                  <a:t>2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3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4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5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6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7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8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57200" y="2145268"/>
              <a:ext cx="4166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 </a:t>
              </a:r>
              <a:r>
                <a:rPr lang="en-US" b="1" dirty="0" smtClean="0">
                  <a:solidFill>
                    <a:srgbClr val="0070C0"/>
                  </a:solidFill>
                </a:rPr>
                <a:t>6      11     42   37     24     5      16    27     2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5075" y="2373868"/>
            <a:ext cx="4184159" cy="762000"/>
            <a:chOff x="457200" y="1828800"/>
            <a:chExt cx="4184159" cy="762000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600" dirty="0" smtClean="0"/>
                  <a:t>0        </a:t>
                </a:r>
                <a:r>
                  <a:rPr lang="en-US" sz="1600" dirty="0"/>
                  <a:t>1</a:t>
                </a:r>
                <a:r>
                  <a:rPr lang="en-US" sz="1600" dirty="0" smtClean="0"/>
                  <a:t>         </a:t>
                </a:r>
                <a:r>
                  <a:rPr lang="en-US" sz="1600" dirty="0"/>
                  <a:t>2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3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4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5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6</a:t>
                </a:r>
                <a:r>
                  <a:rPr lang="en-US" sz="1600" dirty="0" smtClean="0"/>
                  <a:t>       </a:t>
                </a:r>
                <a:r>
                  <a:rPr lang="en-US" sz="1600" dirty="0"/>
                  <a:t>7</a:t>
                </a:r>
                <a:r>
                  <a:rPr lang="en-US" sz="1600" dirty="0" smtClean="0"/>
                  <a:t>        </a:t>
                </a:r>
                <a:r>
                  <a:rPr lang="en-US" sz="1600" dirty="0"/>
                  <a:t>8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57200" y="2145268"/>
              <a:ext cx="4184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15      20   49   41    29       4      23    36     3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3135868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35868"/>
                <a:ext cx="415613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35462" y="3135868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62" y="3135868"/>
                <a:ext cx="4156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</a:t>
            </a:r>
            <a:r>
              <a:rPr lang="en-US" sz="3200" b="1" dirty="0" smtClean="0"/>
              <a:t>of </a:t>
            </a:r>
            <a:r>
              <a:rPr lang="en-US" sz="32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Average running time for Quick sort on input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/>
                  <a:t>(</a:t>
                </a:r>
                <a:r>
                  <a:rPr lang="en-US" sz="1800" dirty="0" smtClean="0"/>
                  <a:t>average over </a:t>
                </a:r>
                <a:r>
                  <a:rPr lang="en-US" sz="1800" u="sng" dirty="0" smtClean="0"/>
                  <a:t>all possible permutations</a:t>
                </a:r>
                <a:r>
                  <a:rPr lang="en-US" sz="1800" dirty="0" smtClean="0"/>
                  <a:t>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})</a:t>
                </a:r>
              </a:p>
              <a:p>
                <a:pPr marL="0" indent="0" algn="ctr">
                  <a:buNone/>
                </a:pPr>
                <a:endParaRPr lang="en-US" sz="18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                                           </a:t>
                </a:r>
                <a:r>
                  <a:rPr lang="en-US" sz="1800" dirty="0" smtClean="0"/>
                  <a:t>Hence,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/>
                          </a:rPr>
                          <m:t>𝑸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is the time complexity (or no. of comparisons) when the input is permutation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800" dirty="0" smtClean="0">
                    <a:ea typeface="Cambria Math"/>
                  </a:rPr>
                  <a:t>.</a:t>
                </a:r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  <a:blipFill rotWithShape="1">
                <a:blip r:embed="rId2"/>
                <a:stretch>
                  <a:fillRect l="-690" t="-621" r="-552" b="-3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752600" y="4419600"/>
                <a:ext cx="5562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from definition/scratch is impractical, if not impossible. </a:t>
                </a:r>
                <a:endParaRPr lang="en-US" dirty="0"/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419600"/>
                <a:ext cx="5562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72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12800</TotalTime>
  <Words>2802</Words>
  <Application>Microsoft Office PowerPoint</Application>
  <PresentationFormat>On-screen Show (4:3)</PresentationFormat>
  <Paragraphs>339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Structures and Algorithms (CS210A) </vt:lpstr>
      <vt:lpstr>Overview of this lecture</vt:lpstr>
      <vt:lpstr>QuickSort </vt:lpstr>
      <vt:lpstr>Pseudocode for QuickSort(S) </vt:lpstr>
      <vt:lpstr>Pseudocode for QuickSort(S) When the input S is stored in an array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Quick Sort on a permutation from P(i). </vt:lpstr>
      <vt:lpstr>Quick Sort on a permutation from P(i). </vt:lpstr>
      <vt:lpstr>Quick Sort on a permutation from P(i). </vt:lpstr>
      <vt:lpstr>Analyzing average time complexity of QuickSort </vt:lpstr>
      <vt:lpstr>Analyzing average time complexity of QuickSort </vt:lpstr>
      <vt:lpstr>PowerPoint Presentation</vt:lpstr>
      <vt:lpstr>Analyzing average time complexity of QuickSort </vt:lpstr>
      <vt:lpstr>Some elementary tools</vt:lpstr>
      <vt:lpstr>PowerPoint Presentation</vt:lpstr>
      <vt:lpstr>PowerPoint Presentation</vt:lpstr>
      <vt:lpstr>PowerPoint Presentation</vt:lpstr>
      <vt:lpstr>PowerPoint Presentation</vt:lpstr>
      <vt:lpstr>Quick sort versus Merge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1184</cp:revision>
  <dcterms:created xsi:type="dcterms:W3CDTF">2011-12-03T04:13:03Z</dcterms:created>
  <dcterms:modified xsi:type="dcterms:W3CDTF">2016-02-23T05:46:36Z</dcterms:modified>
</cp:coreProperties>
</file>