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74" r:id="rId2"/>
    <p:sldId id="296" r:id="rId3"/>
    <p:sldId id="278" r:id="rId4"/>
    <p:sldId id="279" r:id="rId5"/>
    <p:sldId id="280" r:id="rId6"/>
    <p:sldId id="298" r:id="rId7"/>
    <p:sldId id="276" r:id="rId8"/>
    <p:sldId id="297" r:id="rId9"/>
    <p:sldId id="281" r:id="rId10"/>
    <p:sldId id="285" r:id="rId11"/>
    <p:sldId id="284" r:id="rId12"/>
    <p:sldId id="289" r:id="rId13"/>
    <p:sldId id="290" r:id="rId14"/>
    <p:sldId id="301" r:id="rId15"/>
    <p:sldId id="283" r:id="rId16"/>
    <p:sldId id="287" r:id="rId17"/>
    <p:sldId id="293" r:id="rId18"/>
    <p:sldId id="288" r:id="rId19"/>
    <p:sldId id="294" r:id="rId20"/>
    <p:sldId id="295" r:id="rId21"/>
    <p:sldId id="299" r:id="rId22"/>
    <p:sldId id="302" r:id="rId23"/>
    <p:sldId id="303" r:id="rId24"/>
    <p:sldId id="304" r:id="rId25"/>
    <p:sldId id="28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43400"/>
            <a:ext cx="7391400" cy="1524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22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Graphs 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Notations </a:t>
            </a:r>
            <a:r>
              <a:rPr lang="en-US" sz="1800" b="1" dirty="0" smtClean="0">
                <a:solidFill>
                  <a:schemeClr val="tx1"/>
                </a:solidFill>
              </a:rPr>
              <a:t>and </a:t>
            </a:r>
            <a:r>
              <a:rPr lang="en-US" sz="1800" b="1" dirty="0" smtClean="0">
                <a:solidFill>
                  <a:srgbClr val="7030A0"/>
                </a:solidFill>
              </a:rPr>
              <a:t>terminologies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Data structures </a:t>
            </a:r>
            <a:r>
              <a:rPr lang="en-US" sz="1800" b="1" dirty="0" smtClean="0">
                <a:solidFill>
                  <a:schemeClr val="tx1"/>
                </a:solidFill>
              </a:rPr>
              <a:t>for graphs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A few algorithmic problems </a:t>
            </a:r>
            <a:r>
              <a:rPr lang="en-US" sz="1800" b="1" dirty="0" smtClean="0">
                <a:solidFill>
                  <a:schemeClr val="tx1"/>
                </a:solidFill>
              </a:rPr>
              <a:t>in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2667000"/>
            <a:ext cx="16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7030A0"/>
                </a:solidFill>
              </a:rPr>
              <a:t>CS210A</a:t>
            </a:r>
            <a:r>
              <a:rPr lang="en-US" sz="2800" dirty="0">
                <a:solidFill>
                  <a:srgbClr val="002060"/>
                </a:solidFill>
              </a:rPr>
              <a:t>)</a:t>
            </a:r>
            <a:br>
              <a:rPr lang="en-US" sz="2800" dirty="0">
                <a:solidFill>
                  <a:srgbClr val="002060"/>
                </a:solidFill>
              </a:rPr>
            </a:b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Types of </a:t>
            </a:r>
            <a:r>
              <a:rPr lang="en-US" sz="3600" b="1" dirty="0" smtClean="0">
                <a:solidFill>
                  <a:srgbClr val="7030A0"/>
                </a:solidFill>
              </a:rPr>
              <a:t>graphs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= {</a:t>
            </a:r>
            <a:r>
              <a:rPr lang="en-US" sz="1800" dirty="0" smtClean="0"/>
              <a:t>1,2,3,4,5,6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= </a:t>
            </a:r>
            <a:r>
              <a:rPr lang="en-US" sz="1800" dirty="0" smtClean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(2,5), (2,3),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(3,4),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(4,5), (4,6)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2860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/>
              <a:t>= </a:t>
            </a:r>
            <a:r>
              <a:rPr lang="en-US" sz="2000" dirty="0" smtClean="0"/>
              <a:t>{</a:t>
            </a:r>
            <a:r>
              <a:rPr lang="en-US" sz="1800" dirty="0" smtClean="0"/>
              <a:t>0,1,2,3,4,5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= </a:t>
            </a:r>
            <a:r>
              <a:rPr lang="en-US" sz="2000" dirty="0" smtClean="0"/>
              <a:t>{ </a:t>
            </a:r>
            <a:r>
              <a:rPr lang="en-US" sz="1800" dirty="0" smtClean="0"/>
              <a:t>(0,1), (0,4),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(1,2</a:t>
            </a:r>
            <a:r>
              <a:rPr lang="en-US" sz="1800" dirty="0"/>
              <a:t>),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(2,0), (2,1),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(3,2),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(4,5</a:t>
            </a:r>
            <a:r>
              <a:rPr lang="en-US" sz="1800" dirty="0"/>
              <a:t>), 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         (5,4</a:t>
            </a:r>
            <a:r>
              <a:rPr lang="en-US" sz="2000" dirty="0" smtClean="0"/>
              <a:t>)   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981200"/>
            <a:ext cx="2209800" cy="21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4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p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Notations 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Notations: 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|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|</a:t>
                </a:r>
              </a:p>
              <a:p>
                <a:r>
                  <a:rPr lang="en-US" sz="2000" b="1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000" dirty="0" smtClean="0"/>
                  <a:t> = |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 smtClean="0"/>
                  <a:t>|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Note:  </a:t>
                </a:r>
                <a:r>
                  <a:rPr lang="en-US" sz="2000" dirty="0" smtClean="0"/>
                  <a:t>For directed graphs,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000" dirty="0" smtClean="0"/>
                  <a:t> ≤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??</a:t>
                </a:r>
                <a:r>
                  <a:rPr lang="en-US" sz="2000" b="1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</a:t>
                </a:r>
                <a:r>
                  <a:rPr lang="en-US" sz="2000" dirty="0" smtClean="0"/>
                  <a:t>For undirected graphs,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m </a:t>
                </a:r>
                <a:r>
                  <a:rPr lang="en-US" sz="2000" dirty="0" smtClean="0"/>
                  <a:t>≤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??</a:t>
                </a:r>
                <a:endParaRPr lang="en-US" sz="2000" b="1" i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886200" y="38100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100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r="-3896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4191000" y="4495800"/>
                <a:ext cx="1066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)/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2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495800"/>
                <a:ext cx="10668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614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6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Walks</a:t>
            </a:r>
            <a:r>
              <a:rPr lang="en-US" sz="4000" b="1" dirty="0" smtClean="0"/>
              <a:t>,</a:t>
            </a:r>
            <a:r>
              <a:rPr lang="en-US" sz="4000" b="1" dirty="0" smtClean="0">
                <a:solidFill>
                  <a:srgbClr val="7030A0"/>
                </a:solidFill>
              </a:rPr>
              <a:t> paths</a:t>
            </a:r>
            <a:r>
              <a:rPr lang="en-US" sz="4000" b="1" dirty="0" smtClean="0"/>
              <a:t>, and </a:t>
            </a:r>
            <a:r>
              <a:rPr lang="en-US" sz="4000" b="1" dirty="0" smtClean="0">
                <a:solidFill>
                  <a:srgbClr val="7030A0"/>
                </a:solidFill>
              </a:rPr>
              <a:t>cycles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10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Walk</a:t>
                </a:r>
                <a:r>
                  <a:rPr lang="en-US" sz="2000" b="1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sequence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&gt; of vertices </a:t>
                </a:r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sz="2000" b="1" dirty="0" smtClean="0"/>
              </a:p>
              <a:p>
                <a:r>
                  <a:rPr lang="en-US" sz="2000" dirty="0" smtClean="0"/>
                  <a:t>For each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2000" b="1" dirty="0"/>
                      <m:t>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  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Path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walk </a:t>
                </a:r>
                <a:r>
                  <a:rPr lang="en-US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:r>
                  <a:rPr lang="en-US" sz="2000" dirty="0" smtClean="0"/>
                  <a:t>on which </a:t>
                </a:r>
                <a:r>
                  <a:rPr lang="en-US" sz="2000" u="sng" dirty="0" smtClean="0"/>
                  <a:t>no vertex appears twice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Cycle</a:t>
                </a:r>
                <a:r>
                  <a:rPr lang="en-US" sz="2000" b="1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walk </a:t>
                </a:r>
                <a:r>
                  <a:rPr lang="en-US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&gt;</a:t>
                </a:r>
                <a:r>
                  <a:rPr lang="en-US" sz="2000" dirty="0" smtClean="0"/>
                  <a:t> where no </a:t>
                </a:r>
                <a:r>
                  <a:rPr lang="en-US" sz="2000" b="1" dirty="0" smtClean="0"/>
                  <a:t>intermediate</a:t>
                </a:r>
                <a:r>
                  <a:rPr lang="en-US" sz="2000" dirty="0" smtClean="0"/>
                  <a:t> vertex gets repeated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10600" cy="4906963"/>
              </a:xfrm>
              <a:blipFill rotWithShape="1">
                <a:blip r:embed="rId2"/>
                <a:stretch>
                  <a:fillRect l="-708" t="-621" b="-1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76800" y="2438400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67400" y="2438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00800" y="2438400"/>
            <a:ext cx="1066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86600" y="24384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7467600" y="2438400"/>
            <a:ext cx="1066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76800" y="4419600"/>
            <a:ext cx="3657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2400" y="5562600"/>
            <a:ext cx="12192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16950" y="2695545"/>
                <a:ext cx="1645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50" y="2695545"/>
                <a:ext cx="164545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704" t="-7576" r="-666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9600" y="1581090"/>
                <a:ext cx="3412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is said to be a </a:t>
                </a:r>
                <a:r>
                  <a:rPr lang="en-US" sz="2000" b="1" dirty="0"/>
                  <a:t>walk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581090"/>
                <a:ext cx="341247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786" t="-7576" r="-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7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3" grpId="0" animBg="1"/>
      <p:bldP spid="18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&lt;1,5,4&gt;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r>
              <a:rPr lang="en-US" sz="2000" dirty="0" smtClean="0"/>
              <a:t>&lt;</a:t>
            </a:r>
            <a:r>
              <a:rPr lang="en-US" sz="2000" b="1" dirty="0" smtClean="0"/>
              <a:t>1,3,2,5</a:t>
            </a:r>
            <a:r>
              <a:rPr lang="en-US" sz="2000" dirty="0" smtClean="0"/>
              <a:t>&gt; </a:t>
            </a:r>
          </a:p>
          <a:p>
            <a:r>
              <a:rPr lang="en-US" sz="2000" dirty="0" smtClean="0"/>
              <a:t>&lt;</a:t>
            </a:r>
            <a:r>
              <a:rPr lang="en-US" sz="2000" b="1" dirty="0"/>
              <a:t>1,2,5,2,3,4,5,4,6</a:t>
            </a:r>
            <a:r>
              <a:rPr lang="en-US" sz="2000" dirty="0"/>
              <a:t>&gt; </a:t>
            </a:r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b="1" dirty="0" smtClean="0"/>
              <a:t>1,2,5,4,6</a:t>
            </a:r>
            <a:r>
              <a:rPr lang="en-US" sz="2000" dirty="0" smtClean="0"/>
              <a:t>&gt; </a:t>
            </a:r>
          </a:p>
          <a:p>
            <a:r>
              <a:rPr lang="en-US" sz="2000" dirty="0" smtClean="0"/>
              <a:t>&lt;</a:t>
            </a:r>
            <a:r>
              <a:rPr lang="en-US" sz="2000" b="1" dirty="0" smtClean="0"/>
              <a:t>2,3,4,5,2</a:t>
            </a:r>
            <a:r>
              <a:rPr lang="en-US" sz="2000" dirty="0" smtClean="0"/>
              <a:t>&gt;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0950" y="1676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67173" y="3821668"/>
            <a:ext cx="221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</a:t>
            </a:r>
            <a:r>
              <a:rPr lang="en-US" b="1" dirty="0" smtClean="0">
                <a:solidFill>
                  <a:srgbClr val="C00000"/>
                </a:solidFill>
              </a:rPr>
              <a:t> walk</a:t>
            </a:r>
            <a:r>
              <a:rPr lang="en-US" b="1" dirty="0" smtClean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4</a:t>
            </a:r>
            <a:r>
              <a:rPr lang="en-US" b="1" dirty="0" smtClean="0"/>
              <a:t>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94889" y="4191000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walk</a:t>
            </a:r>
            <a:r>
              <a:rPr lang="en-US" b="1" dirty="0" smtClean="0"/>
              <a:t>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63172" y="4572000"/>
            <a:ext cx="21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</a:t>
            </a:r>
            <a:r>
              <a:rPr lang="en-US" b="1" dirty="0" smtClean="0">
                <a:solidFill>
                  <a:srgbClr val="C00000"/>
                </a:solidFill>
              </a:rPr>
              <a:t> walk</a:t>
            </a:r>
            <a:r>
              <a:rPr lang="en-US" b="1" dirty="0" smtClean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b="1" dirty="0" smtClean="0"/>
              <a:t>6.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125810" y="5269468"/>
            <a:ext cx="107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cycle</a:t>
            </a:r>
            <a:r>
              <a:rPr lang="en-US" b="1" dirty="0" smtClean="0"/>
              <a:t>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124972" y="4888468"/>
            <a:ext cx="213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</a:t>
            </a:r>
            <a:r>
              <a:rPr lang="en-US" b="1" dirty="0" smtClean="0">
                <a:solidFill>
                  <a:srgbClr val="C00000"/>
                </a:solidFill>
              </a:rPr>
              <a:t> path</a:t>
            </a:r>
            <a:r>
              <a:rPr lang="en-US" b="1" dirty="0" smtClean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b="1" dirty="0" smtClean="0"/>
              <a:t>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7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0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two </a:t>
            </a:r>
            <a:r>
              <a:rPr lang="en-US" sz="2000" dirty="0"/>
              <a:t>vertices are said to be </a:t>
            </a:r>
            <a:r>
              <a:rPr lang="en-US" sz="2000" b="1" i="1" dirty="0" smtClean="0">
                <a:solidFill>
                  <a:srgbClr val="7030A0"/>
                </a:solidFill>
              </a:rPr>
              <a:t>connected</a:t>
            </a:r>
            <a:r>
              <a:rPr lang="en-US" sz="2000" dirty="0" smtClean="0"/>
              <a:t> 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Connected component: 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A </a:t>
            </a:r>
            <a:r>
              <a:rPr lang="en-US" sz="2000" b="1" dirty="0" smtClean="0"/>
              <a:t>maximal</a:t>
            </a:r>
            <a:r>
              <a:rPr lang="en-US" sz="2000" dirty="0" smtClean="0"/>
              <a:t>  subset of connected vertices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5400" y="1066800"/>
            <a:ext cx="6148039" cy="3694771"/>
            <a:chOff x="1295400" y="2057400"/>
            <a:chExt cx="6148039" cy="3694771"/>
          </a:xfrm>
        </p:grpSpPr>
        <p:grpSp>
          <p:nvGrpSpPr>
            <p:cNvPr id="39" name="Group 38"/>
            <p:cNvGrpSpPr/>
            <p:nvPr/>
          </p:nvGrpSpPr>
          <p:grpSpPr>
            <a:xfrm>
              <a:off x="1295400" y="2057400"/>
              <a:ext cx="6148039" cy="3694771"/>
              <a:chOff x="1295400" y="2057400"/>
              <a:chExt cx="6148039" cy="3694771"/>
            </a:xfrm>
            <a:solidFill>
              <a:srgbClr val="FFC000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1371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75624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46302" y="350984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47900" y="311583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305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33700" y="32589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196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5117" y="2628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3868" y="49483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00600" y="337231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19600" y="406554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562600" y="291232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6900" y="3962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04224" y="5067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339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57800" y="50394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72468" y="420865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47900" y="419843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214839" y="5295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14839" y="4533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72200" y="3429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05354" y="3581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19400" y="3924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00800" y="48340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769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020622" y="34773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1800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98388" y="2286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99924" y="54687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954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46709" y="5523571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490522" y="2133600"/>
              <a:ext cx="5838617" cy="3494073"/>
              <a:chOff x="1490522" y="2143798"/>
              <a:chExt cx="5838617" cy="34940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600200" y="2677675"/>
                <a:ext cx="408902" cy="1422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" idx="6"/>
                <a:endCxn id="32" idx="2"/>
              </p:cNvCxnSpPr>
              <p:nvPr/>
            </p:nvCxnSpPr>
            <p:spPr>
              <a:xfrm flipV="1">
                <a:off x="2204224" y="2400300"/>
                <a:ext cx="694164" cy="23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5"/>
              </p:cNvCxnSpPr>
              <p:nvPr/>
            </p:nvCxnSpPr>
            <p:spPr>
              <a:xfrm>
                <a:off x="3093510" y="2481122"/>
                <a:ext cx="526038" cy="2890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" idx="5"/>
                <a:endCxn id="9" idx="1"/>
              </p:cNvCxnSpPr>
              <p:nvPr/>
            </p:nvCxnSpPr>
            <p:spPr>
              <a:xfrm>
                <a:off x="2170746" y="2715298"/>
                <a:ext cx="796432" cy="577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2" idx="4"/>
              </p:cNvCxnSpPr>
              <p:nvPr/>
            </p:nvCxnSpPr>
            <p:spPr>
              <a:xfrm flipH="1">
                <a:off x="2457498" y="2514600"/>
                <a:ext cx="555190" cy="6535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4648200" y="4076700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3" idx="6"/>
                <a:endCxn id="16" idx="2"/>
              </p:cNvCxnSpPr>
              <p:nvPr/>
            </p:nvCxnSpPr>
            <p:spPr>
              <a:xfrm>
                <a:off x="4648200" y="2857500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0" idx="6"/>
              </p:cNvCxnSpPr>
              <p:nvPr/>
            </p:nvCxnSpPr>
            <p:spPr>
              <a:xfrm flipV="1">
                <a:off x="4648200" y="2143798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0" idx="4"/>
                <a:endCxn id="13" idx="0"/>
              </p:cNvCxnSpPr>
              <p:nvPr/>
            </p:nvCxnSpPr>
            <p:spPr>
              <a:xfrm>
                <a:off x="4533900" y="2286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0"/>
                <a:endCxn id="11" idx="4"/>
              </p:cNvCxnSpPr>
              <p:nvPr/>
            </p:nvCxnSpPr>
            <p:spPr>
              <a:xfrm flipH="1" flipV="1">
                <a:off x="3699417" y="2857500"/>
                <a:ext cx="220237" cy="723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6" idx="2"/>
                <a:endCxn id="9" idx="5"/>
              </p:cNvCxnSpPr>
              <p:nvPr/>
            </p:nvCxnSpPr>
            <p:spPr>
              <a:xfrm flipH="1" flipV="1">
                <a:off x="3128822" y="3454066"/>
                <a:ext cx="676532" cy="241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7" idx="5"/>
                <a:endCxn id="21" idx="1"/>
              </p:cNvCxnSpPr>
              <p:nvPr/>
            </p:nvCxnSpPr>
            <p:spPr>
              <a:xfrm>
                <a:off x="3014522" y="4119422"/>
                <a:ext cx="691424" cy="1227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8" idx="7"/>
              </p:cNvCxnSpPr>
              <p:nvPr/>
            </p:nvCxnSpPr>
            <p:spPr>
              <a:xfrm flipV="1">
                <a:off x="2399346" y="4354075"/>
                <a:ext cx="1286156" cy="7467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31" idx="3"/>
              </p:cNvCxnSpPr>
              <p:nvPr/>
            </p:nvCxnSpPr>
            <p:spPr>
              <a:xfrm flipV="1">
                <a:off x="5780037" y="2715298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2" idx="7"/>
                <a:endCxn id="21" idx="4"/>
              </p:cNvCxnSpPr>
              <p:nvPr/>
            </p:nvCxnSpPr>
            <p:spPr>
              <a:xfrm flipV="1">
                <a:off x="3638990" y="4437257"/>
                <a:ext cx="147778" cy="5445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0" idx="1"/>
                <a:endCxn id="15" idx="4"/>
              </p:cNvCxnSpPr>
              <p:nvPr/>
            </p:nvCxnSpPr>
            <p:spPr>
              <a:xfrm flipH="1" flipV="1">
                <a:off x="4533900" y="4294149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3" idx="4"/>
                <a:endCxn id="15" idx="0"/>
              </p:cNvCxnSpPr>
              <p:nvPr/>
            </p:nvCxnSpPr>
            <p:spPr>
              <a:xfrm>
                <a:off x="4533900" y="2971800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6" idx="4"/>
                <a:endCxn id="17" idx="0"/>
              </p:cNvCxnSpPr>
              <p:nvPr/>
            </p:nvCxnSpPr>
            <p:spPr>
              <a:xfrm>
                <a:off x="5676900" y="3140927"/>
                <a:ext cx="114300" cy="8214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9" idx="6"/>
                <a:endCxn id="31" idx="1"/>
              </p:cNvCxnSpPr>
              <p:nvPr/>
            </p:nvCxnSpPr>
            <p:spPr>
              <a:xfrm>
                <a:off x="5905500" y="2171700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30" idx="0"/>
                <a:endCxn id="31" idx="5"/>
              </p:cNvCxnSpPr>
              <p:nvPr/>
            </p:nvCxnSpPr>
            <p:spPr>
              <a:xfrm flipH="1" flipV="1">
                <a:off x="6976922" y="2715298"/>
                <a:ext cx="158000" cy="762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7" idx="6"/>
                <a:endCxn id="30" idx="3"/>
              </p:cNvCxnSpPr>
              <p:nvPr/>
            </p:nvCxnSpPr>
            <p:spPr>
              <a:xfrm flipV="1">
                <a:off x="5905500" y="3672444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8" idx="7"/>
                <a:endCxn id="24" idx="3"/>
              </p:cNvCxnSpPr>
              <p:nvPr/>
            </p:nvCxnSpPr>
            <p:spPr>
              <a:xfrm flipV="1">
                <a:off x="6595922" y="4729022"/>
                <a:ext cx="652395" cy="138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5"/>
                <a:endCxn id="14" idx="0"/>
              </p:cNvCxnSpPr>
              <p:nvPr/>
            </p:nvCxnSpPr>
            <p:spPr>
              <a:xfrm>
                <a:off x="4614722" y="2938322"/>
                <a:ext cx="300178" cy="4339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27" idx="3"/>
                <a:endCxn id="22" idx="6"/>
              </p:cNvCxnSpPr>
              <p:nvPr/>
            </p:nvCxnSpPr>
            <p:spPr>
              <a:xfrm flipH="1">
                <a:off x="2476500" y="4129620"/>
                <a:ext cx="376378" cy="193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33" idx="6"/>
                <a:endCxn id="23" idx="2"/>
              </p:cNvCxnSpPr>
              <p:nvPr/>
            </p:nvCxnSpPr>
            <p:spPr>
              <a:xfrm flipV="1">
                <a:off x="6128524" y="5410200"/>
                <a:ext cx="1086315" cy="1728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2" idx="3"/>
                <a:endCxn id="18" idx="6"/>
              </p:cNvCxnSpPr>
              <p:nvPr/>
            </p:nvCxnSpPr>
            <p:spPr>
              <a:xfrm flipH="1">
                <a:off x="2432824" y="5153674"/>
                <a:ext cx="1044522" cy="38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endCxn id="24" idx="0"/>
              </p:cNvCxnSpPr>
              <p:nvPr/>
            </p:nvCxnSpPr>
            <p:spPr>
              <a:xfrm>
                <a:off x="7101444" y="3709639"/>
                <a:ext cx="227695" cy="824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6" idx="2"/>
                <a:endCxn id="20" idx="0"/>
              </p:cNvCxnSpPr>
              <p:nvPr/>
            </p:nvCxnSpPr>
            <p:spPr>
              <a:xfrm flipH="1">
                <a:off x="5372100" y="3026627"/>
                <a:ext cx="190500" cy="20127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7" idx="4"/>
                <a:endCxn id="28" idx="0"/>
              </p:cNvCxnSpPr>
              <p:nvPr/>
            </p:nvCxnSpPr>
            <p:spPr>
              <a:xfrm>
                <a:off x="5791200" y="4191000"/>
                <a:ext cx="723900" cy="6430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5" idx="6"/>
                <a:endCxn id="30" idx="1"/>
              </p:cNvCxnSpPr>
              <p:nvPr/>
            </p:nvCxnSpPr>
            <p:spPr>
              <a:xfrm flipV="1">
                <a:off x="6400800" y="3510800"/>
                <a:ext cx="653300" cy="325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34" idx="7"/>
                <a:endCxn id="8" idx="4"/>
              </p:cNvCxnSpPr>
              <p:nvPr/>
            </p:nvCxnSpPr>
            <p:spPr>
              <a:xfrm flipV="1">
                <a:off x="1490522" y="4533900"/>
                <a:ext cx="223978" cy="985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22" idx="4"/>
                <a:endCxn id="18" idx="0"/>
              </p:cNvCxnSpPr>
              <p:nvPr/>
            </p:nvCxnSpPr>
            <p:spPr>
              <a:xfrm flipH="1">
                <a:off x="2318524" y="4427035"/>
                <a:ext cx="43676" cy="6402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6" idx="2"/>
                <a:endCxn id="14" idx="6"/>
              </p:cNvCxnSpPr>
              <p:nvPr/>
            </p:nvCxnSpPr>
            <p:spPr>
              <a:xfrm flipH="1">
                <a:off x="5029200" y="3026627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614722" y="3567437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25" idx="7"/>
                <a:endCxn id="31" idx="4"/>
              </p:cNvCxnSpPr>
              <p:nvPr/>
            </p:nvCxnSpPr>
            <p:spPr>
              <a:xfrm flipV="1">
                <a:off x="6367322" y="2748776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35" idx="1"/>
                <a:endCxn id="18" idx="5"/>
              </p:cNvCxnSpPr>
              <p:nvPr/>
            </p:nvCxnSpPr>
            <p:spPr>
              <a:xfrm flipH="1" flipV="1">
                <a:off x="2399346" y="5262422"/>
                <a:ext cx="580841" cy="2946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26" idx="2"/>
                <a:endCxn id="6" idx="5"/>
              </p:cNvCxnSpPr>
              <p:nvPr/>
            </p:nvCxnSpPr>
            <p:spPr>
              <a:xfrm flipH="1">
                <a:off x="1741424" y="3705898"/>
                <a:ext cx="2063930" cy="9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34" idx="6"/>
                <a:endCxn id="35" idx="2"/>
              </p:cNvCxnSpPr>
              <p:nvPr/>
            </p:nvCxnSpPr>
            <p:spPr>
              <a:xfrm>
                <a:off x="1524000" y="5600700"/>
                <a:ext cx="1422709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22" idx="2"/>
                <a:endCxn id="8" idx="6"/>
              </p:cNvCxnSpPr>
              <p:nvPr/>
            </p:nvCxnSpPr>
            <p:spPr>
              <a:xfrm flipH="1">
                <a:off x="1828800" y="4312735"/>
                <a:ext cx="419100" cy="1068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34" idx="7"/>
                <a:endCxn id="18" idx="3"/>
              </p:cNvCxnSpPr>
              <p:nvPr/>
            </p:nvCxnSpPr>
            <p:spPr>
              <a:xfrm flipV="1">
                <a:off x="1490522" y="5262422"/>
                <a:ext cx="747180" cy="2574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35" idx="6"/>
                <a:endCxn id="19" idx="2"/>
              </p:cNvCxnSpPr>
              <p:nvPr/>
            </p:nvCxnSpPr>
            <p:spPr>
              <a:xfrm flipV="1">
                <a:off x="3175309" y="5600700"/>
                <a:ext cx="1358591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5" idx="4"/>
                <a:endCxn id="28" idx="2"/>
              </p:cNvCxnSpPr>
              <p:nvPr/>
            </p:nvCxnSpPr>
            <p:spPr>
              <a:xfrm>
                <a:off x="4533900" y="4294149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29" idx="4"/>
                <a:endCxn id="16" idx="0"/>
              </p:cNvCxnSpPr>
              <p:nvPr/>
            </p:nvCxnSpPr>
            <p:spPr>
              <a:xfrm flipH="1">
                <a:off x="5676900" y="2286000"/>
                <a:ext cx="114300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/>
            <p:cNvCxnSpPr>
              <a:stCxn id="33" idx="2"/>
              <a:endCxn id="19" idx="6"/>
            </p:cNvCxnSpPr>
            <p:nvPr/>
          </p:nvCxnSpPr>
          <p:spPr>
            <a:xfrm flipH="1">
              <a:off x="4762500" y="5583044"/>
              <a:ext cx="1137424" cy="17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2" idx="6"/>
              <a:endCxn id="19" idx="1"/>
            </p:cNvCxnSpPr>
            <p:nvPr/>
          </p:nvCxnSpPr>
          <p:spPr>
            <a:xfrm>
              <a:off x="3672468" y="5062654"/>
              <a:ext cx="894910" cy="457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6" idx="7"/>
              <a:endCxn id="7" idx="3"/>
            </p:cNvCxnSpPr>
            <p:nvPr/>
          </p:nvCxnSpPr>
          <p:spPr>
            <a:xfrm flipV="1">
              <a:off x="1741424" y="33109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9477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9477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3203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3221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5098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4029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1400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863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2619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2619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8334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5240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905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20360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1623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318524" y="5867400"/>
            <a:ext cx="1031475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9600" y="5086290"/>
            <a:ext cx="347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there is a </a:t>
            </a:r>
            <a:r>
              <a:rPr lang="en-US" sz="2000" b="1" dirty="0"/>
              <a:t>path</a:t>
            </a:r>
            <a:r>
              <a:rPr lang="en-US" sz="2000" dirty="0"/>
              <a:t> between them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71600" y="1156950"/>
            <a:ext cx="2748323" cy="17168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1137877" y="1295400"/>
            <a:ext cx="2781777" cy="8024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5371624" y="1399503"/>
            <a:ext cx="2071816" cy="14198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884556" y="3267307"/>
            <a:ext cx="3980985" cy="1283944"/>
          </a:xfrm>
          <a:custGeom>
            <a:avLst/>
            <a:gdLst>
              <a:gd name="connsiteX0" fmla="*/ 0 w 3980985"/>
              <a:gd name="connsiteY0" fmla="*/ 0 h 1292932"/>
              <a:gd name="connsiteX1" fmla="*/ 591015 w 3980985"/>
              <a:gd name="connsiteY1" fmla="*/ 780586 h 1292932"/>
              <a:gd name="connsiteX2" fmla="*/ 646771 w 3980985"/>
              <a:gd name="connsiteY2" fmla="*/ 858644 h 1292932"/>
              <a:gd name="connsiteX3" fmla="*/ 1393903 w 3980985"/>
              <a:gd name="connsiteY3" fmla="*/ 1260088 h 1292932"/>
              <a:gd name="connsiteX4" fmla="*/ 2074127 w 3980985"/>
              <a:gd name="connsiteY4" fmla="*/ 1260088 h 1292932"/>
              <a:gd name="connsiteX5" fmla="*/ 3980985 w 3980985"/>
              <a:gd name="connsiteY5" fmla="*/ 1182030 h 1292932"/>
              <a:gd name="connsiteX0" fmla="*/ 0 w 3980985"/>
              <a:gd name="connsiteY0" fmla="*/ 0 h 1283944"/>
              <a:gd name="connsiteX1" fmla="*/ 591015 w 3980985"/>
              <a:gd name="connsiteY1" fmla="*/ 780586 h 1283944"/>
              <a:gd name="connsiteX2" fmla="*/ 836342 w 3980985"/>
              <a:gd name="connsiteY2" fmla="*/ 981307 h 1283944"/>
              <a:gd name="connsiteX3" fmla="*/ 1393903 w 3980985"/>
              <a:gd name="connsiteY3" fmla="*/ 1260088 h 1283944"/>
              <a:gd name="connsiteX4" fmla="*/ 2074127 w 3980985"/>
              <a:gd name="connsiteY4" fmla="*/ 1260088 h 1283944"/>
              <a:gd name="connsiteX5" fmla="*/ 3980985 w 3980985"/>
              <a:gd name="connsiteY5" fmla="*/ 1182030 h 128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0985" h="1283944">
                <a:moveTo>
                  <a:pt x="0" y="0"/>
                </a:moveTo>
                <a:cubicBezTo>
                  <a:pt x="197005" y="260195"/>
                  <a:pt x="451625" y="617035"/>
                  <a:pt x="591015" y="780586"/>
                </a:cubicBezTo>
                <a:cubicBezTo>
                  <a:pt x="730405" y="944137"/>
                  <a:pt x="702527" y="901390"/>
                  <a:pt x="836342" y="981307"/>
                </a:cubicBezTo>
                <a:cubicBezTo>
                  <a:pt x="970157" y="1061224"/>
                  <a:pt x="1187605" y="1213624"/>
                  <a:pt x="1393903" y="1260088"/>
                </a:cubicBezTo>
                <a:cubicBezTo>
                  <a:pt x="1600201" y="1306552"/>
                  <a:pt x="1642947" y="1273098"/>
                  <a:pt x="2074127" y="1260088"/>
                </a:cubicBezTo>
                <a:cubicBezTo>
                  <a:pt x="2505307" y="1247078"/>
                  <a:pt x="3243146" y="1214554"/>
                  <a:pt x="3980985" y="118203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06529" y="320225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29" y="3202259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867400" y="4659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659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269989" y="32766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89" y="32766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03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Callout 1 114"/>
          <p:cNvSpPr/>
          <p:nvPr/>
        </p:nvSpPr>
        <p:spPr>
          <a:xfrm>
            <a:off x="3585116" y="6175062"/>
            <a:ext cx="4796884" cy="612648"/>
          </a:xfrm>
          <a:prstGeom prst="borderCallout1">
            <a:avLst>
              <a:gd name="adj1" fmla="val 53333"/>
              <a:gd name="adj2" fmla="val 190"/>
              <a:gd name="adj3" fmla="val -351"/>
              <a:gd name="adj4" fmla="val -1588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can not add any more vertex to the subset and still keep it connected.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38" grpId="0" animBg="1"/>
      <p:bldP spid="40" grpId="0"/>
      <p:bldP spid="55" grpId="0" animBg="1"/>
      <p:bldP spid="55" grpId="1" animBg="1"/>
      <p:bldP spid="105" grpId="0" animBg="1"/>
      <p:bldP spid="105" grpId="1" animBg="1"/>
      <p:bldP spid="106" grpId="0" animBg="1"/>
      <p:bldP spid="106" grpId="1" animBg="1"/>
      <p:bldP spid="60" grpId="0" animBg="1"/>
      <p:bldP spid="61" grpId="0"/>
      <p:bldP spid="109" grpId="0"/>
      <p:bldP spid="110" grpId="0"/>
      <p:bldP spid="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Data Structures for Graphs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Vertices are always numbered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4495800"/>
                <a:ext cx="1309910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495800"/>
                <a:ext cx="130991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588" r="-12617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34655" y="4495800"/>
                <a:ext cx="2403991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Or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55" y="4495800"/>
                <a:ext cx="240399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5063" t="-10588" r="-7595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3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Link </a:t>
            </a:r>
            <a:r>
              <a:rPr lang="en-US" sz="3600" b="1" dirty="0">
                <a:solidFill>
                  <a:srgbClr val="7030A0"/>
                </a:solidFill>
              </a:rPr>
              <a:t>b</a:t>
            </a:r>
            <a:r>
              <a:rPr lang="en-US" sz="3600" b="1" dirty="0" smtClean="0">
                <a:solidFill>
                  <a:srgbClr val="7030A0"/>
                </a:solidFill>
              </a:rPr>
              <a:t>ased </a:t>
            </a:r>
            <a:r>
              <a:rPr lang="en-US" sz="3600" b="1" dirty="0" smtClean="0"/>
              <a:t>data structure for graph</a:t>
            </a:r>
            <a:endParaRPr lang="en-US" sz="3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Adjacency Lists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= {</a:t>
            </a:r>
            <a:r>
              <a:rPr lang="en-US" sz="1800" dirty="0" smtClean="0"/>
              <a:t>1,2,3,4,5,6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= </a:t>
            </a:r>
            <a:r>
              <a:rPr lang="en-US" sz="1800" dirty="0" smtClean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(2,5), (2,3),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(3,4),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(4,5), (4,6)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438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53000" y="2438400"/>
            <a:ext cx="457200" cy="3276600"/>
            <a:chOff x="4953000" y="2438400"/>
            <a:chExt cx="457200" cy="3276600"/>
          </a:xfrm>
        </p:grpSpPr>
        <p:sp>
          <p:nvSpPr>
            <p:cNvPr id="2" name="Rectangle 1"/>
            <p:cNvSpPr/>
            <p:nvPr/>
          </p:nvSpPr>
          <p:spPr>
            <a:xfrm>
              <a:off x="4953000" y="2438400"/>
              <a:ext cx="457200" cy="3276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953000" y="40386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35052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9718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45720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51054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5257800" y="3048000"/>
            <a:ext cx="3505200" cy="381000"/>
            <a:chOff x="5257800" y="3048000"/>
            <a:chExt cx="3505200" cy="3810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5000" y="3048000"/>
              <a:ext cx="3048000" cy="381000"/>
              <a:chOff x="5867400" y="3048000"/>
              <a:chExt cx="30480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/>
            <p:cNvCxnSpPr/>
            <p:nvPr/>
          </p:nvCxnSpPr>
          <p:spPr>
            <a:xfrm>
              <a:off x="5257800" y="32004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5238044" y="2514600"/>
            <a:ext cx="2686756" cy="381000"/>
            <a:chOff x="5238044" y="2514600"/>
            <a:chExt cx="2686756" cy="381000"/>
          </a:xfrm>
        </p:grpSpPr>
        <p:grpSp>
          <p:nvGrpSpPr>
            <p:cNvPr id="23" name="Group 22"/>
            <p:cNvGrpSpPr/>
            <p:nvPr/>
          </p:nvGrpSpPr>
          <p:grpSpPr>
            <a:xfrm>
              <a:off x="5715000" y="2514600"/>
              <a:ext cx="2209800" cy="381000"/>
              <a:chOff x="4229101" y="2895600"/>
              <a:chExt cx="3579875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29101" y="2895600"/>
                <a:ext cx="914399" cy="457200"/>
                <a:chOff x="4533901" y="2895600"/>
                <a:chExt cx="914399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533901" y="2895600"/>
                  <a:ext cx="914399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201412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760721" y="2895600"/>
                <a:ext cx="914400" cy="457200"/>
                <a:chOff x="2255521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255521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872741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4988053" y="3048000"/>
                <a:ext cx="7726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315201" y="2895600"/>
                <a:ext cx="493775" cy="457200"/>
                <a:chOff x="7315201" y="2895600"/>
                <a:chExt cx="493775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351776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351777" y="2895600"/>
                  <a:ext cx="457199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315201" y="2895600"/>
                  <a:ext cx="457201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501386" y="3048000"/>
                <a:ext cx="8869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/>
            <p:cNvCxnSpPr/>
            <p:nvPr/>
          </p:nvCxnSpPr>
          <p:spPr>
            <a:xfrm>
              <a:off x="5238044" y="26670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257800" y="3657600"/>
            <a:ext cx="2644422" cy="381000"/>
            <a:chOff x="5257800" y="3657600"/>
            <a:chExt cx="2644422" cy="381000"/>
          </a:xfrm>
        </p:grpSpPr>
        <p:grpSp>
          <p:nvGrpSpPr>
            <p:cNvPr id="50" name="Group 49"/>
            <p:cNvGrpSpPr/>
            <p:nvPr/>
          </p:nvGrpSpPr>
          <p:grpSpPr>
            <a:xfrm>
              <a:off x="5715000" y="3657600"/>
              <a:ext cx="2187222" cy="381000"/>
              <a:chOff x="4229101" y="2895600"/>
              <a:chExt cx="3543299" cy="4572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229101" y="2895600"/>
                <a:ext cx="914399" cy="457200"/>
                <a:chOff x="4533901" y="2895600"/>
                <a:chExt cx="914399" cy="4572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533901" y="2895600"/>
                  <a:ext cx="914399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201412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5760721" y="2895600"/>
                <a:ext cx="914400" cy="457200"/>
                <a:chOff x="2255521" y="2895600"/>
                <a:chExt cx="914400" cy="4572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255521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872741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4988053" y="3048000"/>
                <a:ext cx="7726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7315200" y="2895600"/>
                <a:ext cx="457200" cy="457200"/>
                <a:chOff x="7315200" y="2895600"/>
                <a:chExt cx="457200" cy="4572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3152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3152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73152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501386" y="3048000"/>
                <a:ext cx="85039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5257800" y="38100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57799" y="5257800"/>
            <a:ext cx="1653823" cy="381000"/>
            <a:chOff x="4988053" y="2895600"/>
            <a:chExt cx="2679193" cy="4572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5760721" y="2895600"/>
              <a:ext cx="914400" cy="457200"/>
              <a:chOff x="2255521" y="2895600"/>
              <a:chExt cx="914400" cy="45720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255521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2872741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Arrow Connector 119"/>
            <p:cNvCxnSpPr/>
            <p:nvPr/>
          </p:nvCxnSpPr>
          <p:spPr>
            <a:xfrm>
              <a:off x="4988053" y="3048000"/>
              <a:ext cx="7726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210044" y="2895600"/>
              <a:ext cx="457202" cy="457200"/>
              <a:chOff x="7210044" y="2895600"/>
              <a:chExt cx="457202" cy="4572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7210044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7210044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10047" y="2895600"/>
                <a:ext cx="457199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6501386" y="3048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5257800" y="4191000"/>
            <a:ext cx="3505200" cy="381000"/>
            <a:chOff x="5257800" y="4191000"/>
            <a:chExt cx="3505200" cy="381000"/>
          </a:xfrm>
        </p:grpSpPr>
        <p:grpSp>
          <p:nvGrpSpPr>
            <p:cNvPr id="83" name="Group 82"/>
            <p:cNvGrpSpPr/>
            <p:nvPr/>
          </p:nvGrpSpPr>
          <p:grpSpPr>
            <a:xfrm>
              <a:off x="5715000" y="4191000"/>
              <a:ext cx="3048000" cy="381000"/>
              <a:chOff x="5867400" y="3048000"/>
              <a:chExt cx="3048000" cy="38100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Rectangle 84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/>
            <p:cNvCxnSpPr/>
            <p:nvPr/>
          </p:nvCxnSpPr>
          <p:spPr>
            <a:xfrm>
              <a:off x="5257800" y="43434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5257800" y="4724400"/>
            <a:ext cx="3505200" cy="381000"/>
            <a:chOff x="5257800" y="4724400"/>
            <a:chExt cx="3505200" cy="381000"/>
          </a:xfrm>
        </p:grpSpPr>
        <p:grpSp>
          <p:nvGrpSpPr>
            <p:cNvPr id="100" name="Group 99"/>
            <p:cNvGrpSpPr/>
            <p:nvPr/>
          </p:nvGrpSpPr>
          <p:grpSpPr>
            <a:xfrm>
              <a:off x="5715000" y="4724400"/>
              <a:ext cx="3048000" cy="381000"/>
              <a:chOff x="5867400" y="3048000"/>
              <a:chExt cx="3048000" cy="38100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ectangle 101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Arrow Connector 133"/>
            <p:cNvCxnSpPr/>
            <p:nvPr/>
          </p:nvCxnSpPr>
          <p:spPr>
            <a:xfrm>
              <a:off x="5257800" y="48768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4648200" y="2514600"/>
            <a:ext cx="304800" cy="3124200"/>
            <a:chOff x="4648200" y="2514600"/>
            <a:chExt cx="304800" cy="3124200"/>
          </a:xfrm>
        </p:grpSpPr>
        <p:sp>
          <p:nvSpPr>
            <p:cNvPr id="138" name="TextBox 137"/>
            <p:cNvSpPr txBox="1"/>
            <p:nvPr/>
          </p:nvSpPr>
          <p:spPr>
            <a:xfrm>
              <a:off x="4648200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51314" y="305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6513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48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48200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648200" y="5269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Down Ribbon 150"/>
              <p:cNvSpPr/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Size = 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51" name="Down Ribbon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66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allAtOnce"/>
      <p:bldP spid="1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Link </a:t>
            </a:r>
            <a:r>
              <a:rPr lang="en-US" sz="3600" b="1" dirty="0" smtClean="0">
                <a:solidFill>
                  <a:srgbClr val="7030A0"/>
                </a:solidFill>
              </a:rPr>
              <a:t>based </a:t>
            </a:r>
            <a:r>
              <a:rPr lang="en-US" sz="3600" b="1" dirty="0" smtClean="0"/>
              <a:t>data structure for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Advantage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of Adjacency Lists :</a:t>
                </a:r>
              </a:p>
              <a:p>
                <a:r>
                  <a:rPr lang="en-US" sz="2000" dirty="0" smtClean="0"/>
                  <a:t>Space efficient</a:t>
                </a:r>
              </a:p>
              <a:p>
                <a:r>
                  <a:rPr lang="en-US" sz="2000" dirty="0" smtClean="0"/>
                  <a:t>Computing all the neighbors of a vertex in …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Disadvantage </a:t>
                </a:r>
                <a:r>
                  <a:rPr lang="en-US" sz="2000" b="1" dirty="0"/>
                  <a:t>of Adjacency </a:t>
                </a:r>
                <a:r>
                  <a:rPr lang="en-US" sz="2000" b="1" dirty="0" smtClean="0"/>
                  <a:t>Lists </a:t>
                </a:r>
                <a:r>
                  <a:rPr lang="en-US" sz="2000" b="1" dirty="0"/>
                  <a:t>:</a:t>
                </a:r>
              </a:p>
              <a:p>
                <a:r>
                  <a:rPr lang="en-US" sz="2000" dirty="0" smtClean="0"/>
                  <a:t>How to determine if there is an edge from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 to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 smtClean="0"/>
                  <a:t> ?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in the worst case).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60396" y="3087700"/>
            <a:ext cx="144520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optimal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9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Array based </a:t>
            </a:r>
            <a:r>
              <a:rPr lang="en-US" sz="3600" b="1" dirty="0" smtClean="0"/>
              <a:t>data structure for graph</a:t>
            </a:r>
            <a:endParaRPr lang="en-US" sz="3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Adjacency Matrix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= {</a:t>
            </a:r>
            <a:r>
              <a:rPr lang="en-US" sz="1800" dirty="0" smtClean="0"/>
              <a:t>1,2,3,4,5,6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= </a:t>
            </a:r>
            <a:r>
              <a:rPr lang="en-US" sz="1800" dirty="0" smtClean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(2,5), (2,3),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(3,4),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(4,5), (4,6)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438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4648200" y="2514600"/>
            <a:ext cx="304800" cy="3124200"/>
            <a:chOff x="4648200" y="2514600"/>
            <a:chExt cx="304800" cy="3124200"/>
          </a:xfrm>
        </p:grpSpPr>
        <p:sp>
          <p:nvSpPr>
            <p:cNvPr id="138" name="TextBox 137"/>
            <p:cNvSpPr txBox="1"/>
            <p:nvPr/>
          </p:nvSpPr>
          <p:spPr>
            <a:xfrm>
              <a:off x="4648200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51314" y="305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6513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48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48200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648200" y="5269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3000" y="2438400"/>
            <a:ext cx="3581400" cy="3204074"/>
            <a:chOff x="4953000" y="2438400"/>
            <a:chExt cx="3581400" cy="3204074"/>
          </a:xfrm>
        </p:grpSpPr>
        <p:grpSp>
          <p:nvGrpSpPr>
            <p:cNvPr id="7" name="Group 6"/>
            <p:cNvGrpSpPr/>
            <p:nvPr/>
          </p:nvGrpSpPr>
          <p:grpSpPr>
            <a:xfrm>
              <a:off x="4953000" y="2442074"/>
              <a:ext cx="3581400" cy="3200400"/>
              <a:chOff x="4953000" y="2438400"/>
              <a:chExt cx="457200" cy="3276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953000" y="2438400"/>
                <a:ext cx="457200" cy="3276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4953000" y="40386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35052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29718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45720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953000" y="51054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/>
            <p:cNvCxnSpPr/>
            <p:nvPr/>
          </p:nvCxnSpPr>
          <p:spPr>
            <a:xfrm>
              <a:off x="6705600" y="2442074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3152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248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4864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0960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029200" y="2526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0         1           0         0         1         0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953000" y="2057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          2          </a:t>
            </a:r>
            <a:r>
              <a:rPr lang="en-US" b="1" dirty="0"/>
              <a:t>3</a:t>
            </a:r>
            <a:r>
              <a:rPr lang="en-US" b="1" dirty="0" smtClean="0"/>
              <a:t>         </a:t>
            </a:r>
            <a:r>
              <a:rPr lang="en-US" b="1" dirty="0"/>
              <a:t>4</a:t>
            </a:r>
            <a:r>
              <a:rPr lang="en-US" b="1" dirty="0" smtClean="0"/>
              <a:t>         </a:t>
            </a:r>
            <a:r>
              <a:rPr lang="en-US" b="1" dirty="0"/>
              <a:t>5</a:t>
            </a:r>
            <a:r>
              <a:rPr lang="en-US" b="1" dirty="0" smtClean="0"/>
              <a:t>         </a:t>
            </a:r>
            <a:r>
              <a:rPr lang="en-US" b="1" dirty="0"/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29200" y="3059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         </a:t>
            </a:r>
            <a:r>
              <a:rPr lang="en-US" b="1" dirty="0"/>
              <a:t>0</a:t>
            </a:r>
            <a:r>
              <a:rPr lang="en-US" b="1" dirty="0" smtClean="0"/>
              <a:t>           </a:t>
            </a:r>
            <a:r>
              <a:rPr lang="en-US" b="1" dirty="0"/>
              <a:t>1</a:t>
            </a:r>
            <a:r>
              <a:rPr lang="en-US" b="1" dirty="0" smtClean="0"/>
              <a:t>         0         1         0</a:t>
            </a:r>
            <a:endParaRPr lang="en-US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029200" y="35930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0         1           0         1         </a:t>
            </a:r>
            <a:r>
              <a:rPr lang="en-US" b="1" dirty="0"/>
              <a:t>0</a:t>
            </a:r>
            <a:r>
              <a:rPr lang="en-US" b="1" dirty="0" smtClean="0"/>
              <a:t>         0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029200" y="4114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0         0           </a:t>
            </a:r>
            <a:r>
              <a:rPr lang="en-US" b="1" dirty="0"/>
              <a:t>1</a:t>
            </a:r>
            <a:r>
              <a:rPr lang="en-US" b="1" dirty="0" smtClean="0"/>
              <a:t>         0         1         1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029200" y="4648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         1           0         1         </a:t>
            </a:r>
            <a:r>
              <a:rPr lang="en-US" b="1" dirty="0"/>
              <a:t>0</a:t>
            </a:r>
            <a:r>
              <a:rPr lang="en-US" b="1" dirty="0" smtClean="0"/>
              <a:t>         0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5029200" y="5193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0         0           0         1         </a:t>
            </a:r>
            <a:r>
              <a:rPr lang="en-US" b="1" dirty="0"/>
              <a:t>0</a:t>
            </a:r>
            <a:r>
              <a:rPr lang="en-US" b="1" dirty="0" smtClean="0"/>
              <a:t>         0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Down Ribbon 152"/>
              <p:cNvSpPr/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Size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53" name="Down Ribbon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allAtOnce"/>
      <p:bldP spid="9" grpId="0"/>
      <p:bldP spid="137" grpId="0"/>
      <p:bldP spid="141" grpId="0"/>
      <p:bldP spid="144" grpId="0"/>
      <p:bldP spid="145" grpId="0"/>
      <p:bldP spid="151" grpId="0"/>
      <p:bldP spid="152" grpId="0"/>
      <p:bldP spid="1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Array based </a:t>
            </a:r>
            <a:r>
              <a:rPr lang="en-US" sz="3600" b="1" dirty="0" smtClean="0"/>
              <a:t>data structure for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Advantage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of Adjacency Matrix :</a:t>
                </a:r>
              </a:p>
              <a:p>
                <a:r>
                  <a:rPr lang="en-US" sz="2000" dirty="0" smtClean="0"/>
                  <a:t>D</a:t>
                </a:r>
                <a:r>
                  <a:rPr lang="en-US" sz="2000" dirty="0"/>
                  <a:t>etermining whether there is an edge from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to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for any two vertices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 smtClean="0"/>
                  <a:t>. 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Disadvantage </a:t>
                </a:r>
                <a:r>
                  <a:rPr lang="en-US" sz="2000" b="1" dirty="0"/>
                  <a:t>of Adjacency </a:t>
                </a:r>
                <a:r>
                  <a:rPr lang="en-US" sz="2000" b="1" dirty="0" smtClean="0"/>
                  <a:t>Matrix :</a:t>
                </a:r>
                <a:endParaRPr lang="en-US" sz="2000" b="1" dirty="0"/>
              </a:p>
              <a:p>
                <a:r>
                  <a:rPr lang="en-US" sz="2000" dirty="0" smtClean="0"/>
                  <a:t>Computing all neighbors of a given vertex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x </a:t>
                </a:r>
                <a:endParaRPr lang="en-US" sz="2000" dirty="0" smtClean="0"/>
              </a:p>
              <a:p>
                <a:r>
                  <a:rPr lang="en-US" sz="2000" dirty="0" smtClean="0"/>
                  <a:t>It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space.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10200" y="4503905"/>
                <a:ext cx="144623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 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503905"/>
                <a:ext cx="14462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347" t="-6452" r="-251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103031" y="2724090"/>
            <a:ext cx="14911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) time 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3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Why </a:t>
            </a:r>
            <a:r>
              <a:rPr lang="en-US" sz="4000" b="1" dirty="0" smtClean="0">
                <a:solidFill>
                  <a:srgbClr val="7030A0"/>
                </a:solidFill>
              </a:rPr>
              <a:t>Graphs </a:t>
            </a:r>
            <a:r>
              <a:rPr lang="en-US" sz="3200" b="1" dirty="0" smtClean="0"/>
              <a:t>??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Which </a:t>
            </a:r>
            <a:r>
              <a:rPr lang="en-US" sz="3200" b="1" dirty="0" smtClean="0">
                <a:solidFill>
                  <a:srgbClr val="7030A0"/>
                </a:solidFill>
              </a:rPr>
              <a:t>data structure is commonly </a:t>
            </a:r>
            <a:r>
              <a:rPr lang="en-US" sz="3200" b="1" dirty="0" smtClean="0"/>
              <a:t>used for  storing graphs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Reasons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Graphs in real life are sparse 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≪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).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Most algorithms require </a:t>
                </a:r>
                <a:r>
                  <a:rPr lang="en-US" sz="2000" u="sng" dirty="0" smtClean="0"/>
                  <a:t>processing neighbors </a:t>
                </a:r>
                <a:r>
                  <a:rPr lang="en-US" sz="2000" dirty="0" smtClean="0"/>
                  <a:t>of each vertex.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</a:t>
                </a:r>
                <a:r>
                  <a:rPr lang="en-US" sz="1800" dirty="0" smtClean="0"/>
                  <a:t>Adjacency matrix will enforce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bound on time complexity for such  algorithm.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800600"/>
              </a:xfrm>
              <a:blipFill rotWithShape="1">
                <a:blip r:embed="rId2"/>
                <a:stretch>
                  <a:fillRect l="-103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600200"/>
            <a:ext cx="201023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Adjacency </a:t>
            </a:r>
            <a:r>
              <a:rPr lang="en-US" sz="2400" dirty="0" smtClean="0">
                <a:solidFill>
                  <a:srgbClr val="C00000"/>
                </a:solidFill>
              </a:rPr>
              <a:t>lists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3200400" y="4873752"/>
            <a:ext cx="3429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But, there are a few </a:t>
            </a:r>
            <a:r>
              <a:rPr lang="en-US" b="1" dirty="0" smtClean="0">
                <a:solidFill>
                  <a:srgbClr val="C00000"/>
                </a:solidFill>
              </a:rPr>
              <a:t>exceptions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interesting problem</a:t>
            </a:r>
            <a:br>
              <a:rPr lang="en-US" sz="3600" b="1" dirty="0" smtClean="0"/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vertex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in a given directed graph is </a:t>
                </a:r>
                <a:r>
                  <a:rPr lang="en-US" sz="2000" dirty="0" smtClean="0"/>
                  <a:t>said to be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 smtClean="0"/>
                  <a:t> if </a:t>
                </a:r>
                <a:endParaRPr lang="en-US" sz="2000" dirty="0"/>
              </a:p>
              <a:p>
                <a:r>
                  <a:rPr lang="en-US" sz="2000" dirty="0" smtClean="0"/>
                  <a:t>There is no edge </a:t>
                </a:r>
                <a:r>
                  <a:rPr lang="en-US" sz="2000" b="1" dirty="0" smtClean="0"/>
                  <a:t>emanating</a:t>
                </a:r>
                <a:r>
                  <a:rPr lang="en-US" sz="2000" dirty="0" smtClean="0"/>
                  <a:t> from (leaving)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endParaRPr lang="en-US" sz="2000" b="1" i="1" dirty="0" smtClean="0">
                  <a:solidFill>
                    <a:srgbClr val="0070C0"/>
                  </a:solidFill>
                </a:endParaRPr>
              </a:p>
              <a:p>
                <a:r>
                  <a:rPr lang="en-US" sz="2000" dirty="0" smtClean="0"/>
                  <a:t>Every other vertex has an edge </a:t>
                </a:r>
                <a:r>
                  <a:rPr lang="en-US" sz="2000" b="1" dirty="0" smtClean="0"/>
                  <a:t>into</a:t>
                </a:r>
                <a:r>
                  <a:rPr lang="en-US" sz="2000" dirty="0" smtClean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Given a directed graph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 smtClean="0"/>
                  <a:t>=(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 smtClean="0"/>
                  <a:t>)  in an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adjacency matrix </a:t>
                </a:r>
                <a:r>
                  <a:rPr lang="en-US" sz="2000" dirty="0" smtClean="0"/>
                  <a:t>representation,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design 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 to determine if there is any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 smtClean="0"/>
                  <a:t> in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514600" y="4495800"/>
            <a:ext cx="1066800" cy="369332"/>
            <a:chOff x="2514600" y="4495800"/>
            <a:chExt cx="1066800" cy="369332"/>
          </a:xfrm>
        </p:grpSpPr>
        <p:sp>
          <p:nvSpPr>
            <p:cNvPr id="80" name="Right Arrow 79"/>
            <p:cNvSpPr/>
            <p:nvPr/>
          </p:nvSpPr>
          <p:spPr>
            <a:xfrm>
              <a:off x="3071972" y="4590132"/>
              <a:ext cx="509428" cy="2104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4958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Sink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45464" y="2590632"/>
            <a:ext cx="3240936" cy="2525693"/>
            <a:chOff x="2245464" y="2590632"/>
            <a:chExt cx="3240936" cy="2525693"/>
          </a:xfrm>
        </p:grpSpPr>
        <p:grpSp>
          <p:nvGrpSpPr>
            <p:cNvPr id="79" name="Group 78"/>
            <p:cNvGrpSpPr/>
            <p:nvPr/>
          </p:nvGrpSpPr>
          <p:grpSpPr>
            <a:xfrm>
              <a:off x="2245464" y="2590632"/>
              <a:ext cx="3240936" cy="2525693"/>
              <a:chOff x="2245464" y="2590632"/>
              <a:chExt cx="3240936" cy="2525693"/>
            </a:xfrm>
          </p:grpSpPr>
          <p:sp>
            <p:nvSpPr>
              <p:cNvPr id="72" name="Arc 71"/>
              <p:cNvSpPr/>
              <p:nvPr/>
            </p:nvSpPr>
            <p:spPr>
              <a:xfrm rot="4863381">
                <a:off x="3104135" y="2775495"/>
                <a:ext cx="2525693" cy="2155967"/>
              </a:xfrm>
              <a:prstGeom prst="arc">
                <a:avLst>
                  <a:gd name="adj1" fmla="val 16200000"/>
                  <a:gd name="adj2" fmla="val 291828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245464" y="3088001"/>
                <a:ext cx="3240936" cy="1788799"/>
                <a:chOff x="2245464" y="3088001"/>
                <a:chExt cx="3240936" cy="1788799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693264" y="3088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45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93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004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1910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988664" y="4231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581400" y="45358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9" idx="6"/>
                </p:cNvCxnSpPr>
                <p:nvPr/>
              </p:nvCxnSpPr>
              <p:spPr>
                <a:xfrm>
                  <a:off x="3886200" y="3182301"/>
                  <a:ext cx="1407264" cy="45719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2410145" y="3215640"/>
                  <a:ext cx="1283119" cy="39052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9" idx="4"/>
                </p:cNvCxnSpPr>
                <p:nvPr/>
              </p:nvCxnSpPr>
              <p:spPr>
                <a:xfrm flipH="1">
                  <a:off x="3693264" y="3276600"/>
                  <a:ext cx="96468" cy="125920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3774336" y="4325301"/>
                  <a:ext cx="1214328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3" idx="3"/>
                  <a:endCxn id="35" idx="7"/>
                </p:cNvCxnSpPr>
                <p:nvPr/>
              </p:nvCxnSpPr>
              <p:spPr>
                <a:xfrm flipH="1">
                  <a:off x="3746081" y="4010980"/>
                  <a:ext cx="473174" cy="5524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30" idx="5"/>
                </p:cNvCxnSpPr>
                <p:nvPr/>
              </p:nvCxnSpPr>
              <p:spPr>
                <a:xfrm>
                  <a:off x="2410145" y="3706180"/>
                  <a:ext cx="1171255" cy="8572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32" idx="5"/>
                </p:cNvCxnSpPr>
                <p:nvPr/>
              </p:nvCxnSpPr>
              <p:spPr>
                <a:xfrm>
                  <a:off x="3365081" y="4010980"/>
                  <a:ext cx="266700" cy="5248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33" idx="6"/>
                </p:cNvCxnSpPr>
                <p:nvPr/>
              </p:nvCxnSpPr>
              <p:spPr>
                <a:xfrm flipV="1">
                  <a:off x="4383936" y="3706180"/>
                  <a:ext cx="909528" cy="2381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31" idx="4"/>
                </p:cNvCxnSpPr>
                <p:nvPr/>
              </p:nvCxnSpPr>
              <p:spPr>
                <a:xfrm flipH="1">
                  <a:off x="4988664" y="3733800"/>
                  <a:ext cx="401268" cy="5395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33" idx="5"/>
                </p:cNvCxnSpPr>
                <p:nvPr/>
              </p:nvCxnSpPr>
              <p:spPr>
                <a:xfrm flipH="1" flipV="1">
                  <a:off x="4355681" y="4010980"/>
                  <a:ext cx="593325" cy="26241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32" idx="1"/>
                </p:cNvCxnSpPr>
                <p:nvPr/>
              </p:nvCxnSpPr>
              <p:spPr>
                <a:xfrm flipH="1" flipV="1">
                  <a:off x="2514600" y="3657600"/>
                  <a:ext cx="714055" cy="2200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72" idx="2"/>
                </p:cNvCxnSpPr>
                <p:nvPr/>
              </p:nvCxnSpPr>
              <p:spPr>
                <a:xfrm flipH="1" flipV="1">
                  <a:off x="3633667" y="4736936"/>
                  <a:ext cx="156065" cy="139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Straight Arrow Connector 82"/>
            <p:cNvCxnSpPr>
              <a:stCxn id="32" idx="0"/>
              <a:endCxn id="29" idx="3"/>
            </p:cNvCxnSpPr>
            <p:nvPr/>
          </p:nvCxnSpPr>
          <p:spPr>
            <a:xfrm flipV="1">
              <a:off x="3296868" y="3248980"/>
              <a:ext cx="424651" cy="6010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393336" y="838200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(Finding a </a:t>
            </a:r>
            <a:r>
              <a:rPr lang="en-US" sz="2400" b="1" dirty="0">
                <a:solidFill>
                  <a:srgbClr val="C00000"/>
                </a:solidFill>
              </a:rPr>
              <a:t>sink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6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Graph traversal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Topic for the next class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1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Graph traversal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A vertex </a:t>
            </a:r>
            <a:r>
              <a:rPr lang="en-US" sz="2000" b="1" i="1" dirty="0" smtClean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 is said to be reachable from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if there is a </a:t>
            </a:r>
            <a:r>
              <a:rPr lang="en-US" sz="2000" b="1" dirty="0" smtClean="0">
                <a:solidFill>
                  <a:srgbClr val="C00000"/>
                </a:solidFill>
              </a:rPr>
              <a:t>path</a:t>
            </a:r>
            <a:r>
              <a:rPr lang="en-US" sz="2000" dirty="0" smtClean="0"/>
              <a:t> from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 </a:t>
            </a:r>
            <a:r>
              <a:rPr lang="en-US" sz="2000" b="1" i="1" dirty="0" smtClean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Graph traversal from vertex 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:  Starting from a given vertex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/>
              <a:t>the aim is to visit all vertices which are reachable from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1392137" y="2362200"/>
            <a:ext cx="2722663" cy="2632593"/>
            <a:chOff x="4419600" y="2362200"/>
            <a:chExt cx="3023839" cy="3210622"/>
          </a:xfrm>
        </p:grpSpPr>
        <p:sp>
          <p:nvSpPr>
            <p:cNvPr id="101" name="Oval 100"/>
            <p:cNvSpPr/>
            <p:nvPr/>
          </p:nvSpPr>
          <p:spPr>
            <a:xfrm>
              <a:off x="44196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19600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800600" y="367711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419600" y="437034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562600" y="321712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676900" y="4267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53442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14839" y="4838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1722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400800" y="51388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769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020622" y="37821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8180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stCxn id="104" idx="6"/>
              <a:endCxn id="106" idx="2"/>
            </p:cNvCxnSpPr>
            <p:nvPr/>
          </p:nvCxnSpPr>
          <p:spPr>
            <a:xfrm flipV="1">
              <a:off x="4648200" y="4342471"/>
              <a:ext cx="1028700" cy="1031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2" idx="6"/>
              <a:endCxn id="105" idx="2"/>
            </p:cNvCxnSpPr>
            <p:nvPr/>
          </p:nvCxnSpPr>
          <p:spPr>
            <a:xfrm>
              <a:off x="4648200" y="3123271"/>
              <a:ext cx="914400" cy="169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1" idx="6"/>
            </p:cNvCxnSpPr>
            <p:nvPr/>
          </p:nvCxnSpPr>
          <p:spPr>
            <a:xfrm flipV="1">
              <a:off x="4648200" y="2399371"/>
              <a:ext cx="1042651" cy="27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1" idx="4"/>
              <a:endCxn id="102" idx="0"/>
            </p:cNvCxnSpPr>
            <p:nvPr/>
          </p:nvCxnSpPr>
          <p:spPr>
            <a:xfrm>
              <a:off x="4533900" y="2551771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14" idx="3"/>
            </p:cNvCxnSpPr>
            <p:nvPr/>
          </p:nvCxnSpPr>
          <p:spPr>
            <a:xfrm flipV="1">
              <a:off x="5780037" y="2970871"/>
              <a:ext cx="1035241" cy="2681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7" idx="1"/>
              <a:endCxn id="104" idx="4"/>
            </p:cNvCxnSpPr>
            <p:nvPr/>
          </p:nvCxnSpPr>
          <p:spPr>
            <a:xfrm flipH="1" flipV="1">
              <a:off x="4533900" y="4559920"/>
              <a:ext cx="757378" cy="7787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2" idx="4"/>
              <a:endCxn id="104" idx="0"/>
            </p:cNvCxnSpPr>
            <p:nvPr/>
          </p:nvCxnSpPr>
          <p:spPr>
            <a:xfrm>
              <a:off x="4533900" y="3237571"/>
              <a:ext cx="0" cy="10937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5" idx="4"/>
              <a:endCxn id="106" idx="0"/>
            </p:cNvCxnSpPr>
            <p:nvPr/>
          </p:nvCxnSpPr>
          <p:spPr>
            <a:xfrm>
              <a:off x="5676900" y="3406698"/>
              <a:ext cx="114300" cy="821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2" idx="6"/>
              <a:endCxn id="114" idx="1"/>
            </p:cNvCxnSpPr>
            <p:nvPr/>
          </p:nvCxnSpPr>
          <p:spPr>
            <a:xfrm>
              <a:off x="5905500" y="2437471"/>
              <a:ext cx="909778" cy="38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3" idx="0"/>
              <a:endCxn id="114" idx="5"/>
            </p:cNvCxnSpPr>
            <p:nvPr/>
          </p:nvCxnSpPr>
          <p:spPr>
            <a:xfrm flipH="1" flipV="1">
              <a:off x="6976922" y="2981069"/>
              <a:ext cx="158000" cy="762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6" idx="6"/>
              <a:endCxn id="113" idx="3"/>
            </p:cNvCxnSpPr>
            <p:nvPr/>
          </p:nvCxnSpPr>
          <p:spPr>
            <a:xfrm flipV="1">
              <a:off x="5905500" y="3938215"/>
              <a:ext cx="1148600" cy="404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7"/>
              <a:endCxn id="109" idx="3"/>
            </p:cNvCxnSpPr>
            <p:nvPr/>
          </p:nvCxnSpPr>
          <p:spPr>
            <a:xfrm flipV="1">
              <a:off x="6595922" y="4994793"/>
              <a:ext cx="652395" cy="1385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2" idx="5"/>
              <a:endCxn id="103" idx="1"/>
            </p:cNvCxnSpPr>
            <p:nvPr/>
          </p:nvCxnSpPr>
          <p:spPr>
            <a:xfrm>
              <a:off x="4614722" y="3243122"/>
              <a:ext cx="219355" cy="4674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109" idx="0"/>
            </p:cNvCxnSpPr>
            <p:nvPr/>
          </p:nvCxnSpPr>
          <p:spPr>
            <a:xfrm>
              <a:off x="7101444" y="3965212"/>
              <a:ext cx="227695" cy="824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05" idx="2"/>
              <a:endCxn id="107" idx="0"/>
            </p:cNvCxnSpPr>
            <p:nvPr/>
          </p:nvCxnSpPr>
          <p:spPr>
            <a:xfrm flipH="1">
              <a:off x="5372100" y="3292398"/>
              <a:ext cx="190500" cy="20127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06" idx="4"/>
              <a:endCxn id="111" idx="0"/>
            </p:cNvCxnSpPr>
            <p:nvPr/>
          </p:nvCxnSpPr>
          <p:spPr>
            <a:xfrm>
              <a:off x="5791200" y="4456771"/>
              <a:ext cx="723900" cy="6430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10" idx="6"/>
              <a:endCxn id="113" idx="1"/>
            </p:cNvCxnSpPr>
            <p:nvPr/>
          </p:nvCxnSpPr>
          <p:spPr>
            <a:xfrm flipV="1">
              <a:off x="6400800" y="3776571"/>
              <a:ext cx="653300" cy="32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05" idx="2"/>
              <a:endCxn id="103" idx="6"/>
            </p:cNvCxnSpPr>
            <p:nvPr/>
          </p:nvCxnSpPr>
          <p:spPr>
            <a:xfrm flipH="1">
              <a:off x="5029200" y="3292398"/>
              <a:ext cx="533400" cy="4599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04" idx="7"/>
              <a:endCxn id="103" idx="3"/>
            </p:cNvCxnSpPr>
            <p:nvPr/>
          </p:nvCxnSpPr>
          <p:spPr>
            <a:xfrm flipV="1">
              <a:off x="4614722" y="3833208"/>
              <a:ext cx="219356" cy="5315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0" idx="7"/>
              <a:endCxn id="114" idx="4"/>
            </p:cNvCxnSpPr>
            <p:nvPr/>
          </p:nvCxnSpPr>
          <p:spPr>
            <a:xfrm flipV="1">
              <a:off x="6367322" y="3014547"/>
              <a:ext cx="528778" cy="7137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4" idx="4"/>
              <a:endCxn id="111" idx="2"/>
            </p:cNvCxnSpPr>
            <p:nvPr/>
          </p:nvCxnSpPr>
          <p:spPr>
            <a:xfrm>
              <a:off x="4533900" y="4559920"/>
              <a:ext cx="1866900" cy="654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2" idx="4"/>
              <a:endCxn id="105" idx="0"/>
            </p:cNvCxnSpPr>
            <p:nvPr/>
          </p:nvCxnSpPr>
          <p:spPr>
            <a:xfrm flipH="1">
              <a:off x="5676900" y="2551771"/>
              <a:ext cx="114300" cy="6263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09" idx="2"/>
            </p:cNvCxnSpPr>
            <p:nvPr/>
          </p:nvCxnSpPr>
          <p:spPr>
            <a:xfrm flipH="1" flipV="1">
              <a:off x="5898042" y="4435433"/>
              <a:ext cx="1316797" cy="517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01" idx="5"/>
              <a:endCxn id="105" idx="1"/>
            </p:cNvCxnSpPr>
            <p:nvPr/>
          </p:nvCxnSpPr>
          <p:spPr>
            <a:xfrm>
              <a:off x="4614722" y="2557322"/>
              <a:ext cx="981356" cy="693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12" idx="3"/>
              <a:endCxn id="102" idx="7"/>
            </p:cNvCxnSpPr>
            <p:nvPr/>
          </p:nvCxnSpPr>
          <p:spPr>
            <a:xfrm flipH="1">
              <a:off x="4614722" y="2557322"/>
              <a:ext cx="1095656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05" idx="6"/>
              <a:endCxn id="110" idx="1"/>
            </p:cNvCxnSpPr>
            <p:nvPr/>
          </p:nvCxnSpPr>
          <p:spPr>
            <a:xfrm>
              <a:off x="5791200" y="3331427"/>
              <a:ext cx="414478" cy="435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068205" y="2552676"/>
            <a:ext cx="2246995" cy="1257324"/>
            <a:chOff x="5567246" y="2590800"/>
            <a:chExt cx="2662354" cy="1524000"/>
          </a:xfrm>
        </p:grpSpPr>
        <p:sp>
          <p:nvSpPr>
            <p:cNvPr id="143" name="Oval 142"/>
            <p:cNvSpPr/>
            <p:nvPr/>
          </p:nvSpPr>
          <p:spPr>
            <a:xfrm>
              <a:off x="5567246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17127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741948" y="381464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443546" y="342063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7129346" y="35637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780763" y="2933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001000" y="3886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94034" y="2590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/>
            <p:nvPr/>
          </p:nvCxnSpPr>
          <p:spPr>
            <a:xfrm flipV="1">
              <a:off x="5795846" y="2972277"/>
              <a:ext cx="408902" cy="142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4" idx="6"/>
              <a:endCxn id="150" idx="2"/>
            </p:cNvCxnSpPr>
            <p:nvPr/>
          </p:nvCxnSpPr>
          <p:spPr>
            <a:xfrm flipV="1">
              <a:off x="6399870" y="2666071"/>
              <a:ext cx="694164" cy="2341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50" idx="5"/>
            </p:cNvCxnSpPr>
            <p:nvPr/>
          </p:nvCxnSpPr>
          <p:spPr>
            <a:xfrm>
              <a:off x="7289156" y="2736695"/>
              <a:ext cx="526038" cy="2890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44" idx="5"/>
              <a:endCxn id="147" idx="1"/>
            </p:cNvCxnSpPr>
            <p:nvPr/>
          </p:nvCxnSpPr>
          <p:spPr>
            <a:xfrm>
              <a:off x="6366392" y="2981069"/>
              <a:ext cx="796432" cy="5771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50" idx="4"/>
            </p:cNvCxnSpPr>
            <p:nvPr/>
          </p:nvCxnSpPr>
          <p:spPr>
            <a:xfrm flipH="1">
              <a:off x="6653144" y="2770173"/>
              <a:ext cx="555190" cy="6535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49" idx="0"/>
              <a:endCxn id="148" idx="4"/>
            </p:cNvCxnSpPr>
            <p:nvPr/>
          </p:nvCxnSpPr>
          <p:spPr>
            <a:xfrm flipH="1" flipV="1">
              <a:off x="7895063" y="3123271"/>
              <a:ext cx="220237" cy="723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9" idx="2"/>
              <a:endCxn id="147" idx="5"/>
            </p:cNvCxnSpPr>
            <p:nvPr/>
          </p:nvCxnSpPr>
          <p:spPr>
            <a:xfrm flipH="1" flipV="1">
              <a:off x="7324468" y="3719837"/>
              <a:ext cx="676532" cy="241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49" idx="2"/>
              <a:endCxn id="145" idx="5"/>
            </p:cNvCxnSpPr>
            <p:nvPr/>
          </p:nvCxnSpPr>
          <p:spPr>
            <a:xfrm flipH="1">
              <a:off x="5937070" y="3961471"/>
              <a:ext cx="2063930" cy="9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5937070" y="36157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43" idx="5"/>
              <a:endCxn id="146" idx="1"/>
            </p:cNvCxnSpPr>
            <p:nvPr/>
          </p:nvCxnSpPr>
          <p:spPr>
            <a:xfrm>
              <a:off x="5762368" y="3243122"/>
              <a:ext cx="714656" cy="2109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43" idx="5"/>
              <a:endCxn id="145" idx="0"/>
            </p:cNvCxnSpPr>
            <p:nvPr/>
          </p:nvCxnSpPr>
          <p:spPr>
            <a:xfrm>
              <a:off x="5762368" y="3243122"/>
              <a:ext cx="93880" cy="5715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47" idx="2"/>
              <a:endCxn id="146" idx="5"/>
            </p:cNvCxnSpPr>
            <p:nvPr/>
          </p:nvCxnSpPr>
          <p:spPr>
            <a:xfrm flipH="1" flipV="1">
              <a:off x="6638668" y="3615759"/>
              <a:ext cx="490678" cy="622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48" idx="3"/>
              <a:endCxn id="147" idx="7"/>
            </p:cNvCxnSpPr>
            <p:nvPr/>
          </p:nvCxnSpPr>
          <p:spPr>
            <a:xfrm flipH="1">
              <a:off x="7324468" y="3128822"/>
              <a:ext cx="489773" cy="468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47" idx="0"/>
              <a:endCxn id="150" idx="4"/>
            </p:cNvCxnSpPr>
            <p:nvPr/>
          </p:nvCxnSpPr>
          <p:spPr>
            <a:xfrm flipH="1" flipV="1">
              <a:off x="7208334" y="2819400"/>
              <a:ext cx="35312" cy="744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50" idx="5"/>
              <a:endCxn id="149" idx="1"/>
            </p:cNvCxnSpPr>
            <p:nvPr/>
          </p:nvCxnSpPr>
          <p:spPr>
            <a:xfrm>
              <a:off x="7289156" y="2785922"/>
              <a:ext cx="745322" cy="11337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1143000" y="2297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125930" y="43434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1567825" y="2522193"/>
            <a:ext cx="2341144" cy="1964369"/>
            <a:chOff x="1641793" y="2522193"/>
            <a:chExt cx="2341144" cy="1964369"/>
          </a:xfrm>
        </p:grpSpPr>
        <p:cxnSp>
          <p:nvCxnSpPr>
            <p:cNvPr id="173" name="Straight Connector 172"/>
            <p:cNvCxnSpPr>
              <a:stCxn id="101" idx="5"/>
            </p:cNvCxnSpPr>
            <p:nvPr/>
          </p:nvCxnSpPr>
          <p:spPr>
            <a:xfrm>
              <a:off x="1641793" y="2522193"/>
              <a:ext cx="883612" cy="5333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endCxn id="105" idx="4"/>
            </p:cNvCxnSpPr>
            <p:nvPr/>
          </p:nvCxnSpPr>
          <p:spPr>
            <a:xfrm flipH="1" flipV="1">
              <a:off x="2598178" y="3250653"/>
              <a:ext cx="92865" cy="6415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09" idx="2"/>
            </p:cNvCxnSpPr>
            <p:nvPr/>
          </p:nvCxnSpPr>
          <p:spPr>
            <a:xfrm flipH="1" flipV="1">
              <a:off x="2804010" y="4062175"/>
              <a:ext cx="1178927" cy="4243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2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0" grpId="0"/>
      <p:bldP spid="1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Non-triviality of graph traversal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Avoiding loop</a:t>
            </a:r>
            <a:r>
              <a:rPr lang="en-US" sz="2000" dirty="0" smtClean="0"/>
              <a:t>: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How to avoid visiting a vertex multiple times 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i="1" dirty="0" smtClean="0">
                <a:solidFill>
                  <a:srgbClr val="0070C0"/>
                </a:solidFill>
              </a:rPr>
              <a:t>(keeping track of vertices already visited)</a:t>
            </a:r>
            <a:endParaRPr lang="en-US" sz="2000" i="1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Finite number of steps 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The traversal </a:t>
            </a:r>
            <a:r>
              <a:rPr lang="en-US" sz="2000" b="1" dirty="0" smtClean="0"/>
              <a:t>must stop </a:t>
            </a:r>
            <a:r>
              <a:rPr lang="en-US" sz="2000" dirty="0" smtClean="0"/>
              <a:t> in finite number of steps.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Completeness 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We must visit </a:t>
            </a:r>
            <a:r>
              <a:rPr lang="en-US" sz="2000" b="1" dirty="0" smtClean="0"/>
              <a:t>all</a:t>
            </a:r>
            <a:r>
              <a:rPr lang="en-US" sz="2000" dirty="0" smtClean="0"/>
              <a:t> vertices reachable from the start vertex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362200" y="5715000"/>
            <a:ext cx="44958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Spend some time on these points  and see how can you design such a traversal algorithm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sample of Graph </a:t>
            </a:r>
            <a:r>
              <a:rPr lang="en-US" sz="3600" b="1" dirty="0" smtClean="0">
                <a:solidFill>
                  <a:srgbClr val="7030A0"/>
                </a:solidFill>
              </a:rPr>
              <a:t>algorithmic </a:t>
            </a:r>
            <a:r>
              <a:rPr lang="en-US" sz="3600" b="1" dirty="0" smtClean="0"/>
              <a:t>Problems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Are two vertices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connected </a:t>
                </a:r>
                <a:r>
                  <a:rPr lang="en-US" sz="2000" dirty="0" smtClean="0"/>
                  <a:t>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Find all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connected components </a:t>
                </a:r>
                <a:r>
                  <a:rPr lang="en-US" sz="2000" dirty="0" smtClean="0"/>
                  <a:t>in a graph.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Is there is a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cycle</a:t>
                </a:r>
                <a:r>
                  <a:rPr lang="en-US" sz="2000" dirty="0" smtClean="0"/>
                  <a:t> in a graph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Compute a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path of shortest length </a:t>
                </a:r>
                <a:r>
                  <a:rPr lang="en-US" sz="2000" dirty="0" smtClean="0"/>
                  <a:t>between two vertices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Is there is a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cycle </a:t>
                </a:r>
                <a:r>
                  <a:rPr lang="en-US" sz="2000" u="sng" dirty="0" smtClean="0"/>
                  <a:t>passing through all vertices</a:t>
                </a:r>
                <a:r>
                  <a:rPr lang="en-US" sz="2000" dirty="0" smtClean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Finding </a:t>
            </a:r>
            <a:r>
              <a:rPr lang="en-US" sz="3600" b="1" dirty="0" smtClean="0">
                <a:solidFill>
                  <a:srgbClr val="7030A0"/>
                </a:solidFill>
              </a:rPr>
              <a:t>shortest route </a:t>
            </a:r>
            <a:r>
              <a:rPr lang="en-US" sz="3600" b="1" dirty="0" smtClean="0"/>
              <a:t>between cities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Given a network of </a:t>
            </a:r>
            <a:r>
              <a:rPr lang="en-US" sz="2000" b="1" dirty="0" smtClean="0">
                <a:solidFill>
                  <a:srgbClr val="C00000"/>
                </a:solidFill>
              </a:rPr>
              <a:t>roads</a:t>
            </a:r>
            <a:r>
              <a:rPr lang="en-US" sz="2000" dirty="0" smtClean="0"/>
              <a:t> connecting various cities, </a:t>
            </a:r>
          </a:p>
          <a:p>
            <a:pPr marL="0" indent="0">
              <a:buNone/>
            </a:pPr>
            <a:r>
              <a:rPr lang="en-US" sz="2000" dirty="0" smtClean="0"/>
              <a:t>compute the </a:t>
            </a:r>
            <a:r>
              <a:rPr lang="en-US" sz="2000" u="sng" dirty="0" smtClean="0"/>
              <a:t>shortest route</a:t>
            </a:r>
            <a:r>
              <a:rPr lang="en-US" sz="2000" dirty="0" smtClean="0"/>
              <a:t> between any two </a:t>
            </a:r>
            <a:r>
              <a:rPr lang="en-US" sz="2000" b="1" dirty="0" smtClean="0">
                <a:solidFill>
                  <a:srgbClr val="C00000"/>
                </a:solidFill>
              </a:rPr>
              <a:t>cities</a:t>
            </a:r>
            <a:r>
              <a:rPr lang="en-US" sz="2000" dirty="0" smtClean="0"/>
              <a:t>. </a:t>
            </a:r>
          </a:p>
          <a:p>
            <a:pPr marL="0" indent="0" algn="ctr">
              <a:buNone/>
            </a:pPr>
            <a:r>
              <a:rPr lang="en-US" sz="2000" i="1" dirty="0" smtClean="0">
                <a:solidFill>
                  <a:srgbClr val="7030A0"/>
                </a:solidFill>
              </a:rPr>
              <a:t>Just imagine how you would solve/approach this problem.</a:t>
            </a:r>
            <a:endParaRPr lang="en-US" sz="2000" i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330" y="1600201"/>
            <a:ext cx="3657470" cy="319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02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Embedding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an integrated circuit </a:t>
            </a:r>
            <a:r>
              <a:rPr lang="en-US" sz="3200" b="1" dirty="0" smtClean="0"/>
              <a:t>on mother board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How to embed </a:t>
            </a:r>
            <a:r>
              <a:rPr lang="en-US" sz="1800" b="1" dirty="0" smtClean="0">
                <a:solidFill>
                  <a:srgbClr val="C00000"/>
                </a:solidFill>
              </a:rPr>
              <a:t>ports</a:t>
            </a:r>
            <a:r>
              <a:rPr lang="en-US" sz="1800" dirty="0" smtClean="0"/>
              <a:t> of various ICs on a plane </a:t>
            </a:r>
          </a:p>
          <a:p>
            <a:r>
              <a:rPr lang="en-US" sz="1800" dirty="0" smtClean="0"/>
              <a:t>No two connections </a:t>
            </a:r>
            <a:r>
              <a:rPr lang="en-US" sz="1800" b="1" u="sng" dirty="0" smtClean="0"/>
              <a:t>intersect</a:t>
            </a:r>
            <a:r>
              <a:rPr lang="en-US" sz="1800" dirty="0" smtClean="0"/>
              <a:t> each other</a:t>
            </a:r>
          </a:p>
          <a:p>
            <a:r>
              <a:rPr lang="en-US" sz="1800" dirty="0" smtClean="0"/>
              <a:t>The </a:t>
            </a:r>
            <a:r>
              <a:rPr lang="en-US" sz="1800" b="1" u="sng" dirty="0" smtClean="0"/>
              <a:t>total length</a:t>
            </a:r>
            <a:r>
              <a:rPr lang="en-US" sz="1800" b="1" dirty="0" smtClean="0"/>
              <a:t> </a:t>
            </a:r>
            <a:r>
              <a:rPr lang="en-US" sz="1800" dirty="0" smtClean="0"/>
              <a:t>of all the connections is </a:t>
            </a:r>
            <a:r>
              <a:rPr lang="en-US" sz="1800" b="1" u="sng" dirty="0" smtClean="0"/>
              <a:t>minimal</a:t>
            </a:r>
            <a:endParaRPr lang="en-US" sz="1800" b="1" u="sng" dirty="0"/>
          </a:p>
        </p:txBody>
      </p:sp>
      <p:grpSp>
        <p:nvGrpSpPr>
          <p:cNvPr id="7" name="Group 6"/>
          <p:cNvGrpSpPr/>
          <p:nvPr/>
        </p:nvGrpSpPr>
        <p:grpSpPr>
          <a:xfrm>
            <a:off x="2619375" y="1981200"/>
            <a:ext cx="5305425" cy="2379663"/>
            <a:chOff x="2619375" y="1981200"/>
            <a:chExt cx="5305425" cy="2379663"/>
          </a:xfrm>
        </p:grpSpPr>
        <p:pic>
          <p:nvPicPr>
            <p:cNvPr id="8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19375" y="2286000"/>
              <a:ext cx="1647825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Content Placeholder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45075" y="1981200"/>
              <a:ext cx="2879725" cy="237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4659351" y="4881551"/>
            <a:ext cx="436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 make </a:t>
            </a:r>
            <a:r>
              <a:rPr lang="en-US" b="1" dirty="0">
                <a:solidFill>
                  <a:srgbClr val="C00000"/>
                </a:solidFill>
              </a:rPr>
              <a:t>connections</a:t>
            </a:r>
            <a:r>
              <a:rPr lang="en-US" dirty="0"/>
              <a:t> among them so that </a:t>
            </a:r>
          </a:p>
        </p:txBody>
      </p:sp>
    </p:spTree>
    <p:extLst>
      <p:ext uri="{BB962C8B-B14F-4D97-AF65-F5344CB8AC3E}">
        <p14:creationId xmlns:p14="http://schemas.microsoft.com/office/powerpoint/2010/main" val="10764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social network </a:t>
            </a:r>
            <a:r>
              <a:rPr lang="en-US" sz="3200" b="1" dirty="0" smtClean="0"/>
              <a:t>or</a:t>
            </a:r>
            <a:r>
              <a:rPr lang="en-US" sz="3200" b="1" dirty="0" smtClean="0">
                <a:solidFill>
                  <a:srgbClr val="7030A0"/>
                </a:solidFill>
              </a:rPr>
              <a:t> world wide web (</a:t>
            </a:r>
            <a:r>
              <a:rPr lang="en-US" sz="3200" b="1" dirty="0" smtClean="0">
                <a:solidFill>
                  <a:srgbClr val="C00000"/>
                </a:solidFill>
              </a:rPr>
              <a:t>WWW</a:t>
            </a:r>
            <a:r>
              <a:rPr lang="en-US" sz="32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Do you know about the “</a:t>
            </a:r>
            <a:r>
              <a:rPr lang="en-US" sz="2000" dirty="0" smtClean="0">
                <a:solidFill>
                  <a:srgbClr val="0070C0"/>
                </a:solidFill>
              </a:rPr>
              <a:t>6 degree of separation principle</a:t>
            </a:r>
            <a:r>
              <a:rPr lang="en-US" sz="2000" dirty="0" smtClean="0"/>
              <a:t>” of the world ?</a:t>
            </a:r>
          </a:p>
          <a:p>
            <a:pPr marL="0" indent="0">
              <a:buNone/>
            </a:pPr>
            <a:r>
              <a:rPr lang="en-US" sz="2000" dirty="0" smtClean="0"/>
              <a:t>Visit the site </a:t>
            </a:r>
            <a:r>
              <a:rPr lang="en-US" sz="2000" dirty="0">
                <a:solidFill>
                  <a:srgbClr val="7030A0"/>
                </a:solidFill>
              </a:rPr>
              <a:t>https://en.wikipedia.org/wiki/Six_degrees_of_separation</a:t>
            </a: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2040" y="1614814"/>
            <a:ext cx="4423560" cy="387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3365941"/>
            <a:ext cx="10385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3962400"/>
            <a:ext cx="19808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degree distribution</a:t>
            </a:r>
            <a:endParaRPr lang="en-IN" dirty="0"/>
          </a:p>
        </p:txBody>
      </p:sp>
      <p:sp>
        <p:nvSpPr>
          <p:cNvPr id="8" name="Cloud Callout 7"/>
          <p:cNvSpPr/>
          <p:nvPr/>
        </p:nvSpPr>
        <p:spPr>
          <a:xfrm>
            <a:off x="5791200" y="1066800"/>
            <a:ext cx="3581400" cy="1222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make some useful observations about such networks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will you   </a:t>
            </a:r>
            <a:r>
              <a:rPr lang="en-US" sz="3200" b="1" dirty="0" smtClean="0">
                <a:solidFill>
                  <a:srgbClr val="C00000"/>
                </a:solidFill>
              </a:rPr>
              <a:t>solve</a:t>
            </a:r>
            <a:r>
              <a:rPr lang="en-US" sz="3200" b="1" dirty="0" smtClean="0"/>
              <a:t>  these problems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629" y="2286001"/>
            <a:ext cx="3188771" cy="279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1518" y="2590800"/>
            <a:ext cx="192108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0"/>
            <a:ext cx="314042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5013" y="5410200"/>
            <a:ext cx="2455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345668"/>
            <a:ext cx="3064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II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61106" y="5257800"/>
            <a:ext cx="36740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III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558225"/>
            <a:ext cx="126669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model</a:t>
            </a:r>
            <a:endParaRPr lang="en-IN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Graph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5400" y="2401229"/>
            <a:ext cx="6148039" cy="3694771"/>
            <a:chOff x="1295400" y="2057400"/>
            <a:chExt cx="6148039" cy="3694771"/>
          </a:xfrm>
        </p:grpSpPr>
        <p:grpSp>
          <p:nvGrpSpPr>
            <p:cNvPr id="39" name="Group 38"/>
            <p:cNvGrpSpPr/>
            <p:nvPr/>
          </p:nvGrpSpPr>
          <p:grpSpPr>
            <a:xfrm>
              <a:off x="1295400" y="2057400"/>
              <a:ext cx="6148039" cy="3694771"/>
              <a:chOff x="1295400" y="2057400"/>
              <a:chExt cx="6148039" cy="3694771"/>
            </a:xfrm>
            <a:solidFill>
              <a:srgbClr val="FFC000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1371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75624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46302" y="350984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47900" y="311583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305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33700" y="32589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196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5117" y="2628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3868" y="49483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00600" y="337231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19600" y="406554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562600" y="291232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6900" y="3962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04224" y="5067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339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57800" y="50394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72468" y="420865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47900" y="419843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214839" y="5295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14839" y="4533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72200" y="3429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05354" y="3581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19400" y="3924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00800" y="48340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769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020622" y="34773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1800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98388" y="2286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99924" y="54687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954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46709" y="5523571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490522" y="2133600"/>
              <a:ext cx="5838617" cy="3494073"/>
              <a:chOff x="1490522" y="2143798"/>
              <a:chExt cx="5838617" cy="34940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600200" y="2677675"/>
                <a:ext cx="408902" cy="1422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" idx="6"/>
                <a:endCxn id="32" idx="2"/>
              </p:cNvCxnSpPr>
              <p:nvPr/>
            </p:nvCxnSpPr>
            <p:spPr>
              <a:xfrm flipV="1">
                <a:off x="2204224" y="2400300"/>
                <a:ext cx="694164" cy="23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5"/>
              </p:cNvCxnSpPr>
              <p:nvPr/>
            </p:nvCxnSpPr>
            <p:spPr>
              <a:xfrm>
                <a:off x="3093510" y="2481122"/>
                <a:ext cx="526038" cy="2890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" idx="5"/>
                <a:endCxn id="9" idx="1"/>
              </p:cNvCxnSpPr>
              <p:nvPr/>
            </p:nvCxnSpPr>
            <p:spPr>
              <a:xfrm>
                <a:off x="2170746" y="2715298"/>
                <a:ext cx="796432" cy="577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2" idx="4"/>
              </p:cNvCxnSpPr>
              <p:nvPr/>
            </p:nvCxnSpPr>
            <p:spPr>
              <a:xfrm flipH="1">
                <a:off x="2457498" y="2514600"/>
                <a:ext cx="555190" cy="6535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4648200" y="4076700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3" idx="6"/>
                <a:endCxn id="16" idx="2"/>
              </p:cNvCxnSpPr>
              <p:nvPr/>
            </p:nvCxnSpPr>
            <p:spPr>
              <a:xfrm>
                <a:off x="4648200" y="2857500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0" idx="6"/>
              </p:cNvCxnSpPr>
              <p:nvPr/>
            </p:nvCxnSpPr>
            <p:spPr>
              <a:xfrm flipV="1">
                <a:off x="4648200" y="2143798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0" idx="4"/>
                <a:endCxn id="13" idx="0"/>
              </p:cNvCxnSpPr>
              <p:nvPr/>
            </p:nvCxnSpPr>
            <p:spPr>
              <a:xfrm>
                <a:off x="4533900" y="2286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0"/>
                <a:endCxn id="11" idx="4"/>
              </p:cNvCxnSpPr>
              <p:nvPr/>
            </p:nvCxnSpPr>
            <p:spPr>
              <a:xfrm flipH="1" flipV="1">
                <a:off x="3699417" y="2857500"/>
                <a:ext cx="220237" cy="723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6" idx="2"/>
                <a:endCxn id="9" idx="5"/>
              </p:cNvCxnSpPr>
              <p:nvPr/>
            </p:nvCxnSpPr>
            <p:spPr>
              <a:xfrm flipH="1" flipV="1">
                <a:off x="3128822" y="3454066"/>
                <a:ext cx="676532" cy="241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7" idx="5"/>
                <a:endCxn id="21" idx="1"/>
              </p:cNvCxnSpPr>
              <p:nvPr/>
            </p:nvCxnSpPr>
            <p:spPr>
              <a:xfrm>
                <a:off x="3014522" y="4119422"/>
                <a:ext cx="691424" cy="1227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8" idx="7"/>
              </p:cNvCxnSpPr>
              <p:nvPr/>
            </p:nvCxnSpPr>
            <p:spPr>
              <a:xfrm flipV="1">
                <a:off x="2399346" y="4354075"/>
                <a:ext cx="1286156" cy="7467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31" idx="3"/>
              </p:cNvCxnSpPr>
              <p:nvPr/>
            </p:nvCxnSpPr>
            <p:spPr>
              <a:xfrm flipV="1">
                <a:off x="5780037" y="2715298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2" idx="7"/>
                <a:endCxn id="21" idx="4"/>
              </p:cNvCxnSpPr>
              <p:nvPr/>
            </p:nvCxnSpPr>
            <p:spPr>
              <a:xfrm flipV="1">
                <a:off x="3638990" y="4437257"/>
                <a:ext cx="147778" cy="5445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0" idx="1"/>
                <a:endCxn id="15" idx="4"/>
              </p:cNvCxnSpPr>
              <p:nvPr/>
            </p:nvCxnSpPr>
            <p:spPr>
              <a:xfrm flipH="1" flipV="1">
                <a:off x="4533900" y="4294149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3" idx="4"/>
                <a:endCxn id="15" idx="0"/>
              </p:cNvCxnSpPr>
              <p:nvPr/>
            </p:nvCxnSpPr>
            <p:spPr>
              <a:xfrm>
                <a:off x="4533900" y="2971800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6" idx="4"/>
                <a:endCxn id="17" idx="0"/>
              </p:cNvCxnSpPr>
              <p:nvPr/>
            </p:nvCxnSpPr>
            <p:spPr>
              <a:xfrm>
                <a:off x="5676900" y="3140927"/>
                <a:ext cx="114300" cy="8214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9" idx="6"/>
                <a:endCxn id="31" idx="1"/>
              </p:cNvCxnSpPr>
              <p:nvPr/>
            </p:nvCxnSpPr>
            <p:spPr>
              <a:xfrm>
                <a:off x="5905500" y="2171700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30" idx="0"/>
                <a:endCxn id="31" idx="5"/>
              </p:cNvCxnSpPr>
              <p:nvPr/>
            </p:nvCxnSpPr>
            <p:spPr>
              <a:xfrm flipH="1" flipV="1">
                <a:off x="6976922" y="2715298"/>
                <a:ext cx="158000" cy="762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7" idx="6"/>
                <a:endCxn id="30" idx="3"/>
              </p:cNvCxnSpPr>
              <p:nvPr/>
            </p:nvCxnSpPr>
            <p:spPr>
              <a:xfrm flipV="1">
                <a:off x="5905500" y="3672444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8" idx="7"/>
                <a:endCxn id="24" idx="3"/>
              </p:cNvCxnSpPr>
              <p:nvPr/>
            </p:nvCxnSpPr>
            <p:spPr>
              <a:xfrm flipV="1">
                <a:off x="6595922" y="4729022"/>
                <a:ext cx="652395" cy="138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5"/>
                <a:endCxn id="14" idx="0"/>
              </p:cNvCxnSpPr>
              <p:nvPr/>
            </p:nvCxnSpPr>
            <p:spPr>
              <a:xfrm>
                <a:off x="4614722" y="2938322"/>
                <a:ext cx="300178" cy="4339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27" idx="3"/>
                <a:endCxn id="22" idx="6"/>
              </p:cNvCxnSpPr>
              <p:nvPr/>
            </p:nvCxnSpPr>
            <p:spPr>
              <a:xfrm flipH="1">
                <a:off x="2476500" y="4129620"/>
                <a:ext cx="376378" cy="193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33" idx="6"/>
                <a:endCxn id="23" idx="2"/>
              </p:cNvCxnSpPr>
              <p:nvPr/>
            </p:nvCxnSpPr>
            <p:spPr>
              <a:xfrm flipV="1">
                <a:off x="6128524" y="5410200"/>
                <a:ext cx="1086315" cy="1728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2" idx="3"/>
                <a:endCxn id="18" idx="6"/>
              </p:cNvCxnSpPr>
              <p:nvPr/>
            </p:nvCxnSpPr>
            <p:spPr>
              <a:xfrm flipH="1">
                <a:off x="2432824" y="5153674"/>
                <a:ext cx="1044522" cy="38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endCxn id="24" idx="0"/>
              </p:cNvCxnSpPr>
              <p:nvPr/>
            </p:nvCxnSpPr>
            <p:spPr>
              <a:xfrm>
                <a:off x="7101444" y="3709639"/>
                <a:ext cx="227695" cy="824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6" idx="2"/>
                <a:endCxn id="20" idx="0"/>
              </p:cNvCxnSpPr>
              <p:nvPr/>
            </p:nvCxnSpPr>
            <p:spPr>
              <a:xfrm flipH="1">
                <a:off x="5372100" y="3026627"/>
                <a:ext cx="190500" cy="20127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7" idx="4"/>
                <a:endCxn id="28" idx="0"/>
              </p:cNvCxnSpPr>
              <p:nvPr/>
            </p:nvCxnSpPr>
            <p:spPr>
              <a:xfrm>
                <a:off x="5791200" y="4191000"/>
                <a:ext cx="723900" cy="6430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5" idx="6"/>
                <a:endCxn id="30" idx="1"/>
              </p:cNvCxnSpPr>
              <p:nvPr/>
            </p:nvCxnSpPr>
            <p:spPr>
              <a:xfrm flipV="1">
                <a:off x="6400800" y="3510800"/>
                <a:ext cx="653300" cy="325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34" idx="7"/>
                <a:endCxn id="8" idx="4"/>
              </p:cNvCxnSpPr>
              <p:nvPr/>
            </p:nvCxnSpPr>
            <p:spPr>
              <a:xfrm flipV="1">
                <a:off x="1490522" y="4533900"/>
                <a:ext cx="223978" cy="985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22" idx="4"/>
                <a:endCxn id="18" idx="0"/>
              </p:cNvCxnSpPr>
              <p:nvPr/>
            </p:nvCxnSpPr>
            <p:spPr>
              <a:xfrm flipH="1">
                <a:off x="2318524" y="4427035"/>
                <a:ext cx="43676" cy="6402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6" idx="2"/>
                <a:endCxn id="14" idx="6"/>
              </p:cNvCxnSpPr>
              <p:nvPr/>
            </p:nvCxnSpPr>
            <p:spPr>
              <a:xfrm flipH="1">
                <a:off x="5029200" y="3026627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614722" y="3567437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25" idx="7"/>
                <a:endCxn id="31" idx="4"/>
              </p:cNvCxnSpPr>
              <p:nvPr/>
            </p:nvCxnSpPr>
            <p:spPr>
              <a:xfrm flipV="1">
                <a:off x="6367322" y="2748776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35" idx="1"/>
                <a:endCxn id="18" idx="5"/>
              </p:cNvCxnSpPr>
              <p:nvPr/>
            </p:nvCxnSpPr>
            <p:spPr>
              <a:xfrm flipH="1" flipV="1">
                <a:off x="2399346" y="5262422"/>
                <a:ext cx="580841" cy="2946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26" idx="2"/>
                <a:endCxn id="6" idx="5"/>
              </p:cNvCxnSpPr>
              <p:nvPr/>
            </p:nvCxnSpPr>
            <p:spPr>
              <a:xfrm flipH="1">
                <a:off x="1741424" y="3705898"/>
                <a:ext cx="2063930" cy="9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34" idx="6"/>
                <a:endCxn id="35" idx="2"/>
              </p:cNvCxnSpPr>
              <p:nvPr/>
            </p:nvCxnSpPr>
            <p:spPr>
              <a:xfrm>
                <a:off x="1524000" y="5600700"/>
                <a:ext cx="1422709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22" idx="2"/>
                <a:endCxn id="8" idx="6"/>
              </p:cNvCxnSpPr>
              <p:nvPr/>
            </p:nvCxnSpPr>
            <p:spPr>
              <a:xfrm flipH="1">
                <a:off x="1828800" y="4312735"/>
                <a:ext cx="419100" cy="1068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34" idx="7"/>
                <a:endCxn id="18" idx="3"/>
              </p:cNvCxnSpPr>
              <p:nvPr/>
            </p:nvCxnSpPr>
            <p:spPr>
              <a:xfrm flipV="1">
                <a:off x="1490522" y="5262422"/>
                <a:ext cx="747180" cy="2574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35" idx="6"/>
                <a:endCxn id="19" idx="2"/>
              </p:cNvCxnSpPr>
              <p:nvPr/>
            </p:nvCxnSpPr>
            <p:spPr>
              <a:xfrm flipV="1">
                <a:off x="3175309" y="5600700"/>
                <a:ext cx="1358591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5" idx="4"/>
                <a:endCxn id="28" idx="2"/>
              </p:cNvCxnSpPr>
              <p:nvPr/>
            </p:nvCxnSpPr>
            <p:spPr>
              <a:xfrm>
                <a:off x="4533900" y="4294149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29" idx="4"/>
                <a:endCxn id="16" idx="0"/>
              </p:cNvCxnSpPr>
              <p:nvPr/>
            </p:nvCxnSpPr>
            <p:spPr>
              <a:xfrm flipH="1">
                <a:off x="5676900" y="2286000"/>
                <a:ext cx="114300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/>
            <p:cNvCxnSpPr>
              <a:stCxn id="33" idx="2"/>
              <a:endCxn id="19" idx="6"/>
            </p:cNvCxnSpPr>
            <p:nvPr/>
          </p:nvCxnSpPr>
          <p:spPr>
            <a:xfrm flipH="1">
              <a:off x="4762500" y="5583044"/>
              <a:ext cx="1137424" cy="17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2" idx="6"/>
              <a:endCxn id="19" idx="1"/>
            </p:cNvCxnSpPr>
            <p:nvPr/>
          </p:nvCxnSpPr>
          <p:spPr>
            <a:xfrm>
              <a:off x="3672468" y="5062654"/>
              <a:ext cx="894910" cy="457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6" idx="7"/>
              <a:endCxn id="7" idx="3"/>
            </p:cNvCxnSpPr>
            <p:nvPr/>
          </p:nvCxnSpPr>
          <p:spPr>
            <a:xfrm flipV="1">
              <a:off x="1741424" y="33109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3282151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3282151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3654788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4656564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4844251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4737386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4474462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5520783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2596351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2596351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3167851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2858429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2824951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3370456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4496729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383668" y="1447800"/>
            <a:ext cx="3035932" cy="1563506"/>
            <a:chOff x="1447800" y="1524000"/>
            <a:chExt cx="3035932" cy="1563506"/>
          </a:xfrm>
        </p:grpSpPr>
        <p:sp>
          <p:nvSpPr>
            <p:cNvPr id="101" name="TextBox 100"/>
            <p:cNvSpPr txBox="1"/>
            <p:nvPr/>
          </p:nvSpPr>
          <p:spPr>
            <a:xfrm>
              <a:off x="1447800" y="1524000"/>
              <a:ext cx="933012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348480" y="1708666"/>
              <a:ext cx="2135252" cy="76876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371346" y="1893332"/>
              <a:ext cx="639495" cy="77921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1588132" y="2046208"/>
              <a:ext cx="12068" cy="10412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400802" y="1676400"/>
            <a:ext cx="1669794" cy="1725651"/>
            <a:chOff x="6400802" y="1600200"/>
            <a:chExt cx="1669794" cy="1725651"/>
          </a:xfrm>
        </p:grpSpPr>
        <p:sp>
          <p:nvSpPr>
            <p:cNvPr id="110" name="TextBox 109"/>
            <p:cNvSpPr txBox="1"/>
            <p:nvPr/>
          </p:nvSpPr>
          <p:spPr>
            <a:xfrm>
              <a:off x="7343025" y="1600200"/>
              <a:ext cx="72757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dges</a:t>
              </a:r>
              <a:endParaRPr lang="en-US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134922" y="2046208"/>
              <a:ext cx="575190" cy="127964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/>
            <p:nvPr/>
          </p:nvCxnSpPr>
          <p:spPr>
            <a:xfrm rot="10800000" flipV="1">
              <a:off x="6400802" y="1784866"/>
              <a:ext cx="848420" cy="83524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8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Graph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Definitions, notations, and terminologies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Graph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 graph </a:t>
            </a:r>
            <a:r>
              <a:rPr lang="en-US" sz="2000" b="1" i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 is defined by two sets 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V </a:t>
            </a:r>
            <a:r>
              <a:rPr lang="en-US" sz="2000" dirty="0" smtClean="0"/>
              <a:t>:  set of vertices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E </a:t>
            </a:r>
            <a:r>
              <a:rPr lang="en-US" sz="2000" dirty="0" smtClean="0"/>
              <a:t>:  set of edges </a:t>
            </a: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Notation:  </a:t>
            </a:r>
          </a:p>
          <a:p>
            <a:r>
              <a:rPr lang="en-US" sz="2000" dirty="0" smtClean="0"/>
              <a:t>A graph </a:t>
            </a:r>
            <a:r>
              <a:rPr lang="en-US" sz="2000" b="1" i="1" dirty="0">
                <a:solidFill>
                  <a:srgbClr val="0070C0"/>
                </a:solidFill>
              </a:rPr>
              <a:t>G </a:t>
            </a:r>
            <a:r>
              <a:rPr lang="en-US" sz="2000" dirty="0" smtClean="0"/>
              <a:t>consisting of vertices </a:t>
            </a:r>
            <a:r>
              <a:rPr lang="en-US" sz="2000" b="1" i="1" dirty="0">
                <a:solidFill>
                  <a:srgbClr val="0070C0"/>
                </a:solidFill>
              </a:rPr>
              <a:t>V </a:t>
            </a:r>
            <a:r>
              <a:rPr lang="en-US" sz="2000" dirty="0" smtClean="0"/>
              <a:t>and edges </a:t>
            </a:r>
            <a:r>
              <a:rPr lang="en-US" sz="2000" b="1" i="1" dirty="0">
                <a:solidFill>
                  <a:srgbClr val="0070C0"/>
                </a:solidFill>
              </a:rPr>
              <a:t>E </a:t>
            </a:r>
            <a:r>
              <a:rPr lang="en-US" sz="2000" dirty="0" smtClean="0"/>
              <a:t>is denoted by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4545672"/>
            <a:ext cx="6319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/>
              <a:t>,</a:t>
            </a:r>
            <a:r>
              <a:rPr lang="en-US" b="1" i="1" dirty="0">
                <a:solidFill>
                  <a:srgbClr val="0070C0"/>
                </a:solidFill>
              </a:rPr>
              <a:t>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6888" y="3486090"/>
                <a:ext cx="1229824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0070C0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US" sz="2000" dirty="0"/>
                  <a:t> 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/>
                  <a:t>×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88" y="3486090"/>
                <a:ext cx="12298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473" t="-9091" r="-99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/>
          <p:cNvSpPr/>
          <p:nvPr/>
        </p:nvSpPr>
        <p:spPr>
          <a:xfrm>
            <a:off x="5181600" y="2135384"/>
            <a:ext cx="3200400" cy="1146048"/>
          </a:xfrm>
          <a:prstGeom prst="cloudCallout">
            <a:avLst>
              <a:gd name="adj1" fmla="val -26059"/>
              <a:gd name="adj2" fmla="val 725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 </a:t>
            </a:r>
            <a:r>
              <a:rPr lang="en-US" dirty="0">
                <a:solidFill>
                  <a:schemeClr val="tx1"/>
                </a:solidFill>
              </a:rPr>
              <a:t>relation between </a:t>
            </a:r>
            <a:r>
              <a:rPr lang="en-US" b="1" i="1" dirty="0">
                <a:solidFill>
                  <a:srgbClr val="0070C0"/>
                </a:solidFill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V </a:t>
            </a:r>
            <a:r>
              <a:rPr lang="en-US" dirty="0">
                <a:solidFill>
                  <a:schemeClr val="tx1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7825</TotalTime>
  <Words>1205</Words>
  <Application>Microsoft Office PowerPoint</Application>
  <PresentationFormat>On-screen Show (4:3)</PresentationFormat>
  <Paragraphs>351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Structures and Algorithms </vt:lpstr>
      <vt:lpstr> Why Graphs ??</vt:lpstr>
      <vt:lpstr>Finding shortest route between cities</vt:lpstr>
      <vt:lpstr>Embedding  an integrated circuit on mother board</vt:lpstr>
      <vt:lpstr>A social network or world wide web (WWW)</vt:lpstr>
      <vt:lpstr>How will you   solve  these problems ?</vt:lpstr>
      <vt:lpstr>Graph</vt:lpstr>
      <vt:lpstr> Graph</vt:lpstr>
      <vt:lpstr>Graph</vt:lpstr>
      <vt:lpstr>Types of graphs</vt:lpstr>
      <vt:lpstr>Notations </vt:lpstr>
      <vt:lpstr>Walks, paths, and cycles </vt:lpstr>
      <vt:lpstr>Examples</vt:lpstr>
      <vt:lpstr> </vt:lpstr>
      <vt:lpstr> Data Structures for Graphs</vt:lpstr>
      <vt:lpstr>Link based data structure for graph</vt:lpstr>
      <vt:lpstr>Link based data structure for graph</vt:lpstr>
      <vt:lpstr>Array based data structure for graph</vt:lpstr>
      <vt:lpstr>Array based data structure for graph</vt:lpstr>
      <vt:lpstr>Which data structure is commonly used for  storing graphs ?</vt:lpstr>
      <vt:lpstr>An interesting problem </vt:lpstr>
      <vt:lpstr>Graph traversal</vt:lpstr>
      <vt:lpstr>Graph traversal</vt:lpstr>
      <vt:lpstr>Non-triviality of graph traversal</vt:lpstr>
      <vt:lpstr>A sample of Graph algorithmic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898</cp:revision>
  <dcterms:created xsi:type="dcterms:W3CDTF">2011-12-03T04:13:03Z</dcterms:created>
  <dcterms:modified xsi:type="dcterms:W3CDTF">2016-02-24T05:38:35Z</dcterms:modified>
</cp:coreProperties>
</file>