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368" r:id="rId2"/>
    <p:sldId id="303" r:id="rId3"/>
    <p:sldId id="372" r:id="rId4"/>
    <p:sldId id="298" r:id="rId5"/>
    <p:sldId id="337" r:id="rId6"/>
    <p:sldId id="339" r:id="rId7"/>
    <p:sldId id="346" r:id="rId8"/>
    <p:sldId id="342" r:id="rId9"/>
    <p:sldId id="341" r:id="rId10"/>
    <p:sldId id="373" r:id="rId11"/>
    <p:sldId id="347" r:id="rId12"/>
    <p:sldId id="343" r:id="rId13"/>
    <p:sldId id="360" r:id="rId14"/>
    <p:sldId id="359" r:id="rId15"/>
    <p:sldId id="329" r:id="rId16"/>
    <p:sldId id="330" r:id="rId17"/>
    <p:sldId id="376" r:id="rId18"/>
    <p:sldId id="331" r:id="rId19"/>
    <p:sldId id="333" r:id="rId20"/>
    <p:sldId id="336" r:id="rId21"/>
    <p:sldId id="365" r:id="rId22"/>
    <p:sldId id="334" r:id="rId23"/>
    <p:sldId id="356" r:id="rId24"/>
    <p:sldId id="371" r:id="rId25"/>
    <p:sldId id="363" r:id="rId26"/>
    <p:sldId id="375" r:id="rId27"/>
    <p:sldId id="369" r:id="rId28"/>
    <p:sldId id="357" r:id="rId29"/>
    <p:sldId id="36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Relationship Id="rId1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5" Type="http://schemas.openxmlformats.org/officeDocument/2006/relationships/image" Target="../media/image3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24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BFS traversal (</a:t>
            </a:r>
            <a:r>
              <a:rPr lang="en-US" sz="2400" b="1" dirty="0">
                <a:solidFill>
                  <a:srgbClr val="7030A0"/>
                </a:solidFill>
              </a:rPr>
              <a:t>proof of correctness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BFS tree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7030A0"/>
                </a:solidFill>
              </a:rPr>
              <a:t>important application </a:t>
            </a:r>
            <a:r>
              <a:rPr lang="en-US" sz="2400" b="1" dirty="0">
                <a:solidFill>
                  <a:schemeClr val="tx1"/>
                </a:solidFill>
              </a:rPr>
              <a:t>of BFS traversal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BFS traversal </a:t>
                </a:r>
                <a:r>
                  <a:rPr lang="en-US" sz="3200" b="1" dirty="0" smtClean="0"/>
                  <a:t>of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i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from a vertex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Not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IsEmptyQueue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)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if (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= ∞</a:t>
                </a:r>
                <a:r>
                  <a:rPr lang="en-US" sz="2000" b="1" dirty="0" smtClean="0">
                    <a:sym typeface="Wingdings" pitchFamily="2" charset="2"/>
                  </a:rPr>
                  <a:t>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</a:t>
                </a:r>
                <a:r>
                  <a:rPr lang="en-US" sz="2000" dirty="0" smtClean="0">
                    <a:sym typeface="Wingdings" pitchFamily="2" charset="2"/>
                  </a:rPr>
                  <a:t>{ 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+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 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, and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false</a:t>
                </a:r>
                <a:r>
                  <a:rPr lang="en-US" dirty="0" smtClean="0"/>
                  <a:t>.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32" t="-9836" r="-3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 smtClean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75" t="-9836" r="-479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 smtClean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804" t="-9836" r="-436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//Initially 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∞  </a:t>
                </a:r>
                <a:r>
                  <a:rPr lang="en-US" dirty="0">
                    <a:sym typeface="Wingdings" pitchFamily="2" charset="2"/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89" t="-9836" r="-154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</a:t>
                </a:r>
                <a:r>
                  <a:rPr lang="en-US" b="1" dirty="0" err="1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7030A0"/>
                    </a:solidFill>
                  </a:rPr>
                  <a:t>Q</a:t>
                </a:r>
                <a:r>
                  <a:rPr lang="en-US" dirty="0" smtClean="0">
                    <a:sym typeface="Wingdings" pitchFamily="2" charset="2"/>
                  </a:rPr>
                  <a:t>);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9836" r="-5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55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Induction step: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2800" dirty="0" smtClean="0"/>
                  <a:t>To </a:t>
                </a:r>
                <a:r>
                  <a:rPr lang="en-US" sz="2800" dirty="0"/>
                  <a:t>prove </a:t>
                </a:r>
                <a:r>
                  <a:rPr lang="en-US" sz="2800" dirty="0" smtClean="0"/>
                  <a:t>that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w </a:t>
                </a:r>
                <a:r>
                  <a:rPr lang="el-GR" sz="2800" dirty="0"/>
                  <a:t>ϵ</a:t>
                </a:r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 is </a:t>
                </a:r>
                <a:r>
                  <a:rPr lang="en-US" sz="2800" dirty="0" smtClean="0"/>
                  <a:t>visited during </a:t>
                </a:r>
                <a:r>
                  <a:rPr lang="en-US" sz="2800" b="1" dirty="0" smtClean="0"/>
                  <a:t>BFS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31772" y="1600200"/>
                <a:ext cx="4559828" cy="4953000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l-GR" sz="1800" dirty="0"/>
                  <a:t>ϵ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any neighbor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By induction hypothesis,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gets visited during </a:t>
                </a:r>
                <a:r>
                  <a:rPr lang="en-US" sz="1800" b="1" dirty="0" smtClean="0"/>
                  <a:t>BFS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gets </a:t>
                </a:r>
                <a:r>
                  <a:rPr lang="en-US" sz="1800" b="1" dirty="0" err="1" smtClean="0"/>
                  <a:t>Enqueued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gets </a:t>
                </a:r>
                <a:r>
                  <a:rPr lang="en-US" sz="1800" b="1" dirty="0" err="1" smtClean="0"/>
                  <a:t>dequeued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Focus</a:t>
                </a:r>
                <a:r>
                  <a:rPr lang="en-US" sz="1800" dirty="0" smtClean="0"/>
                  <a:t> on the moment when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is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err="1" smtClean="0"/>
                  <a:t>dequeued</a:t>
                </a:r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</a:t>
                </a: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scans all its neighbors and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marks all its unvisited neighbors as </a:t>
                </a:r>
                <a:r>
                  <a:rPr lang="en-US" sz="1800" b="1" dirty="0" smtClean="0"/>
                  <a:t>visited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gets </a:t>
                </a:r>
                <a:r>
                  <a:rPr lang="en-US" sz="1800" b="1" dirty="0" smtClean="0"/>
                  <a:t>visited</a:t>
                </a:r>
                <a:r>
                  <a:rPr lang="en-US" sz="1800" dirty="0" smtClean="0"/>
                  <a:t> too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</a:t>
                </a:r>
                <a:r>
                  <a:rPr lang="en-US" sz="1800" dirty="0"/>
                  <a:t>proves the induction step.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by the principle of mathematical induction, </a:t>
                </a:r>
                <a:r>
                  <a:rPr lang="en-US" sz="1800" b="1" dirty="0"/>
                  <a:t>A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holds 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completes the proof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part 1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27" name="Content Placeholder 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31772" y="1600200"/>
                <a:ext cx="4559828" cy="4953000"/>
              </a:xfrm>
              <a:blipFill rotWithShape="1">
                <a:blip r:embed="rId3"/>
                <a:stretch>
                  <a:fillRect l="-1067" t="-4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838200" y="2350532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8200" y="28956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8200" y="3505200"/>
            <a:ext cx="3200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38200" y="49149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38200" y="56388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590907" y="2431354"/>
            <a:ext cx="1536545" cy="553868"/>
            <a:chOff x="3648307" y="2431354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1354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5569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7" idx="4"/>
            <a:endCxn id="19" idx="0"/>
          </p:cNvCxnSpPr>
          <p:nvPr/>
        </p:nvCxnSpPr>
        <p:spPr>
          <a:xfrm>
            <a:off x="2343614" y="2985222"/>
            <a:ext cx="0" cy="40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2" idx="0"/>
            <a:endCxn id="23" idx="4"/>
          </p:cNvCxnSpPr>
          <p:nvPr/>
        </p:nvCxnSpPr>
        <p:spPr>
          <a:xfrm flipV="1">
            <a:off x="2324100" y="4343400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7" idx="0"/>
          </p:cNvCxnSpPr>
          <p:nvPr/>
        </p:nvCxnSpPr>
        <p:spPr>
          <a:xfrm>
            <a:off x="2343614" y="2464832"/>
            <a:ext cx="0" cy="29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29314" y="2756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29314" y="33909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098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4"/>
            <a:endCxn id="23" idx="0"/>
          </p:cNvCxnSpPr>
          <p:nvPr/>
        </p:nvCxnSpPr>
        <p:spPr>
          <a:xfrm flipH="1">
            <a:off x="2324100" y="3619500"/>
            <a:ext cx="19514" cy="4953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209800" y="480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71600" y="480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48000" y="480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66722" y="4995722"/>
            <a:ext cx="1595578" cy="557634"/>
            <a:chOff x="3624122" y="4995722"/>
            <a:chExt cx="1595578" cy="557634"/>
          </a:xfrm>
        </p:grpSpPr>
        <p:cxnSp>
          <p:nvCxnSpPr>
            <p:cNvPr id="30" name="Straight Connector 29"/>
            <p:cNvCxnSpPr>
              <a:stCxn id="29" idx="0"/>
              <a:endCxn id="32" idx="4"/>
            </p:cNvCxnSpPr>
            <p:nvPr/>
          </p:nvCxnSpPr>
          <p:spPr>
            <a:xfrm flipV="1">
              <a:off x="4367536" y="5029200"/>
              <a:ext cx="13964" cy="490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1" idx="5"/>
              <a:endCxn id="29" idx="1"/>
            </p:cNvCxnSpPr>
            <p:nvPr/>
          </p:nvCxnSpPr>
          <p:spPr>
            <a:xfrm>
              <a:off x="3624122" y="4995722"/>
              <a:ext cx="662592" cy="557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7"/>
              <a:endCxn id="33" idx="4"/>
            </p:cNvCxnSpPr>
            <p:nvPr/>
          </p:nvCxnSpPr>
          <p:spPr>
            <a:xfrm flipV="1">
              <a:off x="4448358" y="5029200"/>
              <a:ext cx="771342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2293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extBox 87"/>
          <p:cNvSpPr txBox="1"/>
          <p:nvPr/>
        </p:nvSpPr>
        <p:spPr>
          <a:xfrm>
            <a:off x="40386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386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8600" y="54864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864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810000" y="47244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724400"/>
                <a:ext cx="7360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40386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898852" y="2984293"/>
            <a:ext cx="114300" cy="48864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143000" y="2951744"/>
            <a:ext cx="481385" cy="55345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786029" y="2951744"/>
            <a:ext cx="111989" cy="55345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072613" y="2985222"/>
            <a:ext cx="203987" cy="48771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590907" y="2971800"/>
            <a:ext cx="85493" cy="5334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143000" y="4648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482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2195836" y="5486400"/>
            <a:ext cx="585068" cy="369332"/>
            <a:chOff x="4253236" y="5486400"/>
            <a:chExt cx="585068" cy="369332"/>
          </a:xfrm>
        </p:grpSpPr>
        <p:sp>
          <p:nvSpPr>
            <p:cNvPr id="49" name="Oval 4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419600" y="54864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486400"/>
                  <a:ext cx="4187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6858000" y="4573859"/>
            <a:ext cx="214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if not already visited.</a:t>
            </a:r>
          </a:p>
        </p:txBody>
      </p:sp>
    </p:spTree>
    <p:extLst>
      <p:ext uri="{BB962C8B-B14F-4D97-AF65-F5344CB8AC3E}">
        <p14:creationId xmlns:p14="http://schemas.microsoft.com/office/powerpoint/2010/main" val="33278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uiExpand="1" build="p" animBg="1"/>
      <p:bldP spid="11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Correctness of 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BFS(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US" sz="3200" b="1" dirty="0" smtClean="0"/>
                  <a:t>traversal</a:t>
                </a:r>
                <a:br>
                  <a:rPr lang="en-US" sz="3200" b="1" dirty="0" smtClean="0"/>
                </a:br>
                <a:r>
                  <a:rPr lang="en-US" sz="2400" b="1" dirty="0" smtClean="0">
                    <a:solidFill>
                      <a:srgbClr val="C00000"/>
                    </a:solidFill>
                  </a:rPr>
                  <a:t>Part 3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D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istance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)  stores distance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2057400" y="4721352"/>
            <a:ext cx="54102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Homework</a:t>
            </a:r>
            <a:endParaRPr lang="en-US" b="1" dirty="0">
              <a:solidFill>
                <a:srgbClr val="00B050"/>
              </a:solidFill>
            </a:endParaRPr>
          </a:p>
          <a:p>
            <a:pPr algn="ctr"/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5416292"/>
            <a:ext cx="390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be discussed in the doubt clearing session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32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 smtClean="0"/>
              <a:t> BFS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BFS traversal </a:t>
            </a:r>
            <a:r>
              <a:rPr lang="en-US" sz="3200" b="1" dirty="0" smtClean="0"/>
              <a:t>gives a tree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Perform BFS traversal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438400"/>
            <a:ext cx="1536545" cy="553868"/>
            <a:chOff x="3648307" y="2438400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8400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8400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3" idx="4"/>
              <a:endCxn id="17" idx="0"/>
            </p:cNvCxnSpPr>
            <p:nvPr/>
          </p:nvCxnSpPr>
          <p:spPr>
            <a:xfrm>
              <a:off x="44010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2958790"/>
            <a:ext cx="2286000" cy="698810"/>
            <a:chOff x="3124200" y="2958790"/>
            <a:chExt cx="2286000" cy="698810"/>
          </a:xfrm>
        </p:grpSpPr>
        <p:cxnSp>
          <p:nvCxnSpPr>
            <p:cNvPr id="51" name="Straight Connector 50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15" idx="4"/>
            </p:cNvCxnSpPr>
            <p:nvPr/>
          </p:nvCxnSpPr>
          <p:spPr>
            <a:xfrm flipH="1">
              <a:off x="4956252" y="2991339"/>
              <a:ext cx="114300" cy="488641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" idx="3"/>
            </p:cNvCxnSpPr>
            <p:nvPr/>
          </p:nvCxnSpPr>
          <p:spPr>
            <a:xfrm flipH="1">
              <a:off x="3200400" y="2958790"/>
              <a:ext cx="481385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1" idx="5"/>
            </p:cNvCxnSpPr>
            <p:nvPr/>
          </p:nvCxnSpPr>
          <p:spPr>
            <a:xfrm>
              <a:off x="3843429" y="2958790"/>
              <a:ext cx="111989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30013" y="2985222"/>
              <a:ext cx="203987" cy="4877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671192" y="5363566"/>
            <a:ext cx="2547318" cy="1625529"/>
            <a:chOff x="2671192" y="5363566"/>
            <a:chExt cx="2547318" cy="1625529"/>
          </a:xfrm>
        </p:grpSpPr>
        <p:sp>
          <p:nvSpPr>
            <p:cNvPr id="115" name="Arc 114"/>
            <p:cNvSpPr/>
            <p:nvPr/>
          </p:nvSpPr>
          <p:spPr>
            <a:xfrm rot="18950055">
              <a:off x="4304110" y="5447110"/>
              <a:ext cx="914400" cy="914400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rot="18950055">
              <a:off x="2671192" y="5363566"/>
              <a:ext cx="1820416" cy="1625529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46301" cy="365792"/>
            <a:chOff x="3843429" y="2431354"/>
            <a:chExt cx="1146301" cy="365792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43429" y="2431354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385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" idx="5"/>
            <a:endCxn id="19" idx="0"/>
          </p:cNvCxnSpPr>
          <p:nvPr/>
        </p:nvCxnSpPr>
        <p:spPr>
          <a:xfrm>
            <a:off x="3843429" y="2958790"/>
            <a:ext cx="557585" cy="432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5" idx="3"/>
            <a:endCxn id="19" idx="0"/>
          </p:cNvCxnSpPr>
          <p:nvPr/>
        </p:nvCxnSpPr>
        <p:spPr>
          <a:xfrm flipH="1">
            <a:off x="4401014" y="2957861"/>
            <a:ext cx="588716" cy="433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038600" y="4495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5800"/>
                <a:ext cx="3754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9" grpId="0"/>
      <p:bldP spid="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 smtClean="0"/>
              <a:t> A nontrivial application of BFS traversal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Determining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if a graph is </a:t>
            </a:r>
            <a:r>
              <a:rPr lang="en-US" b="1" dirty="0" smtClean="0">
                <a:solidFill>
                  <a:srgbClr val="7030A0"/>
                </a:solidFill>
              </a:rPr>
              <a:t>bipartite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Definition</a:t>
            </a:r>
            <a:r>
              <a:rPr lang="en-US" sz="2400" b="1" dirty="0" smtClean="0"/>
              <a:t>: </a:t>
            </a:r>
            <a:r>
              <a:rPr lang="en-US" sz="2000" dirty="0" smtClean="0"/>
              <a:t>A graph </a:t>
            </a:r>
            <a:r>
              <a:rPr lang="en-US" sz="2000" b="1" dirty="0" smtClean="0"/>
              <a:t>G</a:t>
            </a:r>
            <a:r>
              <a:rPr lang="en-US" sz="2000" dirty="0" smtClean="0"/>
              <a:t>=(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) is said to be bipartite </a:t>
            </a:r>
          </a:p>
          <a:p>
            <a:pPr marL="0" indent="0">
              <a:buNone/>
            </a:pPr>
            <a:r>
              <a:rPr lang="en-US" sz="2000" dirty="0" smtClean="0"/>
              <a:t>if its vertices can be partitioned into two sets </a:t>
            </a:r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such that every edge in </a:t>
            </a:r>
            <a:r>
              <a:rPr lang="en-US" sz="2000" b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 has one endpoint in </a:t>
            </a:r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/>
              <a:t> and another in </a:t>
            </a:r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639015" y="3200400"/>
            <a:ext cx="1466385" cy="1981200"/>
            <a:chOff x="3639015" y="3200400"/>
            <a:chExt cx="1466385" cy="1981200"/>
          </a:xfrm>
        </p:grpSpPr>
        <p:grpSp>
          <p:nvGrpSpPr>
            <p:cNvPr id="42" name="Group 41"/>
            <p:cNvGrpSpPr/>
            <p:nvPr/>
          </p:nvGrpSpPr>
          <p:grpSpPr>
            <a:xfrm>
              <a:off x="3639015" y="3200400"/>
              <a:ext cx="1466385" cy="1981200"/>
              <a:chOff x="2743200" y="3276600"/>
              <a:chExt cx="1466385" cy="1981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43200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72007" y="5029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2621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80985" y="444097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980985" y="5029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43200" y="44660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6" idx="6"/>
                <a:endCxn id="7" idx="2"/>
              </p:cNvCxnSpPr>
              <p:nvPr/>
            </p:nvCxnSpPr>
            <p:spPr>
              <a:xfrm>
                <a:off x="2971800" y="3390900"/>
                <a:ext cx="990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6"/>
                <a:endCxn id="10" idx="2"/>
              </p:cNvCxnSpPr>
              <p:nvPr/>
            </p:nvCxnSpPr>
            <p:spPr>
              <a:xfrm>
                <a:off x="2971800" y="3924300"/>
                <a:ext cx="100082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0" idx="2"/>
              </p:cNvCxnSpPr>
              <p:nvPr/>
            </p:nvCxnSpPr>
            <p:spPr>
              <a:xfrm flipV="1">
                <a:off x="2971800" y="3924300"/>
                <a:ext cx="1000821" cy="6560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6" idx="5"/>
                <a:endCxn id="10" idx="1"/>
              </p:cNvCxnSpPr>
              <p:nvPr/>
            </p:nvCxnSpPr>
            <p:spPr>
              <a:xfrm>
                <a:off x="2938322" y="3471722"/>
                <a:ext cx="1067777" cy="3717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6"/>
                <a:endCxn id="7" idx="3"/>
              </p:cNvCxnSpPr>
              <p:nvPr/>
            </p:nvCxnSpPr>
            <p:spPr>
              <a:xfrm flipV="1">
                <a:off x="2971800" y="3471722"/>
                <a:ext cx="1024078" cy="11086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9" idx="6"/>
                <a:endCxn id="10" idx="3"/>
              </p:cNvCxnSpPr>
              <p:nvPr/>
            </p:nvCxnSpPr>
            <p:spPr>
              <a:xfrm flipV="1">
                <a:off x="3000607" y="4005122"/>
                <a:ext cx="1005492" cy="11383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3" idx="5"/>
                <a:endCxn id="12" idx="1"/>
              </p:cNvCxnSpPr>
              <p:nvPr/>
            </p:nvCxnSpPr>
            <p:spPr>
              <a:xfrm>
                <a:off x="2938322" y="4661185"/>
                <a:ext cx="1076141" cy="4014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8" idx="5"/>
                <a:endCxn id="11" idx="1"/>
              </p:cNvCxnSpPr>
              <p:nvPr/>
            </p:nvCxnSpPr>
            <p:spPr>
              <a:xfrm>
                <a:off x="2938322" y="4005122"/>
                <a:ext cx="1076141" cy="4693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>
              <a:stCxn id="9" idx="6"/>
              <a:endCxn id="11" idx="3"/>
            </p:cNvCxnSpPr>
            <p:nvPr/>
          </p:nvCxnSpPr>
          <p:spPr>
            <a:xfrm flipV="1">
              <a:off x="3896422" y="4559895"/>
              <a:ext cx="1013856" cy="5074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559726" y="54102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6800" y="54203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5867400" y="2819400"/>
            <a:ext cx="2362200" cy="7650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this graph bipartite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33800" y="6058829"/>
            <a:ext cx="1428285" cy="4572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29" grpId="0"/>
      <p:bldP spid="5" grpId="0" animBg="1"/>
      <p:bldP spid="5" grpId="1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>
                <a:solidFill>
                  <a:srgbClr val="7030A0"/>
                </a:solidFill>
              </a:rPr>
              <a:t>Nontriviality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in determining whether a graph is bipartite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94556" y="42672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3756" y="42773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652171" y="2590800"/>
            <a:ext cx="1466385" cy="1447800"/>
            <a:chOff x="1652171" y="2590800"/>
            <a:chExt cx="1466385" cy="1447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652171" y="2590800"/>
              <a:ext cx="1466385" cy="1447800"/>
              <a:chOff x="2743200" y="3276600"/>
              <a:chExt cx="1466385" cy="1447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43200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2621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80985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43200" y="44660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6" idx="6"/>
                <a:endCxn id="7" idx="2"/>
              </p:cNvCxnSpPr>
              <p:nvPr/>
            </p:nvCxnSpPr>
            <p:spPr>
              <a:xfrm>
                <a:off x="2971800" y="3390900"/>
                <a:ext cx="990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6"/>
                <a:endCxn id="10" idx="2"/>
              </p:cNvCxnSpPr>
              <p:nvPr/>
            </p:nvCxnSpPr>
            <p:spPr>
              <a:xfrm>
                <a:off x="2971800" y="3924300"/>
                <a:ext cx="100082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0" idx="2"/>
              </p:cNvCxnSpPr>
              <p:nvPr/>
            </p:nvCxnSpPr>
            <p:spPr>
              <a:xfrm flipV="1">
                <a:off x="2971800" y="3924300"/>
                <a:ext cx="1000821" cy="6560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0" idx="2"/>
              </p:cNvCxnSpPr>
              <p:nvPr/>
            </p:nvCxnSpPr>
            <p:spPr>
              <a:xfrm>
                <a:off x="2971800" y="3390900"/>
                <a:ext cx="1000821" cy="533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6"/>
                <a:endCxn id="7" idx="3"/>
              </p:cNvCxnSpPr>
              <p:nvPr/>
            </p:nvCxnSpPr>
            <p:spPr>
              <a:xfrm flipV="1">
                <a:off x="2971800" y="3471722"/>
                <a:ext cx="1024078" cy="11086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3" idx="6"/>
                <a:endCxn id="11" idx="2"/>
              </p:cNvCxnSpPr>
              <p:nvPr/>
            </p:nvCxnSpPr>
            <p:spPr>
              <a:xfrm>
                <a:off x="2971800" y="4580363"/>
                <a:ext cx="1009185" cy="2973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11" idx="1"/>
              </p:cNvCxnSpPr>
              <p:nvPr/>
            </p:nvCxnSpPr>
            <p:spPr>
              <a:xfrm>
                <a:off x="2971800" y="3924300"/>
                <a:ext cx="1042663" cy="604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endCxn id="7" idx="3"/>
            </p:cNvCxnSpPr>
            <p:nvPr/>
          </p:nvCxnSpPr>
          <p:spPr>
            <a:xfrm flipV="1">
              <a:off x="1880771" y="2785922"/>
              <a:ext cx="1024078" cy="452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" idx="6"/>
              <a:endCxn id="11" idx="1"/>
            </p:cNvCxnSpPr>
            <p:nvPr/>
          </p:nvCxnSpPr>
          <p:spPr>
            <a:xfrm>
              <a:off x="1880771" y="2705100"/>
              <a:ext cx="1042663" cy="11383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638800" y="2590800"/>
            <a:ext cx="2133600" cy="1447800"/>
            <a:chOff x="5638800" y="2590800"/>
            <a:chExt cx="2133600" cy="1447800"/>
          </a:xfrm>
        </p:grpSpPr>
        <p:grpSp>
          <p:nvGrpSpPr>
            <p:cNvPr id="41" name="Group 40"/>
            <p:cNvGrpSpPr/>
            <p:nvPr/>
          </p:nvGrpSpPr>
          <p:grpSpPr>
            <a:xfrm>
              <a:off x="5638800" y="2590800"/>
              <a:ext cx="2133600" cy="1447800"/>
              <a:chOff x="2538829" y="3276600"/>
              <a:chExt cx="2133600" cy="14478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996029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538829" y="3886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443829" y="3886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980985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96029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46" idx="6"/>
                <a:endCxn id="47" idx="2"/>
              </p:cNvCxnSpPr>
              <p:nvPr/>
            </p:nvCxnSpPr>
            <p:spPr>
              <a:xfrm>
                <a:off x="3224629" y="3390900"/>
                <a:ext cx="73777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2" idx="6"/>
                <a:endCxn id="53" idx="2"/>
              </p:cNvCxnSpPr>
              <p:nvPr/>
            </p:nvCxnSpPr>
            <p:spPr>
              <a:xfrm>
                <a:off x="2767429" y="4000500"/>
                <a:ext cx="16764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4" idx="7"/>
                <a:endCxn id="53" idx="2"/>
              </p:cNvCxnSpPr>
              <p:nvPr/>
            </p:nvCxnSpPr>
            <p:spPr>
              <a:xfrm flipV="1">
                <a:off x="4176107" y="4000500"/>
                <a:ext cx="267722" cy="5287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7" idx="5"/>
                <a:endCxn id="53" idx="2"/>
              </p:cNvCxnSpPr>
              <p:nvPr/>
            </p:nvCxnSpPr>
            <p:spPr>
              <a:xfrm>
                <a:off x="4157522" y="3471722"/>
                <a:ext cx="286307" cy="5287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6"/>
                <a:endCxn id="47" idx="3"/>
              </p:cNvCxnSpPr>
              <p:nvPr/>
            </p:nvCxnSpPr>
            <p:spPr>
              <a:xfrm flipV="1">
                <a:off x="3224629" y="3471722"/>
                <a:ext cx="771249" cy="11383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5" idx="6"/>
                <a:endCxn id="54" idx="2"/>
              </p:cNvCxnSpPr>
              <p:nvPr/>
            </p:nvCxnSpPr>
            <p:spPr>
              <a:xfrm>
                <a:off x="3224629" y="4610100"/>
                <a:ext cx="75635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6" idx="5"/>
                <a:endCxn id="54" idx="1"/>
              </p:cNvCxnSpPr>
              <p:nvPr/>
            </p:nvCxnSpPr>
            <p:spPr>
              <a:xfrm>
                <a:off x="3191151" y="3471722"/>
                <a:ext cx="823312" cy="10575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>
              <a:stCxn id="46" idx="3"/>
              <a:endCxn id="52" idx="0"/>
            </p:cNvCxnSpPr>
            <p:nvPr/>
          </p:nvCxnSpPr>
          <p:spPr>
            <a:xfrm flipH="1">
              <a:off x="5753100" y="2785922"/>
              <a:ext cx="376378" cy="414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4"/>
              <a:endCxn id="55" idx="1"/>
            </p:cNvCxnSpPr>
            <p:nvPr/>
          </p:nvCxnSpPr>
          <p:spPr>
            <a:xfrm>
              <a:off x="5753100" y="3429000"/>
              <a:ext cx="376378" cy="414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2600" y="4953000"/>
            <a:ext cx="1203278" cy="978932"/>
            <a:chOff x="2001301" y="5181600"/>
            <a:chExt cx="1203278" cy="978932"/>
          </a:xfrm>
        </p:grpSpPr>
        <p:sp>
          <p:nvSpPr>
            <p:cNvPr id="72" name="Up Arrow 71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01301" y="5791200"/>
              <a:ext cx="120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bipartite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019800" y="4876800"/>
            <a:ext cx="1203278" cy="978932"/>
            <a:chOff x="2001301" y="5181600"/>
            <a:chExt cx="1203278" cy="978932"/>
          </a:xfrm>
        </p:grpSpPr>
        <p:sp>
          <p:nvSpPr>
            <p:cNvPr id="75" name="Up Arrow 74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01301" y="5791200"/>
              <a:ext cx="120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bipartite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24290" y="2286000"/>
            <a:ext cx="2829110" cy="2121932"/>
            <a:chOff x="5324290" y="2286000"/>
            <a:chExt cx="2829110" cy="2121932"/>
          </a:xfrm>
        </p:grpSpPr>
        <p:sp>
          <p:nvSpPr>
            <p:cNvPr id="43" name="TextBox 42"/>
            <p:cNvSpPr txBox="1"/>
            <p:nvPr/>
          </p:nvSpPr>
          <p:spPr>
            <a:xfrm>
              <a:off x="5848072" y="22860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62800" y="40386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0" y="3974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29272" y="3124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19672" y="22976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24290" y="31358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7" name="Equal 86"/>
          <p:cNvSpPr/>
          <p:nvPr/>
        </p:nvSpPr>
        <p:spPr>
          <a:xfrm>
            <a:off x="4038600" y="2819400"/>
            <a:ext cx="914400" cy="914400"/>
          </a:xfrm>
          <a:prstGeom prst="mathEqua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wn Ribbon 63"/>
          <p:cNvSpPr/>
          <p:nvPr/>
        </p:nvSpPr>
        <p:spPr>
          <a:xfrm>
            <a:off x="6019800" y="1676400"/>
            <a:ext cx="2362200" cy="7650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this graph bipartite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Down Ribbon 65"/>
          <p:cNvSpPr/>
          <p:nvPr/>
        </p:nvSpPr>
        <p:spPr>
          <a:xfrm>
            <a:off x="3048000" y="1600200"/>
            <a:ext cx="2933700" cy="79123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Both are same graph but drawn in different ways. Can you see it 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/>
      <p:bldP spid="87" grpId="0" animBg="1"/>
      <p:bldP spid="64" grpId="0" animBg="1"/>
      <p:bldP spid="64" grpId="1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Is a path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Answer: Yes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5624" y="3499624"/>
            <a:ext cx="4729976" cy="234176"/>
            <a:chOff x="1975624" y="2819400"/>
            <a:chExt cx="4729976" cy="234176"/>
          </a:xfrm>
        </p:grpSpPr>
        <p:grpSp>
          <p:nvGrpSpPr>
            <p:cNvPr id="6" name="Group 5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05000" y="2971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B            A           B           A            B            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Is a cycle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97462" y="3284034"/>
            <a:ext cx="1255441" cy="1516566"/>
            <a:chOff x="1997462" y="2373816"/>
            <a:chExt cx="1255441" cy="1516566"/>
          </a:xfrm>
        </p:grpSpPr>
        <p:sp>
          <p:nvSpPr>
            <p:cNvPr id="25" name="Oval 24"/>
            <p:cNvSpPr/>
            <p:nvPr/>
          </p:nvSpPr>
          <p:spPr>
            <a:xfrm>
              <a:off x="1997462" y="29759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7"/>
              <a:endCxn id="23" idx="2"/>
            </p:cNvCxnSpPr>
            <p:nvPr/>
          </p:nvCxnSpPr>
          <p:spPr>
            <a:xfrm flipV="1">
              <a:off x="2192584" y="2488116"/>
              <a:ext cx="831719" cy="521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024303" y="23738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5"/>
              <a:endCxn id="21" idx="1"/>
            </p:cNvCxnSpPr>
            <p:nvPr/>
          </p:nvCxnSpPr>
          <p:spPr>
            <a:xfrm>
              <a:off x="2192584" y="3171104"/>
              <a:ext cx="865197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024303" y="36617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3" idx="4"/>
              <a:endCxn id="21" idx="0"/>
            </p:cNvCxnSpPr>
            <p:nvPr/>
          </p:nvCxnSpPr>
          <p:spPr>
            <a:xfrm>
              <a:off x="3138603" y="2602416"/>
              <a:ext cx="0" cy="10593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17688" y="3264519"/>
            <a:ext cx="1825548" cy="1536081"/>
            <a:chOff x="4917688" y="3264519"/>
            <a:chExt cx="1825548" cy="1536081"/>
          </a:xfrm>
        </p:grpSpPr>
        <p:grpSp>
          <p:nvGrpSpPr>
            <p:cNvPr id="45" name="Group 44"/>
            <p:cNvGrpSpPr/>
            <p:nvPr/>
          </p:nvGrpSpPr>
          <p:grpSpPr>
            <a:xfrm>
              <a:off x="4917688" y="3264519"/>
              <a:ext cx="1825548" cy="1536081"/>
              <a:chOff x="4917688" y="2281818"/>
              <a:chExt cx="1825548" cy="15360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17688" y="2895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5"/>
                <a:endCxn id="15" idx="1"/>
              </p:cNvCxnSpPr>
              <p:nvPr/>
            </p:nvCxnSpPr>
            <p:spPr>
              <a:xfrm>
                <a:off x="5112810" y="3090282"/>
                <a:ext cx="615224" cy="5324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5715953" y="228181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9" idx="7"/>
                <a:endCxn id="17" idx="2"/>
              </p:cNvCxnSpPr>
              <p:nvPr/>
            </p:nvCxnSpPr>
            <p:spPr>
              <a:xfrm flipV="1">
                <a:off x="5112810" y="2396118"/>
                <a:ext cx="603143" cy="5325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694556" y="358929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7" idx="6"/>
                <a:endCxn id="12" idx="1"/>
              </p:cNvCxnSpPr>
              <p:nvPr/>
            </p:nvCxnSpPr>
            <p:spPr>
              <a:xfrm>
                <a:off x="5944553" y="2396118"/>
                <a:ext cx="603561" cy="61334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6514636" y="29759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>
              <a:stCxn id="12" idx="3"/>
              <a:endCxn id="15" idx="6"/>
            </p:cNvCxnSpPr>
            <p:nvPr/>
          </p:nvCxnSpPr>
          <p:spPr>
            <a:xfrm flipH="1">
              <a:off x="5923156" y="4153805"/>
              <a:ext cx="624958" cy="5324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582497" y="38778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71800" y="2895600"/>
            <a:ext cx="309700" cy="2350532"/>
            <a:chOff x="2971800" y="2895600"/>
            <a:chExt cx="309700" cy="2350532"/>
          </a:xfrm>
        </p:grpSpPr>
        <p:sp>
          <p:nvSpPr>
            <p:cNvPr id="27" name="TextBox 26"/>
            <p:cNvSpPr txBox="1"/>
            <p:nvPr/>
          </p:nvSpPr>
          <p:spPr>
            <a:xfrm>
              <a:off x="2971800" y="4876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00" y="2895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35284" y="3810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638800" y="2895600"/>
            <a:ext cx="381000" cy="2209800"/>
            <a:chOff x="5638800" y="2895600"/>
            <a:chExt cx="381000" cy="2209800"/>
          </a:xfrm>
        </p:grpSpPr>
        <p:sp>
          <p:nvSpPr>
            <p:cNvPr id="30" name="TextBox 29"/>
            <p:cNvSpPr txBox="1"/>
            <p:nvPr/>
          </p:nvSpPr>
          <p:spPr>
            <a:xfrm>
              <a:off x="5710100" y="2895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38800" y="47360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68884" y="3886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1301" y="5181600"/>
            <a:ext cx="1427699" cy="978932"/>
            <a:chOff x="2001301" y="5181600"/>
            <a:chExt cx="1427699" cy="978932"/>
          </a:xfrm>
        </p:grpSpPr>
        <p:sp>
          <p:nvSpPr>
            <p:cNvPr id="6" name="Up Arrow 5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1301" y="5791200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on-bipartite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2918" y="5105400"/>
            <a:ext cx="991682" cy="1055132"/>
            <a:chOff x="5332918" y="5105400"/>
            <a:chExt cx="991682" cy="1055132"/>
          </a:xfrm>
        </p:grpSpPr>
        <p:sp>
          <p:nvSpPr>
            <p:cNvPr id="33" name="Up Arrow 32"/>
            <p:cNvSpPr/>
            <p:nvPr/>
          </p:nvSpPr>
          <p:spPr>
            <a:xfrm>
              <a:off x="5562600" y="51054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2918" y="5791200"/>
              <a:ext cx="9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bipartite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7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9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Breadth First Search </a:t>
            </a:r>
            <a:r>
              <a:rPr lang="en-US" sz="3200" b="1" dirty="0"/>
              <a:t>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Is a cycle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9684" y="3124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2509700" y="2514600"/>
            <a:ext cx="314600" cy="1664732"/>
            <a:chOff x="2509700" y="2514600"/>
            <a:chExt cx="314600" cy="1664732"/>
          </a:xfrm>
        </p:grpSpPr>
        <p:sp>
          <p:nvSpPr>
            <p:cNvPr id="27" name="TextBox 26"/>
            <p:cNvSpPr txBox="1"/>
            <p:nvPr/>
          </p:nvSpPr>
          <p:spPr>
            <a:xfrm>
              <a:off x="25097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46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997462" y="2895600"/>
            <a:ext cx="3958439" cy="914400"/>
            <a:chOff x="1997462" y="2895600"/>
            <a:chExt cx="3958439" cy="914400"/>
          </a:xfrm>
        </p:grpSpPr>
        <p:sp>
          <p:nvSpPr>
            <p:cNvPr id="25" name="Oval 24"/>
            <p:cNvSpPr/>
            <p:nvPr/>
          </p:nvSpPr>
          <p:spPr>
            <a:xfrm>
              <a:off x="1997462" y="3258520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7"/>
              <a:endCxn id="23" idx="2"/>
            </p:cNvCxnSpPr>
            <p:nvPr/>
          </p:nvCxnSpPr>
          <p:spPr>
            <a:xfrm flipV="1">
              <a:off x="2111454" y="2970510"/>
              <a:ext cx="485896" cy="307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597349" y="2903034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5"/>
              <a:endCxn id="21" idx="1"/>
            </p:cNvCxnSpPr>
            <p:nvPr/>
          </p:nvCxnSpPr>
          <p:spPr>
            <a:xfrm>
              <a:off x="2111454" y="3373709"/>
              <a:ext cx="505454" cy="3094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597349" y="3663379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730899" y="2895600"/>
              <a:ext cx="621901" cy="896953"/>
              <a:chOff x="2730899" y="3276600"/>
              <a:chExt cx="621901" cy="896953"/>
            </a:xfrm>
          </p:grpSpPr>
          <p:cxnSp>
            <p:nvCxnSpPr>
              <p:cNvPr id="22" name="Straight Connector 21"/>
              <p:cNvCxnSpPr>
                <a:stCxn id="35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23" idx="6"/>
                <a:endCxn id="36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3340499" y="2895600"/>
              <a:ext cx="621901" cy="896953"/>
              <a:chOff x="2730899" y="3276600"/>
              <a:chExt cx="621901" cy="896953"/>
            </a:xfrm>
          </p:grpSpPr>
          <p:cxnSp>
            <p:nvCxnSpPr>
              <p:cNvPr id="42" name="Straight Connector 41"/>
              <p:cNvCxnSpPr>
                <a:stCxn id="43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3962400" y="2895600"/>
              <a:ext cx="621901" cy="896953"/>
              <a:chOff x="2730899" y="3276600"/>
              <a:chExt cx="621901" cy="896953"/>
            </a:xfrm>
          </p:grpSpPr>
          <p:cxnSp>
            <p:nvCxnSpPr>
              <p:cNvPr id="49" name="Straight Connector 48"/>
              <p:cNvCxnSpPr>
                <a:stCxn id="50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>
                <a:endCxn id="51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4584301" y="2963077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572000" y="3733800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334000" y="2895600"/>
              <a:ext cx="621901" cy="896953"/>
              <a:chOff x="2730899" y="3276600"/>
              <a:chExt cx="621901" cy="896953"/>
            </a:xfrm>
          </p:grpSpPr>
          <p:cxnSp>
            <p:nvCxnSpPr>
              <p:cNvPr id="58" name="Straight Connector 57"/>
              <p:cNvCxnSpPr>
                <a:stCxn id="59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endCxn id="60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/>
            <p:cNvSpPr/>
            <p:nvPr/>
          </p:nvSpPr>
          <p:spPr>
            <a:xfrm>
              <a:off x="5200450" y="2895600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00450" y="3675047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889126" y="3030553"/>
              <a:ext cx="0" cy="627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111284" y="2526268"/>
            <a:ext cx="330632" cy="1653064"/>
            <a:chOff x="3111284" y="2526268"/>
            <a:chExt cx="330632" cy="1653064"/>
          </a:xfrm>
        </p:grpSpPr>
        <p:sp>
          <p:nvSpPr>
            <p:cNvPr id="67" name="TextBox 66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733800" y="2514600"/>
            <a:ext cx="309700" cy="1664732"/>
            <a:chOff x="3733800" y="2514600"/>
            <a:chExt cx="309700" cy="1664732"/>
          </a:xfrm>
        </p:grpSpPr>
        <p:sp>
          <p:nvSpPr>
            <p:cNvPr id="70" name="TextBox 69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39684" y="5029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85161" y="4800600"/>
            <a:ext cx="4030114" cy="914400"/>
            <a:chOff x="1985161" y="4812268"/>
            <a:chExt cx="4030114" cy="914400"/>
          </a:xfrm>
        </p:grpSpPr>
        <p:sp>
          <p:nvSpPr>
            <p:cNvPr id="72" name="Oval 71"/>
            <p:cNvSpPr/>
            <p:nvPr/>
          </p:nvSpPr>
          <p:spPr>
            <a:xfrm>
              <a:off x="1985161" y="5175188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7"/>
              <a:endCxn id="74" idx="2"/>
            </p:cNvCxnSpPr>
            <p:nvPr/>
          </p:nvCxnSpPr>
          <p:spPr>
            <a:xfrm flipV="1">
              <a:off x="2099153" y="4887178"/>
              <a:ext cx="485896" cy="307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585048" y="4819702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2" idx="5"/>
              <a:endCxn id="76" idx="1"/>
            </p:cNvCxnSpPr>
            <p:nvPr/>
          </p:nvCxnSpPr>
          <p:spPr>
            <a:xfrm>
              <a:off x="2099153" y="5290377"/>
              <a:ext cx="505454" cy="3094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585048" y="5580047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718598" y="4812268"/>
              <a:ext cx="621901" cy="896953"/>
              <a:chOff x="2730899" y="3276600"/>
              <a:chExt cx="621901" cy="896953"/>
            </a:xfrm>
          </p:grpSpPr>
          <p:cxnSp>
            <p:nvCxnSpPr>
              <p:cNvPr id="80" name="Straight Connector 79"/>
              <p:cNvCxnSpPr>
                <a:stCxn id="81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74" idx="6"/>
                <a:endCxn id="82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328198" y="4812268"/>
              <a:ext cx="621901" cy="896953"/>
              <a:chOff x="2730899" y="3276600"/>
              <a:chExt cx="621901" cy="896953"/>
            </a:xfrm>
          </p:grpSpPr>
          <p:cxnSp>
            <p:nvCxnSpPr>
              <p:cNvPr id="85" name="Straight Connector 84"/>
              <p:cNvCxnSpPr>
                <a:stCxn id="86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endCxn id="87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950099" y="4812268"/>
              <a:ext cx="621901" cy="896953"/>
              <a:chOff x="2730899" y="3276600"/>
              <a:chExt cx="621901" cy="896953"/>
            </a:xfrm>
          </p:grpSpPr>
          <p:cxnSp>
            <p:nvCxnSpPr>
              <p:cNvPr id="90" name="Straight Connector 89"/>
              <p:cNvCxnSpPr>
                <a:stCxn id="91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>
                <a:endCxn id="92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4572000" y="4879745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559699" y="5650468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5302141" y="4927458"/>
              <a:ext cx="713134" cy="707625"/>
              <a:chOff x="2699039" y="3398452"/>
              <a:chExt cx="713134" cy="707625"/>
            </a:xfrm>
          </p:grpSpPr>
          <p:cxnSp>
            <p:nvCxnSpPr>
              <p:cNvPr id="97" name="Straight Connector 96"/>
              <p:cNvCxnSpPr>
                <a:stCxn id="99" idx="3"/>
              </p:cNvCxnSpPr>
              <p:nvPr/>
            </p:nvCxnSpPr>
            <p:spPr>
              <a:xfrm flipH="1">
                <a:off x="2730900" y="3776892"/>
                <a:ext cx="567281" cy="32918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278623" y="3661702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101" idx="5"/>
                <a:endCxn id="99" idx="1"/>
              </p:cNvCxnSpPr>
              <p:nvPr/>
            </p:nvCxnSpPr>
            <p:spPr>
              <a:xfrm>
                <a:off x="2699039" y="3398452"/>
                <a:ext cx="599142" cy="2830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>
              <a:off x="5188149" y="4812268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88149" y="5591715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92596" y="3200400"/>
            <a:ext cx="1860804" cy="432599"/>
            <a:chOff x="6292596" y="3200400"/>
            <a:chExt cx="1860804" cy="432599"/>
          </a:xfrm>
        </p:grpSpPr>
        <p:sp>
          <p:nvSpPr>
            <p:cNvPr id="33" name="Up Arrow 32"/>
            <p:cNvSpPr/>
            <p:nvPr/>
          </p:nvSpPr>
          <p:spPr>
            <a:xfrm rot="16200000">
              <a:off x="6320898" y="3172098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25701" y="3200400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on-bipartite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92596" y="5029200"/>
            <a:ext cx="1557086" cy="432599"/>
            <a:chOff x="6292596" y="5029200"/>
            <a:chExt cx="1557086" cy="432599"/>
          </a:xfrm>
        </p:grpSpPr>
        <p:sp>
          <p:nvSpPr>
            <p:cNvPr id="34" name="TextBox 33"/>
            <p:cNvSpPr txBox="1"/>
            <p:nvPr/>
          </p:nvSpPr>
          <p:spPr>
            <a:xfrm>
              <a:off x="6858000" y="5040868"/>
              <a:ext cx="9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bipartite</a:t>
              </a:r>
              <a:endParaRPr lang="en-US" dirty="0"/>
            </a:p>
          </p:txBody>
        </p:sp>
        <p:sp>
          <p:nvSpPr>
            <p:cNvPr id="117" name="Up Arrow 116"/>
            <p:cNvSpPr/>
            <p:nvPr/>
          </p:nvSpPr>
          <p:spPr>
            <a:xfrm rot="16200000">
              <a:off x="6320898" y="5000898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76200" y="3135868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Odd length cycle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6200" y="5040868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Even length cycle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2438400" y="4495800"/>
            <a:ext cx="368699" cy="1512332"/>
            <a:chOff x="2438400" y="4495800"/>
            <a:chExt cx="368699" cy="1512332"/>
          </a:xfrm>
        </p:grpSpPr>
        <p:sp>
          <p:nvSpPr>
            <p:cNvPr id="78" name="TextBox 77"/>
            <p:cNvSpPr txBox="1"/>
            <p:nvPr/>
          </p:nvSpPr>
          <p:spPr>
            <a:xfrm>
              <a:off x="2497399" y="5638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38400" y="4495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708583" y="4507468"/>
            <a:ext cx="334917" cy="1512332"/>
            <a:chOff x="3708583" y="4507468"/>
            <a:chExt cx="334917" cy="1512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08583" y="5650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733800" y="4507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111899" y="4495800"/>
            <a:ext cx="330017" cy="1524000"/>
            <a:chOff x="3111899" y="4495800"/>
            <a:chExt cx="330017" cy="1524000"/>
          </a:xfrm>
        </p:grpSpPr>
        <p:sp>
          <p:nvSpPr>
            <p:cNvPr id="104" name="TextBox 103"/>
            <p:cNvSpPr txBox="1"/>
            <p:nvPr/>
          </p:nvSpPr>
          <p:spPr>
            <a:xfrm>
              <a:off x="3111899" y="56504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4495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317568" y="2514600"/>
            <a:ext cx="330632" cy="1653064"/>
            <a:chOff x="3111284" y="2526268"/>
            <a:chExt cx="330632" cy="1653064"/>
          </a:xfrm>
        </p:grpSpPr>
        <p:sp>
          <p:nvSpPr>
            <p:cNvPr id="132" name="TextBox 131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343400" y="4495800"/>
            <a:ext cx="330017" cy="1524000"/>
            <a:chOff x="3111899" y="4495800"/>
            <a:chExt cx="330017" cy="1524000"/>
          </a:xfrm>
        </p:grpSpPr>
        <p:sp>
          <p:nvSpPr>
            <p:cNvPr id="135" name="TextBox 134"/>
            <p:cNvSpPr txBox="1"/>
            <p:nvPr/>
          </p:nvSpPr>
          <p:spPr>
            <a:xfrm>
              <a:off x="3111899" y="56504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124200" y="4495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715000" y="2537936"/>
            <a:ext cx="330632" cy="1653064"/>
            <a:chOff x="3111284" y="2526268"/>
            <a:chExt cx="330632" cy="1653064"/>
          </a:xfrm>
        </p:grpSpPr>
        <p:sp>
          <p:nvSpPr>
            <p:cNvPr id="103" name="TextBox 102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00500" y="2514600"/>
            <a:ext cx="309700" cy="1664732"/>
            <a:chOff x="3733800" y="2514600"/>
            <a:chExt cx="309700" cy="1664732"/>
          </a:xfrm>
        </p:grpSpPr>
        <p:sp>
          <p:nvSpPr>
            <p:cNvPr id="108" name="TextBox 107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105400" y="4431268"/>
            <a:ext cx="309700" cy="1664732"/>
            <a:chOff x="3733800" y="2514600"/>
            <a:chExt cx="309700" cy="1664732"/>
          </a:xfrm>
        </p:grpSpPr>
        <p:sp>
          <p:nvSpPr>
            <p:cNvPr id="111" name="TextBox 110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930684" y="5105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7" grpId="0"/>
      <p:bldP spid="120" grpId="0"/>
      <p:bldP spid="121" grpId="0"/>
      <p:bldP spid="1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Subgraph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of a graph </a:t>
            </a:r>
            <a:r>
              <a:rPr lang="en-US" sz="2400" b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=(</a:t>
            </a:r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E</a:t>
            </a:r>
            <a:r>
              <a:rPr lang="en-US" sz="2400" dirty="0" smtClean="0"/>
              <a:t>) </a:t>
            </a:r>
          </a:p>
          <a:p>
            <a:pPr marL="0" indent="0">
              <a:buNone/>
            </a:pPr>
            <a:r>
              <a:rPr lang="en-US" sz="2400" dirty="0" smtClean="0"/>
              <a:t>is a graph </a:t>
            </a:r>
            <a:r>
              <a:rPr lang="en-US" sz="2400" b="1" dirty="0" smtClean="0">
                <a:solidFill>
                  <a:srgbClr val="0070C0"/>
                </a:solidFill>
              </a:rPr>
              <a:t>G’</a:t>
            </a:r>
            <a:r>
              <a:rPr lang="en-US" sz="2400" dirty="0" smtClean="0"/>
              <a:t>=(</a:t>
            </a:r>
            <a:r>
              <a:rPr lang="en-US" sz="2400" b="1" dirty="0" smtClean="0">
                <a:solidFill>
                  <a:srgbClr val="0070C0"/>
                </a:solidFill>
              </a:rPr>
              <a:t>V’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E</a:t>
            </a:r>
            <a:r>
              <a:rPr lang="en-US" sz="2400" dirty="0" smtClean="0"/>
              <a:t>’) such that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V’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⊆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V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E’</a:t>
            </a:r>
            <a:r>
              <a:rPr lang="en-US" sz="2400" dirty="0" smtClean="0"/>
              <a:t> </a:t>
            </a:r>
            <a:r>
              <a:rPr lang="en-US" sz="2400" dirty="0">
                <a:latin typeface="Cambria Math"/>
                <a:ea typeface="Cambria Math"/>
              </a:rPr>
              <a:t>⊆ </a:t>
            </a:r>
            <a:r>
              <a:rPr lang="en-US" sz="2400" b="1" dirty="0" smtClean="0">
                <a:solidFill>
                  <a:srgbClr val="0070C0"/>
                </a:solidFill>
              </a:rPr>
              <a:t>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has a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which is </a:t>
            </a:r>
            <a:r>
              <a:rPr lang="en-US" sz="2000" b="1" dirty="0" smtClean="0"/>
              <a:t>an odd cycle</a:t>
            </a:r>
            <a:r>
              <a:rPr lang="en-US" sz="2000" dirty="0" smtClean="0"/>
              <a:t>, is </a:t>
            </a:r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bipartite ?</a:t>
            </a:r>
          </a:p>
          <a:p>
            <a:pPr marL="0" indent="0">
              <a:buNone/>
            </a:pPr>
            <a:r>
              <a:rPr lang="en-US" sz="2000" dirty="0" smtClean="0"/>
              <a:t>Answer: </a:t>
            </a:r>
            <a:r>
              <a:rPr lang="en-US" sz="2000" b="1" dirty="0" smtClean="0"/>
              <a:t>No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28956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/>
                <a:ea typeface="Cambria Math"/>
              </a:rPr>
              <a:t>∩ </a:t>
            </a:r>
            <a:r>
              <a:rPr lang="en-US" sz="2400" dirty="0">
                <a:latin typeface="Cambria Math"/>
                <a:ea typeface="Cambria Math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ambria Math"/>
                <a:ea typeface="Cambria Math"/>
              </a:rPr>
              <a:t>V’</a:t>
            </a:r>
            <a:r>
              <a:rPr lang="en-US" sz="2400" dirty="0">
                <a:latin typeface="Cambria Math"/>
                <a:ea typeface="Cambria Math"/>
              </a:rPr>
              <a:t> ⨯ </a:t>
            </a:r>
            <a:r>
              <a:rPr lang="en-US" sz="2400" b="1" dirty="0">
                <a:solidFill>
                  <a:srgbClr val="0070C0"/>
                </a:solidFill>
                <a:latin typeface="Cambria Math"/>
                <a:ea typeface="Cambria Math"/>
              </a:rPr>
              <a:t>V</a:t>
            </a:r>
            <a:r>
              <a:rPr lang="en-US" sz="24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’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4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Is a tree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Answer: Yes</a:t>
            </a:r>
          </a:p>
          <a:p>
            <a:pPr marL="0" indent="0">
              <a:buNone/>
            </a:pPr>
            <a:r>
              <a:rPr lang="en-US" sz="2000" dirty="0" smtClean="0"/>
              <a:t>Even </a:t>
            </a:r>
            <a:r>
              <a:rPr lang="en-US" sz="2000" dirty="0"/>
              <a:t>level vertices:  </a:t>
            </a:r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Odd level vertices:  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43000" y="2350532"/>
            <a:ext cx="6324600" cy="2297668"/>
            <a:chOff x="1143000" y="2350532"/>
            <a:chExt cx="6324600" cy="229766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219200" y="2350532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43000" y="28956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143000" y="35052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43000" y="40386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143000" y="46482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600200" y="2242116"/>
            <a:ext cx="4724400" cy="2558484"/>
            <a:chOff x="1600200" y="2236232"/>
            <a:chExt cx="4724400" cy="2558484"/>
          </a:xfrm>
        </p:grpSpPr>
        <p:sp>
          <p:nvSpPr>
            <p:cNvPr id="25" name="Oval 24"/>
            <p:cNvSpPr/>
            <p:nvPr/>
          </p:nvSpPr>
          <p:spPr>
            <a:xfrm>
              <a:off x="1600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8" idx="7"/>
              <a:endCxn id="23" idx="3"/>
            </p:cNvCxnSpPr>
            <p:nvPr/>
          </p:nvCxnSpPr>
          <p:spPr>
            <a:xfrm flipV="1">
              <a:off x="2371003" y="3538938"/>
              <a:ext cx="538561" cy="442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876086" y="33438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4"/>
              <a:endCxn id="29" idx="0"/>
            </p:cNvCxnSpPr>
            <p:nvPr/>
          </p:nvCxnSpPr>
          <p:spPr>
            <a:xfrm>
              <a:off x="2990386" y="3572416"/>
              <a:ext cx="22302" cy="3751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495907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7"/>
              <a:endCxn id="19" idx="3"/>
            </p:cNvCxnSpPr>
            <p:nvPr/>
          </p:nvCxnSpPr>
          <p:spPr>
            <a:xfrm flipV="1">
              <a:off x="3691029" y="2431354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1343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  <a:endCxn id="15" idx="0"/>
            </p:cNvCxnSpPr>
            <p:nvPr/>
          </p:nvCxnSpPr>
          <p:spPr>
            <a:xfrm>
              <a:off x="42486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03852" y="275569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9" idx="5"/>
              <a:endCxn id="17" idx="1"/>
            </p:cNvCxnSpPr>
            <p:nvPr/>
          </p:nvCxnSpPr>
          <p:spPr>
            <a:xfrm>
              <a:off x="4329436" y="2431354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1343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7" idx="5"/>
              <a:endCxn id="12" idx="0"/>
            </p:cNvCxnSpPr>
            <p:nvPr/>
          </p:nvCxnSpPr>
          <p:spPr>
            <a:xfrm>
              <a:off x="4998974" y="2950815"/>
              <a:ext cx="449326" cy="4436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34000" y="339451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339451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75881" y="3947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98388" y="3947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43685" y="3981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3" idx="5"/>
              <a:endCxn id="30" idx="1"/>
            </p:cNvCxnSpPr>
            <p:nvPr/>
          </p:nvCxnSpPr>
          <p:spPr>
            <a:xfrm>
              <a:off x="3071208" y="3538938"/>
              <a:ext cx="605955" cy="475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7" idx="0"/>
              <a:endCxn id="17" idx="3"/>
            </p:cNvCxnSpPr>
            <p:nvPr/>
          </p:nvCxnSpPr>
          <p:spPr>
            <a:xfrm flipV="1">
              <a:off x="4533900" y="2950815"/>
              <a:ext cx="303430" cy="4436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1" idx="3"/>
              <a:endCxn id="23" idx="7"/>
            </p:cNvCxnSpPr>
            <p:nvPr/>
          </p:nvCxnSpPr>
          <p:spPr>
            <a:xfrm flipH="1">
              <a:off x="3071208" y="2951744"/>
              <a:ext cx="458177" cy="425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8" idx="3"/>
              <a:endCxn id="25" idx="7"/>
            </p:cNvCxnSpPr>
            <p:nvPr/>
          </p:nvCxnSpPr>
          <p:spPr>
            <a:xfrm flipH="1">
              <a:off x="1795322" y="4142654"/>
              <a:ext cx="414037" cy="386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0" idx="7"/>
              <a:endCxn id="58" idx="3"/>
            </p:cNvCxnSpPr>
            <p:nvPr/>
          </p:nvCxnSpPr>
          <p:spPr>
            <a:xfrm flipV="1">
              <a:off x="4874452" y="4176132"/>
              <a:ext cx="560863" cy="423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401837" y="3981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4"/>
              <a:endCxn id="61" idx="0"/>
            </p:cNvCxnSpPr>
            <p:nvPr/>
          </p:nvCxnSpPr>
          <p:spPr>
            <a:xfrm>
              <a:off x="5516137" y="4209610"/>
              <a:ext cx="0" cy="3565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4679330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401837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096000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5"/>
              <a:endCxn id="62" idx="1"/>
            </p:cNvCxnSpPr>
            <p:nvPr/>
          </p:nvCxnSpPr>
          <p:spPr>
            <a:xfrm>
              <a:off x="5596959" y="4176132"/>
              <a:ext cx="532519" cy="423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4"/>
              <a:endCxn id="58" idx="0"/>
            </p:cNvCxnSpPr>
            <p:nvPr/>
          </p:nvCxnSpPr>
          <p:spPr>
            <a:xfrm>
              <a:off x="5448300" y="3623113"/>
              <a:ext cx="67837" cy="3578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0" y="2209800"/>
            <a:ext cx="301686" cy="2590800"/>
            <a:chOff x="7620000" y="2209800"/>
            <a:chExt cx="301686" cy="2590800"/>
          </a:xfrm>
        </p:grpSpPr>
        <p:sp>
          <p:nvSpPr>
            <p:cNvPr id="8" name="TextBox 7"/>
            <p:cNvSpPr txBox="1"/>
            <p:nvPr/>
          </p:nvSpPr>
          <p:spPr>
            <a:xfrm>
              <a:off x="76200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0" y="4431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8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 smtClean="0"/>
              <a:t> An algorithm for </a:t>
            </a:r>
            <a:r>
              <a:rPr lang="en-US" sz="3200" b="1" dirty="0">
                <a:solidFill>
                  <a:srgbClr val="7030A0"/>
                </a:solidFill>
              </a:rPr>
              <a:t>d</a:t>
            </a:r>
            <a:r>
              <a:rPr lang="en-US" sz="3200" b="1" dirty="0" smtClean="0">
                <a:solidFill>
                  <a:srgbClr val="7030A0"/>
                </a:solidFill>
              </a:rPr>
              <a:t>etermining </a:t>
            </a:r>
            <a:r>
              <a:rPr lang="en-US" sz="3200" b="1" dirty="0"/>
              <a:t>if a </a:t>
            </a:r>
            <a:r>
              <a:rPr lang="en-US" sz="3200" b="1" dirty="0" smtClean="0"/>
              <a:t>given graph </a:t>
            </a:r>
            <a:r>
              <a:rPr lang="en-US" sz="3200" b="1" dirty="0"/>
              <a:t>is </a:t>
            </a:r>
            <a:r>
              <a:rPr lang="en-US" sz="3200" b="1" dirty="0">
                <a:solidFill>
                  <a:srgbClr val="7030A0"/>
                </a:solidFill>
              </a:rPr>
              <a:t>bipartite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Assumption: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graph is a </a:t>
            </a:r>
            <a:r>
              <a:rPr lang="en-US" sz="2400" b="1" u="sng" dirty="0" smtClean="0">
                <a:solidFill>
                  <a:srgbClr val="002060"/>
                </a:solidFill>
              </a:rPr>
              <a:t>single </a:t>
            </a:r>
            <a:r>
              <a:rPr lang="en-US" sz="2400" b="1" dirty="0" smtClean="0">
                <a:solidFill>
                  <a:srgbClr val="7030A0"/>
                </a:solidFill>
              </a:rPr>
              <a:t>connected component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Compute a BFS tree at any vertex </a:t>
            </a:r>
            <a:r>
              <a:rPr lang="en-US" sz="3200" b="1" dirty="0" smtClean="0">
                <a:solidFill>
                  <a:srgbClr val="0070C0"/>
                </a:solidFill>
              </a:rPr>
              <a:t>x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38425" cy="433864"/>
            <a:chOff x="1560213" y="5421868"/>
            <a:chExt cx="6138425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76114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114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3390900"/>
            <a:ext cx="2286000" cy="266700"/>
            <a:chOff x="3124200" y="3390900"/>
            <a:chExt cx="2286000" cy="266700"/>
          </a:xfrm>
        </p:grpSpPr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004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Down Ribbon 9"/>
          <p:cNvSpPr/>
          <p:nvPr/>
        </p:nvSpPr>
        <p:spPr>
          <a:xfrm>
            <a:off x="5410200" y="3878875"/>
            <a:ext cx="2971800" cy="8485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The BFS tree is  bipartite. Now place the non tree edges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3" name="Down Ribbon 92"/>
          <p:cNvSpPr/>
          <p:nvPr/>
        </p:nvSpPr>
        <p:spPr>
          <a:xfrm>
            <a:off x="3581400" y="1066800"/>
            <a:ext cx="2971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If every </a:t>
            </a:r>
            <a:r>
              <a:rPr lang="en-US" sz="1600" dirty="0" err="1" smtClean="0">
                <a:solidFill>
                  <a:srgbClr val="002060"/>
                </a:solidFill>
              </a:rPr>
              <a:t>nontree</a:t>
            </a:r>
            <a:r>
              <a:rPr lang="en-US" sz="1600" dirty="0" smtClean="0">
                <a:solidFill>
                  <a:srgbClr val="002060"/>
                </a:solidFill>
              </a:rPr>
              <a:t> edge goes between two consecutive levels, what can we say ?</a:t>
            </a:r>
            <a:endParaRPr lang="en-US" sz="1600" dirty="0">
              <a:solidFill>
                <a:srgbClr val="00206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81800" y="1219200"/>
            <a:ext cx="1952779" cy="948154"/>
            <a:chOff x="6945260" y="1383268"/>
            <a:chExt cx="1952779" cy="948154"/>
          </a:xfrm>
        </p:grpSpPr>
        <p:sp>
          <p:nvSpPr>
            <p:cNvPr id="12" name="Smiley Face 11"/>
            <p:cNvSpPr/>
            <p:nvPr/>
          </p:nvSpPr>
          <p:spPr>
            <a:xfrm>
              <a:off x="7696200" y="1383268"/>
              <a:ext cx="558546" cy="6096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5260" y="1992868"/>
              <a:ext cx="1952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graph is bipartite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2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8" grpId="0"/>
      <p:bldP spid="10" grpId="0" animBg="1"/>
      <p:bldP spid="10" grpId="1" animBg="1"/>
      <p:bldP spid="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Observation:</a:t>
            </a:r>
          </a:p>
          <a:p>
            <a:pPr marL="0" indent="0">
              <a:buNone/>
            </a:pPr>
            <a:r>
              <a:rPr lang="en-US" sz="2000" dirty="0" smtClean="0"/>
              <a:t>If every non-tree edge goes between </a:t>
            </a:r>
            <a:r>
              <a:rPr lang="en-US" sz="2000" u="sng" dirty="0" smtClean="0"/>
              <a:t>two consecutive levels</a:t>
            </a:r>
            <a:r>
              <a:rPr lang="en-US" sz="2000" dirty="0" smtClean="0"/>
              <a:t> of </a:t>
            </a:r>
            <a:r>
              <a:rPr lang="en-US" sz="2000" b="1" dirty="0" smtClean="0"/>
              <a:t>BFS </a:t>
            </a:r>
            <a:r>
              <a:rPr lang="en-US" sz="2000" dirty="0" smtClean="0"/>
              <a:t>tree,</a:t>
            </a:r>
          </a:p>
          <a:p>
            <a:pPr marL="0" indent="0">
              <a:buNone/>
            </a:pPr>
            <a:r>
              <a:rPr lang="en-US" sz="2000" dirty="0" smtClean="0"/>
              <a:t> then the graph is bipartite.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sz="2000" dirty="0"/>
              <a:t>What if there is an edge with both end points at same level 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if there is an edge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3390900"/>
            <a:ext cx="2286000" cy="266700"/>
            <a:chOff x="3124200" y="3390900"/>
            <a:chExt cx="2286000" cy="266700"/>
          </a:xfrm>
        </p:grpSpPr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c 115"/>
          <p:cNvSpPr/>
          <p:nvPr/>
        </p:nvSpPr>
        <p:spPr>
          <a:xfrm rot="18950055">
            <a:off x="2671192" y="5363566"/>
            <a:ext cx="1820416" cy="1625529"/>
          </a:xfrm>
          <a:prstGeom prst="arc">
            <a:avLst>
              <a:gd name="adj1" fmla="val 16200000"/>
              <a:gd name="adj2" fmla="val 2784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004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/>
          <p:cNvCxnSpPr>
            <a:stCxn id="31" idx="3"/>
          </p:cNvCxnSpPr>
          <p:nvPr/>
        </p:nvCxnSpPr>
        <p:spPr>
          <a:xfrm flipH="1">
            <a:off x="2971800" y="4995722"/>
            <a:ext cx="490678" cy="60035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40540" y="4309922"/>
            <a:ext cx="879060" cy="490678"/>
            <a:chOff x="3540540" y="4309922"/>
            <a:chExt cx="879060" cy="490678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405636" y="4309922"/>
              <a:ext cx="13964" cy="490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31" idx="0"/>
            </p:cNvCxnSpPr>
            <p:nvPr/>
          </p:nvCxnSpPr>
          <p:spPr>
            <a:xfrm>
              <a:off x="3540540" y="4333458"/>
              <a:ext cx="2760" cy="46714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018928" y="528935"/>
            <a:ext cx="48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 both end points at </a:t>
            </a:r>
            <a:r>
              <a:rPr lang="en-US" sz="2400" b="1" u="sng" dirty="0"/>
              <a:t>same</a:t>
            </a:r>
            <a:r>
              <a:rPr lang="en-US" sz="2400" b="1" dirty="0"/>
              <a:t> level </a:t>
            </a:r>
            <a:r>
              <a:rPr lang="en-US" sz="2400" b="1" dirty="0" smtClean="0"/>
              <a:t>?</a:t>
            </a:r>
            <a:endParaRPr lang="en-US" sz="2400" dirty="0"/>
          </a:p>
        </p:txBody>
      </p:sp>
      <p:sp>
        <p:nvSpPr>
          <p:cNvPr id="12" name="Cloud Callout 11"/>
          <p:cNvSpPr/>
          <p:nvPr/>
        </p:nvSpPr>
        <p:spPr>
          <a:xfrm>
            <a:off x="6019800" y="1143000"/>
            <a:ext cx="2514600" cy="1222248"/>
          </a:xfrm>
          <a:prstGeom prst="cloudCallout">
            <a:avLst>
              <a:gd name="adj1" fmla="val 27077"/>
              <a:gd name="adj2" fmla="val 6931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spot an </a:t>
            </a:r>
            <a:r>
              <a:rPr lang="en-US" b="1" dirty="0" smtClean="0">
                <a:solidFill>
                  <a:schemeClr val="tx1"/>
                </a:solidFill>
              </a:rPr>
              <a:t>odd length cycle</a:t>
            </a:r>
            <a:r>
              <a:rPr lang="en-US" dirty="0" smtClean="0">
                <a:solidFill>
                  <a:schemeClr val="tx1"/>
                </a:solidFill>
              </a:rPr>
              <a:t> here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Down Ribbon 114"/>
              <p:cNvSpPr/>
              <p:nvPr/>
            </p:nvSpPr>
            <p:spPr>
              <a:xfrm>
                <a:off x="2210624" y="952758"/>
                <a:ext cx="4570352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Keep following parent pointer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6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simultaneously until we reach a common ancestor. What do we get  ?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5" name="Down Ribbon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624" y="952758"/>
                <a:ext cx="4570352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6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6" grpId="0" animBg="1"/>
      <p:bldP spid="96" grpId="0"/>
      <p:bldP spid="12" grpId="0" animBg="1"/>
      <p:bldP spid="12" grpId="1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286714" y="33909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006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816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1242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862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c 115"/>
          <p:cNvSpPr/>
          <p:nvPr/>
        </p:nvSpPr>
        <p:spPr>
          <a:xfrm rot="18950055">
            <a:off x="2671192" y="5363566"/>
            <a:ext cx="1820416" cy="1625529"/>
          </a:xfrm>
          <a:prstGeom prst="arc">
            <a:avLst>
              <a:gd name="adj1" fmla="val 16200000"/>
              <a:gd name="adj2" fmla="val 2784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>
            <a:stCxn id="11" idx="5"/>
            <a:endCxn id="69" idx="1"/>
          </p:cNvCxnSpPr>
          <p:nvPr/>
        </p:nvCxnSpPr>
        <p:spPr>
          <a:xfrm>
            <a:off x="3805329" y="2958790"/>
            <a:ext cx="76249" cy="503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" idx="3"/>
            <a:endCxn id="68" idx="0"/>
          </p:cNvCxnSpPr>
          <p:nvPr/>
        </p:nvCxnSpPr>
        <p:spPr>
          <a:xfrm flipH="1">
            <a:off x="3200400" y="2958790"/>
            <a:ext cx="443285" cy="47021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7" idx="4"/>
            <a:endCxn id="19" idx="0"/>
          </p:cNvCxnSpPr>
          <p:nvPr/>
        </p:nvCxnSpPr>
        <p:spPr>
          <a:xfrm>
            <a:off x="4362914" y="2985222"/>
            <a:ext cx="0" cy="405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5" idx="4"/>
            <a:endCxn id="66" idx="0"/>
          </p:cNvCxnSpPr>
          <p:nvPr/>
        </p:nvCxnSpPr>
        <p:spPr>
          <a:xfrm flipH="1">
            <a:off x="4876800" y="2991339"/>
            <a:ext cx="155652" cy="4376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5" idx="5"/>
            <a:endCxn id="67" idx="0"/>
          </p:cNvCxnSpPr>
          <p:nvPr/>
        </p:nvCxnSpPr>
        <p:spPr>
          <a:xfrm>
            <a:off x="5113274" y="2957861"/>
            <a:ext cx="144526" cy="471139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/>
          <p:cNvCxnSpPr>
            <a:stCxn id="31" idx="3"/>
          </p:cNvCxnSpPr>
          <p:nvPr/>
        </p:nvCxnSpPr>
        <p:spPr>
          <a:xfrm flipH="1">
            <a:off x="2971800" y="4995722"/>
            <a:ext cx="490678" cy="60035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40540" y="4309922"/>
            <a:ext cx="879060" cy="490678"/>
            <a:chOff x="3540540" y="4309922"/>
            <a:chExt cx="879060" cy="490678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405636" y="4309922"/>
              <a:ext cx="13964" cy="490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31" idx="0"/>
            </p:cNvCxnSpPr>
            <p:nvPr/>
          </p:nvCxnSpPr>
          <p:spPr>
            <a:xfrm>
              <a:off x="3540540" y="4333458"/>
              <a:ext cx="2760" cy="46714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936514" y="762000"/>
            <a:ext cx="1783758" cy="1466798"/>
            <a:chOff x="7042944" y="1078468"/>
            <a:chExt cx="1783758" cy="1466798"/>
          </a:xfrm>
        </p:grpSpPr>
        <p:sp>
          <p:nvSpPr>
            <p:cNvPr id="125" name="Smiley Face 124"/>
            <p:cNvSpPr/>
            <p:nvPr/>
          </p:nvSpPr>
          <p:spPr>
            <a:xfrm>
              <a:off x="7659092" y="1078468"/>
              <a:ext cx="600738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042944" y="1960491"/>
                  <a:ext cx="178375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An odd cycle </a:t>
                  </a:r>
                </a:p>
                <a:p>
                  <a:r>
                    <a:rPr lang="en-US" sz="1600" dirty="0" smtClean="0"/>
                    <a:t>containing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sz="16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a14:m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944" y="1960491"/>
                  <a:ext cx="1783758" cy="5847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055" t="-3125" r="-4110" b="-125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Oval 135"/>
          <p:cNvSpPr/>
          <p:nvPr/>
        </p:nvSpPr>
        <p:spPr>
          <a:xfrm>
            <a:off x="34290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2672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69" idx="3"/>
          </p:cNvCxnSpPr>
          <p:nvPr/>
        </p:nvCxnSpPr>
        <p:spPr>
          <a:xfrm flipH="1">
            <a:off x="3581400" y="3624122"/>
            <a:ext cx="338278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9" idx="5"/>
            <a:endCxn id="137" idx="0"/>
          </p:cNvCxnSpPr>
          <p:nvPr/>
        </p:nvCxnSpPr>
        <p:spPr>
          <a:xfrm>
            <a:off x="4081322" y="3624122"/>
            <a:ext cx="300178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Observation: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If there is </a:t>
            </a:r>
            <a:r>
              <a:rPr lang="en-US" sz="2000" b="1" dirty="0" smtClean="0"/>
              <a:t> any</a:t>
            </a:r>
            <a:r>
              <a:rPr lang="en-US" sz="2000" dirty="0" smtClean="0"/>
              <a:t> non-tree edge with                 ? </a:t>
            </a:r>
          </a:p>
          <a:p>
            <a:pPr marL="0" indent="0">
              <a:buNone/>
            </a:pPr>
            <a:r>
              <a:rPr lang="en-US" sz="2000" dirty="0" smtClean="0"/>
              <a:t>then the graph has </a:t>
            </a:r>
            <a:r>
              <a:rPr lang="en-US" sz="2000" b="1" dirty="0" smtClean="0"/>
              <a:t>an odd length cycle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Hence the graph is </a:t>
            </a:r>
            <a:r>
              <a:rPr lang="en-US" sz="2000" b="1" dirty="0" smtClean="0"/>
              <a:t>not</a:t>
            </a:r>
            <a:r>
              <a:rPr lang="en-US" sz="2000" dirty="0" smtClean="0"/>
              <a:t> bipartite.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876490"/>
            <a:ext cx="379732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both </a:t>
            </a:r>
            <a:r>
              <a:rPr lang="en-US" sz="2000" dirty="0"/>
              <a:t>endpoints </a:t>
            </a:r>
            <a:r>
              <a:rPr lang="en-US" sz="2000" dirty="0" smtClean="0"/>
              <a:t> </a:t>
            </a:r>
            <a:r>
              <a:rPr lang="en-US" sz="2000" u="sng" dirty="0"/>
              <a:t>at the same level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0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Theorem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time algorithm to </a:t>
                </a:r>
                <a:r>
                  <a:rPr lang="en-US" sz="2000" dirty="0" smtClean="0"/>
                  <a:t>determine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/>
                  <a:t>if a given graph is </a:t>
                </a:r>
                <a:r>
                  <a:rPr lang="en-US" sz="2000" b="1" dirty="0" smtClean="0"/>
                  <a:t>bipartite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In the next 3 </a:t>
                </a:r>
                <a:r>
                  <a:rPr lang="en-US" sz="2000" dirty="0" err="1" smtClean="0"/>
                  <a:t>classs</a:t>
                </a:r>
                <a:r>
                  <a:rPr lang="en-US" sz="2000" dirty="0" smtClean="0"/>
                  <a:t>, we are going to discuss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: the most nontrivial, elegant graph traversal technique with wide applications.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Make sure you attend these 3 classes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3124200"/>
            <a:ext cx="213936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Depth First Traversal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6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BFS Traversal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3952964" y="1600200"/>
            <a:ext cx="4733836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676436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2981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81236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24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24645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308805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14836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71012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124236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981236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BFS traversal </a:t>
                </a:r>
                <a:r>
                  <a:rPr lang="en-US" sz="3200" b="1" dirty="0" smtClean="0"/>
                  <a:t>of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i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from a vertex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Not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IsEmptyQueue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)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if (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= ∞</a:t>
                </a:r>
                <a:r>
                  <a:rPr lang="en-US" sz="2000" b="1" dirty="0" smtClean="0">
                    <a:sym typeface="Wingdings" pitchFamily="2" charset="2"/>
                  </a:rPr>
                  <a:t>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</a:t>
                </a:r>
                <a:r>
                  <a:rPr lang="en-US" sz="2000" dirty="0" smtClean="0">
                    <a:sym typeface="Wingdings" pitchFamily="2" charset="2"/>
                  </a:rPr>
                  <a:t>{ 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+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 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, and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false</a:t>
                </a:r>
                <a:r>
                  <a:rPr lang="en-US" dirty="0" smtClean="0"/>
                  <a:t>.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32" t="-9836" r="-3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 smtClean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75" t="-9836" r="-479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 smtClean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804" t="-9836" r="-436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//Initially 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∞  </a:t>
                </a:r>
                <a:r>
                  <a:rPr lang="en-US" dirty="0">
                    <a:sym typeface="Wingdings" pitchFamily="2" charset="2"/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89" t="-9836" r="-154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</a:t>
                </a:r>
                <a:r>
                  <a:rPr lang="en-US" b="1" dirty="0" err="1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7030A0"/>
                    </a:solidFill>
                  </a:rPr>
                  <a:t>Q</a:t>
                </a:r>
                <a:r>
                  <a:rPr lang="en-US" dirty="0" smtClean="0">
                    <a:sym typeface="Wingdings" pitchFamily="2" charset="2"/>
                  </a:rPr>
                  <a:t>);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9836" r="-5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Observations about BFS(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) 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Observations: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Any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enters the queue at most once.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Before entering the queue,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) is updated.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When a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is </a:t>
                </a:r>
                <a:r>
                  <a:rPr lang="en-US" sz="1800" dirty="0" err="1" smtClean="0"/>
                  <a:t>dequeued</a:t>
                </a:r>
                <a:r>
                  <a:rPr lang="en-US" sz="1800" dirty="0" smtClean="0"/>
                  <a:t>, </a:t>
                </a:r>
              </a:p>
              <a:p>
                <a:pPr lvl="1"/>
                <a:r>
                  <a:rPr lang="en-US" sz="1800" dirty="0" smtClean="0"/>
                  <a:t>its </a:t>
                </a:r>
                <a:r>
                  <a:rPr lang="en-US" sz="1800" u="sng" dirty="0" smtClean="0"/>
                  <a:t>distance</a:t>
                </a:r>
                <a:r>
                  <a:rPr lang="en-US" sz="1800" dirty="0" smtClean="0"/>
                  <a:t> is </a:t>
                </a:r>
                <a:r>
                  <a:rPr lang="en-US" sz="1800" b="1" dirty="0" smtClean="0"/>
                  <a:t>computed</a:t>
                </a:r>
                <a:r>
                  <a:rPr lang="en-US" sz="1800" dirty="0" smtClean="0"/>
                  <a:t>, </a:t>
                </a:r>
              </a:p>
              <a:p>
                <a:pPr lvl="1"/>
                <a:r>
                  <a:rPr lang="en-US" sz="1800" dirty="0" smtClean="0"/>
                  <a:t>It is </a:t>
                </a:r>
                <a:r>
                  <a:rPr lang="en-US" sz="1800" b="1" dirty="0" err="1" smtClean="0"/>
                  <a:t>enqueued</a:t>
                </a:r>
                <a:r>
                  <a:rPr lang="en-US" sz="1800" dirty="0" smtClean="0"/>
                  <a:t>.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A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in the queue </a:t>
                </a:r>
                <a:r>
                  <a:rPr lang="en-US" sz="1800" b="1" dirty="0" smtClean="0"/>
                  <a:t>is surely removed </a:t>
                </a:r>
                <a:r>
                  <a:rPr lang="en-US" sz="1800" dirty="0" smtClean="0"/>
                  <a:t>from the queue during the algorithm.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33800" y="3581400"/>
                <a:ext cx="4696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processes</a:t>
                </a:r>
                <a:r>
                  <a:rPr lang="en-US" dirty="0"/>
                  <a:t> all its </a:t>
                </a:r>
                <a:r>
                  <a:rPr lang="en-US" b="1" u="sng" dirty="0" smtClean="0"/>
                  <a:t>unvisited</a:t>
                </a:r>
                <a:r>
                  <a:rPr lang="en-US" dirty="0" smtClean="0"/>
                  <a:t> neighbors </a:t>
                </a:r>
                <a:r>
                  <a:rPr lang="en-US" dirty="0" smtClean="0"/>
                  <a:t>as follows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581400"/>
                <a:ext cx="46969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84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Correctness </a:t>
            </a:r>
            <a:r>
              <a:rPr lang="en-US" sz="3200" b="1" dirty="0" smtClean="0"/>
              <a:t>of BFS traversal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   What do we mean by correctness 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/>
                  <a:t>All vertices</a:t>
                </a:r>
                <a:r>
                  <a:rPr lang="en-US" sz="2000" dirty="0" smtClean="0"/>
                  <a:t>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en-US" sz="2000" b="1" dirty="0" smtClean="0"/>
                  <a:t>get visited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Vertices are visited in </a:t>
                </a:r>
                <a:r>
                  <a:rPr lang="en-US" sz="2000" b="1" u="sng" dirty="0" smtClean="0"/>
                  <a:t>non-decreasing</a:t>
                </a:r>
                <a:r>
                  <a:rPr lang="en-US" sz="2000" dirty="0" smtClean="0"/>
                  <a:t> order of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At the end of the algorithm,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is the distance</a:t>
                </a:r>
                <a:r>
                  <a:rPr lang="en-US" sz="2000" dirty="0" smtClean="0"/>
                  <a:t> of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b="-6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The key idea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Partition the vertices according to their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438400"/>
            <a:ext cx="1536545" cy="553868"/>
            <a:chOff x="3648307" y="2438400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8400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8400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3" idx="4"/>
              <a:endCxn id="17" idx="0"/>
            </p:cNvCxnSpPr>
            <p:nvPr/>
          </p:nvCxnSpPr>
          <p:spPr>
            <a:xfrm>
              <a:off x="44010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>
            <a:stCxn id="29" idx="0"/>
            <a:endCxn id="32" idx="0"/>
          </p:cNvCxnSpPr>
          <p:nvPr/>
        </p:nvCxnSpPr>
        <p:spPr>
          <a:xfrm flipV="1">
            <a:off x="4367536" y="4800600"/>
            <a:ext cx="13964" cy="719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24122" y="4995722"/>
            <a:ext cx="1595578" cy="557634"/>
            <a:chOff x="3624122" y="4995722"/>
            <a:chExt cx="1595578" cy="557634"/>
          </a:xfrm>
        </p:grpSpPr>
        <p:cxnSp>
          <p:nvCxnSpPr>
            <p:cNvPr id="28" name="Straight Connector 27"/>
            <p:cNvCxnSpPr>
              <a:stCxn id="31" idx="5"/>
              <a:endCxn id="29" idx="1"/>
            </p:cNvCxnSpPr>
            <p:nvPr/>
          </p:nvCxnSpPr>
          <p:spPr>
            <a:xfrm>
              <a:off x="3624122" y="4995722"/>
              <a:ext cx="662592" cy="557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7"/>
              <a:endCxn id="33" idx="4"/>
            </p:cNvCxnSpPr>
            <p:nvPr/>
          </p:nvCxnSpPr>
          <p:spPr>
            <a:xfrm flipV="1">
              <a:off x="4448358" y="5029200"/>
              <a:ext cx="771342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24200" y="2958790"/>
            <a:ext cx="2286000" cy="698810"/>
            <a:chOff x="3124200" y="2958790"/>
            <a:chExt cx="2286000" cy="698810"/>
          </a:xfrm>
        </p:grpSpPr>
        <p:cxnSp>
          <p:nvCxnSpPr>
            <p:cNvPr id="51" name="Straight Connector 50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15" idx="4"/>
            </p:cNvCxnSpPr>
            <p:nvPr/>
          </p:nvCxnSpPr>
          <p:spPr>
            <a:xfrm flipH="1">
              <a:off x="4956252" y="2991339"/>
              <a:ext cx="114300" cy="488641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" idx="3"/>
            </p:cNvCxnSpPr>
            <p:nvPr/>
          </p:nvCxnSpPr>
          <p:spPr>
            <a:xfrm flipH="1">
              <a:off x="3200400" y="2958790"/>
              <a:ext cx="481385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1" idx="5"/>
            </p:cNvCxnSpPr>
            <p:nvPr/>
          </p:nvCxnSpPr>
          <p:spPr>
            <a:xfrm>
              <a:off x="3843429" y="2958790"/>
              <a:ext cx="111989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30013" y="2985222"/>
              <a:ext cx="203987" cy="4877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671192" y="5363566"/>
            <a:ext cx="2547318" cy="1625529"/>
            <a:chOff x="2671192" y="5363566"/>
            <a:chExt cx="2547318" cy="1625529"/>
          </a:xfrm>
        </p:grpSpPr>
        <p:sp>
          <p:nvSpPr>
            <p:cNvPr id="115" name="Arc 114"/>
            <p:cNvSpPr/>
            <p:nvPr/>
          </p:nvSpPr>
          <p:spPr>
            <a:xfrm rot="18950055">
              <a:off x="4304110" y="5447110"/>
              <a:ext cx="914400" cy="914400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rot="18950055">
              <a:off x="2671192" y="5363566"/>
              <a:ext cx="1820416" cy="1625529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834028" y="3941653"/>
                <a:ext cx="3471772" cy="782747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6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can not have any neighbor from level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or higher.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28" y="3941653"/>
                <a:ext cx="3471772" cy="782747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3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Correctness of 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BFS(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US" sz="3200" b="1" dirty="0" smtClean="0"/>
                  <a:t>traversal</a:t>
                </a:r>
                <a:br>
                  <a:rPr lang="en-US" sz="3200" b="1" dirty="0" smtClean="0"/>
                </a:br>
                <a:r>
                  <a:rPr lang="en-US" sz="2400" b="1" dirty="0" smtClean="0">
                    <a:solidFill>
                      <a:srgbClr val="C00000"/>
                    </a:solidFill>
                  </a:rPr>
                  <a:t>Part 1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All vertices reachable from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get visited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5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 </a:t>
            </a:r>
            <a:r>
              <a:rPr lang="en-US" sz="3200" b="1" dirty="0">
                <a:solidFill>
                  <a:srgbClr val="7030A0"/>
                </a:solidFill>
              </a:rPr>
              <a:t>of </a:t>
            </a:r>
            <a:r>
              <a:rPr lang="en-US" sz="3200" b="1" dirty="0">
                <a:solidFill>
                  <a:srgbClr val="C00000"/>
                </a:solidFill>
              </a:rPr>
              <a:t>Part 1</a:t>
            </a:r>
            <a:r>
              <a:rPr lang="en-US" sz="3200" b="1" dirty="0" smtClean="0">
                <a:solidFill>
                  <a:srgbClr val="7030A0"/>
                </a:solidFill>
              </a:rPr>
              <a:t>  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Theorem: </a:t>
                </a:r>
                <a:r>
                  <a:rPr lang="en-US" sz="1800" dirty="0" smtClean="0"/>
                  <a:t>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reachable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gets visited during </a:t>
                </a:r>
                <a:r>
                  <a:rPr lang="en-US" sz="1800" b="1" dirty="0" smtClean="0"/>
                  <a:t>BFS</a:t>
                </a:r>
                <a:r>
                  <a:rPr lang="en-US" sz="1800" dirty="0" smtClean="0"/>
                  <a:t>(</a:t>
                </a:r>
                <a:r>
                  <a:rPr lang="en-US" sz="1800" b="1" i="1" dirty="0" err="1" smtClean="0">
                    <a:solidFill>
                      <a:srgbClr val="7030A0"/>
                    </a:solidFill>
                  </a:rPr>
                  <a:t>G</a:t>
                </a:r>
                <a:r>
                  <a:rPr lang="en-US" sz="1800" dirty="0" err="1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Proof: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                            </a:t>
                </a:r>
                <a:r>
                  <a:rPr lang="en-US" sz="1800" dirty="0" smtClean="0"/>
                  <a:t>(By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induction</a:t>
                </a:r>
                <a:r>
                  <a:rPr lang="en-US" sz="1800" dirty="0" smtClean="0"/>
                  <a:t> on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              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Inductive Assertion A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Every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at distance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get visited.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Base case: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is the only vertex at distance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Right in the beginning of the algorithm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true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Hence the assertion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) is true.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Induction Hypothesis:  A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is true  for all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&lt;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Induction step: </a:t>
                </a:r>
                <a:r>
                  <a:rPr lang="en-US" sz="1800" dirty="0" smtClean="0"/>
                  <a:t>To prove that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is true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l-GR" sz="1800" dirty="0" smtClean="0"/>
                  <a:t>ϵ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97668"/>
                <a:ext cx="16583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distance from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97668"/>
                <a:ext cx="16583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41" t="-8197" r="-551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8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9684</TotalTime>
  <Words>1518</Words>
  <Application>Microsoft Office PowerPoint</Application>
  <PresentationFormat>On-screen Show (4:3)</PresentationFormat>
  <Paragraphs>447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Structures and Algorithms (CS210A) </vt:lpstr>
      <vt:lpstr> Breadth First Search traversal</vt:lpstr>
      <vt:lpstr>BFS Traversal  in Undirected Graphs</vt:lpstr>
      <vt:lpstr>BFS traversal of G from a vertex x</vt:lpstr>
      <vt:lpstr>Observations about BFS(x) </vt:lpstr>
      <vt:lpstr>Correctness of BFS traversal</vt:lpstr>
      <vt:lpstr>The key idea</vt:lpstr>
      <vt:lpstr>Correctness of  BFS(x) traversal Part 1</vt:lpstr>
      <vt:lpstr>Proof of Part 1  </vt:lpstr>
      <vt:lpstr>BFS traversal of G from a vertex x</vt:lpstr>
      <vt:lpstr>Induction step:  To prove that w ϵ V_i is visited during BFS(x)</vt:lpstr>
      <vt:lpstr>Correctness of  BFS(x) traversal Part 3</vt:lpstr>
      <vt:lpstr> BFS tree</vt:lpstr>
      <vt:lpstr>BFS traversal gives a tree</vt:lpstr>
      <vt:lpstr> A nontrivial application of BFS traversal</vt:lpstr>
      <vt:lpstr>Bipartite graph</vt:lpstr>
      <vt:lpstr>Nontriviality  in determining whether a graph is bipartite</vt:lpstr>
      <vt:lpstr>Bipartite graph</vt:lpstr>
      <vt:lpstr>Bipartite graph</vt:lpstr>
      <vt:lpstr>Bipartite graph</vt:lpstr>
      <vt:lpstr>Subgraph</vt:lpstr>
      <vt:lpstr>Bipartite graph</vt:lpstr>
      <vt:lpstr> An algorithm for determining if a given graph is bipartite </vt:lpstr>
      <vt:lpstr>Compute a BFS tree at any vertex x.</vt:lpstr>
      <vt:lpstr>PowerPoint Presentation</vt:lpstr>
      <vt:lpstr>What if there is an edge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1024</cp:revision>
  <dcterms:created xsi:type="dcterms:W3CDTF">2011-12-03T04:13:03Z</dcterms:created>
  <dcterms:modified xsi:type="dcterms:W3CDTF">2016-03-01T05:46:41Z</dcterms:modified>
</cp:coreProperties>
</file>