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68" r:id="rId2"/>
    <p:sldId id="369" r:id="rId3"/>
    <p:sldId id="363" r:id="rId4"/>
    <p:sldId id="370" r:id="rId5"/>
    <p:sldId id="371" r:id="rId6"/>
    <p:sldId id="372" r:id="rId7"/>
    <p:sldId id="365" r:id="rId8"/>
    <p:sldId id="366" r:id="rId9"/>
    <p:sldId id="373" r:id="rId10"/>
    <p:sldId id="382" r:id="rId11"/>
    <p:sldId id="301" r:id="rId12"/>
    <p:sldId id="374" r:id="rId13"/>
    <p:sldId id="331" r:id="rId14"/>
    <p:sldId id="375" r:id="rId15"/>
    <p:sldId id="376" r:id="rId16"/>
    <p:sldId id="305" r:id="rId17"/>
    <p:sldId id="358" r:id="rId18"/>
    <p:sldId id="381" r:id="rId19"/>
    <p:sldId id="335" r:id="rId20"/>
    <p:sldId id="337" r:id="rId21"/>
    <p:sldId id="378" r:id="rId22"/>
    <p:sldId id="338" r:id="rId23"/>
    <p:sldId id="339" r:id="rId24"/>
    <p:sldId id="340" r:id="rId25"/>
    <p:sldId id="34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25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</a:t>
            </a:r>
            <a:r>
              <a:rPr lang="en-US" sz="2000" b="1" dirty="0" smtClean="0">
                <a:solidFill>
                  <a:srgbClr val="7030A0"/>
                </a:solidFill>
              </a:rPr>
              <a:t>data structure problem </a:t>
            </a:r>
            <a:r>
              <a:rPr lang="en-US" sz="2000" b="1" dirty="0" smtClean="0">
                <a:solidFill>
                  <a:schemeClr val="tx1"/>
                </a:solidFill>
              </a:rPr>
              <a:t>for graphs.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Depth First Search (</a:t>
            </a:r>
            <a:r>
              <a:rPr lang="en-US" sz="2000" b="1" dirty="0">
                <a:solidFill>
                  <a:srgbClr val="7030A0"/>
                </a:solidFill>
              </a:rPr>
              <a:t>DFS</a:t>
            </a:r>
            <a:r>
              <a:rPr lang="en-US" sz="2000" b="1" dirty="0">
                <a:solidFill>
                  <a:schemeClr val="tx1"/>
                </a:solidFill>
              </a:rPr>
              <a:t>) Traversal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Novel application</a:t>
            </a:r>
            <a:r>
              <a:rPr lang="en-US" sz="2000" b="1" dirty="0">
                <a:solidFill>
                  <a:schemeClr val="tx1"/>
                </a:solidFill>
              </a:rPr>
              <a:t>: computing </a:t>
            </a:r>
            <a:r>
              <a:rPr lang="en-US" sz="2000" b="1" dirty="0" err="1">
                <a:solidFill>
                  <a:srgbClr val="C00000"/>
                </a:solidFill>
              </a:rPr>
              <a:t>biconnected</a:t>
            </a:r>
            <a:r>
              <a:rPr lang="en-US" sz="2000" b="1" dirty="0">
                <a:solidFill>
                  <a:srgbClr val="C00000"/>
                </a:solidFill>
              </a:rPr>
              <a:t> components </a:t>
            </a:r>
            <a:r>
              <a:rPr lang="en-US" sz="2000" b="1" dirty="0">
                <a:solidFill>
                  <a:schemeClr val="tx1"/>
                </a:solidFill>
              </a:rPr>
              <a:t>of a graph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50" y="1600200"/>
            <a:ext cx="682675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Down Ribbon 6"/>
          <p:cNvSpPr/>
          <p:nvPr/>
        </p:nvSpPr>
        <p:spPr>
          <a:xfrm>
            <a:off x="2590800" y="533400"/>
            <a:ext cx="3810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Suppose </a:t>
            </a:r>
            <a:r>
              <a:rPr lang="en-US" dirty="0" smtClean="0">
                <a:solidFill>
                  <a:schemeClr val="tx1"/>
                </a:solidFill>
              </a:rPr>
              <a:t>you go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rgbClr val="7030A0"/>
                </a:solidFill>
              </a:rPr>
              <a:t>Paris</a:t>
            </a:r>
            <a:r>
              <a:rPr lang="en-US" dirty="0" smtClean="0">
                <a:solidFill>
                  <a:schemeClr val="tx1"/>
                </a:solidFill>
              </a:rPr>
              <a:t>.  You </a:t>
            </a:r>
            <a:r>
              <a:rPr lang="en-US" dirty="0">
                <a:solidFill>
                  <a:schemeClr val="tx1"/>
                </a:solidFill>
              </a:rPr>
              <a:t>wish to travel to various </a:t>
            </a:r>
            <a:r>
              <a:rPr lang="en-US" dirty="0" smtClean="0">
                <a:solidFill>
                  <a:schemeClr val="tx1"/>
                </a:solidFill>
              </a:rPr>
              <a:t>monuments.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1981200" y="6096000"/>
            <a:ext cx="51816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you do it without any </a:t>
            </a:r>
            <a:r>
              <a:rPr lang="en-US" b="1" u="sng" dirty="0">
                <a:solidFill>
                  <a:schemeClr val="tx1"/>
                </a:solidFill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 or asking any </a:t>
            </a:r>
            <a:r>
              <a:rPr lang="en-US" dirty="0" smtClean="0">
                <a:solidFill>
                  <a:schemeClr val="tx1"/>
                </a:solidFill>
              </a:rPr>
              <a:t>one for </a:t>
            </a:r>
            <a:r>
              <a:rPr lang="en-US" b="1" u="sng" dirty="0" smtClean="0">
                <a:solidFill>
                  <a:schemeClr val="tx1"/>
                </a:solidFill>
              </a:rPr>
              <a:t>directions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IN" dirty="0"/>
          </a:p>
        </p:txBody>
      </p:sp>
      <p:sp>
        <p:nvSpPr>
          <p:cNvPr id="10" name="Down Ribbon 9"/>
          <p:cNvSpPr/>
          <p:nvPr/>
        </p:nvSpPr>
        <p:spPr>
          <a:xfrm>
            <a:off x="533400" y="304800"/>
            <a:ext cx="7924800" cy="1295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Try to get inspiration from your 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u="sng" dirty="0" smtClean="0">
                <a:solidFill>
                  <a:schemeClr val="tx1"/>
                </a:solidFill>
              </a:rPr>
              <a:t>human  executable method</a:t>
            </a:r>
            <a:r>
              <a:rPr lang="en-US" b="1" dirty="0" smtClean="0">
                <a:solidFill>
                  <a:schemeClr val="tx1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to design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rgbClr val="7030A0"/>
                </a:solidFill>
              </a:rPr>
              <a:t>a machine executable algorithm</a:t>
            </a:r>
            <a:r>
              <a:rPr lang="en-US" dirty="0" smtClean="0">
                <a:solidFill>
                  <a:schemeClr val="tx1"/>
                </a:solidFill>
              </a:rPr>
              <a:t>” for traversing a graph.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4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Non-triviality of graph traversal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Avoiding loop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How to </a:t>
            </a:r>
            <a:r>
              <a:rPr lang="en-US" sz="2000" b="1" dirty="0" smtClean="0"/>
              <a:t>avoid</a:t>
            </a:r>
            <a:r>
              <a:rPr lang="en-US" sz="2000" dirty="0" smtClean="0"/>
              <a:t> visiting a vertex </a:t>
            </a:r>
            <a:r>
              <a:rPr lang="en-US" sz="2000" u="sng" dirty="0" smtClean="0"/>
              <a:t>multiple times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i="1" dirty="0" smtClean="0">
                <a:solidFill>
                  <a:srgbClr val="0070C0"/>
                </a:solidFill>
              </a:rPr>
              <a:t>(keeping track of vertices already visited)</a:t>
            </a:r>
            <a:endParaRPr lang="en-US" sz="2000" i="1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Finite number of steps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The traversal </a:t>
            </a:r>
            <a:r>
              <a:rPr lang="en-US" sz="2000" b="1" dirty="0" smtClean="0"/>
              <a:t>must stop </a:t>
            </a:r>
            <a:r>
              <a:rPr lang="en-US" sz="2000" dirty="0" smtClean="0"/>
              <a:t> in </a:t>
            </a:r>
            <a:r>
              <a:rPr lang="en-US" sz="2000" u="sng" dirty="0" smtClean="0"/>
              <a:t>finite number of steps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Completeness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We </a:t>
            </a:r>
            <a:r>
              <a:rPr lang="en-US" sz="2000" u="sng" dirty="0" smtClean="0"/>
              <a:t>must visit </a:t>
            </a:r>
            <a:r>
              <a:rPr lang="en-US" sz="2000" b="1" u="sng" dirty="0" smtClean="0"/>
              <a:t>all</a:t>
            </a:r>
            <a:r>
              <a:rPr lang="en-US" sz="2000" dirty="0" smtClean="0"/>
              <a:t> vertices reachable from the start vertex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 </a:t>
            </a:r>
            <a:r>
              <a:rPr lang="en-US" sz="3600" b="1" dirty="0" smtClean="0">
                <a:solidFill>
                  <a:srgbClr val="006C31"/>
                </a:solidFill>
              </a:rPr>
              <a:t>natural </a:t>
            </a:r>
            <a:r>
              <a:rPr lang="en-US" sz="3600" b="1" dirty="0" smtClean="0"/>
              <a:t> way to traverse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We need a </a:t>
            </a:r>
            <a:r>
              <a:rPr lang="en-US" sz="1800" b="1" dirty="0" smtClean="0"/>
              <a:t>mechanism</a:t>
            </a:r>
            <a:r>
              <a:rPr lang="en-US" sz="1800" dirty="0" smtClean="0"/>
              <a:t> to</a:t>
            </a:r>
          </a:p>
          <a:p>
            <a:endParaRPr lang="en-US" sz="1800" dirty="0" smtClean="0"/>
          </a:p>
          <a:p>
            <a:r>
              <a:rPr lang="en-US" sz="1800" b="1" dirty="0" smtClean="0"/>
              <a:t>Avoid</a:t>
            </a:r>
            <a:r>
              <a:rPr lang="en-US" sz="1800" dirty="0" smtClean="0"/>
              <a:t> visiting a vertex </a:t>
            </a:r>
            <a:r>
              <a:rPr lang="en-US" sz="1800" u="sng" dirty="0" smtClean="0"/>
              <a:t>multiple times</a:t>
            </a:r>
          </a:p>
          <a:p>
            <a:endParaRPr lang="en-US" sz="1800" u="sng" dirty="0" smtClean="0"/>
          </a:p>
          <a:p>
            <a:endParaRPr lang="en-US" sz="1800" dirty="0" smtClean="0"/>
          </a:p>
          <a:p>
            <a:endParaRPr lang="en-US" sz="1800" b="1" dirty="0" smtClean="0"/>
          </a:p>
          <a:p>
            <a:r>
              <a:rPr lang="en-US" sz="1800" b="1" dirty="0" smtClean="0"/>
              <a:t>Trace back</a:t>
            </a:r>
            <a:r>
              <a:rPr lang="en-US" sz="1800" dirty="0" smtClean="0"/>
              <a:t> in case we reach a dead end.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26622" y="558225"/>
            <a:ext cx="172617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recursive</a:t>
            </a:r>
            <a:endParaRPr lang="en-IN" sz="3200" dirty="0"/>
          </a:p>
        </p:txBody>
      </p:sp>
      <p:sp>
        <p:nvSpPr>
          <p:cNvPr id="29" name="Line Callout 1 28"/>
          <p:cNvSpPr/>
          <p:nvPr/>
        </p:nvSpPr>
        <p:spPr>
          <a:xfrm>
            <a:off x="6172200" y="2784356"/>
            <a:ext cx="2971800" cy="681324"/>
          </a:xfrm>
          <a:prstGeom prst="borderCallout1">
            <a:avLst>
              <a:gd name="adj1" fmla="val 53150"/>
              <a:gd name="adj2" fmla="val 110"/>
              <a:gd name="adj3" fmla="val -34353"/>
              <a:gd name="adj4" fmla="val -3166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can solve it by keeping a label “</a:t>
            </a:r>
            <a:r>
              <a:rPr lang="en-US" sz="1600" b="1" dirty="0" smtClean="0">
                <a:solidFill>
                  <a:srgbClr val="7030A0"/>
                </a:solidFill>
              </a:rPr>
              <a:t>Visited</a:t>
            </a:r>
            <a:r>
              <a:rPr lang="en-US" sz="1600" dirty="0" smtClean="0">
                <a:solidFill>
                  <a:schemeClr val="tx1"/>
                </a:solidFill>
              </a:rPr>
              <a:t>” for each vertex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like in BFS traversal.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3" name="Line Callout 1 72"/>
          <p:cNvSpPr/>
          <p:nvPr/>
        </p:nvSpPr>
        <p:spPr>
          <a:xfrm>
            <a:off x="6172200" y="4195476"/>
            <a:ext cx="2971800" cy="340662"/>
          </a:xfrm>
          <a:prstGeom prst="borderCallout1">
            <a:avLst>
              <a:gd name="adj1" fmla="val 53150"/>
              <a:gd name="adj2" fmla="val 110"/>
              <a:gd name="adj3" fmla="val -86728"/>
              <a:gd name="adj4" fmla="val -260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Recursion</a:t>
            </a:r>
            <a:r>
              <a:rPr lang="en-US" sz="1600" dirty="0" smtClean="0">
                <a:solidFill>
                  <a:schemeClr val="tx1"/>
                </a:solidFill>
              </a:rPr>
              <a:t> takes care of 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430966" y="4482790"/>
            <a:ext cx="1215483" cy="479503"/>
          </a:xfrm>
          <a:custGeom>
            <a:avLst/>
            <a:gdLst>
              <a:gd name="connsiteX0" fmla="*/ 1215483 w 1215483"/>
              <a:gd name="connsiteY0" fmla="*/ 479503 h 479503"/>
              <a:gd name="connsiteX1" fmla="*/ 0 w 1215483"/>
              <a:gd name="connsiteY1" fmla="*/ 0 h 479503"/>
              <a:gd name="connsiteX2" fmla="*/ 0 w 1215483"/>
              <a:gd name="connsiteY2" fmla="*/ 0 h 47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483" h="479503">
                <a:moveTo>
                  <a:pt x="1215483" y="47950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1"/>
          </p:cNvCxnSpPr>
          <p:nvPr/>
        </p:nvCxnSpPr>
        <p:spPr>
          <a:xfrm>
            <a:off x="2430966" y="4482790"/>
            <a:ext cx="315053" cy="6988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67981" y="4783078"/>
            <a:ext cx="1571795" cy="3985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913553" y="2089666"/>
            <a:ext cx="353181" cy="2693412"/>
            <a:chOff x="913553" y="2089666"/>
            <a:chExt cx="353181" cy="2693412"/>
          </a:xfrm>
        </p:grpSpPr>
        <p:cxnSp>
          <p:nvCxnSpPr>
            <p:cNvPr id="85" name="Straight Connector 84"/>
            <p:cNvCxnSpPr>
              <a:stCxn id="53" idx="0"/>
            </p:cNvCxnSpPr>
            <p:nvPr/>
          </p:nvCxnSpPr>
          <p:spPr>
            <a:xfrm>
              <a:off x="913553" y="3897868"/>
              <a:ext cx="254428" cy="88521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53" idx="0"/>
            </p:cNvCxnSpPr>
            <p:nvPr/>
          </p:nvCxnSpPr>
          <p:spPr>
            <a:xfrm flipH="1">
              <a:off x="913553" y="3352800"/>
              <a:ext cx="353181" cy="54506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0" idx="3"/>
            </p:cNvCxnSpPr>
            <p:nvPr/>
          </p:nvCxnSpPr>
          <p:spPr>
            <a:xfrm>
              <a:off x="944204" y="2851666"/>
              <a:ext cx="316847" cy="56213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50" idx="3"/>
            </p:cNvCxnSpPr>
            <p:nvPr/>
          </p:nvCxnSpPr>
          <p:spPr>
            <a:xfrm>
              <a:off x="913553" y="2089666"/>
              <a:ext cx="30651" cy="76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/>
          <p:cNvCxnSpPr>
            <a:stCxn id="55" idx="1"/>
          </p:cNvCxnSpPr>
          <p:nvPr/>
        </p:nvCxnSpPr>
        <p:spPr>
          <a:xfrm flipH="1">
            <a:off x="913553" y="2089666"/>
            <a:ext cx="12200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 animBg="1"/>
      <p:bldP spid="29" grpId="0" animBg="1"/>
      <p:bldP spid="29" grpId="1" animBg="1"/>
      <p:bldP spid="73" grpId="0" animBg="1"/>
      <p:bldP spid="73" grpId="1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traversal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i="1" dirty="0" smtClean="0">
                <a:solidFill>
                  <a:srgbClr val="7030A0"/>
                </a:solidFill>
              </a:rPr>
              <a:t>G</a:t>
            </a:r>
            <a:br>
              <a:rPr lang="en-US" sz="3200" b="1" i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{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>
                <a:sym typeface="Wingdings" pitchFamily="2" charset="2"/>
              </a:rPr>
              <a:t>)  </a:t>
            </a:r>
            <a:r>
              <a:rPr lang="en-US" sz="1800" b="1" dirty="0" smtClean="0">
                <a:sym typeface="Wingdings" pitchFamily="2" charset="2"/>
              </a:rPr>
              <a:t>true</a:t>
            </a:r>
            <a:r>
              <a:rPr lang="en-US" sz="1800" dirty="0" smtClean="0">
                <a:sym typeface="Wingdings" pitchFamily="2" charset="2"/>
              </a:rPr>
              <a:t>;   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 </a:t>
            </a:r>
            <a:r>
              <a:rPr lang="en-US" sz="1800" b="1" dirty="0">
                <a:sym typeface="Wingdings" pitchFamily="2" charset="2"/>
              </a:rPr>
              <a:t>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 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{          </a:t>
            </a:r>
            <a:r>
              <a:rPr lang="en-US" sz="1800" b="1" dirty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</a:rPr>
              <a:t>Visited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  = </a:t>
            </a:r>
            <a:r>
              <a:rPr lang="en-US" sz="1800" b="1" dirty="0" smtClean="0"/>
              <a:t>false</a:t>
            </a:r>
            <a:r>
              <a:rPr lang="en-US" sz="18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{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 smtClean="0">
                <a:sym typeface="Wingdings" pitchFamily="2" charset="2"/>
              </a:rPr>
              <a:t> 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18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For 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 smtClean="0">
                <a:sym typeface="Wingdings" pitchFamily="2" charset="2"/>
              </a:rPr>
              <a:t>ϵ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</a:t>
            </a:r>
            <a:r>
              <a:rPr lang="en-US" sz="1800" b="1" dirty="0">
                <a:sym typeface="Wingdings" pitchFamily="2" charset="2"/>
              </a:rPr>
              <a:t>  </a:t>
            </a:r>
            <a:r>
              <a:rPr lang="en-US" sz="1800" b="1" dirty="0" smtClean="0">
                <a:sym typeface="Wingdings" pitchFamily="2" charset="2"/>
              </a:rPr>
              <a:t>false;        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For 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                        If (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 smtClean="0">
                <a:sym typeface="Wingdings" pitchFamily="2" charset="2"/>
              </a:rPr>
              <a:t>= false)     DFS(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);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2678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5720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86753" y="2590800"/>
            <a:ext cx="6933447" cy="1219200"/>
            <a:chOff x="2286753" y="2971800"/>
            <a:chExt cx="6933447" cy="1219200"/>
          </a:xfrm>
        </p:grpSpPr>
        <p:sp>
          <p:nvSpPr>
            <p:cNvPr id="5" name="Down Ribbon 4"/>
            <p:cNvSpPr/>
            <p:nvPr/>
          </p:nvSpPr>
          <p:spPr>
            <a:xfrm>
              <a:off x="3886200" y="2971800"/>
              <a:ext cx="5334000" cy="12192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Add a few extra statements</a:t>
              </a:r>
              <a:r>
                <a:rPr lang="en-US" dirty="0" smtClean="0">
                  <a:solidFill>
                    <a:schemeClr val="tx1"/>
                  </a:solidFill>
                </a:rPr>
                <a:t> here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 get an efficient algorithm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for a</a:t>
              </a:r>
              <a:r>
                <a:rPr lang="en-US" b="1" dirty="0" smtClean="0">
                  <a:solidFill>
                    <a:srgbClr val="C00000"/>
                  </a:solidFill>
                </a:rPr>
                <a:t> new problem </a:t>
              </a:r>
              <a:r>
                <a:rPr lang="en-US" dirty="0" smtClean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 rot="502763">
              <a:off x="2364503" y="3310528"/>
              <a:ext cx="1472906" cy="13950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21103521">
              <a:off x="2286753" y="3769202"/>
              <a:ext cx="1559812" cy="1232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43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traversal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305844"/>
            <a:ext cx="2085975" cy="311467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Invented by </a:t>
            </a:r>
            <a:r>
              <a:rPr lang="en-US" sz="1800" b="1" dirty="0" smtClean="0"/>
              <a:t>Robert </a:t>
            </a:r>
            <a:r>
              <a:rPr lang="en-US" sz="1800" b="1" dirty="0" err="1" smtClean="0"/>
              <a:t>Endre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Tarjan</a:t>
            </a:r>
            <a:r>
              <a:rPr lang="en-US" sz="1800" b="1" dirty="0" smtClean="0"/>
              <a:t> in 1972</a:t>
            </a:r>
          </a:p>
          <a:p>
            <a:r>
              <a:rPr lang="en-US" sz="1800" dirty="0" smtClean="0"/>
              <a:t>One of the </a:t>
            </a:r>
            <a:r>
              <a:rPr lang="en-US" sz="1800" b="1" dirty="0" smtClean="0"/>
              <a:t>pioneers</a:t>
            </a:r>
            <a:r>
              <a:rPr lang="en-US" sz="1800" dirty="0" smtClean="0"/>
              <a:t> in the field of data structures and algorithms.</a:t>
            </a:r>
          </a:p>
          <a:p>
            <a:r>
              <a:rPr lang="en-US" sz="1800" dirty="0" smtClean="0"/>
              <a:t>Got the </a:t>
            </a:r>
            <a:r>
              <a:rPr lang="en-US" sz="1800" b="1" dirty="0">
                <a:solidFill>
                  <a:srgbClr val="C00000"/>
                </a:solidFill>
              </a:rPr>
              <a:t>T</a:t>
            </a:r>
            <a:r>
              <a:rPr lang="en-US" sz="1800" b="1" dirty="0" smtClean="0">
                <a:solidFill>
                  <a:srgbClr val="C00000"/>
                </a:solidFill>
              </a:rPr>
              <a:t>uring award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      </a:t>
            </a:r>
            <a:r>
              <a:rPr lang="en-US" sz="1800" dirty="0" smtClean="0"/>
              <a:t>(equivalent to </a:t>
            </a:r>
            <a:r>
              <a:rPr lang="en-US" sz="1800" b="1" dirty="0" smtClean="0"/>
              <a:t>Nobel prize</a:t>
            </a:r>
            <a:r>
              <a:rPr lang="en-US" sz="1800" dirty="0" smtClean="0"/>
              <a:t>)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for his fundamental contribution to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data structures and algorithms.</a:t>
            </a:r>
          </a:p>
          <a:p>
            <a:r>
              <a:rPr lang="en-US" sz="1800" b="1" dirty="0" smtClean="0"/>
              <a:t>DFS traversal </a:t>
            </a:r>
            <a:r>
              <a:rPr lang="en-US" sz="1800" dirty="0" smtClean="0"/>
              <a:t>has proved to be a very powerful tool for graph algorithms.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926068"/>
            <a:ext cx="4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0070C0"/>
                </a:solidFill>
              </a:rPr>
              <a:t>milestone</a:t>
            </a:r>
            <a:r>
              <a:rPr lang="en-US" b="1" dirty="0"/>
              <a:t> in the area of graph </a:t>
            </a:r>
            <a:r>
              <a:rPr lang="en-US" b="1" dirty="0" smtClean="0"/>
              <a:t>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53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Applications:</a:t>
            </a:r>
            <a:endParaRPr lang="en-US" sz="24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Connected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components of a graph.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Biconnected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components of a graph.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(Is the connectivity of a graph robust to failure of any node ?)</a:t>
            </a:r>
            <a:endParaRPr lang="en-US" sz="2000" dirty="0" smtClean="0"/>
          </a:p>
          <a:p>
            <a:r>
              <a:rPr lang="en-US" sz="2000" dirty="0" smtClean="0"/>
              <a:t>Finding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bridges</a:t>
            </a:r>
            <a:r>
              <a:rPr lang="en-US" sz="2000" b="1" dirty="0" smtClean="0"/>
              <a:t> </a:t>
            </a:r>
            <a:r>
              <a:rPr lang="en-US" sz="2000" dirty="0" smtClean="0"/>
              <a:t>in a graph.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1800" dirty="0" smtClean="0"/>
              <a:t>(</a:t>
            </a:r>
            <a:r>
              <a:rPr lang="en-US" sz="1800" dirty="0"/>
              <a:t>Is the connectivity of a graph robust to failure of any </a:t>
            </a:r>
            <a:r>
              <a:rPr lang="en-US" sz="1800" dirty="0" smtClean="0"/>
              <a:t>edge)</a:t>
            </a:r>
            <a:endParaRPr lang="en-US" sz="20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Planarity testing </a:t>
            </a:r>
            <a:r>
              <a:rPr lang="en-US" sz="2000" dirty="0" smtClean="0"/>
              <a:t>of a graph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1800" dirty="0" smtClean="0"/>
              <a:t>(Can a given graph be embedded on a plane so that no two edges intersect ?)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Strongly connected </a:t>
            </a:r>
            <a:r>
              <a:rPr lang="en-US" sz="2000" dirty="0" smtClean="0"/>
              <a:t>components of a  directed graph.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1800" dirty="0" smtClean="0"/>
              <a:t>(the extension of connectivity in case of directed graphs)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26068"/>
            <a:ext cx="4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0070C0"/>
                </a:solidFill>
              </a:rPr>
              <a:t>milestone</a:t>
            </a:r>
            <a:r>
              <a:rPr lang="en-US" b="1" dirty="0"/>
              <a:t> in the area of graph </a:t>
            </a:r>
            <a:r>
              <a:rPr lang="en-US" b="1" dirty="0" smtClean="0"/>
              <a:t>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13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Insight </a:t>
            </a:r>
            <a:r>
              <a:rPr lang="en-US" sz="3600" b="1" dirty="0" smtClean="0"/>
              <a:t>into </a:t>
            </a:r>
            <a:r>
              <a:rPr lang="en-US" sz="3600" b="1" dirty="0" smtClean="0">
                <a:solidFill>
                  <a:srgbClr val="7030A0"/>
                </a:solidFill>
              </a:rPr>
              <a:t>DFS </a:t>
            </a:r>
            <a:r>
              <a:rPr lang="en-US" sz="3600" b="1" dirty="0" smtClean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38862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DFS(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begins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visits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DFS(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visits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f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DFS(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begins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visits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DFS(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begins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</a:t>
            </a:r>
            <a:r>
              <a:rPr lang="en-US" sz="1600" dirty="0" smtClean="0"/>
              <a:t>all neighbors of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are already visited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DFS(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ends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dirty="0" smtClean="0"/>
              <a:t>control returns to</a:t>
            </a:r>
            <a:r>
              <a:rPr lang="en-US" sz="1600" b="1" dirty="0" smtClean="0">
                <a:solidFill>
                  <a:srgbClr val="7030A0"/>
                </a:solidFill>
              </a:rPr>
              <a:t> DFS(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</a:p>
          <a:p>
            <a:pPr marL="0" indent="0">
              <a:buNone/>
            </a:pPr>
            <a:r>
              <a:rPr lang="en-US" sz="1600" b="1" i="1" dirty="0" smtClean="0">
                <a:solidFill>
                  <a:srgbClr val="0070C0"/>
                </a:solidFill>
              </a:rPr>
              <a:t>          </a:t>
            </a:r>
            <a:r>
              <a:rPr lang="en-US" sz="1600" b="1" dirty="0" smtClean="0">
                <a:solidFill>
                  <a:srgbClr val="7030A0"/>
                </a:solidFill>
              </a:rPr>
              <a:t>DFS(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</a:t>
            </a:r>
            <a:r>
              <a:rPr lang="en-US" sz="1600" b="1" dirty="0" smtClean="0"/>
              <a:t>…. </a:t>
            </a:r>
            <a:r>
              <a:rPr lang="en-US" sz="1600" b="1" dirty="0"/>
              <a:t>a</a:t>
            </a:r>
            <a:r>
              <a:rPr lang="en-US" sz="1600" b="1" dirty="0" smtClean="0"/>
              <a:t>nd so on ….  </a:t>
            </a:r>
          </a:p>
          <a:p>
            <a:pPr marL="0" indent="0">
              <a:buNone/>
            </a:pPr>
            <a:r>
              <a:rPr lang="en-US" sz="1600" b="1" dirty="0" smtClean="0"/>
              <a:t>After visiting </a:t>
            </a:r>
            <a:r>
              <a:rPr lang="en-US" sz="1600" b="1" i="1" dirty="0" smtClean="0">
                <a:solidFill>
                  <a:srgbClr val="0070C0"/>
                </a:solidFill>
              </a:rPr>
              <a:t>z, </a:t>
            </a:r>
            <a:r>
              <a:rPr lang="en-US" sz="1600" dirty="0" smtClean="0"/>
              <a:t>control returns to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endParaRPr lang="en-US" sz="16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smtClean="0">
                <a:solidFill>
                  <a:srgbClr val="7030A0"/>
                </a:solidFill>
              </a:rPr>
              <a:t>DFS(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b="1" dirty="0" smtClean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/>
              <a:t>…. and so on …. 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1800" y="54102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</a:rPr>
              <a:t>r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c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s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u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  <a:sym typeface="Wingdings" pitchFamily="2" charset="2"/>
              </a:rPr>
              <a:t>h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f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  <a:sym typeface="Wingdings" pitchFamily="2" charset="2"/>
              </a:rPr>
              <a:t>y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4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Insight </a:t>
            </a:r>
            <a:r>
              <a:rPr lang="en-US" sz="3600" b="1" dirty="0" smtClean="0"/>
              <a:t>into</a:t>
            </a:r>
            <a:r>
              <a:rPr lang="en-US" sz="3600" b="1" dirty="0" smtClean="0">
                <a:solidFill>
                  <a:srgbClr val="7030A0"/>
                </a:solidFill>
              </a:rPr>
              <a:t> DFS </a:t>
            </a:r>
            <a:r>
              <a:rPr lang="en-US" sz="3600" b="1" dirty="0" smtClean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Observation1: </a:t>
            </a:r>
            <a:r>
              <a:rPr lang="en-US" sz="1800" dirty="0" smtClean="0"/>
              <a:t>(Recursive nature of </a:t>
            </a:r>
            <a:r>
              <a:rPr lang="en-US" sz="1800" b="1" dirty="0" smtClean="0"/>
              <a:t>DFS</a:t>
            </a:r>
            <a:r>
              <a:rPr lang="en-US" sz="1800" dirty="0" smtClean="0"/>
              <a:t>)  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invokes </a:t>
            </a: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), then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       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 finishes          </a:t>
            </a:r>
            <a:r>
              <a:rPr lang="en-US" sz="1800" b="1" dirty="0" smtClean="0">
                <a:solidFill>
                  <a:srgbClr val="C00000"/>
                </a:solidFill>
              </a:rPr>
              <a:t>?</a:t>
            </a:r>
            <a:r>
              <a:rPr lang="en-US" sz="1800" dirty="0" smtClean="0"/>
              <a:t>           </a:t>
            </a: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77000" y="3593068"/>
            <a:ext cx="81015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1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</a:t>
            </a:r>
            <a:r>
              <a:rPr lang="en-US" sz="3600" b="1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</a:t>
            </a:r>
            <a:r>
              <a:rPr lang="en-US" sz="2000" b="1" dirty="0">
                <a:solidFill>
                  <a:srgbClr val="C0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/>
              <a:t>When </a:t>
            </a:r>
            <a:r>
              <a:rPr lang="en-US" sz="1800" b="1" dirty="0"/>
              <a:t>DFS</a:t>
            </a:r>
            <a:r>
              <a:rPr lang="en-US" sz="1800" dirty="0"/>
              <a:t> reaches a vertex 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, what is the role of vertices already visited ?  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h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u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r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90600" y="2209800"/>
            <a:ext cx="1348831" cy="1828800"/>
            <a:chOff x="990600" y="2209800"/>
            <a:chExt cx="1348831" cy="1828800"/>
          </a:xfrm>
        </p:grpSpPr>
        <p:grpSp>
          <p:nvGrpSpPr>
            <p:cNvPr id="23" name="Group 22"/>
            <p:cNvGrpSpPr/>
            <p:nvPr/>
          </p:nvGrpSpPr>
          <p:grpSpPr>
            <a:xfrm>
              <a:off x="990600" y="2209800"/>
              <a:ext cx="1348831" cy="1265626"/>
              <a:chOff x="990600" y="2209800"/>
              <a:chExt cx="1348831" cy="126562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133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990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90600" y="2784356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034009" y="2925161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335345" y="3287982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990600" y="3851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Down Ribbon 61"/>
          <p:cNvSpPr/>
          <p:nvPr/>
        </p:nvSpPr>
        <p:spPr>
          <a:xfrm>
            <a:off x="3935332" y="4267200"/>
            <a:ext cx="4980068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traversal will not proceed along the vertices which are </a:t>
            </a:r>
            <a:r>
              <a:rPr lang="en-US" sz="1600" b="1" dirty="0" smtClean="0">
                <a:solidFill>
                  <a:schemeClr val="tx1"/>
                </a:solidFill>
              </a:rPr>
              <a:t>already visited</a:t>
            </a:r>
            <a:r>
              <a:rPr lang="en-US" sz="1600" dirty="0" smtClean="0">
                <a:solidFill>
                  <a:schemeClr val="tx1"/>
                </a:solidFill>
              </a:rPr>
              <a:t>. Hence the visited vertices act as a </a:t>
            </a:r>
            <a:r>
              <a:rPr lang="en-US" sz="1600" b="1" dirty="0" smtClean="0">
                <a:solidFill>
                  <a:srgbClr val="C00000"/>
                </a:solidFill>
              </a:rPr>
              <a:t>barrier</a:t>
            </a:r>
            <a:r>
              <a:rPr lang="en-US" sz="1600" dirty="0" smtClean="0">
                <a:solidFill>
                  <a:schemeClr val="tx1"/>
                </a:solidFill>
              </a:rPr>
              <a:t> for the traversal from </a:t>
            </a:r>
            <a:r>
              <a:rPr lang="en-US" sz="1600" b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</a:t>
            </a:r>
            <a:r>
              <a:rPr lang="en-US" sz="3600" b="1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876800" cy="45259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 2: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 smtClean="0"/>
              <a:t>Let 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/>
              <a:t>  be the set of vertices visited before </a:t>
            </a:r>
            <a:r>
              <a:rPr lang="en-US" sz="1600" b="1" dirty="0" smtClean="0"/>
              <a:t>DFS</a:t>
            </a:r>
            <a:r>
              <a:rPr lang="en-US" sz="1600" dirty="0" smtClean="0"/>
              <a:t> traversal reaches vertex  </a:t>
            </a:r>
            <a:r>
              <a:rPr lang="en-US" sz="1600" b="1" dirty="0" smtClean="0">
                <a:solidFill>
                  <a:srgbClr val="0070C0"/>
                </a:solidFill>
              </a:rPr>
              <a:t>u</a:t>
            </a:r>
            <a:r>
              <a:rPr lang="en-US" sz="1600" b="1" dirty="0" smtClean="0"/>
              <a:t> </a:t>
            </a:r>
            <a:r>
              <a:rPr lang="en-US" sz="1600" dirty="0" smtClean="0"/>
              <a:t>for the first time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pursued now is like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fresh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rgbClr val="7030A0"/>
                </a:solidFill>
              </a:rPr>
              <a:t>) </a:t>
            </a:r>
            <a:r>
              <a:rPr lang="en-US" sz="1600" dirty="0" smtClean="0"/>
              <a:t>executed in graph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dirty="0" smtClean="0">
                <a:solidFill>
                  <a:srgbClr val="7030A0"/>
                </a:solidFill>
              </a:rPr>
              <a:t>\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NOTE: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dirty="0">
                <a:solidFill>
                  <a:srgbClr val="7030A0"/>
                </a:solidFill>
              </a:rPr>
              <a:t>\</a:t>
            </a:r>
            <a:r>
              <a:rPr lang="en-US" sz="1600" b="1" i="1" dirty="0">
                <a:solidFill>
                  <a:srgbClr val="0070C0"/>
                </a:solidFill>
              </a:rPr>
              <a:t>X </a:t>
            </a:r>
            <a:r>
              <a:rPr lang="en-US" sz="1600" dirty="0"/>
              <a:t>is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 </a:t>
            </a:r>
            <a:r>
              <a:rPr lang="en-US" sz="1600" dirty="0"/>
              <a:t>the graph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after </a:t>
            </a:r>
            <a:r>
              <a:rPr lang="en-US" sz="1600" u="sng" dirty="0"/>
              <a:t>removal</a:t>
            </a:r>
            <a:r>
              <a:rPr lang="en-US" sz="1600" dirty="0"/>
              <a:t> of all vertices </a:t>
            </a:r>
            <a:r>
              <a:rPr lang="en-US" sz="1600" b="1" i="1" dirty="0">
                <a:solidFill>
                  <a:srgbClr val="0070C0"/>
                </a:solidFill>
              </a:rPr>
              <a:t>X </a:t>
            </a:r>
            <a:r>
              <a:rPr lang="en-US" sz="1600" dirty="0"/>
              <a:t>along with their edges.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u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r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02233" y="1383268"/>
            <a:ext cx="2605221" cy="2110323"/>
            <a:chOff x="302233" y="1383268"/>
            <a:chExt cx="2605221" cy="2110323"/>
          </a:xfrm>
        </p:grpSpPr>
        <p:sp>
          <p:nvSpPr>
            <p:cNvPr id="29" name="Oval 28"/>
            <p:cNvSpPr/>
            <p:nvPr/>
          </p:nvSpPr>
          <p:spPr>
            <a:xfrm rot="20055162">
              <a:off x="302233" y="1733688"/>
              <a:ext cx="2605221" cy="175990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3832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X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7577" y="1905000"/>
            <a:ext cx="2471781" cy="2923478"/>
            <a:chOff x="677577" y="1905000"/>
            <a:chExt cx="2471781" cy="2923478"/>
          </a:xfrm>
        </p:grpSpPr>
        <p:grpSp>
          <p:nvGrpSpPr>
            <p:cNvPr id="26" name="Group 25"/>
            <p:cNvGrpSpPr/>
            <p:nvPr/>
          </p:nvGrpSpPr>
          <p:grpSpPr>
            <a:xfrm>
              <a:off x="685800" y="1905000"/>
              <a:ext cx="2463558" cy="1978860"/>
              <a:chOff x="685800" y="1905000"/>
              <a:chExt cx="2463558" cy="197886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60306" y="19812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5800" y="26670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990600" y="1905000"/>
                <a:ext cx="2158758" cy="1978860"/>
                <a:chOff x="990600" y="1905000"/>
                <a:chExt cx="2158758" cy="197886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24364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2330195" y="2271519"/>
                  <a:ext cx="819163" cy="3131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103050" y="2389624"/>
                  <a:ext cx="102916" cy="5135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2300052" y="2369793"/>
                  <a:ext cx="300422" cy="9921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h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v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6"/>
                  <a:ext cx="270280" cy="408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990600" y="2209800"/>
                  <a:ext cx="1348831" cy="1265626"/>
                  <a:chOff x="990600" y="2209800"/>
                  <a:chExt cx="1348831" cy="126562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2133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90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990600" y="2784356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2034009" y="2925161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335345" y="3287982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6" name="Freeform 65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/>
          <p:cNvSpPr/>
          <p:nvPr/>
        </p:nvSpPr>
        <p:spPr>
          <a:xfrm flipV="1">
            <a:off x="4876800" y="3733800"/>
            <a:ext cx="3124200" cy="4688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0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BFS Traversal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Theorem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BFS </a:t>
            </a:r>
            <a:r>
              <a:rPr lang="en-US" sz="2000" dirty="0" smtClean="0"/>
              <a:t>Traversal from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 visits all vertices reachable from </a:t>
            </a:r>
            <a:r>
              <a:rPr lang="en-US" sz="2000" b="1" i="1" dirty="0" smtClean="0">
                <a:solidFill>
                  <a:srgbClr val="00B050"/>
                </a:solidFill>
              </a:rPr>
              <a:t>x </a:t>
            </a:r>
            <a:r>
              <a:rPr lang="en-US" sz="2000" dirty="0" smtClean="0"/>
              <a:t>in the given graph.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410075" y="1600200"/>
            <a:ext cx="4733925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76436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2981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81236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24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24645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308805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14836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71012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124236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981236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756569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747169" y="4495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509169" y="4232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334000" y="3393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  <p:bldP spid="69" grpId="0" animBg="1"/>
      <p:bldP spid="6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Proving that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DFS(</a:t>
            </a:r>
            <a:r>
              <a:rPr lang="en-US" sz="3200" b="1" dirty="0" smtClean="0">
                <a:solidFill>
                  <a:srgbClr val="0070C0"/>
                </a:solidFill>
              </a:rPr>
              <a:t>v</a:t>
            </a:r>
            <a:r>
              <a:rPr lang="en-US" sz="3200" b="1" dirty="0" smtClean="0">
                <a:solidFill>
                  <a:srgbClr val="7030A0"/>
                </a:solidFill>
              </a:rPr>
              <a:t>) </a:t>
            </a:r>
            <a:r>
              <a:rPr lang="en-US" sz="3200" b="1" dirty="0" smtClean="0"/>
              <a:t>visits all </a:t>
            </a:r>
            <a:r>
              <a:rPr lang="en-US" sz="3200" b="1" dirty="0"/>
              <a:t>vertices </a:t>
            </a:r>
            <a:r>
              <a:rPr lang="en-US" sz="3200" b="1" dirty="0" smtClean="0"/>
              <a:t>reachable from </a:t>
            </a:r>
            <a:r>
              <a:rPr lang="en-US" sz="3200" b="1" dirty="0" smtClean="0">
                <a:solidFill>
                  <a:srgbClr val="0070C0"/>
                </a:solidFill>
              </a:rPr>
              <a:t>v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</a:rPr>
              <a:t>By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induction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on the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b="1" u="sng" dirty="0" smtClean="0">
                <a:solidFill>
                  <a:srgbClr val="002060"/>
                </a:solidFill>
              </a:rPr>
              <a:t>size of connected component </a:t>
            </a:r>
            <a:r>
              <a:rPr lang="en-US" sz="2000" b="1" dirty="0" smtClean="0">
                <a:solidFill>
                  <a:srgbClr val="002060"/>
                </a:solidFill>
              </a:rPr>
              <a:t>of 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Can you figure out the </a:t>
            </a:r>
            <a:r>
              <a:rPr lang="en-US" sz="2000" b="1" dirty="0">
                <a:solidFill>
                  <a:schemeClr val="tx1"/>
                </a:solidFill>
              </a:rPr>
              <a:t>inductive assertion</a:t>
            </a:r>
            <a:r>
              <a:rPr lang="en-US" sz="2000" dirty="0">
                <a:solidFill>
                  <a:schemeClr val="tx1"/>
                </a:solidFill>
              </a:rPr>
              <a:t> now?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Think over it. It is given on the following slide…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6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Inductive assertion </a:t>
                </a:r>
              </a:p>
              <a:p>
                <a:pPr marL="0" indent="0">
                  <a:buNone/>
                </a:pPr>
                <a:r>
                  <a:rPr lang="en-US" sz="1800" b="1" i="1" dirty="0" smtClean="0"/>
                  <a:t>A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If a connected component has </a:t>
                </a:r>
                <a:r>
                  <a:rPr lang="en-US" sz="1600" b="1" dirty="0" smtClean="0"/>
                  <a:t>size</a:t>
                </a:r>
                <a:r>
                  <a:rPr lang="en-US" sz="1600" dirty="0" smtClean="0"/>
                  <a:t> =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, 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Base case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=1.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600" dirty="0" smtClean="0"/>
                  <a:t>The component is {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600" dirty="0" smtClean="0"/>
                  <a:t>} and the first statement of </a:t>
                </a:r>
                <a:r>
                  <a:rPr lang="en-US" sz="1600" b="1" dirty="0" smtClean="0"/>
                  <a:t>DFS(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600" b="1" dirty="0" smtClean="0"/>
                  <a:t>) </a:t>
                </a:r>
                <a:r>
                  <a:rPr lang="en-US" sz="1600" dirty="0" smtClean="0"/>
                  <a:t>marks it visited.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So </a:t>
                </a:r>
                <a:r>
                  <a:rPr lang="en-US" sz="1600" b="1" i="1" dirty="0" smtClean="0"/>
                  <a:t>A</a:t>
                </a:r>
                <a:r>
                  <a:rPr lang="en-US" sz="1600" dirty="0" smtClean="0"/>
                  <a:t>(</a:t>
                </a:r>
                <a:r>
                  <a:rPr lang="en-US" sz="1400" b="1" i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) holds.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Induction hypothesis: </a:t>
                </a:r>
              </a:p>
              <a:p>
                <a:pPr marL="0" indent="0">
                  <a:buNone/>
                </a:pPr>
                <a:r>
                  <a:rPr lang="en-US" sz="1600" dirty="0"/>
                  <a:t>If a connected component has </a:t>
                </a:r>
                <a:r>
                  <a:rPr lang="en-US" sz="1600" b="1" dirty="0"/>
                  <a:t>size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&lt;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, then </a:t>
                </a:r>
                <a:r>
                  <a:rPr lang="en-US" sz="1600" b="1" dirty="0"/>
                  <a:t>DFS </a:t>
                </a:r>
                <a:r>
                  <a:rPr lang="en-US" sz="1600" dirty="0"/>
                  <a:t>from any of its vertices</a:t>
                </a:r>
                <a:r>
                  <a:rPr lang="en-US" sz="1600" b="1" dirty="0"/>
                  <a:t> will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/>
                  <a:t>visit </a:t>
                </a:r>
                <a:r>
                  <a:rPr lang="en-US" sz="1600" dirty="0"/>
                  <a:t>all its vertices.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Induction step: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  We have to prove that </a:t>
                </a:r>
                <a:r>
                  <a:rPr lang="en-US" sz="1600" b="1" i="1" dirty="0"/>
                  <a:t>A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) holds.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 Consider any connected component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Let 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V*</a:t>
                </a:r>
                <a:r>
                  <a:rPr lang="en-US" sz="1600" dirty="0" smtClean="0"/>
                  <a:t> be the set of its vertices. |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V*</a:t>
                </a:r>
                <a:r>
                  <a:rPr lang="en-US" sz="1600" dirty="0" smtClean="0"/>
                  <a:t>|=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i="1" dirty="0" smtClean="0"/>
                  <a:t>.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en-US" sz="1600" dirty="0" smtClean="0"/>
                  <a:t>Let</a:t>
                </a:r>
                <a:r>
                  <a:rPr lang="en-US" sz="1600" b="1" i="1" dirty="0" smtClean="0">
                    <a:solidFill>
                      <a:srgbClr val="0070C0"/>
                    </a:solidFill>
                  </a:rPr>
                  <a:t> v</a:t>
                </a:r>
                <a:r>
                  <a:rPr lang="en-US" sz="1600" dirty="0" smtClean="0"/>
                  <a:t> be any vertex in the connected component. 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610600" cy="4525963"/>
              </a:xfrm>
              <a:blipFill rotWithShape="1">
                <a:blip r:embed="rId2"/>
                <a:stretch>
                  <a:fillRect l="-779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953000" y="5029200"/>
            <a:ext cx="4191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Watch the following slides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very slowly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very carefully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137317"/>
            <a:ext cx="4856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then </a:t>
            </a:r>
            <a:r>
              <a:rPr lang="en-US" sz="1600" b="1" dirty="0"/>
              <a:t>DFS </a:t>
            </a:r>
            <a:r>
              <a:rPr lang="en-US" sz="1600" dirty="0"/>
              <a:t>from any of its vertices</a:t>
            </a:r>
            <a:r>
              <a:rPr lang="en-US" sz="1600" b="1" dirty="0"/>
              <a:t> will</a:t>
            </a:r>
            <a:r>
              <a:rPr lang="en-US" sz="1600" b="1" i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visit </a:t>
            </a:r>
            <a:r>
              <a:rPr lang="en-US" sz="1600" dirty="0"/>
              <a:t>all its vertices.</a:t>
            </a:r>
          </a:p>
        </p:txBody>
      </p:sp>
    </p:spTree>
    <p:extLst>
      <p:ext uri="{BB962C8B-B14F-4D97-AF65-F5344CB8AC3E}">
        <p14:creationId xmlns:p14="http://schemas.microsoft.com/office/powerpoint/2010/main" val="135883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011613" y="1600200"/>
            <a:ext cx="5132387" cy="5257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Let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 be the first neighbor visited by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the set of vertices such that </a:t>
            </a:r>
            <a:r>
              <a:rPr lang="en-US" sz="1600" b="1" dirty="0" smtClean="0"/>
              <a:t>every path </a:t>
            </a:r>
            <a:r>
              <a:rPr lang="en-US" sz="1600" dirty="0" smtClean="0"/>
              <a:t>from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to them passes through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i="1" dirty="0" smtClean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0070C0"/>
                </a:solidFill>
              </a:rPr>
              <a:t>V*</a:t>
            </a:r>
            <a:r>
              <a:rPr lang="en-US" sz="1600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g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/>
              <a:t>,</a:t>
            </a:r>
            <a:r>
              <a:rPr lang="en-US" sz="1600" b="1" i="1" dirty="0">
                <a:solidFill>
                  <a:srgbClr val="0070C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s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r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z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like </a:t>
            </a:r>
            <a:r>
              <a:rPr lang="en-US" sz="1600" dirty="0" smtClean="0"/>
              <a:t>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</a:t>
            </a:r>
            <a:r>
              <a:rPr lang="en-US" sz="1600" dirty="0" smtClean="0"/>
              <a:t>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u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r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h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eft Arrow 65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Left Arrow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Left Arrow 66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C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C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Left Arrow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 animBg="1"/>
      <p:bldP spid="62" grpId="0" animBg="1"/>
      <p:bldP spid="66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z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c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u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r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h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67981" y="1905000"/>
            <a:ext cx="1981377" cy="1456913"/>
            <a:chOff x="1167981" y="1905000"/>
            <a:chExt cx="1981377" cy="1456913"/>
          </a:xfrm>
        </p:grpSpPr>
        <p:sp>
          <p:nvSpPr>
            <p:cNvPr id="55" name="TextBox 54"/>
            <p:cNvSpPr txBox="1"/>
            <p:nvPr/>
          </p:nvSpPr>
          <p:spPr>
            <a:xfrm>
              <a:off x="2133600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67981" y="2209800"/>
              <a:ext cx="1981377" cy="1152113"/>
              <a:chOff x="1167981" y="2209800"/>
              <a:chExt cx="1981377" cy="11521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124364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2330195" y="2271519"/>
                <a:ext cx="819163" cy="3131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103050" y="2389624"/>
                <a:ext cx="102916" cy="5135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6" idx="5"/>
                <a:endCxn id="14" idx="1"/>
              </p:cNvCxnSpPr>
              <p:nvPr/>
            </p:nvCxnSpPr>
            <p:spPr>
              <a:xfrm>
                <a:off x="2300052" y="2369793"/>
                <a:ext cx="300422" cy="9921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1198124" y="2240279"/>
                <a:ext cx="938801" cy="228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1167981" y="2369793"/>
                <a:ext cx="986527" cy="4297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90600" y="2784356"/>
            <a:ext cx="2720431" cy="2321044"/>
            <a:chOff x="990600" y="2784356"/>
            <a:chExt cx="2720431" cy="2321044"/>
          </a:xfrm>
        </p:grpSpPr>
        <p:sp>
          <p:nvSpPr>
            <p:cNvPr id="70" name="Oval 69"/>
            <p:cNvSpPr/>
            <p:nvPr/>
          </p:nvSpPr>
          <p:spPr>
            <a:xfrm>
              <a:off x="990600" y="27843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324670" y="3287982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851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295400" y="464820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38400" y="49179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133600" y="41559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505200" y="46893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034009" y="291612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Content Placeholder 81"/>
          <p:cNvSpPr txBox="1">
            <a:spLocks/>
          </p:cNvSpPr>
          <p:nvPr/>
        </p:nvSpPr>
        <p:spPr bwMode="auto">
          <a:xfrm>
            <a:off x="4011613" y="1600200"/>
            <a:ext cx="5132387" cy="525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 smtClean="0"/>
              <a:t>Let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 be the first neighbor visited by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the set of vertices such that </a:t>
            </a:r>
            <a:r>
              <a:rPr lang="en-US" sz="1600" b="1" dirty="0" smtClean="0"/>
              <a:t>every path </a:t>
            </a:r>
            <a:r>
              <a:rPr lang="en-US" sz="1600" dirty="0" smtClean="0"/>
              <a:t>from</a:t>
            </a:r>
          </a:p>
          <a:p>
            <a:pPr marL="0" indent="0">
              <a:buFont typeface="Arial" charset="0"/>
              <a:buNone/>
            </a:pPr>
            <a:r>
              <a:rPr lang="en-US" sz="1600" dirty="0" smtClean="0"/>
              <a:t>     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to them passes through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i="1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0070C0"/>
                </a:solidFill>
              </a:rPr>
              <a:t>V*</a:t>
            </a:r>
            <a:r>
              <a:rPr lang="en-US" sz="1600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sz="1600" dirty="0" smtClean="0"/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g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/>
              <a:t>,</a:t>
            </a:r>
            <a:r>
              <a:rPr lang="en-US" sz="1600" b="1" i="1" dirty="0" smtClean="0">
                <a:solidFill>
                  <a:srgbClr val="0070C0"/>
                </a:solidFill>
              </a:rPr>
              <a:t> s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r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z</a:t>
            </a:r>
            <a:r>
              <a:rPr lang="en-US" sz="1600" dirty="0" smtClean="0"/>
              <a:t>}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Question:</a:t>
            </a:r>
            <a:r>
              <a:rPr lang="en-US" sz="1600" dirty="0" smtClean="0"/>
              <a:t> What is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like ?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/>
              <a:t>Answer: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Question: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What is the connected component of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\{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</a:t>
            </a:r>
            <a:r>
              <a:rPr lang="en-US" sz="1600" dirty="0" smtClean="0"/>
              <a:t> ?</a:t>
            </a:r>
            <a:endParaRPr lang="en-US" sz="1800" dirty="0" smtClean="0"/>
          </a:p>
          <a:p>
            <a:pPr marL="0" indent="0">
              <a:buFont typeface="Arial" charset="0"/>
              <a:buNone/>
            </a:pPr>
            <a:r>
              <a:rPr lang="en-US" sz="1600" b="1" dirty="0" smtClean="0"/>
              <a:t>Answer: 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|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so by 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visits entire set 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&amp; we return to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</a:t>
            </a:r>
            <a:r>
              <a:rPr lang="en-US" sz="1600" b="1" dirty="0">
                <a:solidFill>
                  <a:srgbClr val="FF0000"/>
                </a:solidFill>
              </a:rPr>
              <a:t>: </a:t>
            </a:r>
            <a:r>
              <a:rPr lang="en-US" sz="1600" dirty="0"/>
              <a:t>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like when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finishes </a:t>
            </a:r>
            <a:r>
              <a:rPr lang="en-US" sz="1600" dirty="0" smtClean="0"/>
              <a:t>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 ?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Left Arrow 89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Left Arrow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Left Arrow 90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C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Left Arrow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d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g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64084" y="2590800"/>
            <a:ext cx="975181" cy="978349"/>
            <a:chOff x="2564084" y="2590800"/>
            <a:chExt cx="975181" cy="978349"/>
          </a:xfrm>
        </p:grpSpPr>
        <p:sp>
          <p:nvSpPr>
            <p:cNvPr id="60" name="Oval 59"/>
            <p:cNvSpPr/>
            <p:nvPr/>
          </p:nvSpPr>
          <p:spPr>
            <a:xfrm>
              <a:off x="3124200" y="259080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564084" y="334363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333434" y="3381705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81"/>
          <p:cNvSpPr txBox="1">
            <a:spLocks/>
          </p:cNvSpPr>
          <p:nvPr/>
        </p:nvSpPr>
        <p:spPr bwMode="auto">
          <a:xfrm>
            <a:off x="4011613" y="1600200"/>
            <a:ext cx="5132387" cy="525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 smtClean="0"/>
              <a:t>Let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 be the first neighbor visited by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the set of vertices such that </a:t>
            </a:r>
            <a:r>
              <a:rPr lang="en-US" sz="1600" b="1" dirty="0" smtClean="0"/>
              <a:t>every path </a:t>
            </a:r>
            <a:r>
              <a:rPr lang="en-US" sz="1600" dirty="0" smtClean="0"/>
              <a:t>from</a:t>
            </a:r>
          </a:p>
          <a:p>
            <a:pPr marL="0" indent="0">
              <a:buFont typeface="Arial" charset="0"/>
              <a:buNone/>
            </a:pPr>
            <a:r>
              <a:rPr lang="en-US" sz="1600" dirty="0" smtClean="0"/>
              <a:t>     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to them passes through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i="1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0070C0"/>
                </a:solidFill>
              </a:rPr>
              <a:t>V*</a:t>
            </a:r>
            <a:r>
              <a:rPr lang="en-US" sz="1600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sz="1600" dirty="0" smtClean="0"/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g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d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= {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h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/>
              <a:t>,</a:t>
            </a:r>
            <a:r>
              <a:rPr lang="en-US" sz="1600" b="1" i="1" dirty="0" smtClean="0">
                <a:solidFill>
                  <a:srgbClr val="0070C0"/>
                </a:solidFill>
              </a:rPr>
              <a:t> s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r</a:t>
            </a:r>
            <a:r>
              <a:rPr lang="en-US" sz="1600" dirty="0" smtClean="0"/>
              <a:t>, </a:t>
            </a:r>
            <a:r>
              <a:rPr lang="en-US" sz="1600" b="1" i="1" dirty="0" smtClean="0">
                <a:solidFill>
                  <a:srgbClr val="0070C0"/>
                </a:solidFill>
              </a:rPr>
              <a:t>z</a:t>
            </a:r>
            <a:r>
              <a:rPr lang="en-US" sz="1600" dirty="0" smtClean="0"/>
              <a:t>}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Question:</a:t>
            </a:r>
            <a:r>
              <a:rPr lang="en-US" sz="1600" dirty="0" smtClean="0"/>
              <a:t> What is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like ?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/>
              <a:t>Answer: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\{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}.</a:t>
            </a:r>
          </a:p>
          <a:p>
            <a:pPr marL="0" indent="0">
              <a:buFont typeface="Arial" charset="0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Question: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What is the connected component of 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\{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b="1" dirty="0" smtClean="0"/>
              <a:t>}</a:t>
            </a:r>
            <a:r>
              <a:rPr lang="en-US" sz="1600" dirty="0" smtClean="0"/>
              <a:t> ?</a:t>
            </a:r>
            <a:endParaRPr lang="en-US" sz="1800" dirty="0" smtClean="0"/>
          </a:p>
          <a:p>
            <a:pPr marL="0" indent="0">
              <a:buFont typeface="Arial" charset="0"/>
              <a:buNone/>
            </a:pPr>
            <a:r>
              <a:rPr lang="en-US" sz="1600" b="1" dirty="0" smtClean="0"/>
              <a:t>Answer: 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dirty="0" smtClean="0"/>
              <a:t>|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</a:t>
            </a:r>
            <a:r>
              <a:rPr lang="en-US" sz="1600" b="1" dirty="0" smtClean="0"/>
              <a:t>so </a:t>
            </a:r>
            <a:r>
              <a:rPr lang="en-US" sz="1600" b="1" dirty="0"/>
              <a:t>by </a:t>
            </a:r>
            <a:r>
              <a:rPr lang="en-US" sz="1600" b="1" dirty="0" smtClean="0"/>
              <a:t>I.H., 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y</a:t>
            </a:r>
            <a:r>
              <a:rPr lang="en-US" sz="1600" dirty="0" smtClean="0"/>
              <a:t>) visits entire set 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 &amp; we return to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 </a:t>
            </a:r>
            <a:r>
              <a:rPr lang="en-US" sz="1600" dirty="0"/>
              <a:t>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like when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finishes </a:t>
            </a:r>
            <a:r>
              <a:rPr lang="en-US" sz="1600" dirty="0" smtClean="0"/>
              <a:t>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en-US" sz="1600" dirty="0"/>
              <a:t>in </a:t>
            </a:r>
            <a:r>
              <a:rPr lang="en-US" sz="1600" b="1" dirty="0" smtClean="0">
                <a:solidFill>
                  <a:srgbClr val="0070C0"/>
                </a:solidFill>
              </a:rPr>
              <a:t>G</a:t>
            </a:r>
            <a:r>
              <a:rPr lang="en-US" sz="1600" b="1" dirty="0" smtClean="0"/>
              <a:t>\</a:t>
            </a:r>
            <a:r>
              <a:rPr lang="en-US" sz="1600" b="1" dirty="0" smtClean="0">
                <a:solidFill>
                  <a:srgbClr val="0070C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?</a:t>
            </a:r>
            <a:endParaRPr lang="en-US" sz="1800" dirty="0"/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|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</a:t>
            </a:r>
            <a:r>
              <a:rPr lang="en-US" sz="1600" b="1" dirty="0" smtClean="0"/>
              <a:t>so by </a:t>
            </a:r>
            <a:r>
              <a:rPr lang="en-US" sz="1600" b="1" dirty="0"/>
              <a:t>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</a:t>
            </a:r>
            <a:r>
              <a:rPr lang="en-US" sz="1600" dirty="0" smtClean="0"/>
              <a:t>pursued after </a:t>
            </a:r>
            <a:r>
              <a:rPr lang="en-US" sz="1600" dirty="0"/>
              <a:t>finishing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</a:t>
            </a:r>
            <a:r>
              <a:rPr lang="en-US" sz="1600" dirty="0" smtClean="0"/>
              <a:t>visits entire set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.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Left Arrow 70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Left Arrow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Left Arrow 71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C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Left Arrow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Ribbon 25"/>
          <p:cNvSpPr/>
          <p:nvPr/>
        </p:nvSpPr>
        <p:spPr>
          <a:xfrm>
            <a:off x="228600" y="5474732"/>
            <a:ext cx="3125894" cy="7767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Hence entire component of 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 gets visited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7577" y="1981200"/>
            <a:ext cx="3257755" cy="3493532"/>
            <a:chOff x="677577" y="1981200"/>
            <a:chExt cx="3257755" cy="3493532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1981200"/>
              <a:ext cx="3249532" cy="3493532"/>
              <a:chOff x="685800" y="1981200"/>
              <a:chExt cx="3249532" cy="349353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2103050" y="2389624"/>
                <a:ext cx="102916" cy="5135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685800" y="1981200"/>
                <a:ext cx="3249532" cy="3493532"/>
                <a:chOff x="685800" y="1981200"/>
                <a:chExt cx="3249532" cy="34935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992293" y="3856409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124364" y="41559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295400" y="4654950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09122" y="46893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438400" y="49179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1198124" y="3950131"/>
                  <a:ext cx="926240" cy="2995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1095209" y="4043853"/>
                  <a:ext cx="230334" cy="6385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2644231" y="4849349"/>
                  <a:ext cx="895034" cy="16232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2227280" y="4343400"/>
                  <a:ext cx="241263" cy="6020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1167981" y="4016402"/>
                  <a:ext cx="1270419" cy="99527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2323480" y="4300014"/>
                  <a:ext cx="1185642" cy="4243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3659294" y="45074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z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362200" y="5105400"/>
                  <a:ext cx="279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c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0306" y="38978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u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982894" y="38216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r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5400" y="48122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s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12" idx="7"/>
                  <a:endCxn id="15" idx="2"/>
                </p:cNvCxnSpPr>
                <p:nvPr/>
              </p:nvCxnSpPr>
              <p:spPr>
                <a:xfrm>
                  <a:off x="1471088" y="4682401"/>
                  <a:ext cx="967312" cy="3292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760306" y="19812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y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85800" y="2667000"/>
                  <a:ext cx="2584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f</a:t>
                  </a: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h</a:t>
                  </a:r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6"/>
                  <a:ext cx="270280" cy="408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Freeform 72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6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 build="p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Theorem: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b="1" dirty="0" smtClean="0"/>
                  <a:t>(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smtClean="0"/>
                  <a:t>) </a:t>
                </a:r>
                <a:r>
                  <a:rPr lang="en-US" sz="2000" dirty="0" smtClean="0"/>
                  <a:t>visits all vertices of the connected component of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Use</a:t>
                </a:r>
                <a:r>
                  <a:rPr lang="en-US" sz="2000" b="1" dirty="0" smtClean="0"/>
                  <a:t> DFS </a:t>
                </a:r>
                <a:r>
                  <a:rPr lang="en-US" sz="2000" dirty="0" smtClean="0"/>
                  <a:t>traversal to compute all connected components of a given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G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time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Connectivity problem in a </a:t>
            </a:r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size data structure for a given undirected graph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following query can be answered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Is vertex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 smtClean="0"/>
                  <a:t>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Connectivity problem in a </a:t>
            </a:r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size data structure for a given undirected graph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following query can be answered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Is vertex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 smtClean="0"/>
                  <a:t>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2209800" y="3995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Connectivity problem in a </a:t>
            </a:r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size data structure for a given undirected graph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following query can be answered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Is vertex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 smtClean="0"/>
                  <a:t>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2209800" y="3995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019717" y="24105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Connectivity problem in a </a:t>
            </a:r>
            <a:r>
              <a:rPr lang="en-US" sz="2800" b="1" dirty="0" smtClean="0">
                <a:solidFill>
                  <a:srgbClr val="7030A0"/>
                </a:solidFill>
              </a:rPr>
              <a:t>Graph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Build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size data structure for a given undirected graph </a:t>
                </a:r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following query can be answered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Is vertex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 smtClean="0"/>
                  <a:t>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2209800" y="3995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019717" y="24105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Connectivity problem in a </a:t>
            </a:r>
            <a:r>
              <a:rPr lang="en-US" sz="3200" b="1" dirty="0">
                <a:solidFill>
                  <a:srgbClr val="7030A0"/>
                </a:solidFill>
              </a:rPr>
              <a:t>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BFS</a:t>
            </a:r>
            <a:r>
              <a:rPr lang="en-US" sz="1600" dirty="0" smtClean="0"/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err="1" smtClean="0">
                <a:solidFill>
                  <a:srgbClr val="C00000"/>
                </a:solidFill>
              </a:rPr>
              <a:t>CreateEmptyQueue</a:t>
            </a:r>
            <a:r>
              <a:rPr lang="en-US" sz="1600" b="1" dirty="0" smtClean="0"/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b="1" dirty="0" smtClean="0"/>
              <a:t>)</a:t>
            </a:r>
            <a:r>
              <a:rPr lang="en-US" sz="16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>
                <a:sym typeface="Wingdings" pitchFamily="2" charset="2"/>
              </a:rPr>
              <a:t>) 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true</a:t>
            </a:r>
            <a:r>
              <a:rPr lang="en-US" sz="16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err="1" smtClean="0">
                <a:solidFill>
                  <a:srgbClr val="0070C0"/>
                </a:solidFill>
              </a:rPr>
              <a:t>x</a:t>
            </a:r>
            <a:r>
              <a:rPr lang="en-US" sz="1600" dirty="0" err="1" smtClean="0">
                <a:sym typeface="Wingdings" pitchFamily="2" charset="2"/>
              </a:rPr>
              <a:t>,</a:t>
            </a:r>
            <a:r>
              <a:rPr lang="en-US" sz="1600" b="1" dirty="0" err="1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</a:t>
            </a:r>
            <a:r>
              <a:rPr lang="en-US" sz="1600" b="1" dirty="0" smtClean="0">
                <a:sym typeface="Wingdings" pitchFamily="2" charset="2"/>
              </a:rPr>
              <a:t>While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olidFill>
                  <a:srgbClr val="0070C0"/>
                </a:solidFill>
                <a:sym typeface="Wingdings" pitchFamily="2" charset="2"/>
              </a:rPr>
              <a:t>)</a:t>
            </a:r>
            <a:r>
              <a:rPr lang="en-US" sz="16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{             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ym typeface="Wingdings" pitchFamily="2" charset="2"/>
              </a:rPr>
              <a:t>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    For </a:t>
            </a:r>
            <a:r>
              <a:rPr lang="en-US" sz="1600" dirty="0">
                <a:sym typeface="Wingdings" pitchFamily="2" charset="2"/>
              </a:rPr>
              <a:t>each 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</a:t>
            </a:r>
            <a:r>
              <a:rPr lang="en-US" sz="1600" b="1" dirty="0" smtClean="0">
                <a:sym typeface="Wingdings" pitchFamily="2" charset="2"/>
              </a:rPr>
              <a:t>        </a:t>
            </a:r>
            <a:r>
              <a:rPr lang="en-US" sz="1600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ym typeface="Wingdings" pitchFamily="2" charset="2"/>
              </a:rPr>
              <a:t>          </a:t>
            </a:r>
            <a:r>
              <a:rPr lang="en-US" sz="1600" b="1" dirty="0">
                <a:sym typeface="Wingdings" pitchFamily="2" charset="2"/>
              </a:rPr>
              <a:t>if 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dirty="0" smtClean="0">
                <a:sym typeface="Wingdings" pitchFamily="2" charset="2"/>
              </a:rPr>
              <a:t>)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>
                <a:sym typeface="Wingdings" pitchFamily="2" charset="2"/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6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                     </a:t>
            </a:r>
            <a:r>
              <a:rPr lang="en-US" sz="1600" dirty="0" smtClean="0">
                <a:sym typeface="Wingdings" pitchFamily="2" charset="2"/>
              </a:rPr>
              <a:t>{  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dirty="0" smtClean="0">
                <a:sym typeface="Wingdings" pitchFamily="2" charset="2"/>
              </a:rPr>
              <a:t>) </a:t>
            </a:r>
            <a:r>
              <a:rPr lang="en-US" sz="1600" b="1" dirty="0" smtClean="0">
                <a:sym typeface="Wingdings" pitchFamily="2" charset="2"/>
              </a:rPr>
              <a:t> 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true</a:t>
            </a:r>
            <a:r>
              <a:rPr lang="en-US" sz="1600" b="1" dirty="0" smtClean="0">
                <a:sym typeface="Wingdings" pitchFamily="2" charset="2"/>
              </a:rPr>
              <a:t> ;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                      </a:t>
            </a:r>
            <a:endParaRPr lang="en-US" sz="16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                    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                   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, </a:t>
            </a:r>
            <a:r>
              <a:rPr lang="en-US" sz="1600" b="1" dirty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</a:t>
            </a:r>
            <a:r>
              <a:rPr lang="en-US" sz="1600" b="1" dirty="0" smtClean="0">
                <a:sym typeface="Wingdings" pitchFamily="2" charset="2"/>
              </a:rPr>
              <a:t>;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                     </a:t>
            </a:r>
            <a:r>
              <a:rPr lang="en-US" sz="1600" dirty="0" smtClean="0">
                <a:sym typeface="Wingdings" pitchFamily="2" charset="2"/>
              </a:rPr>
              <a:t>}</a:t>
            </a: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 </a:t>
            </a:r>
            <a:r>
              <a:rPr lang="en-US" sz="1600" dirty="0" smtClean="0">
                <a:sym typeface="Wingdings" pitchFamily="2" charset="2"/>
              </a:rPr>
              <a:t>         }</a:t>
            </a: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Connectivity(G)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{   For 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)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600" b="1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For 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in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</a:t>
            </a:r>
            <a:r>
              <a:rPr lang="en-US" sz="1600" b="1" dirty="0" smtClean="0"/>
              <a:t>If (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 smtClean="0">
                <a:sym typeface="Wingdings" pitchFamily="2" charset="2"/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600" b="1" dirty="0" smtClean="0">
                <a:sym typeface="Wingdings" pitchFamily="2" charset="2"/>
              </a:rPr>
              <a:t>)    BFS(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 smtClean="0">
                <a:sym typeface="Wingdings" pitchFamily="2" charset="2"/>
              </a:rPr>
              <a:t>);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  </a:t>
            </a:r>
            <a:r>
              <a:rPr lang="en-US" sz="1600" b="1" dirty="0" smtClean="0">
                <a:sym typeface="Wingdings" pitchFamily="2" charset="2"/>
              </a:rPr>
              <a:t>return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Label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2667000"/>
            <a:ext cx="10668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7200" y="3505200"/>
            <a:ext cx="16002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Label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]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 </a:t>
            </a:r>
            <a:r>
              <a:rPr lang="en-US" sz="1600" b="1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1752600"/>
            <a:ext cx="135485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Label</a:t>
            </a:r>
            <a:r>
              <a:rPr lang="en-US" sz="1600" b="1" dirty="0" smtClean="0">
                <a:sym typeface="Wingdings" pitchFamily="2" charset="2"/>
              </a:rPr>
              <a:t>[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>
                <a:sym typeface="Wingdings" pitchFamily="2" charset="2"/>
              </a:rPr>
              <a:t>] 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x</a:t>
            </a:r>
            <a:r>
              <a:rPr lang="en-US" sz="1600" b="1" dirty="0" smtClean="0">
                <a:sym typeface="Wingdings" pitchFamily="2" charset="2"/>
              </a:rPr>
              <a:t>; 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5269468"/>
            <a:ext cx="22630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Create an array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Label;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5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Analysis of the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Output of the algorithm: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Array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Label</a:t>
                </a:r>
                <a:r>
                  <a:rPr lang="en-US" sz="2000" b="1" dirty="0" smtClean="0"/>
                  <a:t>[] </a:t>
                </a:r>
                <a:r>
                  <a:rPr lang="en-US" sz="1800" dirty="0" smtClean="0"/>
                  <a:t>of size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 </a:t>
                </a:r>
                <a:r>
                  <a:rPr lang="en-US" sz="1800" dirty="0" smtClean="0"/>
                  <a:t>such that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Label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]=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Label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/>
                  <a:t>] </a:t>
                </a:r>
                <a:r>
                  <a:rPr lang="en-US" sz="2000" dirty="0" smtClean="0"/>
                  <a:t> </a:t>
                </a:r>
                <a:r>
                  <a:rPr lang="en-US" sz="1800" dirty="0" smtClean="0"/>
                  <a:t>if </a:t>
                </a:r>
                <a:r>
                  <a:rPr lang="en-US" sz="1800" dirty="0"/>
                  <a:t>and only if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y</a:t>
                </a:r>
                <a:r>
                  <a:rPr lang="en-US" sz="1800" dirty="0"/>
                  <a:t> belong to same connected component.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Running </a:t>
                </a:r>
                <a:r>
                  <a:rPr lang="en-US" sz="1800" b="1" dirty="0"/>
                  <a:t>time of the algorithm 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err="1">
                        <a:latin typeface="Cambria Math"/>
                      </a:rPr>
                      <m:t>+</m:t>
                    </m:r>
                    <m:r>
                      <a:rPr lang="en-US" sz="18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 undirected graph can be processed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time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build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size data structure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which can answer any connectivity query in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) </a:t>
                </a:r>
                <a:r>
                  <a:rPr lang="en-US" sz="2000" dirty="0" smtClean="0"/>
                  <a:t>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/>
          <a:p>
            <a:r>
              <a:rPr lang="en-US" sz="3600" b="1" dirty="0" smtClean="0"/>
              <a:t>Is there </a:t>
            </a:r>
            <a:r>
              <a:rPr lang="en-US" sz="3600" b="1" dirty="0" smtClean="0">
                <a:solidFill>
                  <a:srgbClr val="7030A0"/>
                </a:solidFill>
              </a:rPr>
              <a:t>alternate way </a:t>
            </a:r>
            <a:r>
              <a:rPr lang="en-US" sz="3600" b="1" dirty="0" smtClean="0"/>
              <a:t>to traverse a graph ?</a:t>
            </a:r>
            <a:endParaRPr lang="en-IN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3048000" y="4191000"/>
            <a:ext cx="3200400" cy="1295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Yes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4724400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More </a:t>
            </a:r>
            <a:r>
              <a:rPr lang="en-US" b="1" dirty="0" smtClean="0">
                <a:solidFill>
                  <a:srgbClr val="006C31"/>
                </a:solidFill>
              </a:rPr>
              <a:t>Natural 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5040868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More </a:t>
            </a:r>
            <a:r>
              <a:rPr lang="en-US" b="1" dirty="0" smtClean="0">
                <a:solidFill>
                  <a:srgbClr val="006C31"/>
                </a:solidFill>
              </a:rPr>
              <a:t>Powerful </a:t>
            </a:r>
            <a:endParaRPr lang="en-IN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9777</TotalTime>
  <Words>1953</Words>
  <Application>Microsoft Office PowerPoint</Application>
  <PresentationFormat>On-screen Show (4:3)</PresentationFormat>
  <Paragraphs>518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Structures and Algorithms (CS210A) </vt:lpstr>
      <vt:lpstr>BFS Traversal  in Undirected Graphs</vt:lpstr>
      <vt:lpstr>Connectivity problem in a Graph </vt:lpstr>
      <vt:lpstr>Connectivity problem in a Graph </vt:lpstr>
      <vt:lpstr>Connectivity problem in a Graph </vt:lpstr>
      <vt:lpstr>Connectivity problem in a Graph </vt:lpstr>
      <vt:lpstr>Connectivity problem in a Graph </vt:lpstr>
      <vt:lpstr>Analysis of the algorithm</vt:lpstr>
      <vt:lpstr>Is there alternate way to traverse a graph ?</vt:lpstr>
      <vt:lpstr>PowerPoint Presentation</vt:lpstr>
      <vt:lpstr>Non-triviality of graph traversal</vt:lpstr>
      <vt:lpstr>A  natural  way to traverse a graph</vt:lpstr>
      <vt:lpstr>DFS traversal of G  </vt:lpstr>
      <vt:lpstr>DFS traversal </vt:lpstr>
      <vt:lpstr>DFS traversal </vt:lpstr>
      <vt:lpstr>Insight into DFS through an example</vt:lpstr>
      <vt:lpstr>Insight into DFS through an example</vt:lpstr>
      <vt:lpstr>Insight into DFS through an example</vt:lpstr>
      <vt:lpstr>Insight into DFS through an example</vt:lpstr>
      <vt:lpstr>Proving that  DFS(v) visits all vertices reachable from v</vt:lpstr>
      <vt:lpstr>PowerPoint Presentation</vt:lpstr>
      <vt:lpstr>DFS(v)</vt:lpstr>
      <vt:lpstr>DFS(v)</vt:lpstr>
      <vt:lpstr>DFS(v)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1030</cp:revision>
  <dcterms:created xsi:type="dcterms:W3CDTF">2011-12-03T04:13:03Z</dcterms:created>
  <dcterms:modified xsi:type="dcterms:W3CDTF">2016-03-02T06:02:48Z</dcterms:modified>
</cp:coreProperties>
</file>