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389" r:id="rId2"/>
    <p:sldId id="331" r:id="rId3"/>
    <p:sldId id="305" r:id="rId4"/>
    <p:sldId id="390" r:id="rId5"/>
    <p:sldId id="346" r:id="rId6"/>
    <p:sldId id="363" r:id="rId7"/>
    <p:sldId id="349" r:id="rId8"/>
    <p:sldId id="400" r:id="rId9"/>
    <p:sldId id="401" r:id="rId10"/>
    <p:sldId id="385" r:id="rId11"/>
    <p:sldId id="402" r:id="rId12"/>
    <p:sldId id="395" r:id="rId13"/>
    <p:sldId id="396" r:id="rId14"/>
    <p:sldId id="397" r:id="rId15"/>
    <p:sldId id="399" r:id="rId16"/>
    <p:sldId id="405" r:id="rId17"/>
    <p:sldId id="409" r:id="rId18"/>
    <p:sldId id="404" r:id="rId19"/>
    <p:sldId id="353" r:id="rId20"/>
    <p:sldId id="365" r:id="rId21"/>
    <p:sldId id="367" r:id="rId22"/>
    <p:sldId id="407" r:id="rId23"/>
    <p:sldId id="408" r:id="rId24"/>
    <p:sldId id="374" r:id="rId25"/>
    <p:sldId id="413" r:id="rId26"/>
    <p:sldId id="376" r:id="rId27"/>
    <p:sldId id="375" r:id="rId28"/>
    <p:sldId id="371" r:id="rId29"/>
    <p:sldId id="377" r:id="rId30"/>
    <p:sldId id="368" r:id="rId31"/>
    <p:sldId id="3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26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Depth </a:t>
            </a:r>
            <a:r>
              <a:rPr lang="en-US" sz="2000" b="1" dirty="0">
                <a:solidFill>
                  <a:schemeClr val="tx1"/>
                </a:solidFill>
              </a:rPr>
              <a:t>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</a:rPr>
              <a:t>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DFS 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Tree</a:t>
            </a:r>
            <a:endParaRPr lang="en-US" sz="2000" b="1" dirty="0">
              <a:solidFill>
                <a:srgbClr val="006C3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                         A short proof:</a:t>
            </a:r>
          </a:p>
          <a:p>
            <a:pPr marL="0" indent="0">
              <a:buNone/>
            </a:pPr>
            <a:r>
              <a:rPr lang="en-US" sz="2000" dirty="0" smtClean="0"/>
              <a:t>Let (</a:t>
            </a:r>
            <a:r>
              <a:rPr lang="en-US" sz="2000" b="1" i="1" dirty="0" err="1" smtClean="0">
                <a:solidFill>
                  <a:srgbClr val="00B050"/>
                </a:solidFill>
              </a:rPr>
              <a:t>x</a:t>
            </a:r>
            <a:r>
              <a:rPr lang="en-US" sz="2000" dirty="0" err="1" smtClean="0"/>
              <a:t>,</a:t>
            </a:r>
            <a:r>
              <a:rPr lang="en-US" sz="2000" b="1" i="1" dirty="0" err="1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) be a non-tree edge.</a:t>
            </a:r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 smtClean="0"/>
              <a:t>get visited before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If we remove all vertices visited prior to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, does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 smtClean="0"/>
              <a:t>still lie in the connected component of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yes.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pursued from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dirty="0" smtClean="0">
                <a:sym typeface="Wingdings" pitchFamily="2" charset="2"/>
              </a:rPr>
              <a:t>will have a path to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in </a:t>
            </a: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tree.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Hence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must be ancestor of </a:t>
            </a:r>
            <a:r>
              <a:rPr lang="en-US" sz="2000" b="1" i="1" dirty="0" smtClean="0">
                <a:solidFill>
                  <a:srgbClr val="00B050"/>
                </a:solidFill>
              </a:rPr>
              <a:t>y </a:t>
            </a:r>
            <a:r>
              <a:rPr lang="en-US" sz="2000" dirty="0" smtClean="0">
                <a:sym typeface="Wingdings" pitchFamily="2" charset="2"/>
              </a:rPr>
              <a:t>in the </a:t>
            </a: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tree.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Always remember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50292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non-tree edge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This is called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DFS representation </a:t>
            </a:r>
            <a:r>
              <a:rPr lang="en-US" sz="2000" b="1" dirty="0" smtClean="0">
                <a:sym typeface="Wingdings" pitchFamily="2" charset="2"/>
              </a:rPr>
              <a:t>of the graph</a:t>
            </a:r>
            <a:r>
              <a:rPr lang="en-US" sz="2000" dirty="0" smtClean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It plays a key role in the design of every efficient algorithm.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06748" y="914400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following </a:t>
            </a:r>
            <a:r>
              <a:rPr lang="en-US" b="1" dirty="0">
                <a:solidFill>
                  <a:srgbClr val="7030A0"/>
                </a:solidFill>
              </a:rPr>
              <a:t>picture</a:t>
            </a:r>
            <a:r>
              <a:rPr lang="en-US" b="1" dirty="0"/>
              <a:t> for DFS traversal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56450" y="3593068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A novel application of DFS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Determining if a graph </a:t>
            </a:r>
            <a:r>
              <a:rPr lang="en-US" sz="2800" b="1" dirty="0" smtClean="0">
                <a:solidFill>
                  <a:srgbClr val="0070C0"/>
                </a:solidFill>
              </a:rPr>
              <a:t>G </a:t>
            </a:r>
            <a:r>
              <a:rPr lang="en-US" sz="2800" dirty="0" smtClean="0">
                <a:solidFill>
                  <a:schemeClr val="tx1"/>
                </a:solidFill>
              </a:rPr>
              <a:t>is </a:t>
            </a:r>
            <a:r>
              <a:rPr lang="en-US" sz="2800" b="1" dirty="0" err="1" smtClean="0">
                <a:solidFill>
                  <a:srgbClr val="C00000"/>
                </a:solidFill>
              </a:rPr>
              <a:t>biconnected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</a:t>
            </a:r>
            <a:r>
              <a:rPr lang="en-US" sz="2000" dirty="0" smtClean="0"/>
              <a:t> A connected graph is said to be </a:t>
            </a:r>
            <a:r>
              <a:rPr lang="en-US" sz="2000" b="1" dirty="0" err="1" smtClean="0"/>
              <a:t>biconnected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u="sng" dirty="0" smtClean="0"/>
              <a:t>does not exit</a:t>
            </a:r>
            <a:r>
              <a:rPr lang="en-US" sz="2000" dirty="0" smtClean="0"/>
              <a:t> any vertex whose removal disconnects the graph.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Motivation: </a:t>
            </a:r>
            <a:r>
              <a:rPr lang="en-US" sz="2000" dirty="0" smtClean="0"/>
              <a:t>To design </a:t>
            </a:r>
            <a:r>
              <a:rPr lang="en-US" sz="2000" b="1" dirty="0" smtClean="0"/>
              <a:t>robust</a:t>
            </a:r>
            <a:r>
              <a:rPr lang="en-US" sz="2000" dirty="0" smtClean="0"/>
              <a:t> networks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(immune to any single node failure).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368751" y="2379433"/>
            <a:ext cx="5212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loud Callout 68"/>
          <p:cNvSpPr/>
          <p:nvPr/>
        </p:nvSpPr>
        <p:spPr>
          <a:xfrm>
            <a:off x="4495800" y="1219200"/>
            <a:ext cx="4267200" cy="1032518"/>
          </a:xfrm>
          <a:prstGeom prst="cloudCallout">
            <a:avLst>
              <a:gd name="adj1" fmla="val 22569"/>
              <a:gd name="adj2" fmla="val 738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 this graph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r>
              <a:rPr lang="en-US" b="1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9" grpId="0" animBg="1"/>
      <p:bldP spid="23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trivial algorithms for checking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bi-connectedness </a:t>
            </a:r>
            <a:r>
              <a:rPr lang="en-US" sz="3200" b="1" dirty="0" smtClean="0"/>
              <a:t>of a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each vertex</a:t>
                </a:r>
                <a:r>
                  <a:rPr lang="en-US" sz="2000" b="1" dirty="0" smtClean="0"/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determine 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b="1" dirty="0" smtClean="0"/>
                  <a:t>\{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} </a:t>
                </a:r>
                <a:r>
                  <a:rPr lang="en-US" sz="2000" dirty="0" smtClean="0"/>
                  <a:t>is connected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(One may use either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 traversal here)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 smtClean="0"/>
                  <a:t>Time complexity of the trivial algorithm 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dirty="0" smtClean="0"/>
                  <a:t>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smtClean="0"/>
                  <a:t>time algorithm</a:t>
                </a:r>
                <a:endParaRPr lang="en-IN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u="sng" dirty="0" smtClean="0">
                <a:solidFill>
                  <a:schemeClr val="tx1"/>
                </a:solidFill>
              </a:rPr>
              <a:t>single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formal </a:t>
            </a:r>
            <a:r>
              <a:rPr lang="en-US" sz="2400" b="1" dirty="0" smtClean="0"/>
              <a:t>characterization</a:t>
            </a:r>
            <a:r>
              <a:rPr lang="en-US" sz="2400" dirty="0" smtClean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(</a:t>
            </a:r>
            <a:r>
              <a:rPr lang="en-US" sz="2400" b="1" dirty="0" smtClean="0">
                <a:solidFill>
                  <a:srgbClr val="7030A0"/>
                </a:solidFill>
              </a:rPr>
              <a:t>articulation points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b="1" u="sng" dirty="0" smtClean="0"/>
              <a:t>relationship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7030A0"/>
                </a:solidFill>
              </a:rPr>
              <a:t>articulation point</a:t>
            </a:r>
            <a:r>
              <a:rPr lang="en-US" sz="2400" dirty="0" smtClean="0"/>
              <a:t> &amp; DFS tree.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Using the relation </a:t>
            </a:r>
            <a:r>
              <a:rPr lang="en-US" sz="2400" b="1" dirty="0" smtClean="0"/>
              <a:t>cleverly</a:t>
            </a:r>
            <a:r>
              <a:rPr lang="en-US" sz="2400" dirty="0" smtClean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removal of any of {</a:t>
            </a: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are called the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of </a:t>
            </a:r>
            <a:r>
              <a:rPr lang="en-US" sz="1800" b="1" i="1" dirty="0" smtClean="0">
                <a:solidFill>
                  <a:srgbClr val="0070C0"/>
                </a:solidFill>
              </a:rPr>
              <a:t>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graph is NOT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Definition:</a:t>
                </a:r>
                <a:r>
                  <a:rPr lang="en-US" sz="1800" dirty="0" smtClean="0"/>
                  <a:t> A vertex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 is said to be </a:t>
                </a:r>
                <a:r>
                  <a:rPr lang="en-US" sz="1800" b="1" dirty="0" smtClean="0"/>
                  <a:t>articulation point 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i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 different from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such that every path between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 passes through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 graph is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if none of its vertices is an articulation point.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Design an </a:t>
                </a:r>
                <a:r>
                  <a:rPr lang="en-US" sz="1800" b="1" dirty="0" smtClean="0"/>
                  <a:t>algorithm</a:t>
                </a:r>
                <a:r>
                  <a:rPr lang="en-US" sz="1800" dirty="0" smtClean="0"/>
                  <a:t> to compute all </a:t>
                </a:r>
                <a:r>
                  <a:rPr lang="en-US" sz="1800" b="1" dirty="0" smtClean="0"/>
                  <a:t>articulation points </a:t>
                </a:r>
                <a:r>
                  <a:rPr lang="en-US" sz="1800" dirty="0" smtClean="0"/>
                  <a:t>in a given graph. </a:t>
                </a: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formal definition of </a:t>
            </a:r>
            <a:r>
              <a:rPr lang="en-US" sz="3200" b="1" dirty="0" err="1" smtClean="0">
                <a:solidFill>
                  <a:srgbClr val="7030A0"/>
                </a:solidFill>
              </a:rPr>
              <a:t>articulaton</a:t>
            </a:r>
            <a:r>
              <a:rPr lang="en-US" sz="3200" b="1" dirty="0" smtClean="0">
                <a:solidFill>
                  <a:srgbClr val="7030A0"/>
                </a:solidFill>
              </a:rPr>
              <a:t> point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75571" y="3048000"/>
            <a:ext cx="4025590" cy="1219200"/>
            <a:chOff x="2475571" y="3048000"/>
            <a:chExt cx="4025590" cy="1219200"/>
          </a:xfrm>
        </p:grpSpPr>
        <p:sp>
          <p:nvSpPr>
            <p:cNvPr id="18" name="Freeform 17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83004" y="3751322"/>
            <a:ext cx="4092497" cy="592078"/>
            <a:chOff x="2483004" y="3751322"/>
            <a:chExt cx="4092497" cy="592078"/>
          </a:xfrm>
        </p:grpSpPr>
        <p:sp>
          <p:nvSpPr>
            <p:cNvPr id="12" name="Freeform 11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7512" y="3352800"/>
            <a:ext cx="4025590" cy="492244"/>
            <a:chOff x="2397512" y="3352800"/>
            <a:chExt cx="4025590" cy="492244"/>
          </a:xfrm>
        </p:grpSpPr>
        <p:sp>
          <p:nvSpPr>
            <p:cNvPr id="11" name="Freeform 10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  <a:endParaRPr lang="en-US" sz="18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  <a:r>
              <a:rPr lang="en-US" sz="1800" b="1" dirty="0" smtClean="0"/>
              <a:t>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]  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++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Articulation points </a:t>
            </a:r>
            <a:r>
              <a:rPr lang="en-US" sz="3200" b="1" dirty="0" smtClean="0"/>
              <a:t>and </a:t>
            </a:r>
            <a:r>
              <a:rPr lang="en-US" sz="3200" b="1" dirty="0" smtClean="0">
                <a:solidFill>
                  <a:srgbClr val="0070C0"/>
                </a:solidFill>
              </a:rPr>
              <a:t>DFS traversal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219200" y="4419600"/>
            <a:ext cx="6781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Don’t</a:t>
            </a:r>
            <a:r>
              <a:rPr lang="en-US" dirty="0" smtClean="0">
                <a:solidFill>
                  <a:schemeClr val="tx1"/>
                </a:solidFill>
              </a:rPr>
              <a:t> Focus on the graph. Instead,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focus on the </a:t>
            </a:r>
            <a:r>
              <a:rPr lang="en-US" b="1" dirty="0" smtClean="0">
                <a:solidFill>
                  <a:srgbClr val="7030A0"/>
                </a:solidFill>
              </a:rPr>
              <a:t>DFS tree representation </a:t>
            </a:r>
            <a:r>
              <a:rPr lang="en-US" dirty="0" smtClean="0">
                <a:solidFill>
                  <a:schemeClr val="tx1"/>
                </a:solidFill>
              </a:rPr>
              <a:t>of the graph.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90600" y="1828800"/>
            <a:ext cx="2667000" cy="2590800"/>
            <a:chOff x="2971800" y="2590800"/>
            <a:chExt cx="26670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  <a:endCxn id="43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987462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1171190">
            <a:off x="3021263" y="3083074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1171190">
            <a:off x="2475378" y="1978514"/>
            <a:ext cx="892736" cy="150077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600200" y="2806200"/>
            <a:ext cx="610402" cy="153720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r>
              <a:rPr lang="en-US" sz="1800" b="1" dirty="0" smtClean="0"/>
              <a:t>Answer</a:t>
            </a:r>
            <a:r>
              <a:rPr lang="en-US" sz="1800" dirty="0" smtClean="0"/>
              <a:t>: </a:t>
            </a:r>
            <a:r>
              <a:rPr lang="en-US" sz="1800" dirty="0" err="1" smtClean="0"/>
              <a:t>Iff</a:t>
            </a:r>
            <a:r>
              <a:rPr lang="en-US" sz="1800" dirty="0" smtClean="0"/>
              <a:t> it has </a:t>
            </a:r>
            <a:r>
              <a:rPr lang="en-US" sz="1800" b="1" u="sng" dirty="0"/>
              <a:t>two or more</a:t>
            </a:r>
            <a:r>
              <a:rPr lang="en-US" sz="1800" b="1" dirty="0"/>
              <a:t> </a:t>
            </a:r>
            <a:r>
              <a:rPr lang="en-US" sz="1800" dirty="0" smtClean="0"/>
              <a:t>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00200" y="1828800"/>
            <a:ext cx="1295400" cy="2590800"/>
            <a:chOff x="3581400" y="2590800"/>
            <a:chExt cx="12954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35814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>
              <a:off x="4221143" y="2868149"/>
              <a:ext cx="7957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1612245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453198">
            <a:off x="2259263" y="3474728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729707">
            <a:off x="2180241" y="2212467"/>
            <a:ext cx="1233382" cy="210325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9" grpId="0" animBg="1"/>
      <p:bldP spid="60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AIM:  </a:t>
            </a:r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find </a:t>
            </a:r>
            <a:r>
              <a:rPr lang="en-US" sz="1800" b="1" dirty="0"/>
              <a:t>necessary </a:t>
            </a:r>
            <a:r>
              <a:rPr lang="en-US" sz="1800" dirty="0" smtClean="0"/>
              <a:t>and </a:t>
            </a:r>
            <a:r>
              <a:rPr lang="en-US" sz="1800" b="1" dirty="0"/>
              <a:t>sufficient </a:t>
            </a:r>
            <a:r>
              <a:rPr lang="en-US" sz="1800" b="1" dirty="0" smtClean="0"/>
              <a:t>conditions </a:t>
            </a:r>
            <a:r>
              <a:rPr lang="en-US" sz="1800" dirty="0" smtClean="0"/>
              <a:t>for an </a:t>
            </a:r>
            <a:r>
              <a:rPr lang="en-US" sz="1800" b="1" dirty="0" smtClean="0"/>
              <a:t>internal node </a:t>
            </a:r>
            <a:r>
              <a:rPr lang="en-US" sz="1800" dirty="0" smtClean="0"/>
              <a:t>to be </a:t>
            </a:r>
            <a:r>
              <a:rPr lang="en-US" sz="18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1" name="Cloud Callout 20"/>
          <p:cNvSpPr/>
          <p:nvPr/>
        </p:nvSpPr>
        <p:spPr>
          <a:xfrm>
            <a:off x="3429000" y="4492752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look like in </a:t>
            </a:r>
            <a:r>
              <a:rPr lang="en-US" b="1" dirty="0" smtClean="0">
                <a:solidFill>
                  <a:schemeClr val="tx1"/>
                </a:solidFill>
              </a:rPr>
              <a:t>DFS tree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75571" y="1981200"/>
            <a:ext cx="4025590" cy="1219200"/>
            <a:chOff x="2475571" y="3048000"/>
            <a:chExt cx="4025590" cy="1219200"/>
          </a:xfrm>
        </p:grpSpPr>
        <p:sp>
          <p:nvSpPr>
            <p:cNvPr id="23" name="Freeform 22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3004" y="2684522"/>
            <a:ext cx="4092497" cy="592078"/>
            <a:chOff x="2483004" y="3751322"/>
            <a:chExt cx="4092497" cy="592078"/>
          </a:xfrm>
        </p:grpSpPr>
        <p:sp>
          <p:nvSpPr>
            <p:cNvPr id="28" name="Freeform 27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97512" y="2286000"/>
            <a:ext cx="4025590" cy="492244"/>
            <a:chOff x="2397512" y="3352800"/>
            <a:chExt cx="4025590" cy="492244"/>
          </a:xfrm>
        </p:grpSpPr>
        <p:sp>
          <p:nvSpPr>
            <p:cNvPr id="33" name="Freeform 32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2526268"/>
            <a:ext cx="304800" cy="521732"/>
            <a:chOff x="4343400" y="3657600"/>
            <a:chExt cx="304800" cy="521732"/>
          </a:xfrm>
        </p:grpSpPr>
        <p:sp>
          <p:nvSpPr>
            <p:cNvPr id="18" name="Oval 17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11930" y="2491224"/>
            <a:ext cx="293670" cy="568444"/>
            <a:chOff x="6411930" y="3622556"/>
            <a:chExt cx="293670" cy="568444"/>
          </a:xfrm>
        </p:grpSpPr>
        <p:sp>
          <p:nvSpPr>
            <p:cNvPr id="11" name="Oval 10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09800" y="2567424"/>
            <a:ext cx="306494" cy="556776"/>
            <a:chOff x="2209800" y="3698756"/>
            <a:chExt cx="306494" cy="556776"/>
          </a:xfrm>
        </p:grpSpPr>
        <p:sp>
          <p:nvSpPr>
            <p:cNvPr id="14" name="Oval 13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9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conditions</a:t>
            </a:r>
            <a:r>
              <a:rPr lang="en-US" sz="2800" b="1" dirty="0"/>
              <a:t> </a:t>
            </a:r>
            <a:r>
              <a:rPr lang="en-US" sz="2800" dirty="0"/>
              <a:t>for an </a:t>
            </a:r>
            <a:r>
              <a:rPr lang="en-US" sz="2800" b="1" dirty="0"/>
              <a:t>internal node </a:t>
            </a:r>
            <a:r>
              <a:rPr lang="en-US" sz="2800" dirty="0"/>
              <a:t>to be </a:t>
            </a:r>
            <a:r>
              <a:rPr lang="en-US" sz="2800" b="1" dirty="0">
                <a:solidFill>
                  <a:srgbClr val="0070C0"/>
                </a:solidFill>
              </a:rPr>
              <a:t>articulation point</a:t>
            </a:r>
            <a:r>
              <a:rPr lang="en-US" sz="2800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91000" y="3429000"/>
            <a:ext cx="457200" cy="369332"/>
            <a:chOff x="4191000" y="3429000"/>
            <a:chExt cx="457200" cy="369332"/>
          </a:xfrm>
        </p:grpSpPr>
        <p:sp>
          <p:nvSpPr>
            <p:cNvPr id="10" name="Oval 9"/>
            <p:cNvSpPr/>
            <p:nvPr/>
          </p:nvSpPr>
          <p:spPr>
            <a:xfrm>
              <a:off x="4442369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1000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200" y="3581400"/>
            <a:ext cx="1295400" cy="1940044"/>
            <a:chOff x="3429000" y="4267200"/>
            <a:chExt cx="1295400" cy="1940044"/>
          </a:xfrm>
        </p:grpSpPr>
        <p:sp>
          <p:nvSpPr>
            <p:cNvPr id="28" name="Oval 27"/>
            <p:cNvSpPr/>
            <p:nvPr/>
          </p:nvSpPr>
          <p:spPr>
            <a:xfrm>
              <a:off x="3985169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429000" y="4454644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7302" y="1371600"/>
            <a:ext cx="1697983" cy="2209800"/>
            <a:chOff x="2847302" y="1371600"/>
            <a:chExt cx="1697983" cy="2209800"/>
          </a:xfrm>
        </p:grpSpPr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sp>
        <p:nvSpPr>
          <p:cNvPr id="39" name="Down Ribbon 38"/>
          <p:cNvSpPr/>
          <p:nvPr/>
        </p:nvSpPr>
        <p:spPr>
          <a:xfrm>
            <a:off x="152401" y="2930644"/>
            <a:ext cx="350520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one of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must be </a:t>
            </a:r>
            <a:r>
              <a:rPr lang="en-US" b="1" dirty="0" smtClean="0">
                <a:solidFill>
                  <a:schemeClr val="tx1"/>
                </a:solidFill>
              </a:rPr>
              <a:t>descendant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410200" y="2286000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will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 relative to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</a:t>
            </a:r>
            <a:r>
              <a:rPr lang="en-US" sz="2800" b="1" dirty="0" smtClean="0">
                <a:solidFill>
                  <a:srgbClr val="7030A0"/>
                </a:solidFill>
              </a:rPr>
              <a:t>1:</a:t>
            </a:r>
            <a:r>
              <a:rPr lang="en-US" sz="2800" b="1" dirty="0" smtClean="0"/>
              <a:t> </a:t>
            </a:r>
            <a:r>
              <a:rPr lang="en-US" sz="2400" b="1" dirty="0" smtClean="0"/>
              <a:t>Exactly one of </a:t>
            </a:r>
            <a:r>
              <a:rPr lang="en-US" sz="2400" b="1" dirty="0" smtClean="0">
                <a:solidFill>
                  <a:srgbClr val="0070C0"/>
                </a:solidFill>
              </a:rPr>
              <a:t>u</a:t>
            </a:r>
            <a:r>
              <a:rPr lang="en-US" sz="2400" b="1" dirty="0" smtClean="0"/>
              <a:t>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</a:t>
            </a:r>
            <a:r>
              <a:rPr lang="en-US" sz="2400" b="1" dirty="0" smtClean="0"/>
              <a:t>is a descendant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 smtClean="0"/>
              <a:t>in DFS tree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9000" y="1641088"/>
            <a:ext cx="1295400" cy="4573073"/>
            <a:chOff x="3429000" y="1641088"/>
            <a:chExt cx="1295400" cy="4573073"/>
          </a:xfrm>
        </p:grpSpPr>
        <p:grpSp>
          <p:nvGrpSpPr>
            <p:cNvPr id="32" name="Group 31"/>
            <p:cNvGrpSpPr/>
            <p:nvPr/>
          </p:nvGrpSpPr>
          <p:grpSpPr>
            <a:xfrm>
              <a:off x="3429000" y="3429000"/>
              <a:ext cx="1295400" cy="2785161"/>
              <a:chOff x="3429000" y="2590800"/>
              <a:chExt cx="1295400" cy="2785161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429000" y="3623361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1000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x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985169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014701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29136" y="5375156"/>
            <a:ext cx="306494" cy="492244"/>
            <a:chOff x="4129136" y="5375156"/>
            <a:chExt cx="306494" cy="492244"/>
          </a:xfrm>
        </p:grpSpPr>
        <p:sp>
          <p:nvSpPr>
            <p:cNvPr id="22" name="Oval 21"/>
            <p:cNvSpPr/>
            <p:nvPr/>
          </p:nvSpPr>
          <p:spPr>
            <a:xfrm>
              <a:off x="4191000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913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u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02205" y="1739590"/>
            <a:ext cx="1390371" cy="534742"/>
            <a:chOff x="3702205" y="1739590"/>
            <a:chExt cx="1390371" cy="534742"/>
          </a:xfrm>
        </p:grpSpPr>
        <p:sp>
          <p:nvSpPr>
            <p:cNvPr id="33" name="Oval 32"/>
            <p:cNvSpPr/>
            <p:nvPr/>
          </p:nvSpPr>
          <p:spPr>
            <a:xfrm>
              <a:off x="4594769" y="202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702205" y="1739590"/>
              <a:ext cx="992458" cy="278781"/>
            </a:xfrm>
            <a:custGeom>
              <a:avLst/>
              <a:gdLst>
                <a:gd name="connsiteX0" fmla="*/ 0 w 992458"/>
                <a:gd name="connsiteY0" fmla="*/ 0 h 278781"/>
                <a:gd name="connsiteX1" fmla="*/ 189571 w 992458"/>
                <a:gd name="connsiteY1" fmla="*/ 89210 h 278781"/>
                <a:gd name="connsiteX2" fmla="*/ 680224 w 992458"/>
                <a:gd name="connsiteY2" fmla="*/ 167269 h 278781"/>
                <a:gd name="connsiteX3" fmla="*/ 992458 w 992458"/>
                <a:gd name="connsiteY3" fmla="*/ 278781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458" h="278781">
                  <a:moveTo>
                    <a:pt x="0" y="0"/>
                  </a:moveTo>
                  <a:cubicBezTo>
                    <a:pt x="38100" y="30666"/>
                    <a:pt x="76200" y="61332"/>
                    <a:pt x="189571" y="89210"/>
                  </a:cubicBezTo>
                  <a:cubicBezTo>
                    <a:pt x="302942" y="117088"/>
                    <a:pt x="546410" y="135674"/>
                    <a:pt x="680224" y="167269"/>
                  </a:cubicBezTo>
                  <a:cubicBezTo>
                    <a:pt x="814038" y="198864"/>
                    <a:pt x="903248" y="238822"/>
                    <a:pt x="992458" y="278781"/>
                  </a:cubicBezTo>
                </a:path>
              </a:pathLst>
            </a:cu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98906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3486357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59405" y="4371278"/>
            <a:ext cx="653607" cy="1416205"/>
          </a:xfrm>
          <a:custGeom>
            <a:avLst/>
            <a:gdLst>
              <a:gd name="connsiteX0" fmla="*/ 412595 w 653607"/>
              <a:gd name="connsiteY0" fmla="*/ 1416205 h 1416205"/>
              <a:gd name="connsiteX1" fmla="*/ 579863 w 653607"/>
              <a:gd name="connsiteY1" fmla="*/ 1237785 h 1416205"/>
              <a:gd name="connsiteX2" fmla="*/ 646771 w 653607"/>
              <a:gd name="connsiteY2" fmla="*/ 936702 h 1416205"/>
              <a:gd name="connsiteX3" fmla="*/ 423746 w 653607"/>
              <a:gd name="connsiteY3" fmla="*/ 245327 h 1416205"/>
              <a:gd name="connsiteX4" fmla="*/ 0 w 653607"/>
              <a:gd name="connsiteY4" fmla="*/ 0 h 14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607" h="1416205">
                <a:moveTo>
                  <a:pt x="412595" y="1416205"/>
                </a:moveTo>
                <a:cubicBezTo>
                  <a:pt x="476714" y="1366953"/>
                  <a:pt x="540834" y="1317702"/>
                  <a:pt x="579863" y="1237785"/>
                </a:cubicBezTo>
                <a:cubicBezTo>
                  <a:pt x="618892" y="1157868"/>
                  <a:pt x="672791" y="1102112"/>
                  <a:pt x="646771" y="936702"/>
                </a:cubicBezTo>
                <a:cubicBezTo>
                  <a:pt x="620752" y="771292"/>
                  <a:pt x="531541" y="401444"/>
                  <a:pt x="423746" y="245327"/>
                </a:cubicBezTo>
                <a:cubicBezTo>
                  <a:pt x="315951" y="89210"/>
                  <a:pt x="157975" y="44605"/>
                  <a:pt x="0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66853">
            <a:off x="4149478" y="3716253"/>
            <a:ext cx="843090" cy="2332765"/>
          </a:xfrm>
          <a:custGeom>
            <a:avLst/>
            <a:gdLst>
              <a:gd name="connsiteX0" fmla="*/ 369090 w 1194281"/>
              <a:gd name="connsiteY0" fmla="*/ 2104636 h 2104636"/>
              <a:gd name="connsiteX1" fmla="*/ 134915 w 1194281"/>
              <a:gd name="connsiteY1" fmla="*/ 1926217 h 2104636"/>
              <a:gd name="connsiteX2" fmla="*/ 1100 w 1194281"/>
              <a:gd name="connsiteY2" fmla="*/ 1580529 h 2104636"/>
              <a:gd name="connsiteX3" fmla="*/ 101461 w 1194281"/>
              <a:gd name="connsiteY3" fmla="*/ 777641 h 2104636"/>
              <a:gd name="connsiteX4" fmla="*/ 558661 w 1194281"/>
              <a:gd name="connsiteY4" fmla="*/ 97417 h 2104636"/>
              <a:gd name="connsiteX5" fmla="*/ 1194281 w 1194281"/>
              <a:gd name="connsiteY5" fmla="*/ 19358 h 2104636"/>
              <a:gd name="connsiteX0" fmla="*/ 369090 w 1227735"/>
              <a:gd name="connsiteY0" fmla="*/ 2067887 h 2067887"/>
              <a:gd name="connsiteX1" fmla="*/ 134915 w 1227735"/>
              <a:gd name="connsiteY1" fmla="*/ 1889468 h 2067887"/>
              <a:gd name="connsiteX2" fmla="*/ 1100 w 1227735"/>
              <a:gd name="connsiteY2" fmla="*/ 1543780 h 2067887"/>
              <a:gd name="connsiteX3" fmla="*/ 101461 w 1227735"/>
              <a:gd name="connsiteY3" fmla="*/ 740892 h 2067887"/>
              <a:gd name="connsiteX4" fmla="*/ 558661 w 1227735"/>
              <a:gd name="connsiteY4" fmla="*/ 60668 h 2067887"/>
              <a:gd name="connsiteX5" fmla="*/ 1227735 w 1227735"/>
              <a:gd name="connsiteY5" fmla="*/ 49516 h 2067887"/>
              <a:gd name="connsiteX0" fmla="*/ 369090 w 1227735"/>
              <a:gd name="connsiteY0" fmla="*/ 2024883 h 2024883"/>
              <a:gd name="connsiteX1" fmla="*/ 134915 w 1227735"/>
              <a:gd name="connsiteY1" fmla="*/ 1846464 h 2024883"/>
              <a:gd name="connsiteX2" fmla="*/ 1100 w 1227735"/>
              <a:gd name="connsiteY2" fmla="*/ 1500776 h 2024883"/>
              <a:gd name="connsiteX3" fmla="*/ 101461 w 1227735"/>
              <a:gd name="connsiteY3" fmla="*/ 697888 h 2024883"/>
              <a:gd name="connsiteX4" fmla="*/ 558661 w 1227735"/>
              <a:gd name="connsiteY4" fmla="*/ 140327 h 2024883"/>
              <a:gd name="connsiteX5" fmla="*/ 1227735 w 1227735"/>
              <a:gd name="connsiteY5" fmla="*/ 6512 h 202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735" h="2024883">
                <a:moveTo>
                  <a:pt x="369090" y="2024883"/>
                </a:moveTo>
                <a:cubicBezTo>
                  <a:pt x="282668" y="1979349"/>
                  <a:pt x="196247" y="1933815"/>
                  <a:pt x="134915" y="1846464"/>
                </a:cubicBezTo>
                <a:cubicBezTo>
                  <a:pt x="73583" y="1759113"/>
                  <a:pt x="6676" y="1692205"/>
                  <a:pt x="1100" y="1500776"/>
                </a:cubicBezTo>
                <a:cubicBezTo>
                  <a:pt x="-4476" y="1309347"/>
                  <a:pt x="8534" y="924630"/>
                  <a:pt x="101461" y="697888"/>
                </a:cubicBezTo>
                <a:cubicBezTo>
                  <a:pt x="194388" y="471147"/>
                  <a:pt x="370949" y="255556"/>
                  <a:pt x="558661" y="140327"/>
                </a:cubicBezTo>
                <a:cubicBezTo>
                  <a:pt x="746373" y="25098"/>
                  <a:pt x="1000993" y="-17649"/>
                  <a:pt x="1227735" y="6512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4806176"/>
            <a:ext cx="508588" cy="1278156"/>
            <a:chOff x="3657600" y="4806176"/>
            <a:chExt cx="508588" cy="1278156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0" y="4806176"/>
              <a:ext cx="356838" cy="1137424"/>
              <a:chOff x="3657600" y="4806176"/>
              <a:chExt cx="356838" cy="113742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657600" y="575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746809" y="4806176"/>
                <a:ext cx="267629" cy="937105"/>
              </a:xfrm>
              <a:custGeom>
                <a:avLst/>
                <a:gdLst>
                  <a:gd name="connsiteX0" fmla="*/ 256478 w 256478"/>
                  <a:gd name="connsiteY0" fmla="*/ 0 h 646770"/>
                  <a:gd name="connsiteX1" fmla="*/ 178419 w 256478"/>
                  <a:gd name="connsiteY1" fmla="*/ 189570 h 646770"/>
                  <a:gd name="connsiteX2" fmla="*/ 55756 w 256478"/>
                  <a:gd name="connsiteY2" fmla="*/ 423746 h 646770"/>
                  <a:gd name="connsiteX3" fmla="*/ 0 w 256478"/>
                  <a:gd name="connsiteY3" fmla="*/ 646770 h 646770"/>
                  <a:gd name="connsiteX0" fmla="*/ 267629 w 267629"/>
                  <a:gd name="connsiteY0" fmla="*/ 0 h 936702"/>
                  <a:gd name="connsiteX1" fmla="*/ 189570 w 267629"/>
                  <a:gd name="connsiteY1" fmla="*/ 189570 h 936702"/>
                  <a:gd name="connsiteX2" fmla="*/ 66907 w 267629"/>
                  <a:gd name="connsiteY2" fmla="*/ 423746 h 936702"/>
                  <a:gd name="connsiteX3" fmla="*/ 0 w 267629"/>
                  <a:gd name="connsiteY3" fmla="*/ 936702 h 936702"/>
                  <a:gd name="connsiteX0" fmla="*/ 267629 w 267629"/>
                  <a:gd name="connsiteY0" fmla="*/ 0 h 937105"/>
                  <a:gd name="connsiteX1" fmla="*/ 189570 w 267629"/>
                  <a:gd name="connsiteY1" fmla="*/ 189570 h 937105"/>
                  <a:gd name="connsiteX2" fmla="*/ 66907 w 267629"/>
                  <a:gd name="connsiteY2" fmla="*/ 423746 h 937105"/>
                  <a:gd name="connsiteX3" fmla="*/ 0 w 267629"/>
                  <a:gd name="connsiteY3" fmla="*/ 936702 h 9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629" h="937105">
                    <a:moveTo>
                      <a:pt x="267629" y="0"/>
                    </a:moveTo>
                    <a:cubicBezTo>
                      <a:pt x="245326" y="59473"/>
                      <a:pt x="223024" y="118946"/>
                      <a:pt x="189570" y="189570"/>
                    </a:cubicBezTo>
                    <a:cubicBezTo>
                      <a:pt x="156116" y="260194"/>
                      <a:pt x="96643" y="347546"/>
                      <a:pt x="66907" y="423746"/>
                    </a:cubicBezTo>
                    <a:cubicBezTo>
                      <a:pt x="37171" y="499946"/>
                      <a:pt x="24161" y="952499"/>
                      <a:pt x="0" y="93670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10000" y="571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4812" y="2133600"/>
            <a:ext cx="508588" cy="369332"/>
            <a:chOff x="3834812" y="2133600"/>
            <a:chExt cx="508588" cy="369332"/>
          </a:xfrm>
        </p:grpSpPr>
        <p:sp>
          <p:nvSpPr>
            <p:cNvPr id="40" name="Oval 39"/>
            <p:cNvSpPr/>
            <p:nvPr/>
          </p:nvSpPr>
          <p:spPr>
            <a:xfrm>
              <a:off x="4137569" y="2209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4812" y="21336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Down Ribbon 19"/>
          <p:cNvSpPr/>
          <p:nvPr/>
        </p:nvSpPr>
        <p:spPr>
          <a:xfrm>
            <a:off x="1083975" y="4038600"/>
            <a:ext cx="1202025" cy="73067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160857" y="3768844"/>
            <a:ext cx="384428" cy="525807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path </a:t>
            </a:r>
            <a:r>
              <a:rPr lang="en-US" u="sng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passing through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43249" y="2209800"/>
            <a:ext cx="2833351" cy="1480585"/>
          </a:xfrm>
          <a:prstGeom prst="cloudCallout">
            <a:avLst>
              <a:gd name="adj1" fmla="val -54979"/>
              <a:gd name="adj2" fmla="val 879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 back edge from </a:t>
            </a:r>
            <a:r>
              <a:rPr lang="en-US" b="1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 to ancestor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r>
              <a:rPr lang="en-US" b="1" i="1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96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2" grpId="0" animBg="1"/>
      <p:bldP spid="9" grpId="0" animBg="1"/>
      <p:bldP spid="12" grpId="0" animBg="1"/>
      <p:bldP spid="14" grpId="0" animBg="1"/>
      <p:bldP spid="20" grpId="0" animBg="1"/>
      <p:bldP spid="4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2:</a:t>
            </a:r>
            <a:r>
              <a:rPr lang="en-US" sz="2800" b="1" dirty="0"/>
              <a:t> </a:t>
            </a:r>
            <a:r>
              <a:rPr lang="en-US" sz="2400" b="1" dirty="0"/>
              <a:t>both </a:t>
            </a:r>
            <a:r>
              <a:rPr lang="en-US" sz="2400" b="1" dirty="0">
                <a:solidFill>
                  <a:srgbClr val="0070C0"/>
                </a:solidFill>
              </a:rPr>
              <a:t>u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are descendants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 smtClean="0"/>
              <a:t>in DFS tree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371600"/>
            <a:ext cx="1828800" cy="4835644"/>
            <a:chOff x="2847302" y="1371600"/>
            <a:chExt cx="1828800" cy="4835644"/>
          </a:xfrm>
        </p:grpSpPr>
        <p:grpSp>
          <p:nvGrpSpPr>
            <p:cNvPr id="39" name="Group 38"/>
            <p:cNvGrpSpPr/>
            <p:nvPr/>
          </p:nvGrpSpPr>
          <p:grpSpPr>
            <a:xfrm>
              <a:off x="3380702" y="1641088"/>
              <a:ext cx="1295400" cy="4566156"/>
              <a:chOff x="3380702" y="1641088"/>
              <a:chExt cx="1295400" cy="456615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380702" y="3429000"/>
                <a:ext cx="1295400" cy="2778244"/>
                <a:chOff x="3380702" y="2590800"/>
                <a:chExt cx="1295400" cy="2778244"/>
              </a:xfrm>
            </p:grpSpPr>
            <p:sp>
              <p:nvSpPr>
                <p:cNvPr id="50" name="Isosceles Triangle 49"/>
                <p:cNvSpPr/>
                <p:nvPr/>
              </p:nvSpPr>
              <p:spPr>
                <a:xfrm>
                  <a:off x="3380702" y="3616444"/>
                  <a:ext cx="1295400" cy="1752600"/>
                </a:xfrm>
                <a:prstGeom prst="triangl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42369" y="27432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191000" y="25908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x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>
                <a:endCxn id="51" idx="0"/>
              </p:cNvCxnSpPr>
              <p:nvPr/>
            </p:nvCxnSpPr>
            <p:spPr>
              <a:xfrm>
                <a:off x="4522516" y="2930644"/>
                <a:ext cx="22769" cy="6507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4026983" y="2092444"/>
                <a:ext cx="512956" cy="869796"/>
              </a:xfrm>
              <a:custGeom>
                <a:avLst/>
                <a:gdLst>
                  <a:gd name="connsiteX0" fmla="*/ 0 w 512956"/>
                  <a:gd name="connsiteY0" fmla="*/ 0 h 869796"/>
                  <a:gd name="connsiteX1" fmla="*/ 356839 w 512956"/>
                  <a:gd name="connsiteY1" fmla="*/ 379142 h 869796"/>
                  <a:gd name="connsiteX2" fmla="*/ 479503 w 512956"/>
                  <a:gd name="connsiteY2" fmla="*/ 713678 h 869796"/>
                  <a:gd name="connsiteX3" fmla="*/ 512956 w 512956"/>
                  <a:gd name="connsiteY3" fmla="*/ 869796 h 86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956" h="869796">
                    <a:moveTo>
                      <a:pt x="0" y="0"/>
                    </a:moveTo>
                    <a:cubicBezTo>
                      <a:pt x="138461" y="130098"/>
                      <a:pt x="276922" y="260196"/>
                      <a:pt x="356839" y="379142"/>
                    </a:cubicBezTo>
                    <a:cubicBezTo>
                      <a:pt x="436756" y="498088"/>
                      <a:pt x="453484" y="631902"/>
                      <a:pt x="479503" y="713678"/>
                    </a:cubicBezTo>
                    <a:cubicBezTo>
                      <a:pt x="505523" y="795454"/>
                      <a:pt x="509239" y="832625"/>
                      <a:pt x="512956" y="869796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581400" y="1641088"/>
                <a:ext cx="457200" cy="45720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>
              <a:stCxn id="51" idx="4"/>
            </p:cNvCxnSpPr>
            <p:nvPr/>
          </p:nvCxnSpPr>
          <p:spPr>
            <a:xfrm flipH="1">
              <a:off x="4160857" y="3768844"/>
              <a:ext cx="384428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4109667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3858322" y="4806176"/>
            <a:ext cx="256478" cy="646770"/>
          </a:xfrm>
          <a:custGeom>
            <a:avLst/>
            <a:gdLst>
              <a:gd name="connsiteX0" fmla="*/ 256478 w 256478"/>
              <a:gd name="connsiteY0" fmla="*/ 0 h 646770"/>
              <a:gd name="connsiteX1" fmla="*/ 178419 w 256478"/>
              <a:gd name="connsiteY1" fmla="*/ 189570 h 646770"/>
              <a:gd name="connsiteX2" fmla="*/ 55756 w 256478"/>
              <a:gd name="connsiteY2" fmla="*/ 423746 h 646770"/>
              <a:gd name="connsiteX3" fmla="*/ 0 w 256478"/>
              <a:gd name="connsiteY3" fmla="*/ 646770 h 6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78" h="646770">
                <a:moveTo>
                  <a:pt x="256478" y="0"/>
                </a:moveTo>
                <a:cubicBezTo>
                  <a:pt x="234175" y="59473"/>
                  <a:pt x="211873" y="118946"/>
                  <a:pt x="178419" y="189570"/>
                </a:cubicBezTo>
                <a:cubicBezTo>
                  <a:pt x="144965" y="260194"/>
                  <a:pt x="85492" y="347546"/>
                  <a:pt x="55756" y="423746"/>
                </a:cubicBezTo>
                <a:cubicBezTo>
                  <a:pt x="26020" y="499946"/>
                  <a:pt x="13010" y="573358"/>
                  <a:pt x="0" y="64677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92530" y="5375156"/>
            <a:ext cx="967598" cy="568444"/>
            <a:chOff x="3592530" y="5375156"/>
            <a:chExt cx="967598" cy="568444"/>
          </a:xfrm>
        </p:grpSpPr>
        <p:sp>
          <p:nvSpPr>
            <p:cNvPr id="22" name="Oval 21"/>
            <p:cNvSpPr/>
            <p:nvPr/>
          </p:nvSpPr>
          <p:spPr>
            <a:xfrm>
              <a:off x="4315498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53634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u</a:t>
              </a:r>
              <a:endParaRPr lang="en-US" b="1" i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92530" y="5451356"/>
              <a:ext cx="293670" cy="492244"/>
              <a:chOff x="3592530" y="5451356"/>
              <a:chExt cx="293670" cy="49224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657600" y="54513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92530" y="5574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v</a:t>
                </a:r>
                <a:endParaRPr lang="en-US" b="1" i="1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14800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Callout 32"/>
          <p:cNvSpPr/>
          <p:nvPr/>
        </p:nvSpPr>
        <p:spPr>
          <a:xfrm>
            <a:off x="304800" y="5257800"/>
            <a:ext cx="3048000" cy="758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b="1" i="1" dirty="0" smtClean="0">
                <a:solidFill>
                  <a:srgbClr val="00B050"/>
                </a:solidFill>
              </a:rPr>
              <a:t>u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belong to </a:t>
            </a:r>
            <a:r>
              <a:rPr lang="en-US" b="1" dirty="0" smtClean="0">
                <a:solidFill>
                  <a:schemeClr val="tx1"/>
                </a:solidFill>
              </a:rPr>
              <a:t>T1</a:t>
            </a:r>
            <a:r>
              <a:rPr lang="en-US" dirty="0" smtClean="0">
                <a:solidFill>
                  <a:schemeClr val="tx1"/>
                </a:solidFill>
              </a:rPr>
              <a:t> simultaneously?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Ribbon 31"/>
          <p:cNvSpPr/>
          <p:nvPr/>
        </p:nvSpPr>
        <p:spPr>
          <a:xfrm>
            <a:off x="1083975" y="6127326"/>
            <a:ext cx="1202025" cy="49040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 animBg="1"/>
      <p:bldP spid="31" grpId="0" animBg="1"/>
      <p:bldP spid="33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Case 2:</a:t>
            </a:r>
            <a:r>
              <a:rPr lang="en-US" sz="2800" b="1" dirty="0" smtClean="0"/>
              <a:t> </a:t>
            </a:r>
            <a:r>
              <a:rPr lang="en-US" sz="2400" b="1" dirty="0" smtClean="0"/>
              <a:t>both </a:t>
            </a:r>
            <a:r>
              <a:rPr lang="en-US" sz="2400" b="1" dirty="0" smtClean="0">
                <a:solidFill>
                  <a:srgbClr val="0070C0"/>
                </a:solidFill>
              </a:rPr>
              <a:t>u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dirty="0" smtClean="0"/>
              <a:t> are descendants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/>
              <a:t>in DFS tree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1641088"/>
            <a:ext cx="1447800" cy="4454912"/>
            <a:chOff x="3200400" y="1641088"/>
            <a:chExt cx="1447800" cy="4454912"/>
          </a:xfrm>
        </p:grpSpPr>
        <p:grpSp>
          <p:nvGrpSpPr>
            <p:cNvPr id="32" name="Group 31"/>
            <p:cNvGrpSpPr/>
            <p:nvPr/>
          </p:nvGrpSpPr>
          <p:grpSpPr>
            <a:xfrm>
              <a:off x="3200400" y="3429000"/>
              <a:ext cx="1447800" cy="2667000"/>
              <a:chOff x="3200400" y="2590800"/>
              <a:chExt cx="1447800" cy="266700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200400" y="3505200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05336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x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962400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0" idx="3"/>
            <a:endCxn id="19" idx="7"/>
          </p:cNvCxnSpPr>
          <p:nvPr/>
        </p:nvCxnSpPr>
        <p:spPr>
          <a:xfrm flipH="1">
            <a:off x="3932257" y="3741393"/>
            <a:ext cx="5402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4648200" y="4343400"/>
            <a:ext cx="1295400" cy="17526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65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0" idx="5"/>
            <a:endCxn id="28" idx="1"/>
          </p:cNvCxnSpPr>
          <p:nvPr/>
        </p:nvCxnSpPr>
        <p:spPr>
          <a:xfrm>
            <a:off x="4618057" y="3741393"/>
            <a:ext cx="6164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043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51969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33" name="Oval 32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62400" y="541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5421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38" name="Freeform 37"/>
          <p:cNvSpPr/>
          <p:nvPr/>
        </p:nvSpPr>
        <p:spPr>
          <a:xfrm rot="212596">
            <a:off x="3240293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8678619">
            <a:off x="5457874" y="49530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8436932">
            <a:off x="4583842" y="2617860"/>
            <a:ext cx="1712443" cy="3190464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864376 w 1332728"/>
              <a:gd name="connsiteY0" fmla="*/ 3490331 h 3494818"/>
              <a:gd name="connsiteX1" fmla="*/ 529840 w 1332728"/>
              <a:gd name="connsiteY1" fmla="*/ 3378819 h 3494818"/>
              <a:gd name="connsiteX2" fmla="*/ 16404 w 1332728"/>
              <a:gd name="connsiteY2" fmla="*/ 2421945 h 3494818"/>
              <a:gd name="connsiteX3" fmla="*/ 173001 w 1332728"/>
              <a:gd name="connsiteY3" fmla="*/ 2018370 h 3494818"/>
              <a:gd name="connsiteX4" fmla="*/ 630201 w 1332728"/>
              <a:gd name="connsiteY4" fmla="*/ 847492 h 3494818"/>
              <a:gd name="connsiteX5" fmla="*/ 1332728 w 1332728"/>
              <a:gd name="connsiteY5" fmla="*/ 0 h 3494818"/>
              <a:gd name="connsiteX0" fmla="*/ 906482 w 1374834"/>
              <a:gd name="connsiteY0" fmla="*/ 3490331 h 3494818"/>
              <a:gd name="connsiteX1" fmla="*/ 571946 w 1374834"/>
              <a:gd name="connsiteY1" fmla="*/ 3378819 h 3494818"/>
              <a:gd name="connsiteX2" fmla="*/ 58510 w 1374834"/>
              <a:gd name="connsiteY2" fmla="*/ 2421945 h 3494818"/>
              <a:gd name="connsiteX3" fmla="*/ 80221 w 1374834"/>
              <a:gd name="connsiteY3" fmla="*/ 1675246 h 3494818"/>
              <a:gd name="connsiteX4" fmla="*/ 672307 w 1374834"/>
              <a:gd name="connsiteY4" fmla="*/ 847492 h 3494818"/>
              <a:gd name="connsiteX5" fmla="*/ 1374834 w 1374834"/>
              <a:gd name="connsiteY5" fmla="*/ 0 h 3494818"/>
              <a:gd name="connsiteX0" fmla="*/ 621276 w 1374834"/>
              <a:gd name="connsiteY0" fmla="*/ 3822725 h 3822725"/>
              <a:gd name="connsiteX1" fmla="*/ 571946 w 1374834"/>
              <a:gd name="connsiteY1" fmla="*/ 3378819 h 3822725"/>
              <a:gd name="connsiteX2" fmla="*/ 58510 w 1374834"/>
              <a:gd name="connsiteY2" fmla="*/ 2421945 h 3822725"/>
              <a:gd name="connsiteX3" fmla="*/ 80221 w 1374834"/>
              <a:gd name="connsiteY3" fmla="*/ 1675246 h 3822725"/>
              <a:gd name="connsiteX4" fmla="*/ 672307 w 1374834"/>
              <a:gd name="connsiteY4" fmla="*/ 847492 h 3822725"/>
              <a:gd name="connsiteX5" fmla="*/ 1374834 w 1374834"/>
              <a:gd name="connsiteY5" fmla="*/ 0 h 3822725"/>
              <a:gd name="connsiteX0" fmla="*/ 595223 w 1348781"/>
              <a:gd name="connsiteY0" fmla="*/ 3822725 h 3822725"/>
              <a:gd name="connsiteX1" fmla="*/ 102643 w 1348781"/>
              <a:gd name="connsiteY1" fmla="*/ 3277330 h 3822725"/>
              <a:gd name="connsiteX2" fmla="*/ 32457 w 1348781"/>
              <a:gd name="connsiteY2" fmla="*/ 2421945 h 3822725"/>
              <a:gd name="connsiteX3" fmla="*/ 54168 w 1348781"/>
              <a:gd name="connsiteY3" fmla="*/ 1675246 h 3822725"/>
              <a:gd name="connsiteX4" fmla="*/ 646254 w 1348781"/>
              <a:gd name="connsiteY4" fmla="*/ 847492 h 3822725"/>
              <a:gd name="connsiteX5" fmla="*/ 1348781 w 1348781"/>
              <a:gd name="connsiteY5" fmla="*/ 0 h 3822725"/>
              <a:gd name="connsiteX0" fmla="*/ 427017 w 1348781"/>
              <a:gd name="connsiteY0" fmla="*/ 3832424 h 3832424"/>
              <a:gd name="connsiteX1" fmla="*/ 102643 w 1348781"/>
              <a:gd name="connsiteY1" fmla="*/ 3277330 h 3832424"/>
              <a:gd name="connsiteX2" fmla="*/ 32457 w 1348781"/>
              <a:gd name="connsiteY2" fmla="*/ 2421945 h 3832424"/>
              <a:gd name="connsiteX3" fmla="*/ 54168 w 1348781"/>
              <a:gd name="connsiteY3" fmla="*/ 1675246 h 3832424"/>
              <a:gd name="connsiteX4" fmla="*/ 646254 w 1348781"/>
              <a:gd name="connsiteY4" fmla="*/ 847492 h 3832424"/>
              <a:gd name="connsiteX5" fmla="*/ 1348781 w 1348781"/>
              <a:gd name="connsiteY5" fmla="*/ 0 h 3832424"/>
              <a:gd name="connsiteX0" fmla="*/ 478749 w 1400513"/>
              <a:gd name="connsiteY0" fmla="*/ 3832424 h 3832424"/>
              <a:gd name="connsiteX1" fmla="*/ 20083 w 1400513"/>
              <a:gd name="connsiteY1" fmla="*/ 3019544 h 3832424"/>
              <a:gd name="connsiteX2" fmla="*/ 84189 w 1400513"/>
              <a:gd name="connsiteY2" fmla="*/ 2421945 h 3832424"/>
              <a:gd name="connsiteX3" fmla="*/ 105900 w 1400513"/>
              <a:gd name="connsiteY3" fmla="*/ 1675246 h 3832424"/>
              <a:gd name="connsiteX4" fmla="*/ 697986 w 1400513"/>
              <a:gd name="connsiteY4" fmla="*/ 847492 h 3832424"/>
              <a:gd name="connsiteX5" fmla="*/ 1400513 w 1400513"/>
              <a:gd name="connsiteY5" fmla="*/ 0 h 3832424"/>
              <a:gd name="connsiteX0" fmla="*/ 572245 w 1494009"/>
              <a:gd name="connsiteY0" fmla="*/ 3832424 h 3832424"/>
              <a:gd name="connsiteX1" fmla="*/ 113579 w 1494009"/>
              <a:gd name="connsiteY1" fmla="*/ 3019544 h 3832424"/>
              <a:gd name="connsiteX2" fmla="*/ 3403 w 1494009"/>
              <a:gd name="connsiteY2" fmla="*/ 2129493 h 3832424"/>
              <a:gd name="connsiteX3" fmla="*/ 199396 w 1494009"/>
              <a:gd name="connsiteY3" fmla="*/ 1675246 h 3832424"/>
              <a:gd name="connsiteX4" fmla="*/ 791482 w 1494009"/>
              <a:gd name="connsiteY4" fmla="*/ 847492 h 3832424"/>
              <a:gd name="connsiteX5" fmla="*/ 1494009 w 1494009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92207 w 1494734"/>
              <a:gd name="connsiteY4" fmla="*/ 847492 h 3832424"/>
              <a:gd name="connsiteX5" fmla="*/ 1494734 w 1494734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30492 w 1494734"/>
              <a:gd name="connsiteY4" fmla="*/ 737443 h 3832424"/>
              <a:gd name="connsiteX5" fmla="*/ 1494734 w 1494734"/>
              <a:gd name="connsiteY5" fmla="*/ 0 h 3832424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730492 w 1575660"/>
              <a:gd name="connsiteY4" fmla="*/ 34213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97482 h 3497482"/>
              <a:gd name="connsiteX1" fmla="*/ 114304 w 1575660"/>
              <a:gd name="connsiteY1" fmla="*/ 2684602 h 3497482"/>
              <a:gd name="connsiteX2" fmla="*/ 4128 w 1575660"/>
              <a:gd name="connsiteY2" fmla="*/ 1794551 h 3497482"/>
              <a:gd name="connsiteX3" fmla="*/ 212902 w 1575660"/>
              <a:gd name="connsiteY3" fmla="*/ 1082777 h 3497482"/>
              <a:gd name="connsiteX4" fmla="*/ 673318 w 1575660"/>
              <a:gd name="connsiteY4" fmla="*/ 183291 h 3497482"/>
              <a:gd name="connsiteX5" fmla="*/ 1202179 w 1575660"/>
              <a:gd name="connsiteY5" fmla="*/ 2848 h 3497482"/>
              <a:gd name="connsiteX6" fmla="*/ 1575660 w 1575660"/>
              <a:gd name="connsiteY6" fmla="*/ 60367 h 3497482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47442 w 1589117"/>
              <a:gd name="connsiteY0" fmla="*/ 3126254 h 3126254"/>
              <a:gd name="connsiteX1" fmla="*/ 82880 w 1589117"/>
              <a:gd name="connsiteY1" fmla="*/ 2518462 h 3126254"/>
              <a:gd name="connsiteX2" fmla="*/ 17585 w 1589117"/>
              <a:gd name="connsiteY2" fmla="*/ 1794551 h 3126254"/>
              <a:gd name="connsiteX3" fmla="*/ 226359 w 1589117"/>
              <a:gd name="connsiteY3" fmla="*/ 1082777 h 3126254"/>
              <a:gd name="connsiteX4" fmla="*/ 686775 w 1589117"/>
              <a:gd name="connsiteY4" fmla="*/ 183291 h 3126254"/>
              <a:gd name="connsiteX5" fmla="*/ 1215636 w 1589117"/>
              <a:gd name="connsiteY5" fmla="*/ 2848 h 3126254"/>
              <a:gd name="connsiteX6" fmla="*/ 1589117 w 1589117"/>
              <a:gd name="connsiteY6" fmla="*/ 60367 h 3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117" h="3126254">
                <a:moveTo>
                  <a:pt x="647442" y="3126254"/>
                </a:moveTo>
                <a:cubicBezTo>
                  <a:pt x="392878" y="2943666"/>
                  <a:pt x="187856" y="2740413"/>
                  <a:pt x="82880" y="2518462"/>
                </a:cubicBezTo>
                <a:cubicBezTo>
                  <a:pt x="-22096" y="2296511"/>
                  <a:pt x="-6328" y="2033832"/>
                  <a:pt x="17585" y="1794551"/>
                </a:cubicBezTo>
                <a:cubicBezTo>
                  <a:pt x="41498" y="1555270"/>
                  <a:pt x="114827" y="1351320"/>
                  <a:pt x="226359" y="1082777"/>
                </a:cubicBezTo>
                <a:cubicBezTo>
                  <a:pt x="337891" y="814234"/>
                  <a:pt x="521896" y="363279"/>
                  <a:pt x="686775" y="183291"/>
                </a:cubicBezTo>
                <a:cubicBezTo>
                  <a:pt x="851654" y="3303"/>
                  <a:pt x="1065246" y="23335"/>
                  <a:pt x="1215636" y="2848"/>
                </a:cubicBezTo>
                <a:cubicBezTo>
                  <a:pt x="1366026" y="-17639"/>
                  <a:pt x="1546726" y="79774"/>
                  <a:pt x="1589117" y="6036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57600" y="4393580"/>
            <a:ext cx="508588" cy="1702420"/>
            <a:chOff x="3657600" y="4393580"/>
            <a:chExt cx="508588" cy="1702420"/>
          </a:xfrm>
        </p:grpSpPr>
        <p:grpSp>
          <p:nvGrpSpPr>
            <p:cNvPr id="14" name="Group 13"/>
            <p:cNvGrpSpPr/>
            <p:nvPr/>
          </p:nvGrpSpPr>
          <p:grpSpPr>
            <a:xfrm>
              <a:off x="3727075" y="4393580"/>
              <a:ext cx="298829" cy="1494264"/>
              <a:chOff x="3727075" y="4393580"/>
              <a:chExt cx="298829" cy="1494264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3835361" y="4393580"/>
                <a:ext cx="190543" cy="915111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727075" y="4772722"/>
                <a:ext cx="198154" cy="1115122"/>
              </a:xfrm>
              <a:custGeom>
                <a:avLst/>
                <a:gdLst>
                  <a:gd name="connsiteX0" fmla="*/ 198154 w 198154"/>
                  <a:gd name="connsiteY0" fmla="*/ 0 h 1115122"/>
                  <a:gd name="connsiteX1" fmla="*/ 97793 w 198154"/>
                  <a:gd name="connsiteY1" fmla="*/ 278780 h 1115122"/>
                  <a:gd name="connsiteX2" fmla="*/ 8584 w 198154"/>
                  <a:gd name="connsiteY2" fmla="*/ 680224 h 1115122"/>
                  <a:gd name="connsiteX3" fmla="*/ 8584 w 198154"/>
                  <a:gd name="connsiteY3" fmla="*/ 1115122 h 111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54" h="1115122">
                    <a:moveTo>
                      <a:pt x="198154" y="0"/>
                    </a:moveTo>
                    <a:cubicBezTo>
                      <a:pt x="163771" y="82704"/>
                      <a:pt x="129388" y="165409"/>
                      <a:pt x="97793" y="278780"/>
                    </a:cubicBezTo>
                    <a:cubicBezTo>
                      <a:pt x="66198" y="392151"/>
                      <a:pt x="23452" y="540834"/>
                      <a:pt x="8584" y="680224"/>
                    </a:cubicBezTo>
                    <a:cubicBezTo>
                      <a:pt x="-6284" y="819614"/>
                      <a:pt x="1150" y="967368"/>
                      <a:pt x="8584" y="111512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657600" y="575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5726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9922" y="4380303"/>
            <a:ext cx="561278" cy="1780229"/>
            <a:chOff x="5229922" y="4380303"/>
            <a:chExt cx="561278" cy="1780229"/>
          </a:xfrm>
        </p:grpSpPr>
        <p:grpSp>
          <p:nvGrpSpPr>
            <p:cNvPr id="15" name="Group 14"/>
            <p:cNvGrpSpPr/>
            <p:nvPr/>
          </p:nvGrpSpPr>
          <p:grpSpPr>
            <a:xfrm>
              <a:off x="5229922" y="4380303"/>
              <a:ext cx="370777" cy="1487097"/>
              <a:chOff x="5229922" y="4380303"/>
              <a:chExt cx="370777" cy="1487097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5295900" y="4380303"/>
                <a:ext cx="304799" cy="1487097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229922" y="4795024"/>
                <a:ext cx="189571" cy="501805"/>
              </a:xfrm>
              <a:custGeom>
                <a:avLst/>
                <a:gdLst>
                  <a:gd name="connsiteX0" fmla="*/ 189571 w 189571"/>
                  <a:gd name="connsiteY0" fmla="*/ 0 h 501805"/>
                  <a:gd name="connsiteX1" fmla="*/ 144966 w 189571"/>
                  <a:gd name="connsiteY1" fmla="*/ 245327 h 501805"/>
                  <a:gd name="connsiteX2" fmla="*/ 55756 w 189571"/>
                  <a:gd name="connsiteY2" fmla="*/ 423747 h 501805"/>
                  <a:gd name="connsiteX3" fmla="*/ 0 w 189571"/>
                  <a:gd name="connsiteY3" fmla="*/ 501805 h 50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571" h="501805">
                    <a:moveTo>
                      <a:pt x="189571" y="0"/>
                    </a:moveTo>
                    <a:cubicBezTo>
                      <a:pt x="178419" y="87351"/>
                      <a:pt x="167268" y="174703"/>
                      <a:pt x="144966" y="245327"/>
                    </a:cubicBezTo>
                    <a:cubicBezTo>
                      <a:pt x="122664" y="315951"/>
                      <a:pt x="79917" y="381001"/>
                      <a:pt x="55756" y="423747"/>
                    </a:cubicBezTo>
                    <a:cubicBezTo>
                      <a:pt x="31595" y="466493"/>
                      <a:pt x="15797" y="484149"/>
                      <a:pt x="0" y="501805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5585369" y="583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82612" y="579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q</a:t>
              </a:r>
              <a:endParaRPr lang="en-US" b="1" i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91000" y="2678668"/>
            <a:ext cx="434431" cy="369332"/>
            <a:chOff x="4191000" y="2678668"/>
            <a:chExt cx="434431" cy="369332"/>
          </a:xfrm>
        </p:grpSpPr>
        <p:sp>
          <p:nvSpPr>
            <p:cNvPr id="46" name="Oval 45"/>
            <p:cNvSpPr/>
            <p:nvPr/>
          </p:nvSpPr>
          <p:spPr>
            <a:xfrm>
              <a:off x="4419600" y="2784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0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2057400"/>
            <a:ext cx="428438" cy="381000"/>
            <a:chOff x="4191000" y="2057400"/>
            <a:chExt cx="428438" cy="381000"/>
          </a:xfrm>
        </p:grpSpPr>
        <p:sp>
          <p:nvSpPr>
            <p:cNvPr id="47" name="Oval 46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733800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6304" y="624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54" name="Down Ribbon 53"/>
          <p:cNvSpPr/>
          <p:nvPr/>
        </p:nvSpPr>
        <p:spPr>
          <a:xfrm>
            <a:off x="1" y="2930644"/>
            <a:ext cx="313815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one of </a:t>
            </a:r>
            <a:r>
              <a:rPr lang="en-US" b="1" dirty="0" smtClean="0">
                <a:solidFill>
                  <a:schemeClr val="tx1"/>
                </a:solidFill>
              </a:rPr>
              <a:t>T1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T2</a:t>
            </a:r>
            <a:r>
              <a:rPr lang="en-US" dirty="0" smtClean="0">
                <a:solidFill>
                  <a:schemeClr val="tx1"/>
                </a:solidFill>
              </a:rPr>
              <a:t> have no back edge to  ancestor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path not passing through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1133" y="4693992"/>
            <a:ext cx="5489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condition </a:t>
            </a:r>
            <a:r>
              <a:rPr lang="en-US" sz="2800" b="1" dirty="0" smtClean="0"/>
              <a:t>for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x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/>
              <a:t>to be articulation point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Necessary condition: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has </a:t>
            </a:r>
            <a:r>
              <a:rPr lang="en-US" sz="1800" b="1" dirty="0"/>
              <a:t>at least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 smtClean="0"/>
              <a:t>s.t.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</a:t>
            </a:r>
            <a:r>
              <a:rPr lang="en-US" sz="1800" dirty="0" smtClean="0"/>
              <a:t>edge</a:t>
            </a:r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 </a:t>
            </a:r>
            <a:r>
              <a:rPr lang="en-US" sz="1800" b="1" dirty="0"/>
              <a:t>ancestor</a:t>
            </a:r>
            <a:r>
              <a:rPr lang="en-US" sz="1800" dirty="0"/>
              <a:t> of </a:t>
            </a: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14401" y="4172964"/>
            <a:ext cx="1028599" cy="369332"/>
            <a:chOff x="114401" y="4172964"/>
            <a:chExt cx="1028599" cy="369332"/>
          </a:xfrm>
        </p:grpSpPr>
        <p:sp>
          <p:nvSpPr>
            <p:cNvPr id="61" name="Right Arrow 60"/>
            <p:cNvSpPr/>
            <p:nvPr/>
          </p:nvSpPr>
          <p:spPr>
            <a:xfrm>
              <a:off x="420895" y="4267200"/>
              <a:ext cx="722105" cy="18086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401" y="41729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26308" y="2813032"/>
            <a:ext cx="1335892" cy="369332"/>
            <a:chOff x="1026308" y="2813032"/>
            <a:chExt cx="1335892" cy="369332"/>
          </a:xfrm>
        </p:grpSpPr>
        <p:sp>
          <p:nvSpPr>
            <p:cNvPr id="62" name="Oval 61"/>
            <p:cNvSpPr/>
            <p:nvPr/>
          </p:nvSpPr>
          <p:spPr>
            <a:xfrm>
              <a:off x="2156369" y="2895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26308" y="2813032"/>
              <a:ext cx="1031092" cy="369332"/>
              <a:chOff x="111908" y="4172964"/>
              <a:chExt cx="1031092" cy="369332"/>
            </a:xfrm>
          </p:grpSpPr>
          <p:sp>
            <p:nvSpPr>
              <p:cNvPr id="67" name="Right Arrow 66"/>
              <p:cNvSpPr/>
              <p:nvPr/>
            </p:nvSpPr>
            <p:spPr>
              <a:xfrm>
                <a:off x="420895" y="4267200"/>
                <a:ext cx="722105" cy="18086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1908" y="417296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2" name="Cloud Callout 1"/>
          <p:cNvSpPr/>
          <p:nvPr/>
        </p:nvSpPr>
        <p:spPr>
          <a:xfrm>
            <a:off x="5029200" y="3703735"/>
            <a:ext cx="3352800" cy="860293"/>
          </a:xfrm>
          <a:prstGeom prst="cloudCallout">
            <a:avLst>
              <a:gd name="adj1" fmla="val -11363"/>
              <a:gd name="adj2" fmla="val 875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this condition </a:t>
            </a:r>
            <a:r>
              <a:rPr lang="en-US" b="1" dirty="0">
                <a:solidFill>
                  <a:schemeClr val="tx1"/>
                </a:solidFill>
              </a:rPr>
              <a:t>sufficient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also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4" grpId="0" build="p"/>
      <p:bldP spid="53" grpId="0"/>
      <p:bldP spid="55" grpId="0" animBg="1"/>
      <p:bldP spid="57" grpId="0" animBg="1"/>
      <p:bldP spid="58" grpId="0" animBg="1"/>
      <p:bldP spid="5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 smtClean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The number at which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Articulation points </a:t>
            </a:r>
            <a:r>
              <a:rPr lang="en-US" sz="3600" b="1" dirty="0" smtClean="0"/>
              <a:t>and </a:t>
            </a:r>
            <a:r>
              <a:rPr lang="en-US" sz="3600" b="1" dirty="0" smtClean="0">
                <a:solidFill>
                  <a:srgbClr val="7030A0"/>
                </a:solidFill>
              </a:rPr>
              <a:t>DFS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=(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 be a connected graph.  </a:t>
            </a:r>
          </a:p>
          <a:p>
            <a:pPr marL="0" indent="0">
              <a:buNone/>
            </a:pPr>
            <a:r>
              <a:rPr lang="en-US" sz="2000" dirty="0" smtClean="0"/>
              <a:t>Perform </a:t>
            </a:r>
            <a:r>
              <a:rPr lang="en-US" sz="2000" b="1" dirty="0" smtClean="0">
                <a:solidFill>
                  <a:srgbClr val="7030A0"/>
                </a:solidFill>
              </a:rPr>
              <a:t>DFS</a:t>
            </a:r>
            <a:r>
              <a:rPr lang="en-US" sz="2000" dirty="0" smtClean="0"/>
              <a:t> traversal from any graph and get a DFS tree </a:t>
            </a:r>
            <a:r>
              <a:rPr lang="en-US" sz="2000" b="1" i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 leaf of </a:t>
            </a:r>
            <a:r>
              <a:rPr lang="en-US" sz="2000" b="1" i="1" dirty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is an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root of </a:t>
            </a:r>
            <a:r>
              <a:rPr lang="en-US" sz="2000" b="1" i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is an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 if and only if it has more than one child.</a:t>
            </a:r>
          </a:p>
          <a:p>
            <a:r>
              <a:rPr lang="en-US" sz="2000" dirty="0" smtClean="0"/>
              <a:t>For any internal node … ??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Theorem1</a:t>
            </a:r>
            <a:r>
              <a:rPr lang="en-US" sz="2400" b="1" dirty="0" smtClean="0"/>
              <a:t> </a:t>
            </a:r>
            <a:r>
              <a:rPr lang="en-US" sz="2400" b="1" dirty="0"/>
              <a:t>: </a:t>
            </a:r>
            <a:r>
              <a:rPr lang="en-US" sz="2000" dirty="0"/>
              <a:t>An internal node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is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 </a:t>
            </a:r>
            <a:r>
              <a:rPr lang="en-US" sz="2000" b="1" dirty="0"/>
              <a:t>if and only </a:t>
            </a:r>
            <a:r>
              <a:rPr lang="en-US" sz="2000" b="1" dirty="0" smtClean="0"/>
              <a:t>if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/>
              <a:t>it has a child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such that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</a:t>
            </a:r>
            <a:r>
              <a:rPr lang="en-US" sz="2000" dirty="0"/>
              <a:t>is </a:t>
            </a:r>
            <a:r>
              <a:rPr lang="en-US" sz="2000" b="1" dirty="0"/>
              <a:t>no</a:t>
            </a:r>
            <a:r>
              <a:rPr lang="en-US" sz="2000" dirty="0"/>
              <a:t> back edge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b="1" dirty="0" err="1"/>
              <a:t>subtree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) to any ancestor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Efficient algorithm </a:t>
            </a:r>
            <a:r>
              <a:rPr lang="en-US" sz="3200" b="1" dirty="0" smtClean="0"/>
              <a:t>for Articulation points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Use</a:t>
            </a:r>
            <a:r>
              <a:rPr lang="en-US" sz="2800" b="1" dirty="0" smtClean="0">
                <a:solidFill>
                  <a:srgbClr val="7030A0"/>
                </a:solidFill>
              </a:rPr>
              <a:t> Theorem 1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Exploit</a:t>
            </a:r>
            <a:r>
              <a:rPr lang="en-US" sz="2800" b="1" dirty="0" smtClean="0">
                <a:solidFill>
                  <a:srgbClr val="C00000"/>
                </a:solidFill>
              </a:rPr>
              <a:t> recursive </a:t>
            </a:r>
            <a:r>
              <a:rPr lang="en-US" sz="2800" b="1" dirty="0" smtClean="0">
                <a:solidFill>
                  <a:schemeClr val="tx1"/>
                </a:solidFill>
              </a:rPr>
              <a:t>nature of DFS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124200" y="6019800"/>
            <a:ext cx="32766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it before tomorrow’s class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DFS</a:t>
            </a:r>
            <a:r>
              <a:rPr lang="en-US" sz="3200" b="1" dirty="0" smtClean="0"/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r>
              <a:rPr lang="en-US" sz="3600" b="1" dirty="0" smtClean="0">
                <a:solidFill>
                  <a:srgbClr val="7030A0"/>
                </a:solidFill>
              </a:rPr>
              <a:t>) </a:t>
            </a:r>
            <a:r>
              <a:rPr lang="en-US" sz="3600" b="1" dirty="0" smtClean="0"/>
              <a:t>computes a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6C31"/>
                </a:solidFill>
              </a:rPr>
              <a:t>tree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rooted at 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tree rooted at </a:t>
            </a:r>
            <a:r>
              <a:rPr lang="en-US" b="1" i="1" dirty="0" smtClean="0">
                <a:solidFill>
                  <a:srgbClr val="006C31"/>
                </a:solidFill>
              </a:rPr>
              <a:t>v</a:t>
            </a:r>
            <a:endParaRPr lang="en-US" b="1" i="1" dirty="0">
              <a:solidFill>
                <a:srgbClr val="006C3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5013" y="3212068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5562600" y="1970177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unique </a:t>
            </a:r>
            <a:r>
              <a:rPr lang="en-US" dirty="0" smtClean="0">
                <a:solidFill>
                  <a:schemeClr val="tx1"/>
                </a:solidFill>
              </a:rPr>
              <a:t>for  a graph ?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35013" y="3301701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8" name="Cloud Callout 97"/>
          <p:cNvSpPr/>
          <p:nvPr/>
        </p:nvSpPr>
        <p:spPr>
          <a:xfrm>
            <a:off x="5562600" y="2033321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any rooted tree be obtained through DFS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9" grpId="0" animBg="1"/>
      <p:bldP spid="29" grpId="1" animBg="1"/>
      <p:bldP spid="23" grpId="0" animBg="1"/>
      <p:bldP spid="23" grpId="1" animBg="1"/>
      <p:bldP spid="96" grpId="0" animBg="1"/>
      <p:bldP spid="96" grpId="1" animBg="1"/>
      <p:bldP spid="98" grpId="0" animBg="1"/>
      <p:bldP spid="9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/>
          <a:lstStyle/>
          <a:p>
            <a:r>
              <a:rPr lang="en-US" sz="1800" dirty="0" smtClean="0"/>
              <a:t>as a </a:t>
            </a:r>
            <a:r>
              <a:rPr lang="en-US" sz="1800" b="1" dirty="0" smtClean="0"/>
              <a:t>tree-edge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the edge is a </a:t>
            </a:r>
            <a:r>
              <a:rPr lang="en-US" sz="1800" b="1" dirty="0" smtClean="0"/>
              <a:t>non-tree</a:t>
            </a:r>
            <a:r>
              <a:rPr lang="en-US" sz="1800" dirty="0" smtClean="0"/>
              <a:t> edge </a:t>
            </a:r>
            <a:r>
              <a:rPr lang="en-US" sz="1800" dirty="0"/>
              <a:t>: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Edge between </a:t>
            </a:r>
            <a:r>
              <a:rPr lang="en-US" sz="1800" b="1" dirty="0" smtClean="0"/>
              <a:t>ancestor</a:t>
            </a:r>
            <a:r>
              <a:rPr lang="en-US" sz="1800" dirty="0" smtClean="0"/>
              <a:t> and </a:t>
            </a:r>
            <a:r>
              <a:rPr lang="en-US" sz="1800" b="1" dirty="0" smtClean="0"/>
              <a:t>descendant</a:t>
            </a:r>
            <a:r>
              <a:rPr lang="en-US" sz="1800" dirty="0" smtClean="0"/>
              <a:t> in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DFS</a:t>
            </a:r>
            <a:r>
              <a:rPr lang="en-US" sz="1800" dirty="0" smtClean="0"/>
              <a:t> tree.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/>
          <p:nvPr/>
        </p:nvSpPr>
        <p:spPr>
          <a:xfrm>
            <a:off x="2798955" y="2520127"/>
            <a:ext cx="569243" cy="128244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497678" y="2587083"/>
            <a:ext cx="256673" cy="1862254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266426 w 333334"/>
              <a:gd name="connsiteY0" fmla="*/ 1368027 h 1368027"/>
              <a:gd name="connsiteX1" fmla="*/ 99158 w 333334"/>
              <a:gd name="connsiteY1" fmla="*/ 910827 h 1368027"/>
              <a:gd name="connsiteX2" fmla="*/ 9948 w 333334"/>
              <a:gd name="connsiteY2" fmla="*/ 29880 h 1368027"/>
              <a:gd name="connsiteX3" fmla="*/ 333334 w 333334"/>
              <a:gd name="connsiteY3" fmla="*/ 119090 h 1368027"/>
              <a:gd name="connsiteX0" fmla="*/ 256673 w 256673"/>
              <a:gd name="connsiteY0" fmla="*/ 1862254 h 1862254"/>
              <a:gd name="connsiteX1" fmla="*/ 89405 w 256673"/>
              <a:gd name="connsiteY1" fmla="*/ 1405054 h 1862254"/>
              <a:gd name="connsiteX2" fmla="*/ 195 w 256673"/>
              <a:gd name="connsiteY2" fmla="*/ 524107 h 1862254"/>
              <a:gd name="connsiteX3" fmla="*/ 111708 w 256673"/>
              <a:gd name="connsiteY3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73" h="1862254">
                <a:moveTo>
                  <a:pt x="256673" y="1862254"/>
                </a:moveTo>
                <a:cubicBezTo>
                  <a:pt x="187907" y="1704278"/>
                  <a:pt x="132151" y="1628079"/>
                  <a:pt x="89405" y="1405054"/>
                </a:cubicBezTo>
                <a:cubicBezTo>
                  <a:pt x="46659" y="1182030"/>
                  <a:pt x="-3522" y="758283"/>
                  <a:pt x="195" y="524107"/>
                </a:cubicBezTo>
                <a:cubicBezTo>
                  <a:pt x="3912" y="289931"/>
                  <a:pt x="8559" y="134744"/>
                  <a:pt x="1117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18423" y="3924434"/>
            <a:ext cx="596435" cy="1344518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168057 w 241940"/>
              <a:gd name="connsiteY0" fmla="*/ 1248937 h 1248937"/>
              <a:gd name="connsiteX1" fmla="*/ 789 w 241940"/>
              <a:gd name="connsiteY1" fmla="*/ 791737 h 1248937"/>
              <a:gd name="connsiteX2" fmla="*/ 234965 w 241940"/>
              <a:gd name="connsiteY2" fmla="*/ 323385 h 1248937"/>
              <a:gd name="connsiteX3" fmla="*/ 234965 w 241940"/>
              <a:gd name="connsiteY3" fmla="*/ 0 h 1248937"/>
              <a:gd name="connsiteX0" fmla="*/ 168057 w 647560"/>
              <a:gd name="connsiteY0" fmla="*/ 1427357 h 1427357"/>
              <a:gd name="connsiteX1" fmla="*/ 789 w 647560"/>
              <a:gd name="connsiteY1" fmla="*/ 970157 h 1427357"/>
              <a:gd name="connsiteX2" fmla="*/ 234965 w 647560"/>
              <a:gd name="connsiteY2" fmla="*/ 501805 h 1427357"/>
              <a:gd name="connsiteX3" fmla="*/ 647560 w 647560"/>
              <a:gd name="connsiteY3" fmla="*/ 0 h 1427357"/>
              <a:gd name="connsiteX0" fmla="*/ 168057 w 613209"/>
              <a:gd name="connsiteY0" fmla="*/ 1370066 h 1370066"/>
              <a:gd name="connsiteX1" fmla="*/ 789 w 613209"/>
              <a:gd name="connsiteY1" fmla="*/ 912866 h 1370066"/>
              <a:gd name="connsiteX2" fmla="*/ 234965 w 613209"/>
              <a:gd name="connsiteY2" fmla="*/ 444514 h 1370066"/>
              <a:gd name="connsiteX3" fmla="*/ 613209 w 613209"/>
              <a:gd name="connsiteY3" fmla="*/ 0 h 1370066"/>
              <a:gd name="connsiteX0" fmla="*/ 224532 w 612433"/>
              <a:gd name="connsiteY0" fmla="*/ 1381525 h 1381525"/>
              <a:gd name="connsiteX1" fmla="*/ 13 w 612433"/>
              <a:gd name="connsiteY1" fmla="*/ 912866 h 1381525"/>
              <a:gd name="connsiteX2" fmla="*/ 234189 w 612433"/>
              <a:gd name="connsiteY2" fmla="*/ 444514 h 1381525"/>
              <a:gd name="connsiteX3" fmla="*/ 612433 w 612433"/>
              <a:gd name="connsiteY3" fmla="*/ 0 h 13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433" h="1381525">
                <a:moveTo>
                  <a:pt x="224532" y="1381525"/>
                </a:moveTo>
                <a:cubicBezTo>
                  <a:pt x="155766" y="1223549"/>
                  <a:pt x="-1597" y="1069035"/>
                  <a:pt x="13" y="912866"/>
                </a:cubicBezTo>
                <a:cubicBezTo>
                  <a:pt x="1623" y="756698"/>
                  <a:pt x="132119" y="596658"/>
                  <a:pt x="234189" y="444514"/>
                </a:cubicBezTo>
                <a:cubicBezTo>
                  <a:pt x="336259" y="292370"/>
                  <a:pt x="509284" y="134744"/>
                  <a:pt x="61243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14013626">
            <a:off x="1436033" y="1773034"/>
            <a:ext cx="553760" cy="1371886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299225">
            <a:off x="3087284" y="3112008"/>
            <a:ext cx="588060" cy="1363704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  <a:gd name="connsiteX0" fmla="*/ 436703 w 604502"/>
              <a:gd name="connsiteY0" fmla="*/ 1274791 h 1274791"/>
              <a:gd name="connsiteX1" fmla="*/ 603972 w 604502"/>
              <a:gd name="connsiteY1" fmla="*/ 795288 h 1274791"/>
              <a:gd name="connsiteX2" fmla="*/ 403249 w 604502"/>
              <a:gd name="connsiteY2" fmla="*/ 237727 h 1274791"/>
              <a:gd name="connsiteX3" fmla="*/ 0 w 604502"/>
              <a:gd name="connsiteY3" fmla="*/ 53 h 127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02" h="1274791">
                <a:moveTo>
                  <a:pt x="436703" y="1274791"/>
                </a:moveTo>
                <a:cubicBezTo>
                  <a:pt x="572376" y="1147481"/>
                  <a:pt x="609548" y="968132"/>
                  <a:pt x="603972" y="795288"/>
                </a:cubicBezTo>
                <a:cubicBezTo>
                  <a:pt x="598396" y="622444"/>
                  <a:pt x="503911" y="370266"/>
                  <a:pt x="403249" y="237727"/>
                </a:cubicBezTo>
                <a:cubicBezTo>
                  <a:pt x="302587" y="105188"/>
                  <a:pt x="198863" y="-2735"/>
                  <a:pt x="0" y="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68313" y="5131812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Cloud Callout 40"/>
          <p:cNvSpPr/>
          <p:nvPr/>
        </p:nvSpPr>
        <p:spPr>
          <a:xfrm>
            <a:off x="5105400" y="3621482"/>
            <a:ext cx="3581400" cy="1085396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</a:t>
            </a:r>
            <a:r>
              <a:rPr lang="en-US" dirty="0">
                <a:solidFill>
                  <a:schemeClr val="tx1"/>
                </a:solidFill>
              </a:rPr>
              <a:t>other possibility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7" grpId="0" animBg="1"/>
      <p:bldP spid="68" grpId="0" animBg="1"/>
      <p:bldP spid="69" grpId="0" animBg="1"/>
      <p:bldP spid="70" grpId="0" animBg="1"/>
      <p:bldP spid="71" grpId="0" animBg="1"/>
      <p:bldP spid="40" grpId="0" animBg="1"/>
      <p:bldP spid="40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71800" y="2057400"/>
            <a:ext cx="2667000" cy="3124200"/>
            <a:chOff x="2971800" y="2057400"/>
            <a:chExt cx="2667000" cy="3124200"/>
          </a:xfrm>
        </p:grpSpPr>
        <p:sp>
          <p:nvSpPr>
            <p:cNvPr id="8" name="Isosceles Triangle 7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0" idx="5"/>
              <a:endCxn id="9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8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0" y="2057400"/>
              <a:ext cx="487618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4506" y="2590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Down Ribbon 34"/>
          <p:cNvSpPr/>
          <p:nvPr/>
        </p:nvSpPr>
        <p:spPr>
          <a:xfrm>
            <a:off x="2286000" y="1600200"/>
            <a:ext cx="4903868" cy="641707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can </a:t>
            </a:r>
            <a:r>
              <a:rPr lang="en-US" b="1" dirty="0" smtClean="0">
                <a:solidFill>
                  <a:schemeClr val="tx1"/>
                </a:solidFill>
              </a:rPr>
              <a:t>never </a:t>
            </a:r>
            <a:r>
              <a:rPr lang="en-US" dirty="0" smtClean="0">
                <a:solidFill>
                  <a:schemeClr val="tx1"/>
                </a:solidFill>
              </a:rPr>
              <a:t>happen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2800" y="4079756"/>
            <a:ext cx="1442863" cy="797044"/>
            <a:chOff x="3352800" y="4079756"/>
            <a:chExt cx="1442863" cy="797044"/>
          </a:xfrm>
        </p:grpSpPr>
        <p:sp>
          <p:nvSpPr>
            <p:cNvPr id="21" name="Oval 20"/>
            <p:cNvSpPr/>
            <p:nvPr/>
          </p:nvSpPr>
          <p:spPr>
            <a:xfrm>
              <a:off x="4589832" y="439622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>
              <a:off x="3663592" y="4190399"/>
              <a:ext cx="926240" cy="2995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2800" y="4191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0" y="4507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451769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3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8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51769" y="40797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will</a:t>
            </a:r>
            <a:r>
              <a:rPr lang="en-US" sz="3200" b="1" dirty="0" smtClean="0">
                <a:solidFill>
                  <a:srgbClr val="7030A0"/>
                </a:solidFill>
              </a:rPr>
              <a:t> an edge </a:t>
            </a:r>
            <a:r>
              <a:rPr lang="en-US" sz="3200" b="1" dirty="0" smtClean="0"/>
              <a:t>appear</a:t>
            </a:r>
            <a:r>
              <a:rPr lang="en-US" sz="3200" b="1" dirty="0" smtClean="0">
                <a:solidFill>
                  <a:srgbClr val="7030A0"/>
                </a:solidFill>
              </a:rPr>
              <a:t> in DFS </a:t>
            </a:r>
            <a:r>
              <a:rPr lang="en-US" sz="3200" b="1" dirty="0" smtClean="0"/>
              <a:t>traversal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2672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57761" y="4096677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0868" y="489521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74590" y="49296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5799" y="357473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3868" y="5158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9717" y="361435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682" y="282952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3560677" y="4284121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5760370" y="2989520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5109699" y="5089617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4692748" y="4583668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5241630" y="3639676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5211487" y="2989521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3633449" y="4256670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88948" y="4540282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4762" y="4747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7668" y="53456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2362" y="3452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25974" y="3593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19962" y="2678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60868" y="50525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7701" y="1623536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045" y="2145268"/>
            <a:ext cx="2471780" cy="2923478"/>
            <a:chOff x="677577" y="1905000"/>
            <a:chExt cx="2471780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7" cy="2055060"/>
              <a:chOff x="685800" y="1905000"/>
              <a:chExt cx="2463557" cy="20550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7" cy="2055060"/>
                <a:chOff x="990600" y="1905000"/>
                <a:chExt cx="2158757" cy="20550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303522"/>
                  <a:ext cx="819162" cy="389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10683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v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7"/>
                  <a:ext cx="270280" cy="484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70" name="Straight Arrow Connector 69"/>
          <p:cNvCxnSpPr>
            <a:stCxn id="9" idx="6"/>
            <a:endCxn id="69" idx="0"/>
          </p:cNvCxnSpPr>
          <p:nvPr/>
        </p:nvCxnSpPr>
        <p:spPr>
          <a:xfrm>
            <a:off x="3663592" y="4190399"/>
            <a:ext cx="979043" cy="3170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" idx="1"/>
          </p:cNvCxnSpPr>
          <p:nvPr/>
        </p:nvCxnSpPr>
        <p:spPr>
          <a:xfrm>
            <a:off x="3568496" y="4328194"/>
            <a:ext cx="222515" cy="594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" idx="1"/>
          </p:cNvCxnSpPr>
          <p:nvPr/>
        </p:nvCxnSpPr>
        <p:spPr>
          <a:xfrm flipH="1" flipV="1">
            <a:off x="4705308" y="4603395"/>
            <a:ext cx="228703" cy="582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10846</TotalTime>
  <Words>1184</Words>
  <Application>Microsoft Office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Structures and Algorithms (CS210A) </vt:lpstr>
      <vt:lpstr>DFS traversal of G </vt:lpstr>
      <vt:lpstr>DFN number</vt:lpstr>
      <vt:lpstr> DFS tree</vt:lpstr>
      <vt:lpstr>DFS(v) computes a tree rooted at v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Always remember </vt:lpstr>
      <vt:lpstr> A novel application of DFS traversal</vt:lpstr>
      <vt:lpstr>PowerPoint Presentation</vt:lpstr>
      <vt:lpstr>PowerPoint Presentation</vt:lpstr>
      <vt:lpstr>A trivial algorithms for checking  bi-connectedness of a graph</vt:lpstr>
      <vt:lpstr>An O(m+n) time algorithm</vt:lpstr>
      <vt:lpstr>An O(m+n) time algorithm</vt:lpstr>
      <vt:lpstr>PowerPoint Presentation</vt:lpstr>
      <vt:lpstr>A formal definition of articulaton point</vt:lpstr>
      <vt:lpstr>Articulation points and DFS traversal</vt:lpstr>
      <vt:lpstr>Some observations</vt:lpstr>
      <vt:lpstr>Some observations</vt:lpstr>
      <vt:lpstr>Some observations</vt:lpstr>
      <vt:lpstr>Some observations</vt:lpstr>
      <vt:lpstr>conditions for an internal node to be articulation point.</vt:lpstr>
      <vt:lpstr>Case 1: Exactly one of u and v is a descendant of x in DFS tree</vt:lpstr>
      <vt:lpstr>Case 2: both u and v are descendants of x in DFS tree</vt:lpstr>
      <vt:lpstr>Case 2: both u and v are descendants of x in DFS tree</vt:lpstr>
      <vt:lpstr>Necessary condition for x to be articulation point</vt:lpstr>
      <vt:lpstr>Articulation points and DFS</vt:lpstr>
      <vt:lpstr>Efficient algorithm for Articulation points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1097</cp:revision>
  <dcterms:created xsi:type="dcterms:W3CDTF">2011-12-03T04:13:03Z</dcterms:created>
  <dcterms:modified xsi:type="dcterms:W3CDTF">2016-03-08T06:04:51Z</dcterms:modified>
</cp:coreProperties>
</file>