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7"/>
  </p:notesMasterIdLst>
  <p:sldIdLst>
    <p:sldId id="420" r:id="rId2"/>
    <p:sldId id="391" r:id="rId3"/>
    <p:sldId id="455" r:id="rId4"/>
    <p:sldId id="402" r:id="rId5"/>
    <p:sldId id="404" r:id="rId6"/>
    <p:sldId id="460" r:id="rId7"/>
    <p:sldId id="468" r:id="rId8"/>
    <p:sldId id="456" r:id="rId9"/>
    <p:sldId id="463" r:id="rId10"/>
    <p:sldId id="417" r:id="rId11"/>
    <p:sldId id="405" r:id="rId12"/>
    <p:sldId id="408" r:id="rId13"/>
    <p:sldId id="409" r:id="rId14"/>
    <p:sldId id="461" r:id="rId15"/>
    <p:sldId id="465" r:id="rId16"/>
    <p:sldId id="470" r:id="rId17"/>
    <p:sldId id="471" r:id="rId18"/>
    <p:sldId id="472" r:id="rId19"/>
    <p:sldId id="399" r:id="rId20"/>
    <p:sldId id="464" r:id="rId21"/>
    <p:sldId id="413" r:id="rId22"/>
    <p:sldId id="462" r:id="rId23"/>
    <p:sldId id="398" r:id="rId24"/>
    <p:sldId id="418" r:id="rId25"/>
    <p:sldId id="388" r:id="rId26"/>
    <p:sldId id="422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57" r:id="rId35"/>
    <p:sldId id="458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3/12/2016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3/12/2016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4" Type="http://schemas.openxmlformats.org/officeDocument/2006/relationships/image" Target="../media/image1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 lnSpcReduction="10000"/>
              </a:bodyPr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Lecture 29: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Building</a:t>
                </a:r>
                <a:r>
                  <a:rPr lang="en-US" sz="2000" dirty="0">
                    <a:solidFill>
                      <a:schemeClr val="tx1"/>
                    </a:solidFill>
                  </a:rPr>
                  <a:t> a Binary heap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elements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time.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Applications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Binary heap : sorting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Binary trees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: beyond searching and sorting</a:t>
                </a:r>
                <a:endParaRPr lang="en-US" sz="1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8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 new approach </a:t>
            </a:r>
            <a:r>
              <a:rPr lang="en-US" sz="3200" b="1" dirty="0" smtClean="0"/>
              <a:t>to build binary heap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Just copy the given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  <a:r>
                  <a:rPr lang="en-US" sz="2000" dirty="0" smtClean="0"/>
                  <a:t> into an array </a:t>
                </a:r>
                <a:r>
                  <a:rPr lang="en-US" sz="2000" b="1" dirty="0" smtClean="0"/>
                  <a:t>H</a:t>
                </a:r>
                <a:r>
                  <a:rPr lang="en-US" sz="20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The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heap property </a:t>
                </a:r>
                <a:r>
                  <a:rPr lang="en-US" sz="2000" dirty="0" smtClean="0"/>
                  <a:t>holds for all the leaf nodes in the corresponding complete binary tree.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Leaving all the leaf nodes,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</a:t>
                </a:r>
                <a:r>
                  <a:rPr lang="en-US" sz="2000" dirty="0" smtClean="0"/>
                  <a:t>process </a:t>
                </a:r>
                <a:r>
                  <a:rPr lang="en-US" sz="2000" dirty="0" smtClean="0"/>
                  <a:t>the elements in the  decreasing order of their numbering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</a:t>
                </a:r>
                <a:r>
                  <a:rPr lang="en-US" sz="2000" dirty="0" smtClean="0"/>
                  <a:t>and </a:t>
                </a:r>
                <a:r>
                  <a:rPr lang="en-US" sz="2000" dirty="0" smtClean="0"/>
                  <a:t>set the heap property for each of them.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24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new </a:t>
            </a:r>
            <a:r>
              <a:rPr lang="en-US" sz="3600" b="1" dirty="0">
                <a:solidFill>
                  <a:srgbClr val="7030A0"/>
                </a:solidFill>
              </a:rPr>
              <a:t>approach </a:t>
            </a:r>
            <a:r>
              <a:rPr lang="en-US" sz="3600" b="1" dirty="0"/>
              <a:t>to build binary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600200" y="1066800"/>
            <a:ext cx="5638800" cy="4343400"/>
            <a:chOff x="1600200" y="1295400"/>
            <a:chExt cx="5638800" cy="4343400"/>
          </a:xfrm>
        </p:grpSpPr>
        <p:sp>
          <p:nvSpPr>
            <p:cNvPr id="6" name="Oval 5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>
                <a:endCxn id="81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>
                <a:endCxn id="84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16002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Arrow Connector 90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Group 98"/>
            <p:cNvGrpSpPr/>
            <p:nvPr/>
          </p:nvGrpSpPr>
          <p:grpSpPr>
            <a:xfrm>
              <a:off x="24384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/>
            <p:cNvGrpSpPr/>
            <p:nvPr/>
          </p:nvGrpSpPr>
          <p:grpSpPr>
            <a:xfrm>
              <a:off x="3200400" y="4572703"/>
              <a:ext cx="324048" cy="1066097"/>
              <a:chOff x="3200400" y="4572703"/>
              <a:chExt cx="324048" cy="106609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Oval 115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562496" y="1078468"/>
            <a:ext cx="5752704" cy="4407932"/>
            <a:chOff x="1562496" y="1295400"/>
            <a:chExt cx="5752704" cy="44079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1295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98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2286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85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33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150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88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7244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41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5248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0582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8964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76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62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47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943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75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400696" y="533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781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57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24200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</p:grpSp>
      <p:cxnSp>
        <p:nvCxnSpPr>
          <p:cNvPr id="114" name="Straight Arrow Connector 113"/>
          <p:cNvCxnSpPr/>
          <p:nvPr/>
        </p:nvCxnSpPr>
        <p:spPr>
          <a:xfrm flipH="1">
            <a:off x="3492128" y="4419600"/>
            <a:ext cx="165471" cy="685097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4419600" y="5867400"/>
            <a:ext cx="3810000" cy="447020"/>
            <a:chOff x="1195038" y="6280389"/>
            <a:chExt cx="3810000" cy="447020"/>
          </a:xfrm>
        </p:grpSpPr>
        <p:sp>
          <p:nvSpPr>
            <p:cNvPr id="119" name="Freeform 118"/>
            <p:cNvSpPr/>
            <p:nvPr/>
          </p:nvSpPr>
          <p:spPr>
            <a:xfrm>
              <a:off x="1195038" y="6616295"/>
              <a:ext cx="3810000" cy="111114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V="1">
              <a:off x="5005038" y="6280389"/>
              <a:ext cx="0" cy="351592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1195038" y="6280389"/>
              <a:ext cx="0" cy="367273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381000" y="5410200"/>
            <a:ext cx="8457855" cy="523220"/>
            <a:chOff x="381000" y="5791200"/>
            <a:chExt cx="8457855" cy="523220"/>
          </a:xfrm>
        </p:grpSpPr>
        <p:grpSp>
          <p:nvGrpSpPr>
            <p:cNvPr id="126" name="Group 125"/>
            <p:cNvGrpSpPr/>
            <p:nvPr/>
          </p:nvGrpSpPr>
          <p:grpSpPr>
            <a:xfrm>
              <a:off x="735355" y="5867400"/>
              <a:ext cx="8103500" cy="381000"/>
              <a:chOff x="735355" y="5867400"/>
              <a:chExt cx="8103500" cy="38100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762000" y="5867400"/>
                <a:ext cx="76200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735355" y="5867400"/>
                <a:ext cx="8103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98   14  33   </a:t>
                </a:r>
                <a:r>
                  <a:rPr lang="en-US" dirty="0"/>
                  <a:t>3</a:t>
                </a:r>
                <a:r>
                  <a:rPr lang="en-US" dirty="0" smtClean="0"/>
                  <a:t>7   11   52   32  85    17   25   88   41  21   29   76   47   75   9    57    23  </a:t>
                </a:r>
                <a:endParaRPr lang="en-US" dirty="0"/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  <p:sp>
        <p:nvSpPr>
          <p:cNvPr id="32" name="Line Callout 1 31"/>
          <p:cNvSpPr/>
          <p:nvPr/>
        </p:nvSpPr>
        <p:spPr>
          <a:xfrm>
            <a:off x="5524896" y="4762148"/>
            <a:ext cx="2018904" cy="612648"/>
          </a:xfrm>
          <a:prstGeom prst="borderCallout1">
            <a:avLst>
              <a:gd name="adj1" fmla="val 38772"/>
              <a:gd name="adj2" fmla="val -1016"/>
              <a:gd name="adj3" fmla="val -76797"/>
              <a:gd name="adj4" fmla="val -9249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first node to be processed.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62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 animBg="1"/>
      <p:bldP spid="3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new </a:t>
            </a:r>
            <a:r>
              <a:rPr lang="en-US" sz="3600" b="1" dirty="0">
                <a:solidFill>
                  <a:srgbClr val="7030A0"/>
                </a:solidFill>
              </a:rPr>
              <a:t>approach </a:t>
            </a:r>
            <a:r>
              <a:rPr lang="en-US" sz="3600" b="1" dirty="0"/>
              <a:t>to build binary heap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600200" y="1066800"/>
            <a:ext cx="5638800" cy="4343400"/>
            <a:chOff x="1600200" y="1295400"/>
            <a:chExt cx="5638800" cy="4343400"/>
          </a:xfrm>
        </p:grpSpPr>
        <p:sp>
          <p:nvSpPr>
            <p:cNvPr id="6" name="Oval 5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>
                <a:endCxn id="81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>
                <a:endCxn id="84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16002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Arrow Connector 90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Group 98"/>
            <p:cNvGrpSpPr/>
            <p:nvPr/>
          </p:nvGrpSpPr>
          <p:grpSpPr>
            <a:xfrm>
              <a:off x="24384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/>
            <p:cNvGrpSpPr/>
            <p:nvPr/>
          </p:nvGrpSpPr>
          <p:grpSpPr>
            <a:xfrm>
              <a:off x="3200400" y="4572703"/>
              <a:ext cx="324048" cy="1066097"/>
              <a:chOff x="3200400" y="4572703"/>
              <a:chExt cx="324048" cy="106609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Oval 115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562496" y="1078468"/>
            <a:ext cx="5752704" cy="4407932"/>
            <a:chOff x="1562496" y="1295400"/>
            <a:chExt cx="5752704" cy="44079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1295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98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2286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85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33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150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88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7244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41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5248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0582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8964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76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62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47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943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75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400696" y="533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781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57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24200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cxnSp>
        <p:nvCxnSpPr>
          <p:cNvPr id="114" name="Straight Arrow Connector 113"/>
          <p:cNvCxnSpPr/>
          <p:nvPr/>
        </p:nvCxnSpPr>
        <p:spPr>
          <a:xfrm flipH="1">
            <a:off x="2438401" y="4343400"/>
            <a:ext cx="165470" cy="685097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3962400" y="5867400"/>
            <a:ext cx="3429000" cy="458688"/>
            <a:chOff x="1195038" y="6280389"/>
            <a:chExt cx="3810000" cy="447020"/>
          </a:xfrm>
        </p:grpSpPr>
        <p:sp>
          <p:nvSpPr>
            <p:cNvPr id="119" name="Freeform 118"/>
            <p:cNvSpPr/>
            <p:nvPr/>
          </p:nvSpPr>
          <p:spPr>
            <a:xfrm>
              <a:off x="1195038" y="6616295"/>
              <a:ext cx="3810000" cy="111114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V="1">
              <a:off x="5005038" y="6280389"/>
              <a:ext cx="0" cy="351592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1195038" y="6280389"/>
              <a:ext cx="0" cy="367273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381000" y="5410200"/>
            <a:ext cx="8457855" cy="523220"/>
            <a:chOff x="381000" y="5791200"/>
            <a:chExt cx="8457855" cy="523220"/>
          </a:xfrm>
        </p:grpSpPr>
        <p:grpSp>
          <p:nvGrpSpPr>
            <p:cNvPr id="126" name="Group 125"/>
            <p:cNvGrpSpPr/>
            <p:nvPr/>
          </p:nvGrpSpPr>
          <p:grpSpPr>
            <a:xfrm>
              <a:off x="735355" y="5867400"/>
              <a:ext cx="8103500" cy="381000"/>
              <a:chOff x="735355" y="5867400"/>
              <a:chExt cx="8103500" cy="38100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762000" y="5867400"/>
                <a:ext cx="76200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735355" y="5867400"/>
                <a:ext cx="8103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98   14  33   </a:t>
                </a:r>
                <a:r>
                  <a:rPr lang="en-US" dirty="0"/>
                  <a:t>3</a:t>
                </a:r>
                <a:r>
                  <a:rPr lang="en-US" dirty="0" smtClean="0"/>
                  <a:t>7   11   52   32  85    17   23   88   41  21   29   76   47   75   9    57    25  </a:t>
                </a:r>
                <a:endParaRPr lang="en-US" dirty="0"/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  <p:sp>
        <p:nvSpPr>
          <p:cNvPr id="178" name="Line Callout 1 177"/>
          <p:cNvSpPr/>
          <p:nvPr/>
        </p:nvSpPr>
        <p:spPr>
          <a:xfrm>
            <a:off x="5524896" y="4762148"/>
            <a:ext cx="2018904" cy="612648"/>
          </a:xfrm>
          <a:prstGeom prst="borderCallout1">
            <a:avLst>
              <a:gd name="adj1" fmla="val 38772"/>
              <a:gd name="adj2" fmla="val -1016"/>
              <a:gd name="adj3" fmla="val -73157"/>
              <a:gd name="adj4" fmla="val -12950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second node to be processed.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4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17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new </a:t>
            </a:r>
            <a:r>
              <a:rPr lang="en-US" sz="3600" b="1" dirty="0">
                <a:solidFill>
                  <a:srgbClr val="7030A0"/>
                </a:solidFill>
              </a:rPr>
              <a:t>approach </a:t>
            </a:r>
            <a:r>
              <a:rPr lang="en-US" sz="3600" b="1" dirty="0"/>
              <a:t>to build binary heap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600200" y="1066800"/>
            <a:ext cx="5638800" cy="4343400"/>
            <a:chOff x="1600200" y="1295400"/>
            <a:chExt cx="5638800" cy="4343400"/>
          </a:xfrm>
        </p:grpSpPr>
        <p:sp>
          <p:nvSpPr>
            <p:cNvPr id="6" name="Oval 5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>
                <a:endCxn id="81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>
                <a:endCxn id="84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16002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Arrow Connector 90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Group 98"/>
            <p:cNvGrpSpPr/>
            <p:nvPr/>
          </p:nvGrpSpPr>
          <p:grpSpPr>
            <a:xfrm>
              <a:off x="24384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/>
            <p:cNvGrpSpPr/>
            <p:nvPr/>
          </p:nvGrpSpPr>
          <p:grpSpPr>
            <a:xfrm>
              <a:off x="3200400" y="4572703"/>
              <a:ext cx="324048" cy="1066097"/>
              <a:chOff x="3200400" y="4572703"/>
              <a:chExt cx="324048" cy="106609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Oval 115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562496" y="1078468"/>
            <a:ext cx="5752704" cy="4407932"/>
            <a:chOff x="1562496" y="1295400"/>
            <a:chExt cx="5752704" cy="44079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1295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98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2286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85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33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42672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9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150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88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7244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41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5248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0582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8964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76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62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47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943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75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400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781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57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24200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cxnSp>
        <p:nvCxnSpPr>
          <p:cNvPr id="114" name="Straight Arrow Connector 113"/>
          <p:cNvCxnSpPr/>
          <p:nvPr/>
        </p:nvCxnSpPr>
        <p:spPr>
          <a:xfrm flipH="1">
            <a:off x="1600200" y="4343400"/>
            <a:ext cx="165470" cy="685097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3581400" y="5867400"/>
            <a:ext cx="3048000" cy="458688"/>
            <a:chOff x="1195038" y="6280389"/>
            <a:chExt cx="3810000" cy="447020"/>
          </a:xfrm>
        </p:grpSpPr>
        <p:sp>
          <p:nvSpPr>
            <p:cNvPr id="119" name="Freeform 118"/>
            <p:cNvSpPr/>
            <p:nvPr/>
          </p:nvSpPr>
          <p:spPr>
            <a:xfrm>
              <a:off x="1195038" y="6616295"/>
              <a:ext cx="3810000" cy="111114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V="1">
              <a:off x="5005038" y="6280389"/>
              <a:ext cx="0" cy="351592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1195038" y="6280389"/>
              <a:ext cx="0" cy="367273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381000" y="5410200"/>
            <a:ext cx="8510755" cy="523220"/>
            <a:chOff x="381000" y="5791200"/>
            <a:chExt cx="8510755" cy="523220"/>
          </a:xfrm>
        </p:grpSpPr>
        <p:grpSp>
          <p:nvGrpSpPr>
            <p:cNvPr id="126" name="Group 125"/>
            <p:cNvGrpSpPr/>
            <p:nvPr/>
          </p:nvGrpSpPr>
          <p:grpSpPr>
            <a:xfrm>
              <a:off x="735355" y="5867400"/>
              <a:ext cx="8156400" cy="381000"/>
              <a:chOff x="735355" y="5867400"/>
              <a:chExt cx="8156400" cy="38100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762000" y="5867400"/>
                <a:ext cx="76200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735355" y="5867400"/>
                <a:ext cx="8156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98   14  33   </a:t>
                </a:r>
                <a:r>
                  <a:rPr lang="en-US" dirty="0"/>
                  <a:t>3</a:t>
                </a:r>
                <a:r>
                  <a:rPr lang="en-US" dirty="0" smtClean="0"/>
                  <a:t>7   11   52   32  85      9   23   88   41  21   29   76   47   75   17   57    25  </a:t>
                </a:r>
                <a:endParaRPr lang="en-US" dirty="0"/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  <p:sp>
        <p:nvSpPr>
          <p:cNvPr id="178" name="Line Callout 1 177"/>
          <p:cNvSpPr/>
          <p:nvPr/>
        </p:nvSpPr>
        <p:spPr>
          <a:xfrm>
            <a:off x="5524896" y="4762148"/>
            <a:ext cx="2018904" cy="612648"/>
          </a:xfrm>
          <a:prstGeom prst="borderCallout1">
            <a:avLst>
              <a:gd name="adj1" fmla="val 38772"/>
              <a:gd name="adj2" fmla="val -1016"/>
              <a:gd name="adj3" fmla="val -87718"/>
              <a:gd name="adj4" fmla="val -16706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third node to be processed.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41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17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new </a:t>
            </a:r>
            <a:r>
              <a:rPr lang="en-US" sz="3600" b="1" dirty="0">
                <a:solidFill>
                  <a:srgbClr val="7030A0"/>
                </a:solidFill>
              </a:rPr>
              <a:t>approach </a:t>
            </a:r>
            <a:r>
              <a:rPr lang="en-US" sz="3600" b="1" dirty="0"/>
              <a:t>to build binary heap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600200" y="1066800"/>
            <a:ext cx="5638800" cy="4343400"/>
            <a:chOff x="1600200" y="1295400"/>
            <a:chExt cx="5638800" cy="4343400"/>
          </a:xfrm>
        </p:grpSpPr>
        <p:sp>
          <p:nvSpPr>
            <p:cNvPr id="6" name="Oval 5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>
                <a:endCxn id="81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>
                <a:endCxn id="84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16002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Arrow Connector 90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Group 98"/>
            <p:cNvGrpSpPr/>
            <p:nvPr/>
          </p:nvGrpSpPr>
          <p:grpSpPr>
            <a:xfrm>
              <a:off x="24384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/>
            <p:cNvGrpSpPr/>
            <p:nvPr/>
          </p:nvGrpSpPr>
          <p:grpSpPr>
            <a:xfrm>
              <a:off x="3200400" y="4572703"/>
              <a:ext cx="324048" cy="1066097"/>
              <a:chOff x="3200400" y="4572703"/>
              <a:chExt cx="324048" cy="106609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Oval 115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562496" y="1078468"/>
            <a:ext cx="5752704" cy="4407932"/>
            <a:chOff x="1562496" y="1295400"/>
            <a:chExt cx="5752704" cy="44079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1295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98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2286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47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33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42672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9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150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88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7244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41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5248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0582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8964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76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62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85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943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75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400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781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57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24200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81000" y="5410200"/>
            <a:ext cx="8510755" cy="523220"/>
            <a:chOff x="381000" y="5791200"/>
            <a:chExt cx="8510755" cy="523220"/>
          </a:xfrm>
        </p:grpSpPr>
        <p:grpSp>
          <p:nvGrpSpPr>
            <p:cNvPr id="126" name="Group 125"/>
            <p:cNvGrpSpPr/>
            <p:nvPr/>
          </p:nvGrpSpPr>
          <p:grpSpPr>
            <a:xfrm>
              <a:off x="735355" y="5867400"/>
              <a:ext cx="8156400" cy="381000"/>
              <a:chOff x="735355" y="5867400"/>
              <a:chExt cx="8156400" cy="38100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762000" y="5867400"/>
                <a:ext cx="76200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735355" y="5867400"/>
                <a:ext cx="8156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98   14  33   </a:t>
                </a:r>
                <a:r>
                  <a:rPr lang="en-US" dirty="0"/>
                  <a:t>3</a:t>
                </a:r>
                <a:r>
                  <a:rPr lang="en-US" dirty="0" smtClean="0"/>
                  <a:t>7   11   52   32  47      9   23   88   41  21   29   76   85   75   17   57    25  </a:t>
                </a:r>
                <a:endParaRPr lang="en-US" dirty="0"/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  <p:cxnSp>
        <p:nvCxnSpPr>
          <p:cNvPr id="135" name="Straight Arrow Connector 134"/>
          <p:cNvCxnSpPr/>
          <p:nvPr/>
        </p:nvCxnSpPr>
        <p:spPr>
          <a:xfrm flipH="1">
            <a:off x="1771848" y="4495800"/>
            <a:ext cx="1771056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2191345" y="3505200"/>
            <a:ext cx="453350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2931988" y="2514600"/>
            <a:ext cx="3087812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16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69"/>
          <p:cNvGrpSpPr/>
          <p:nvPr/>
        </p:nvGrpSpPr>
        <p:grpSpPr>
          <a:xfrm>
            <a:off x="1600200" y="1066800"/>
            <a:ext cx="5638800" cy="4343400"/>
            <a:chOff x="1600200" y="1295400"/>
            <a:chExt cx="5638800" cy="4343400"/>
          </a:xfrm>
        </p:grpSpPr>
        <p:sp>
          <p:nvSpPr>
            <p:cNvPr id="171" name="Oval 170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229" name="Straight Arrow Connector 228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Oval 229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227" name="Straight Arrow Connector 226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Oval 227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6" name="Straight Arrow Connector 225"/>
              <p:cNvCxnSpPr>
                <a:stCxn id="230" idx="3"/>
                <a:endCxn id="225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4" name="Straight Arrow Connector 223"/>
              <p:cNvCxnSpPr>
                <a:stCxn id="230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Arrow Connector 221"/>
              <p:cNvCxnSpPr>
                <a:endCxn id="221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Arrow Connector 219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Arrow Connector 217"/>
              <p:cNvCxnSpPr>
                <a:stCxn id="225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6" name="Straight Arrow Connector 215"/>
              <p:cNvCxnSpPr>
                <a:endCxn id="215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Arrow Connector 213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Arrow Connector 211"/>
              <p:cNvCxnSpPr>
                <a:endCxn id="211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Arrow Connector 20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Arrow Connector 205"/>
              <p:cNvCxnSpPr>
                <a:endCxn id="205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4" name="Straight Arrow Connector 203"/>
              <p:cNvCxnSpPr>
                <a:endCxn id="203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 185"/>
            <p:cNvGrpSpPr/>
            <p:nvPr/>
          </p:nvGrpSpPr>
          <p:grpSpPr>
            <a:xfrm>
              <a:off x="16002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201" name="Oval 200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2" name="Straight Arrow Connector 201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99" name="Oval 198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0" name="Straight Arrow Connector 199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7" name="Group 186"/>
            <p:cNvGrpSpPr/>
            <p:nvPr/>
          </p:nvGrpSpPr>
          <p:grpSpPr>
            <a:xfrm>
              <a:off x="24384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195" name="Oval 194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93" name="Oval 192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4" name="Straight Arrow Connector 193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8" name="Group 187"/>
            <p:cNvGrpSpPr/>
            <p:nvPr/>
          </p:nvGrpSpPr>
          <p:grpSpPr>
            <a:xfrm>
              <a:off x="3200400" y="4572703"/>
              <a:ext cx="324048" cy="1066097"/>
              <a:chOff x="3200400" y="4572703"/>
              <a:chExt cx="324048" cy="1066097"/>
            </a:xfrm>
          </p:grpSpPr>
          <p:cxnSp>
            <p:nvCxnSpPr>
              <p:cNvPr id="189" name="Straight Arrow Connector 188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Oval 189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new </a:t>
            </a:r>
            <a:r>
              <a:rPr lang="en-US" sz="3600" b="1" dirty="0">
                <a:solidFill>
                  <a:srgbClr val="7030A0"/>
                </a:solidFill>
              </a:rPr>
              <a:t>approach </a:t>
            </a:r>
            <a:r>
              <a:rPr lang="en-US" sz="3600" b="1" dirty="0"/>
              <a:t>to build binary heap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701430" y="19812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 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1562496" y="1066800"/>
            <a:ext cx="5752704" cy="4407932"/>
            <a:chOff x="1562496" y="1295400"/>
            <a:chExt cx="5752704" cy="4407932"/>
          </a:xfrm>
        </p:grpSpPr>
        <p:sp>
          <p:nvSpPr>
            <p:cNvPr id="119" name="TextBox 118"/>
            <p:cNvSpPr txBox="1"/>
            <p:nvPr/>
          </p:nvSpPr>
          <p:spPr>
            <a:xfrm>
              <a:off x="4381896" y="1295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98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95600" y="2286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209800" y="32766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9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7526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47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791200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181600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r>
                <a:rPr lang="en-US" dirty="0"/>
                <a:t>3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619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5154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590800" y="426720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17</a:t>
              </a:r>
              <a:endParaRPr lang="en-US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3150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0008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88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7244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41</a:t>
              </a:r>
              <a:endParaRPr lang="en-US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5248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52</a:t>
              </a:r>
              <a:endParaRPr lang="en-US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0582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8964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76</a:t>
              </a:r>
              <a:endParaRPr lang="en-US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562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85</a:t>
              </a:r>
              <a:endParaRPr lang="en-US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943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75</a:t>
              </a:r>
              <a:endParaRPr 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400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781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57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124200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381000" y="5410200"/>
            <a:ext cx="8329615" cy="523220"/>
            <a:chOff x="381000" y="5791200"/>
            <a:chExt cx="8329615" cy="523220"/>
          </a:xfrm>
        </p:grpSpPr>
        <p:grpSp>
          <p:nvGrpSpPr>
            <p:cNvPr id="232" name="Group 231"/>
            <p:cNvGrpSpPr/>
            <p:nvPr/>
          </p:nvGrpSpPr>
          <p:grpSpPr>
            <a:xfrm>
              <a:off x="735355" y="5867400"/>
              <a:ext cx="7975260" cy="381000"/>
              <a:chOff x="735355" y="5867400"/>
              <a:chExt cx="7975260" cy="381000"/>
            </a:xfrm>
          </p:grpSpPr>
          <p:sp>
            <p:nvSpPr>
              <p:cNvPr id="234" name="Rectangle 233"/>
              <p:cNvSpPr/>
              <p:nvPr/>
            </p:nvSpPr>
            <p:spPr>
              <a:xfrm>
                <a:off x="762000" y="5867400"/>
                <a:ext cx="76200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5" name="Straight Connector 234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TextBox 248"/>
              <p:cNvSpPr txBox="1"/>
              <p:nvPr/>
            </p:nvSpPr>
            <p:spPr>
              <a:xfrm>
                <a:off x="735355" y="5867400"/>
                <a:ext cx="7975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98   54  21    9    11   33   29   47   17   23   88   41  52   32   76   85   75   37  57   25  </a:t>
                </a:r>
                <a:endParaRPr lang="en-US" dirty="0"/>
              </a:p>
            </p:txBody>
          </p:sp>
          <p:cxnSp>
            <p:nvCxnSpPr>
              <p:cNvPr id="250" name="Straight Connector 249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3" name="TextBox 232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  <p:cxnSp>
        <p:nvCxnSpPr>
          <p:cNvPr id="258" name="Straight Arrow Connector 257"/>
          <p:cNvCxnSpPr/>
          <p:nvPr/>
        </p:nvCxnSpPr>
        <p:spPr>
          <a:xfrm flipH="1">
            <a:off x="1295401" y="5933420"/>
            <a:ext cx="7086599" cy="1018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1771848" y="4495800"/>
            <a:ext cx="1771056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2191345" y="3505200"/>
            <a:ext cx="453350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2931988" y="2514600"/>
            <a:ext cx="3087812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0" idx="1"/>
          </p:cNvCxnSpPr>
          <p:nvPr/>
        </p:nvCxnSpPr>
        <p:spPr>
          <a:xfrm flipH="1">
            <a:off x="2286000" y="2242066"/>
            <a:ext cx="609600" cy="741402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8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69"/>
          <p:cNvGrpSpPr/>
          <p:nvPr/>
        </p:nvGrpSpPr>
        <p:grpSpPr>
          <a:xfrm>
            <a:off x="1600200" y="1066800"/>
            <a:ext cx="5638800" cy="4343400"/>
            <a:chOff x="1600200" y="1295400"/>
            <a:chExt cx="5638800" cy="4343400"/>
          </a:xfrm>
        </p:grpSpPr>
        <p:sp>
          <p:nvSpPr>
            <p:cNvPr id="171" name="Oval 170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229" name="Straight Arrow Connector 228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Oval 229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227" name="Straight Arrow Connector 226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Oval 227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6" name="Straight Arrow Connector 225"/>
              <p:cNvCxnSpPr>
                <a:stCxn id="230" idx="3"/>
                <a:endCxn id="225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4" name="Straight Arrow Connector 223"/>
              <p:cNvCxnSpPr>
                <a:stCxn id="230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Arrow Connector 221"/>
              <p:cNvCxnSpPr>
                <a:endCxn id="221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Arrow Connector 219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Arrow Connector 217"/>
              <p:cNvCxnSpPr>
                <a:stCxn id="225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6" name="Straight Arrow Connector 215"/>
              <p:cNvCxnSpPr>
                <a:endCxn id="215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Arrow Connector 213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Arrow Connector 211"/>
              <p:cNvCxnSpPr>
                <a:endCxn id="211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Arrow Connector 20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Arrow Connector 205"/>
              <p:cNvCxnSpPr>
                <a:endCxn id="205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4" name="Straight Arrow Connector 203"/>
              <p:cNvCxnSpPr>
                <a:endCxn id="203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 185"/>
            <p:cNvGrpSpPr/>
            <p:nvPr/>
          </p:nvGrpSpPr>
          <p:grpSpPr>
            <a:xfrm>
              <a:off x="16002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201" name="Oval 200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2" name="Straight Arrow Connector 201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99" name="Oval 198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0" name="Straight Arrow Connector 199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7" name="Group 186"/>
            <p:cNvGrpSpPr/>
            <p:nvPr/>
          </p:nvGrpSpPr>
          <p:grpSpPr>
            <a:xfrm>
              <a:off x="24384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195" name="Oval 194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93" name="Oval 192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4" name="Straight Arrow Connector 193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8" name="Group 187"/>
            <p:cNvGrpSpPr/>
            <p:nvPr/>
          </p:nvGrpSpPr>
          <p:grpSpPr>
            <a:xfrm>
              <a:off x="3200400" y="4572703"/>
              <a:ext cx="324048" cy="1066097"/>
              <a:chOff x="3200400" y="4572703"/>
              <a:chExt cx="324048" cy="1066097"/>
            </a:xfrm>
          </p:grpSpPr>
          <p:cxnSp>
            <p:nvCxnSpPr>
              <p:cNvPr id="189" name="Straight Arrow Connector 188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Oval 189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new </a:t>
            </a:r>
            <a:r>
              <a:rPr lang="en-US" sz="3600" b="1" dirty="0">
                <a:solidFill>
                  <a:srgbClr val="7030A0"/>
                </a:solidFill>
              </a:rPr>
              <a:t>approach </a:t>
            </a:r>
            <a:r>
              <a:rPr lang="en-US" sz="3600" b="1" dirty="0"/>
              <a:t>to build binary heap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701430" y="19812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 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1562496" y="1066800"/>
            <a:ext cx="5752704" cy="4407932"/>
            <a:chOff x="1562496" y="1295400"/>
            <a:chExt cx="5752704" cy="4407932"/>
          </a:xfrm>
        </p:grpSpPr>
        <p:sp>
          <p:nvSpPr>
            <p:cNvPr id="119" name="TextBox 118"/>
            <p:cNvSpPr txBox="1"/>
            <p:nvPr/>
          </p:nvSpPr>
          <p:spPr>
            <a:xfrm>
              <a:off x="4381896" y="1295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98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95600" y="22860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9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133600" y="327660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54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7526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47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791200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181600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r>
                <a:rPr lang="en-US" dirty="0"/>
                <a:t>3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619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5154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590800" y="426720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17</a:t>
              </a:r>
              <a:endParaRPr lang="en-US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3150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0008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88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7244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41</a:t>
              </a:r>
              <a:endParaRPr lang="en-US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5248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52</a:t>
              </a:r>
              <a:endParaRPr lang="en-US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0582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8964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76</a:t>
              </a:r>
              <a:endParaRPr lang="en-US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562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85</a:t>
              </a:r>
              <a:endParaRPr lang="en-US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943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75</a:t>
              </a:r>
              <a:endParaRPr 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400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781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57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124200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381000" y="5410200"/>
            <a:ext cx="8329615" cy="523220"/>
            <a:chOff x="381000" y="5791200"/>
            <a:chExt cx="8329615" cy="523220"/>
          </a:xfrm>
        </p:grpSpPr>
        <p:grpSp>
          <p:nvGrpSpPr>
            <p:cNvPr id="232" name="Group 231"/>
            <p:cNvGrpSpPr/>
            <p:nvPr/>
          </p:nvGrpSpPr>
          <p:grpSpPr>
            <a:xfrm>
              <a:off x="735355" y="5867400"/>
              <a:ext cx="7975260" cy="381000"/>
              <a:chOff x="735355" y="5867400"/>
              <a:chExt cx="7975260" cy="381000"/>
            </a:xfrm>
          </p:grpSpPr>
          <p:sp>
            <p:nvSpPr>
              <p:cNvPr id="234" name="Rectangle 233"/>
              <p:cNvSpPr/>
              <p:nvPr/>
            </p:nvSpPr>
            <p:spPr>
              <a:xfrm>
                <a:off x="762000" y="5867400"/>
                <a:ext cx="76200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5" name="Straight Connector 234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TextBox 248"/>
              <p:cNvSpPr txBox="1"/>
              <p:nvPr/>
            </p:nvSpPr>
            <p:spPr>
              <a:xfrm>
                <a:off x="735355" y="5867400"/>
                <a:ext cx="7975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98   54  21    9    11   33   29   47   17   23   88   41  52   32   76   85   75   37  57   25  </a:t>
                </a:r>
                <a:endParaRPr lang="en-US" dirty="0"/>
              </a:p>
            </p:txBody>
          </p:sp>
          <p:cxnSp>
            <p:nvCxnSpPr>
              <p:cNvPr id="250" name="Straight Connector 249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3" name="TextBox 232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  <p:cxnSp>
        <p:nvCxnSpPr>
          <p:cNvPr id="258" name="Straight Arrow Connector 257"/>
          <p:cNvCxnSpPr/>
          <p:nvPr/>
        </p:nvCxnSpPr>
        <p:spPr>
          <a:xfrm flipH="1">
            <a:off x="1295401" y="5933420"/>
            <a:ext cx="7086599" cy="1018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1771848" y="4495800"/>
            <a:ext cx="1771056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2191345" y="3505200"/>
            <a:ext cx="453350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2931988" y="2514600"/>
            <a:ext cx="3087812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76623" y="3232666"/>
            <a:ext cx="314425" cy="805934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5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69"/>
          <p:cNvGrpSpPr/>
          <p:nvPr/>
        </p:nvGrpSpPr>
        <p:grpSpPr>
          <a:xfrm>
            <a:off x="1600200" y="1066800"/>
            <a:ext cx="5638800" cy="4343400"/>
            <a:chOff x="1600200" y="1295400"/>
            <a:chExt cx="5638800" cy="4343400"/>
          </a:xfrm>
        </p:grpSpPr>
        <p:sp>
          <p:nvSpPr>
            <p:cNvPr id="171" name="Oval 170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229" name="Straight Arrow Connector 228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Oval 229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227" name="Straight Arrow Connector 226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Oval 227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6" name="Straight Arrow Connector 225"/>
              <p:cNvCxnSpPr>
                <a:stCxn id="230" idx="3"/>
                <a:endCxn id="225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4" name="Straight Arrow Connector 223"/>
              <p:cNvCxnSpPr>
                <a:stCxn id="230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Arrow Connector 221"/>
              <p:cNvCxnSpPr>
                <a:endCxn id="221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Arrow Connector 219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Arrow Connector 217"/>
              <p:cNvCxnSpPr>
                <a:stCxn id="225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6" name="Straight Arrow Connector 215"/>
              <p:cNvCxnSpPr>
                <a:endCxn id="215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Arrow Connector 213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Arrow Connector 211"/>
              <p:cNvCxnSpPr>
                <a:endCxn id="211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Arrow Connector 20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Arrow Connector 205"/>
              <p:cNvCxnSpPr>
                <a:endCxn id="205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4" name="Straight Arrow Connector 203"/>
              <p:cNvCxnSpPr>
                <a:endCxn id="203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 185"/>
            <p:cNvGrpSpPr/>
            <p:nvPr/>
          </p:nvGrpSpPr>
          <p:grpSpPr>
            <a:xfrm>
              <a:off x="16002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201" name="Oval 200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2" name="Straight Arrow Connector 201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99" name="Oval 198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0" name="Straight Arrow Connector 199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7" name="Group 186"/>
            <p:cNvGrpSpPr/>
            <p:nvPr/>
          </p:nvGrpSpPr>
          <p:grpSpPr>
            <a:xfrm>
              <a:off x="24384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195" name="Oval 194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93" name="Oval 192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4" name="Straight Arrow Connector 193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8" name="Group 187"/>
            <p:cNvGrpSpPr/>
            <p:nvPr/>
          </p:nvGrpSpPr>
          <p:grpSpPr>
            <a:xfrm>
              <a:off x="3200400" y="4572703"/>
              <a:ext cx="324048" cy="1066097"/>
              <a:chOff x="3200400" y="4572703"/>
              <a:chExt cx="324048" cy="1066097"/>
            </a:xfrm>
          </p:grpSpPr>
          <p:cxnSp>
            <p:nvCxnSpPr>
              <p:cNvPr id="189" name="Straight Arrow Connector 188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Oval 189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new </a:t>
            </a:r>
            <a:r>
              <a:rPr lang="en-US" sz="3600" b="1" dirty="0">
                <a:solidFill>
                  <a:srgbClr val="7030A0"/>
                </a:solidFill>
              </a:rPr>
              <a:t>approach </a:t>
            </a:r>
            <a:r>
              <a:rPr lang="en-US" sz="3600" b="1" dirty="0"/>
              <a:t>to build binary heap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701430" y="19812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 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1562496" y="1066800"/>
            <a:ext cx="5752704" cy="4407932"/>
            <a:chOff x="1562496" y="1295400"/>
            <a:chExt cx="5752704" cy="4407932"/>
          </a:xfrm>
        </p:grpSpPr>
        <p:sp>
          <p:nvSpPr>
            <p:cNvPr id="119" name="TextBox 118"/>
            <p:cNvSpPr txBox="1"/>
            <p:nvPr/>
          </p:nvSpPr>
          <p:spPr>
            <a:xfrm>
              <a:off x="4381896" y="1295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98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95600" y="22860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9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133600" y="327660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17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7526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47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791200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181600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r>
                <a:rPr lang="en-US" dirty="0"/>
                <a:t>3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619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5154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590800" y="426720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54</a:t>
              </a:r>
              <a:endParaRPr lang="en-US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3150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0008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88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7244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41</a:t>
              </a:r>
              <a:endParaRPr lang="en-US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5248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52</a:t>
              </a:r>
              <a:endParaRPr lang="en-US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0582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8964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76</a:t>
              </a:r>
              <a:endParaRPr lang="en-US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562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85</a:t>
              </a:r>
              <a:endParaRPr lang="en-US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943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75</a:t>
              </a:r>
              <a:endParaRPr 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400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781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57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124200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381000" y="5410200"/>
            <a:ext cx="8329615" cy="523220"/>
            <a:chOff x="381000" y="5791200"/>
            <a:chExt cx="8329615" cy="523220"/>
          </a:xfrm>
        </p:grpSpPr>
        <p:grpSp>
          <p:nvGrpSpPr>
            <p:cNvPr id="232" name="Group 231"/>
            <p:cNvGrpSpPr/>
            <p:nvPr/>
          </p:nvGrpSpPr>
          <p:grpSpPr>
            <a:xfrm>
              <a:off x="735355" y="5867400"/>
              <a:ext cx="7975260" cy="381000"/>
              <a:chOff x="735355" y="5867400"/>
              <a:chExt cx="7975260" cy="381000"/>
            </a:xfrm>
          </p:grpSpPr>
          <p:sp>
            <p:nvSpPr>
              <p:cNvPr id="234" name="Rectangle 233"/>
              <p:cNvSpPr/>
              <p:nvPr/>
            </p:nvSpPr>
            <p:spPr>
              <a:xfrm>
                <a:off x="762000" y="5867400"/>
                <a:ext cx="76200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5" name="Straight Connector 234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TextBox 248"/>
              <p:cNvSpPr txBox="1"/>
              <p:nvPr/>
            </p:nvSpPr>
            <p:spPr>
              <a:xfrm>
                <a:off x="735355" y="5867400"/>
                <a:ext cx="7975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98   54  21    9    11   33   29   47   17   23   88   41  52   32   76   85   75   37  57   25  </a:t>
                </a:r>
                <a:endParaRPr lang="en-US" dirty="0"/>
              </a:p>
            </p:txBody>
          </p:sp>
          <p:cxnSp>
            <p:nvCxnSpPr>
              <p:cNvPr id="250" name="Straight Connector 249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3" name="TextBox 232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  <p:cxnSp>
        <p:nvCxnSpPr>
          <p:cNvPr id="258" name="Straight Arrow Connector 257"/>
          <p:cNvCxnSpPr/>
          <p:nvPr/>
        </p:nvCxnSpPr>
        <p:spPr>
          <a:xfrm flipH="1">
            <a:off x="1295401" y="5933420"/>
            <a:ext cx="7086599" cy="1018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1771848" y="4495800"/>
            <a:ext cx="1771056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2191345" y="3505200"/>
            <a:ext cx="453350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2931988" y="2514600"/>
            <a:ext cx="3087812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58" idx="1"/>
          </p:cNvCxnSpPr>
          <p:nvPr/>
        </p:nvCxnSpPr>
        <p:spPr>
          <a:xfrm flipH="1">
            <a:off x="2438400" y="4223266"/>
            <a:ext cx="152400" cy="882134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82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69"/>
          <p:cNvGrpSpPr/>
          <p:nvPr/>
        </p:nvGrpSpPr>
        <p:grpSpPr>
          <a:xfrm>
            <a:off x="1600200" y="1066800"/>
            <a:ext cx="5638800" cy="4343400"/>
            <a:chOff x="1600200" y="1295400"/>
            <a:chExt cx="5638800" cy="4343400"/>
          </a:xfrm>
        </p:grpSpPr>
        <p:sp>
          <p:nvSpPr>
            <p:cNvPr id="171" name="Oval 170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229" name="Straight Arrow Connector 228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Oval 229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227" name="Straight Arrow Connector 226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Oval 227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6" name="Straight Arrow Connector 225"/>
              <p:cNvCxnSpPr>
                <a:stCxn id="230" idx="3"/>
                <a:endCxn id="225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4" name="Straight Arrow Connector 223"/>
              <p:cNvCxnSpPr>
                <a:stCxn id="230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Arrow Connector 221"/>
              <p:cNvCxnSpPr>
                <a:endCxn id="221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Arrow Connector 219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Arrow Connector 217"/>
              <p:cNvCxnSpPr>
                <a:stCxn id="225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6" name="Straight Arrow Connector 215"/>
              <p:cNvCxnSpPr>
                <a:endCxn id="215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Arrow Connector 213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Arrow Connector 211"/>
              <p:cNvCxnSpPr>
                <a:endCxn id="211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Arrow Connector 20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Arrow Connector 205"/>
              <p:cNvCxnSpPr>
                <a:endCxn id="205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4" name="Straight Arrow Connector 203"/>
              <p:cNvCxnSpPr>
                <a:endCxn id="203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 185"/>
            <p:cNvGrpSpPr/>
            <p:nvPr/>
          </p:nvGrpSpPr>
          <p:grpSpPr>
            <a:xfrm>
              <a:off x="16002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201" name="Oval 200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2" name="Straight Arrow Connector 201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99" name="Oval 198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0" name="Straight Arrow Connector 199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7" name="Group 186"/>
            <p:cNvGrpSpPr/>
            <p:nvPr/>
          </p:nvGrpSpPr>
          <p:grpSpPr>
            <a:xfrm>
              <a:off x="24384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195" name="Oval 194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93" name="Oval 192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4" name="Straight Arrow Connector 193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8" name="Group 187"/>
            <p:cNvGrpSpPr/>
            <p:nvPr/>
          </p:nvGrpSpPr>
          <p:grpSpPr>
            <a:xfrm>
              <a:off x="3200400" y="4572703"/>
              <a:ext cx="324048" cy="1066097"/>
              <a:chOff x="3200400" y="4572703"/>
              <a:chExt cx="324048" cy="1066097"/>
            </a:xfrm>
          </p:grpSpPr>
          <p:cxnSp>
            <p:nvCxnSpPr>
              <p:cNvPr id="189" name="Straight Arrow Connector 188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Oval 189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new </a:t>
            </a:r>
            <a:r>
              <a:rPr lang="en-US" sz="3600" b="1" dirty="0">
                <a:solidFill>
                  <a:srgbClr val="7030A0"/>
                </a:solidFill>
              </a:rPr>
              <a:t>approach </a:t>
            </a:r>
            <a:r>
              <a:rPr lang="en-US" sz="3600" b="1" dirty="0"/>
              <a:t>to build binary heap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701430" y="19812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 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1562496" y="1066800"/>
            <a:ext cx="5752704" cy="4407932"/>
            <a:chOff x="1562496" y="1295400"/>
            <a:chExt cx="5752704" cy="4407932"/>
          </a:xfrm>
        </p:grpSpPr>
        <p:sp>
          <p:nvSpPr>
            <p:cNvPr id="119" name="TextBox 118"/>
            <p:cNvSpPr txBox="1"/>
            <p:nvPr/>
          </p:nvSpPr>
          <p:spPr>
            <a:xfrm>
              <a:off x="4381896" y="1295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98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95600" y="22860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9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133600" y="327660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17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7526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47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791200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181600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r>
                <a:rPr lang="en-US" dirty="0"/>
                <a:t>3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619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5154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590800" y="426720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37</a:t>
              </a:r>
              <a:endParaRPr lang="en-US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3150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0008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88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7244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41</a:t>
              </a:r>
              <a:endParaRPr lang="en-US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5248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52</a:t>
              </a:r>
              <a:endParaRPr lang="en-US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0582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8964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76</a:t>
              </a:r>
              <a:endParaRPr lang="en-US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562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85</a:t>
              </a:r>
              <a:endParaRPr lang="en-US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943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75</a:t>
              </a:r>
              <a:endParaRPr 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400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54</a:t>
              </a:r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781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57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124200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381000" y="5410200"/>
            <a:ext cx="8329615" cy="523220"/>
            <a:chOff x="381000" y="5791200"/>
            <a:chExt cx="8329615" cy="523220"/>
          </a:xfrm>
        </p:grpSpPr>
        <p:grpSp>
          <p:nvGrpSpPr>
            <p:cNvPr id="232" name="Group 231"/>
            <p:cNvGrpSpPr/>
            <p:nvPr/>
          </p:nvGrpSpPr>
          <p:grpSpPr>
            <a:xfrm>
              <a:off x="735355" y="5867400"/>
              <a:ext cx="7975260" cy="381000"/>
              <a:chOff x="735355" y="5867400"/>
              <a:chExt cx="7975260" cy="381000"/>
            </a:xfrm>
          </p:grpSpPr>
          <p:sp>
            <p:nvSpPr>
              <p:cNvPr id="234" name="Rectangle 233"/>
              <p:cNvSpPr/>
              <p:nvPr/>
            </p:nvSpPr>
            <p:spPr>
              <a:xfrm>
                <a:off x="762000" y="5867400"/>
                <a:ext cx="76200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5" name="Straight Connector 234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TextBox 248"/>
              <p:cNvSpPr txBox="1"/>
              <p:nvPr/>
            </p:nvSpPr>
            <p:spPr>
              <a:xfrm>
                <a:off x="735355" y="5867400"/>
                <a:ext cx="7975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98   54  21    9    11   33   29   47   17   23   88   41  52   32   76   85   75   37  57   25  </a:t>
                </a:r>
                <a:endParaRPr lang="en-US" dirty="0"/>
              </a:p>
            </p:txBody>
          </p:sp>
          <p:cxnSp>
            <p:nvCxnSpPr>
              <p:cNvPr id="250" name="Straight Connector 249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3" name="TextBox 232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  <p:cxnSp>
        <p:nvCxnSpPr>
          <p:cNvPr id="258" name="Straight Arrow Connector 257"/>
          <p:cNvCxnSpPr/>
          <p:nvPr/>
        </p:nvCxnSpPr>
        <p:spPr>
          <a:xfrm flipH="1">
            <a:off x="1295401" y="5933420"/>
            <a:ext cx="7086599" cy="1018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1771848" y="4495800"/>
            <a:ext cx="1771056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2191345" y="3505200"/>
            <a:ext cx="453350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2931988" y="2514600"/>
            <a:ext cx="3087812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Down Ribbon 116"/>
          <p:cNvSpPr/>
          <p:nvPr/>
        </p:nvSpPr>
        <p:spPr>
          <a:xfrm>
            <a:off x="381000" y="6016752"/>
            <a:ext cx="8153400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 Let </a:t>
            </a:r>
            <a:r>
              <a:rPr lang="en-US" b="1" dirty="0">
                <a:solidFill>
                  <a:srgbClr val="0070C0"/>
                </a:solidFill>
              </a:rPr>
              <a:t>v </a:t>
            </a:r>
            <a:r>
              <a:rPr lang="en-US" dirty="0" smtClean="0">
                <a:solidFill>
                  <a:srgbClr val="002060"/>
                </a:solidFill>
              </a:rPr>
              <a:t>be a node corresponding to index </a:t>
            </a:r>
            <a:r>
              <a:rPr lang="en-US" b="1" dirty="0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in </a:t>
            </a:r>
            <a:r>
              <a:rPr lang="en-US" b="1" dirty="0" smtClean="0">
                <a:solidFill>
                  <a:schemeClr val="tx1"/>
                </a:solidFill>
              </a:rPr>
              <a:t>H.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The process of restoring heap property at </a:t>
            </a:r>
            <a:r>
              <a:rPr lang="en-US" b="1" dirty="0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called </a:t>
            </a:r>
            <a:r>
              <a:rPr lang="en-US" b="1" dirty="0" err="1" smtClean="0">
                <a:solidFill>
                  <a:srgbClr val="7030A0"/>
                </a:solidFill>
              </a:rPr>
              <a:t>Heapify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dirty="0" err="1" smtClean="0">
                <a:solidFill>
                  <a:srgbClr val="002060"/>
                </a:solidFill>
              </a:rPr>
              <a:t>,</a:t>
            </a:r>
            <a:r>
              <a:rPr lang="en-US" b="1" dirty="0" err="1" smtClean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rgbClr val="002060"/>
                </a:solidFill>
              </a:rPr>
              <a:t>).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err="1" smtClean="0">
                    <a:solidFill>
                      <a:srgbClr val="7030A0"/>
                    </a:solidFill>
                  </a:rPr>
                  <a:t>Heapify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smtClean="0">
                    <a:solidFill>
                      <a:srgbClr val="7030A0"/>
                    </a:solidFill>
                  </a:rPr>
                  <a:t>,</a:t>
                </a:r>
                <a:r>
                  <a:rPr lang="en-US" sz="3600" b="1" dirty="0" err="1" smtClean="0"/>
                  <a:t>H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Heapify(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,</a:t>
                </a:r>
                <a:r>
                  <a:rPr lang="en-US" sz="2000" b="1" dirty="0" err="1" smtClean="0"/>
                  <a:t>H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{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size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H</a:t>
                </a:r>
                <a:r>
                  <a:rPr lang="en-US" sz="2000" dirty="0" smtClean="0">
                    <a:sym typeface="Wingdings" pitchFamily="2" charset="2"/>
                  </a:rPr>
                  <a:t>) -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While (        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   </a:t>
                </a:r>
                <a:r>
                  <a:rPr lang="en-US" sz="2000" b="1" dirty="0" smtClean="0"/>
                  <a:t>and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 smtClean="0"/>
                  <a:t>          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{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  <a:blipFill rotWithShape="1">
                <a:blip r:embed="rId3"/>
                <a:stretch>
                  <a:fillRect l="-741" t="-836" b="-17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48362" y="3440668"/>
                <a:ext cx="530619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For node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, compare its value with those of its children</a:t>
                </a:r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362" y="3440668"/>
                <a:ext cx="530619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918" t="-8197" r="-126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676400" y="3886200"/>
            <a:ext cx="36318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If</a:t>
            </a:r>
            <a:r>
              <a:rPr lang="en-US" dirty="0" smtClean="0"/>
              <a:t> it is smaller than any of its children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494339" y="3886200"/>
            <a:ext cx="2966838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/>
              <a:buChar char="è"/>
            </a:pPr>
            <a:r>
              <a:rPr lang="en-US" dirty="0" smtClean="0"/>
              <a:t>Swap it with </a:t>
            </a:r>
            <a:r>
              <a:rPr lang="en-US" b="1" dirty="0" smtClean="0"/>
              <a:t>smallest </a:t>
            </a:r>
            <a:r>
              <a:rPr lang="en-US" dirty="0" smtClean="0"/>
              <a:t>child</a:t>
            </a:r>
          </a:p>
          <a:p>
            <a:r>
              <a:rPr lang="en-US" dirty="0"/>
              <a:t> </a:t>
            </a:r>
            <a:r>
              <a:rPr lang="en-US" dirty="0" smtClean="0"/>
              <a:t>    and move down 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53941" y="4724400"/>
            <a:ext cx="114165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Wingdings" pitchFamily="2" charset="2"/>
              </a:rPr>
              <a:t>Else</a:t>
            </a:r>
            <a:r>
              <a:rPr lang="en-US" dirty="0" smtClean="0">
                <a:sym typeface="Wingdings" pitchFamily="2" charset="2"/>
              </a:rPr>
              <a:t> stop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70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2" grpId="1" animBg="1"/>
      <p:bldP spid="9" grpId="0" animBg="1"/>
      <p:bldP spid="9" grpId="1" animBg="1"/>
      <p:bldP spid="11" grpId="0" animBg="1"/>
      <p:bldP spid="11" grpId="1" animBg="1"/>
      <p:bldP spid="11" grpId="2" uiExpand="1" build="allAtOnce" animBg="1"/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Recap from the last lecture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4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err="1" smtClean="0">
                    <a:solidFill>
                      <a:srgbClr val="7030A0"/>
                    </a:solidFill>
                  </a:rPr>
                  <a:t>Heapify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smtClean="0">
                    <a:solidFill>
                      <a:srgbClr val="7030A0"/>
                    </a:solidFill>
                  </a:rPr>
                  <a:t>,</a:t>
                </a:r>
                <a:r>
                  <a:rPr lang="en-US" sz="3600" b="1" dirty="0" err="1" smtClean="0"/>
                  <a:t>H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Heapify(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,</a:t>
                </a:r>
                <a:r>
                  <a:rPr lang="en-US" sz="2000" b="1" dirty="0" err="1" smtClean="0"/>
                  <a:t>H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{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size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H</a:t>
                </a:r>
                <a:r>
                  <a:rPr lang="en-US" sz="2000" dirty="0" smtClean="0">
                    <a:sym typeface="Wingdings" pitchFamily="2" charset="2"/>
                  </a:rPr>
                  <a:t>) -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</a:t>
                </a:r>
                <a:r>
                  <a:rPr lang="en-US" sz="2000" b="1" dirty="0"/>
                  <a:t>While (   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           </a:t>
                </a:r>
                <a:r>
                  <a:rPr lang="en-US" sz="2000" b="1" dirty="0"/>
                  <a:t>and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         ?</a:t>
                </a:r>
                <a:r>
                  <a:rPr lang="en-US" sz="2000" b="1" dirty="0"/>
                  <a:t>          </a:t>
                </a:r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{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If(            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 smtClean="0"/>
                  <a:t>                  )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    </a:t>
                </a:r>
                <a:r>
                  <a:rPr lang="en-US" sz="2000" b="1" dirty="0"/>
                  <a:t>If</a:t>
                </a:r>
                <a:r>
                  <a:rPr lang="en-US" sz="2000" b="1" dirty="0" smtClean="0"/>
                  <a:t>(                      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 smtClean="0"/>
                  <a:t>                                  )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         {      </a:t>
                </a:r>
                <a:r>
                  <a:rPr lang="en-US" sz="2000" b="1" dirty="0" smtClean="0"/>
                  <a:t>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↔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2000" dirty="0" smtClean="0"/>
                  <a:t>;   </a:t>
                </a:r>
                <a:r>
                  <a:rPr lang="en-US" sz="2000" b="1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</a:t>
                </a:r>
                <a:r>
                  <a:rPr lang="en-US" sz="2000" b="1" dirty="0" smtClean="0"/>
                  <a:t>else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Flag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 false;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  <a:blipFill rotWithShape="1">
                <a:blip r:embed="rId3"/>
                <a:stretch>
                  <a:fillRect l="-741" t="-836" b="-17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61648" y="2373868"/>
            <a:ext cx="119135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Flag</a:t>
            </a:r>
            <a:r>
              <a:rPr lang="en-US" b="1" dirty="0" smtClean="0"/>
              <a:t> = true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7923" y="2362200"/>
                <a:ext cx="1488677" cy="41575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≤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dirty="0">
                            <a:sym typeface="Wingdings" pitchFamily="2" charset="2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)/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923" y="2362200"/>
                <a:ext cx="1488677" cy="415755"/>
              </a:xfrm>
              <a:prstGeom prst="rect">
                <a:avLst/>
              </a:prstGeom>
              <a:blipFill rotWithShape="1">
                <a:blip r:embed="rId4"/>
                <a:stretch>
                  <a:fillRect r="-6122" b="-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2069068"/>
            <a:ext cx="136608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Flag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itchFamily="2" charset="2"/>
              </a:rPr>
              <a:t></a:t>
            </a:r>
            <a:r>
              <a:rPr lang="en-US" b="1" dirty="0" smtClean="0"/>
              <a:t> true;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25595" y="2754868"/>
                <a:ext cx="1112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smtClean="0"/>
                  <a:t>;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595" y="2754868"/>
                <a:ext cx="111280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9836" r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48370" y="3518727"/>
                <a:ext cx="354937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≤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  and H[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b="1" dirty="0"/>
                  <a:t>]&gt;H[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 smtClean="0"/>
                  <a:t>]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370" y="3518727"/>
                <a:ext cx="354937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2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81200" y="3135868"/>
                <a:ext cx="161454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H[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/>
                  <a:t>]&gt;H[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135868"/>
                <a:ext cx="161454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52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8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10" grpId="0" animBg="1"/>
      <p:bldP spid="12" grpId="0" animBg="1"/>
      <p:bldP spid="3" grpId="0" uiExpand="1"/>
      <p:bldP spid="7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Building Binary heap in </a:t>
            </a:r>
            <a:r>
              <a:rPr lang="en-US" sz="3600" b="1" dirty="0">
                <a:solidFill>
                  <a:srgbClr val="C00000"/>
                </a:solidFill>
              </a:rPr>
              <a:t>O</a:t>
            </a:r>
            <a:r>
              <a:rPr lang="en-US" sz="3600" b="1" dirty="0">
                <a:solidFill>
                  <a:srgbClr val="7030A0"/>
                </a:solidFill>
              </a:rPr>
              <a:t>(</a:t>
            </a:r>
            <a:r>
              <a:rPr lang="en-US" sz="3600" b="1" dirty="0">
                <a:solidFill>
                  <a:srgbClr val="0070C0"/>
                </a:solidFill>
              </a:rPr>
              <a:t>n</a:t>
            </a:r>
            <a:r>
              <a:rPr lang="en-US" sz="3600" b="1" dirty="0">
                <a:solidFill>
                  <a:srgbClr val="7030A0"/>
                </a:solidFill>
              </a:rPr>
              <a:t>) </a:t>
            </a:r>
            <a:r>
              <a:rPr lang="en-US" sz="3600" b="1" dirty="0" smtClean="0">
                <a:solidFill>
                  <a:srgbClr val="7030A0"/>
                </a:solidFill>
              </a:rPr>
              <a:t>time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000" b="1" dirty="0" smtClean="0"/>
          </a:p>
          <a:p>
            <a:pPr marL="0" indent="0">
              <a:buNone/>
            </a:pPr>
            <a:r>
              <a:rPr lang="en-US" sz="1800" b="1" dirty="0" smtClean="0"/>
              <a:t>Time complexity of algorithm </a:t>
            </a:r>
            <a:r>
              <a:rPr lang="en-US" sz="1800" dirty="0" smtClean="0"/>
              <a:t>=</a:t>
            </a:r>
            <a:r>
              <a:rPr lang="en-US" sz="1800" dirty="0" smtClean="0">
                <a:solidFill>
                  <a:srgbClr val="7030A0"/>
                </a:solidFill>
              </a:rPr>
              <a:t>     </a:t>
            </a:r>
            <a:r>
              <a:rPr lang="en-US" sz="1800" dirty="0" smtClean="0">
                <a:solidFill>
                  <a:srgbClr val="C00000"/>
                </a:solidFill>
              </a:rPr>
              <a:t>?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sp>
          <p:nvSpPr>
            <p:cNvPr id="6" name="Oval 5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>
                <a:endCxn id="81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>
                <a:endCxn id="84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16002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Arrow Connector 90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Group 98"/>
            <p:cNvGrpSpPr/>
            <p:nvPr/>
          </p:nvGrpSpPr>
          <p:grpSpPr>
            <a:xfrm>
              <a:off x="24384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/>
            <p:cNvGrpSpPr/>
            <p:nvPr/>
          </p:nvGrpSpPr>
          <p:grpSpPr>
            <a:xfrm>
              <a:off x="3200400" y="4572703"/>
              <a:ext cx="324048" cy="1066097"/>
              <a:chOff x="3200400" y="4572703"/>
              <a:chExt cx="324048" cy="106609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Oval 115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562496" y="1295400"/>
            <a:ext cx="5752704" cy="4407932"/>
            <a:chOff x="1562496" y="1295400"/>
            <a:chExt cx="5752704" cy="44079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1295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98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2286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32766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9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47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426720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17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150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88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7244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41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5248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52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0582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8964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76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62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85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943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75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400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781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57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24200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81000" y="5725180"/>
            <a:ext cx="8329615" cy="523220"/>
            <a:chOff x="381000" y="5791200"/>
            <a:chExt cx="8329615" cy="523220"/>
          </a:xfrm>
        </p:grpSpPr>
        <p:grpSp>
          <p:nvGrpSpPr>
            <p:cNvPr id="157" name="Group 156"/>
            <p:cNvGrpSpPr/>
            <p:nvPr/>
          </p:nvGrpSpPr>
          <p:grpSpPr>
            <a:xfrm>
              <a:off x="735355" y="5867400"/>
              <a:ext cx="7975260" cy="381000"/>
              <a:chOff x="735355" y="5867400"/>
              <a:chExt cx="7975260" cy="381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762000" y="5867400"/>
                <a:ext cx="76200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735355" y="5867400"/>
                <a:ext cx="7975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98   54  21    9    11   33   29   47    17   23   88   41  52   32   76   85   75   37  57   25  </a:t>
                </a:r>
                <a:endParaRPr lang="en-US" dirty="0"/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  <p:sp>
        <p:nvSpPr>
          <p:cNvPr id="32" name="Down Ribbon 31"/>
          <p:cNvSpPr/>
          <p:nvPr/>
        </p:nvSpPr>
        <p:spPr>
          <a:xfrm>
            <a:off x="5452915" y="1371600"/>
            <a:ext cx="3614885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to </a:t>
            </a:r>
            <a:r>
              <a:rPr lang="en-US" b="1" dirty="0" err="1" smtClean="0">
                <a:solidFill>
                  <a:schemeClr val="tx1"/>
                </a:solidFill>
              </a:rPr>
              <a:t>heapify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node </a:t>
            </a:r>
            <a:r>
              <a:rPr lang="en-US" b="1" dirty="0" smtClean="0">
                <a:solidFill>
                  <a:srgbClr val="0070C0"/>
                </a:solidFill>
              </a:rPr>
              <a:t>v </a:t>
            </a:r>
            <a:r>
              <a:rPr lang="en-US" dirty="0" smtClean="0">
                <a:solidFill>
                  <a:schemeClr val="tx1"/>
                </a:solidFill>
              </a:rPr>
              <a:t>?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01430" y="22214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 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76200" y="2438400"/>
            <a:ext cx="1052981" cy="3200400"/>
            <a:chOff x="76200" y="2438400"/>
            <a:chExt cx="1052981" cy="32004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1066800" y="2438400"/>
              <a:ext cx="0" cy="320040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6200" y="3440668"/>
              <a:ext cx="1052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Height(</a:t>
              </a:r>
              <a:r>
                <a:rPr lang="en-US" b="1" dirty="0">
                  <a:solidFill>
                    <a:srgbClr val="0070C0"/>
                  </a:solidFill>
                </a:rPr>
                <a:t>v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0" name="Freeform 59"/>
          <p:cNvSpPr/>
          <p:nvPr/>
        </p:nvSpPr>
        <p:spPr>
          <a:xfrm>
            <a:off x="2520177" y="2653990"/>
            <a:ext cx="557561" cy="2609386"/>
          </a:xfrm>
          <a:custGeom>
            <a:avLst/>
            <a:gdLst>
              <a:gd name="connsiteX0" fmla="*/ 479503 w 479503"/>
              <a:gd name="connsiteY0" fmla="*/ 0 h 2653991"/>
              <a:gd name="connsiteX1" fmla="*/ 22303 w 479503"/>
              <a:gd name="connsiteY1" fmla="*/ 568713 h 2653991"/>
              <a:gd name="connsiteX2" fmla="*/ 0 w 479503"/>
              <a:gd name="connsiteY2" fmla="*/ 613318 h 2653991"/>
              <a:gd name="connsiteX3" fmla="*/ 379142 w 479503"/>
              <a:gd name="connsiteY3" fmla="*/ 1694986 h 2653991"/>
              <a:gd name="connsiteX4" fmla="*/ 167269 w 479503"/>
              <a:gd name="connsiteY4" fmla="*/ 2653991 h 2653991"/>
              <a:gd name="connsiteX0" fmla="*/ 457200 w 457200"/>
              <a:gd name="connsiteY0" fmla="*/ 0 h 2653991"/>
              <a:gd name="connsiteX1" fmla="*/ 0 w 457200"/>
              <a:gd name="connsiteY1" fmla="*/ 568713 h 2653991"/>
              <a:gd name="connsiteX2" fmla="*/ 457200 w 457200"/>
              <a:gd name="connsiteY2" fmla="*/ 546411 h 2653991"/>
              <a:gd name="connsiteX3" fmla="*/ 356839 w 457200"/>
              <a:gd name="connsiteY3" fmla="*/ 1694986 h 2653991"/>
              <a:gd name="connsiteX4" fmla="*/ 144966 w 457200"/>
              <a:gd name="connsiteY4" fmla="*/ 2653991 h 2653991"/>
              <a:gd name="connsiteX0" fmla="*/ 312234 w 312234"/>
              <a:gd name="connsiteY0" fmla="*/ 0 h 2653991"/>
              <a:gd name="connsiteX1" fmla="*/ 223024 w 312234"/>
              <a:gd name="connsiteY1" fmla="*/ 446050 h 2653991"/>
              <a:gd name="connsiteX2" fmla="*/ 312234 w 312234"/>
              <a:gd name="connsiteY2" fmla="*/ 546411 h 2653991"/>
              <a:gd name="connsiteX3" fmla="*/ 211873 w 312234"/>
              <a:gd name="connsiteY3" fmla="*/ 1694986 h 2653991"/>
              <a:gd name="connsiteX4" fmla="*/ 0 w 312234"/>
              <a:gd name="connsiteY4" fmla="*/ 2653991 h 2653991"/>
              <a:gd name="connsiteX0" fmla="*/ 624468 w 624468"/>
              <a:gd name="connsiteY0" fmla="*/ 0 h 2743201"/>
              <a:gd name="connsiteX1" fmla="*/ 223024 w 624468"/>
              <a:gd name="connsiteY1" fmla="*/ 535260 h 2743201"/>
              <a:gd name="connsiteX2" fmla="*/ 312234 w 624468"/>
              <a:gd name="connsiteY2" fmla="*/ 635621 h 2743201"/>
              <a:gd name="connsiteX3" fmla="*/ 211873 w 624468"/>
              <a:gd name="connsiteY3" fmla="*/ 1784196 h 2743201"/>
              <a:gd name="connsiteX4" fmla="*/ 0 w 624468"/>
              <a:gd name="connsiteY4" fmla="*/ 2743201 h 2743201"/>
              <a:gd name="connsiteX0" fmla="*/ 624468 w 624468"/>
              <a:gd name="connsiteY0" fmla="*/ 0 h 2743201"/>
              <a:gd name="connsiteX1" fmla="*/ 111512 w 624468"/>
              <a:gd name="connsiteY1" fmla="*/ 669074 h 2743201"/>
              <a:gd name="connsiteX2" fmla="*/ 312234 w 624468"/>
              <a:gd name="connsiteY2" fmla="*/ 635621 h 2743201"/>
              <a:gd name="connsiteX3" fmla="*/ 211873 w 624468"/>
              <a:gd name="connsiteY3" fmla="*/ 1784196 h 2743201"/>
              <a:gd name="connsiteX4" fmla="*/ 0 w 624468"/>
              <a:gd name="connsiteY4" fmla="*/ 2743201 h 2743201"/>
              <a:gd name="connsiteX0" fmla="*/ 624468 w 624468"/>
              <a:gd name="connsiteY0" fmla="*/ 0 h 2743201"/>
              <a:gd name="connsiteX1" fmla="*/ 111512 w 624468"/>
              <a:gd name="connsiteY1" fmla="*/ 669074 h 2743201"/>
              <a:gd name="connsiteX2" fmla="*/ 379142 w 624468"/>
              <a:gd name="connsiteY2" fmla="*/ 1438508 h 2743201"/>
              <a:gd name="connsiteX3" fmla="*/ 211873 w 624468"/>
              <a:gd name="connsiteY3" fmla="*/ 1784196 h 2743201"/>
              <a:gd name="connsiteX4" fmla="*/ 0 w 624468"/>
              <a:gd name="connsiteY4" fmla="*/ 2743201 h 2743201"/>
              <a:gd name="connsiteX0" fmla="*/ 624468 w 624468"/>
              <a:gd name="connsiteY0" fmla="*/ 0 h 2743201"/>
              <a:gd name="connsiteX1" fmla="*/ 111512 w 624468"/>
              <a:gd name="connsiteY1" fmla="*/ 669074 h 2743201"/>
              <a:gd name="connsiteX2" fmla="*/ 345688 w 624468"/>
              <a:gd name="connsiteY2" fmla="*/ 1405055 h 2743201"/>
              <a:gd name="connsiteX3" fmla="*/ 211873 w 624468"/>
              <a:gd name="connsiteY3" fmla="*/ 1784196 h 2743201"/>
              <a:gd name="connsiteX4" fmla="*/ 0 w 624468"/>
              <a:gd name="connsiteY4" fmla="*/ 2743201 h 2743201"/>
              <a:gd name="connsiteX0" fmla="*/ 624468 w 624468"/>
              <a:gd name="connsiteY0" fmla="*/ 0 h 2743201"/>
              <a:gd name="connsiteX1" fmla="*/ 111512 w 624468"/>
              <a:gd name="connsiteY1" fmla="*/ 669074 h 2743201"/>
              <a:gd name="connsiteX2" fmla="*/ 345688 w 624468"/>
              <a:gd name="connsiteY2" fmla="*/ 1405055 h 2743201"/>
              <a:gd name="connsiteX3" fmla="*/ 234175 w 624468"/>
              <a:gd name="connsiteY3" fmla="*/ 1795347 h 2743201"/>
              <a:gd name="connsiteX4" fmla="*/ 0 w 624468"/>
              <a:gd name="connsiteY4" fmla="*/ 2743201 h 2743201"/>
              <a:gd name="connsiteX0" fmla="*/ 557561 w 557561"/>
              <a:gd name="connsiteY0" fmla="*/ 0 h 2609386"/>
              <a:gd name="connsiteX1" fmla="*/ 44605 w 557561"/>
              <a:gd name="connsiteY1" fmla="*/ 669074 h 2609386"/>
              <a:gd name="connsiteX2" fmla="*/ 278781 w 557561"/>
              <a:gd name="connsiteY2" fmla="*/ 1405055 h 2609386"/>
              <a:gd name="connsiteX3" fmla="*/ 167268 w 557561"/>
              <a:gd name="connsiteY3" fmla="*/ 1795347 h 2609386"/>
              <a:gd name="connsiteX4" fmla="*/ 0 w 557561"/>
              <a:gd name="connsiteY4" fmla="*/ 2609386 h 2609386"/>
              <a:gd name="connsiteX0" fmla="*/ 557561 w 557561"/>
              <a:gd name="connsiteY0" fmla="*/ 0 h 2609386"/>
              <a:gd name="connsiteX1" fmla="*/ 44605 w 557561"/>
              <a:gd name="connsiteY1" fmla="*/ 669074 h 2609386"/>
              <a:gd name="connsiteX2" fmla="*/ 245327 w 557561"/>
              <a:gd name="connsiteY2" fmla="*/ 1371601 h 2609386"/>
              <a:gd name="connsiteX3" fmla="*/ 167268 w 557561"/>
              <a:gd name="connsiteY3" fmla="*/ 1795347 h 2609386"/>
              <a:gd name="connsiteX4" fmla="*/ 0 w 557561"/>
              <a:gd name="connsiteY4" fmla="*/ 2609386 h 2609386"/>
              <a:gd name="connsiteX0" fmla="*/ 557561 w 557561"/>
              <a:gd name="connsiteY0" fmla="*/ 0 h 2609386"/>
              <a:gd name="connsiteX1" fmla="*/ 44605 w 557561"/>
              <a:gd name="connsiteY1" fmla="*/ 669074 h 2609386"/>
              <a:gd name="connsiteX2" fmla="*/ 345688 w 557561"/>
              <a:gd name="connsiteY2" fmla="*/ 1315845 h 2609386"/>
              <a:gd name="connsiteX3" fmla="*/ 167268 w 557561"/>
              <a:gd name="connsiteY3" fmla="*/ 1795347 h 2609386"/>
              <a:gd name="connsiteX4" fmla="*/ 0 w 557561"/>
              <a:gd name="connsiteY4" fmla="*/ 2609386 h 2609386"/>
              <a:gd name="connsiteX0" fmla="*/ 557561 w 557561"/>
              <a:gd name="connsiteY0" fmla="*/ 0 h 2609386"/>
              <a:gd name="connsiteX1" fmla="*/ 122663 w 557561"/>
              <a:gd name="connsiteY1" fmla="*/ 691376 h 2609386"/>
              <a:gd name="connsiteX2" fmla="*/ 345688 w 557561"/>
              <a:gd name="connsiteY2" fmla="*/ 1315845 h 2609386"/>
              <a:gd name="connsiteX3" fmla="*/ 167268 w 557561"/>
              <a:gd name="connsiteY3" fmla="*/ 1795347 h 2609386"/>
              <a:gd name="connsiteX4" fmla="*/ 0 w 557561"/>
              <a:gd name="connsiteY4" fmla="*/ 2609386 h 2609386"/>
              <a:gd name="connsiteX0" fmla="*/ 557561 w 557561"/>
              <a:gd name="connsiteY0" fmla="*/ 0 h 2609386"/>
              <a:gd name="connsiteX1" fmla="*/ 122663 w 557561"/>
              <a:gd name="connsiteY1" fmla="*/ 691376 h 2609386"/>
              <a:gd name="connsiteX2" fmla="*/ 323385 w 557561"/>
              <a:gd name="connsiteY2" fmla="*/ 1293542 h 2609386"/>
              <a:gd name="connsiteX3" fmla="*/ 167268 w 557561"/>
              <a:gd name="connsiteY3" fmla="*/ 1795347 h 2609386"/>
              <a:gd name="connsiteX4" fmla="*/ 0 w 557561"/>
              <a:gd name="connsiteY4" fmla="*/ 2609386 h 260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61" h="2609386">
                <a:moveTo>
                  <a:pt x="557561" y="0"/>
                </a:moveTo>
                <a:lnTo>
                  <a:pt x="122663" y="691376"/>
                </a:lnTo>
                <a:lnTo>
                  <a:pt x="323385" y="1293542"/>
                </a:lnTo>
                <a:lnTo>
                  <a:pt x="167268" y="1795347"/>
                </a:lnTo>
                <a:lnTo>
                  <a:pt x="0" y="2609386"/>
                </a:lnTo>
              </a:path>
            </a:pathLst>
          </a:cu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624390" y="6168196"/>
                <a:ext cx="1605376" cy="68980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IN" sz="1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/>
                            </a:rPr>
                            <m:t>h</m:t>
                          </m:r>
                        </m:sub>
                        <m:sup/>
                        <m:e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𝑶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) ∙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𝑵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390" y="6168196"/>
                <a:ext cx="1605376" cy="689804"/>
              </a:xfrm>
              <a:prstGeom prst="rect">
                <a:avLst/>
              </a:prstGeom>
              <a:blipFill rotWithShape="1">
                <a:blip r:embed="rId2"/>
                <a:stretch>
                  <a:fillRect r="-26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Brace 39"/>
          <p:cNvSpPr/>
          <p:nvPr/>
        </p:nvSpPr>
        <p:spPr>
          <a:xfrm rot="5400000">
            <a:off x="4836949" y="6364451"/>
            <a:ext cx="243212" cy="62071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grpSp>
        <p:nvGrpSpPr>
          <p:cNvPr id="67" name="Group 66"/>
          <p:cNvGrpSpPr/>
          <p:nvPr/>
        </p:nvGrpSpPr>
        <p:grpSpPr>
          <a:xfrm>
            <a:off x="4958555" y="6477000"/>
            <a:ext cx="3804445" cy="369332"/>
            <a:chOff x="4958555" y="6477000"/>
            <a:chExt cx="3804445" cy="369332"/>
          </a:xfrm>
        </p:grpSpPr>
        <p:cxnSp>
          <p:nvCxnSpPr>
            <p:cNvPr id="58" name="Straight Connector 57"/>
            <p:cNvCxnSpPr>
              <a:stCxn id="40" idx="1"/>
            </p:cNvCxnSpPr>
            <p:nvPr/>
          </p:nvCxnSpPr>
          <p:spPr>
            <a:xfrm>
              <a:off x="4958555" y="6796412"/>
              <a:ext cx="13214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248914" y="6477000"/>
                  <a:ext cx="2514086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No. of nodes of height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h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914" y="6477000"/>
                  <a:ext cx="251408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687" t="-6452" r="-2892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loud Callout 131"/>
              <p:cNvSpPr/>
              <p:nvPr/>
            </p:nvSpPr>
            <p:spPr>
              <a:xfrm>
                <a:off x="0" y="1066800"/>
                <a:ext cx="3612964" cy="1371600"/>
              </a:xfrm>
              <a:prstGeom prst="cloudCallout">
                <a:avLst>
                  <a:gd name="adj1" fmla="val -30846"/>
                  <a:gd name="adj2" fmla="val 8019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many nodes of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can there be in a complete Binary tree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nodes 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Cloud Callout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3612964" cy="1371600"/>
              </a:xfrm>
              <a:prstGeom prst="cloudCallout">
                <a:avLst>
                  <a:gd name="adj1" fmla="val -30846"/>
                  <a:gd name="adj2" fmla="val 80198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4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38" grpId="0"/>
      <p:bldP spid="60" grpId="0" animBg="1"/>
      <p:bldP spid="37" grpId="0" animBg="1"/>
      <p:bldP spid="40" grpId="0" animBg="1"/>
      <p:bldP spid="1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1800" dirty="0" smtClean="0"/>
                  <a:t>Each </a:t>
                </a:r>
                <a:r>
                  <a:rPr lang="en-US" sz="1800" dirty="0" err="1" smtClean="0"/>
                  <a:t>subtree</a:t>
                </a:r>
                <a:r>
                  <a:rPr lang="en-US" sz="1800" dirty="0" smtClean="0"/>
                  <a:t> is also a </a:t>
                </a:r>
                <a:r>
                  <a:rPr lang="en-US" sz="1800" u="sng" dirty="0" smtClean="0"/>
                  <a:t>complete</a:t>
                </a:r>
                <a:r>
                  <a:rPr lang="en-US" sz="1800" dirty="0" smtClean="0"/>
                  <a:t> binary tree.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dirty="0" smtClean="0">
                    <a:sym typeface="Wingdings" pitchFamily="2" charset="2"/>
                  </a:rPr>
                  <a:t>A </a:t>
                </a:r>
                <a:r>
                  <a:rPr lang="en-US" sz="1800" dirty="0" err="1" smtClean="0">
                    <a:sym typeface="Wingdings" pitchFamily="2" charset="2"/>
                  </a:rPr>
                  <a:t>subtree</a:t>
                </a:r>
                <a:r>
                  <a:rPr lang="en-US" sz="1800" dirty="0" smtClean="0">
                    <a:sym typeface="Wingdings" pitchFamily="2" charset="2"/>
                  </a:rPr>
                  <a:t> of </a:t>
                </a:r>
                <a:r>
                  <a:rPr lang="en-US" sz="1800" dirty="0" smtClean="0"/>
                  <a:t> height 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h</m:t>
                    </m:r>
                  </m:oMath>
                </a14:m>
                <a:r>
                  <a:rPr lang="en-US" sz="1800" dirty="0" smtClean="0"/>
                  <a:t> has </a:t>
                </a:r>
                <a:r>
                  <a:rPr lang="en-US" sz="1800" u="sng" dirty="0" smtClean="0"/>
                  <a:t>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800" i="1" dirty="0">
                            <a:latin typeface="Cambria Math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1800" dirty="0" smtClean="0"/>
                  <a:t> nodes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Moreover, </a:t>
                </a:r>
                <a:r>
                  <a:rPr lang="en-US" sz="1800" u="sng" dirty="0" smtClean="0"/>
                  <a:t>no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two </a:t>
                </a:r>
                <a:r>
                  <a:rPr lang="en-US" sz="1800" dirty="0" err="1"/>
                  <a:t>subtrees</a:t>
                </a:r>
                <a:r>
                  <a:rPr lang="en-US" sz="1800" dirty="0"/>
                  <a:t> of height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h</m:t>
                    </m:r>
                  </m:oMath>
                </a14:m>
                <a:r>
                  <a:rPr lang="en-IN" sz="1800" dirty="0"/>
                  <a:t> in the given tree have </a:t>
                </a:r>
                <a:r>
                  <a:rPr lang="en-IN" sz="1800" u="sng" dirty="0"/>
                  <a:t>any element in common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593" t="-597" r="-222" b="-80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loud Callout 65"/>
              <p:cNvSpPr/>
              <p:nvPr/>
            </p:nvSpPr>
            <p:spPr>
              <a:xfrm>
                <a:off x="0" y="1066800"/>
                <a:ext cx="3612964" cy="1371600"/>
              </a:xfrm>
              <a:prstGeom prst="cloudCallout">
                <a:avLst>
                  <a:gd name="adj1" fmla="val -30846"/>
                  <a:gd name="adj2" fmla="val 8019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many nodes of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can there be in a complete Binary tree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nodes 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loud Callout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3612964" cy="1371600"/>
              </a:xfrm>
              <a:prstGeom prst="cloudCallout">
                <a:avLst>
                  <a:gd name="adj1" fmla="val -30846"/>
                  <a:gd name="adj2" fmla="val 80198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ounded Rectangle 67"/>
              <p:cNvSpPr/>
              <p:nvPr/>
            </p:nvSpPr>
            <p:spPr>
              <a:xfrm>
                <a:off x="5791200" y="1371600"/>
                <a:ext cx="3005285" cy="685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Hence the number of nodes of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bounded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𝒉</m:t>
                            </m:r>
                          </m:sup>
                        </m:sSup>
                      </m:den>
                    </m:f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ounded 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371600"/>
                <a:ext cx="3005285" cy="685800"/>
              </a:xfrm>
              <a:prstGeom prst="roundRect">
                <a:avLst/>
              </a:prstGeom>
              <a:blipFill rotWithShape="1">
                <a:blip r:embed="rId4"/>
                <a:stretch>
                  <a:fillRect t="-5983" b="-68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sp>
          <p:nvSpPr>
            <p:cNvPr id="70" name="Oval 69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128" name="Straight Arrow Connector 127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Oval 128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Straight Arrow Connector 124"/>
              <p:cNvCxnSpPr>
                <a:stCxn id="129" idx="3"/>
                <a:endCxn id="124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Arrow Connector 122"/>
              <p:cNvCxnSpPr>
                <a:stCxn id="129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>
                <a:endCxn id="120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" name="Straight Arrow Connector 118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Arrow Connector 116"/>
              <p:cNvCxnSpPr>
                <a:stCxn id="124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Arrow Connector 114"/>
              <p:cNvCxnSpPr>
                <a:endCxn id="11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Arrow Connector 110"/>
              <p:cNvCxnSpPr>
                <a:endCxn id="110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>
                <a:endCxn id="104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>
                <a:endCxn id="102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16002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" name="Group 85"/>
            <p:cNvGrpSpPr/>
            <p:nvPr/>
          </p:nvGrpSpPr>
          <p:grpSpPr>
            <a:xfrm>
              <a:off x="24384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5" name="Straight Arrow Connector 94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Arrow Connector 92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3200400" y="4572703"/>
              <a:ext cx="324048" cy="1066097"/>
              <a:chOff x="3200400" y="4572703"/>
              <a:chExt cx="324048" cy="1066097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0" name="Oval 129"/>
          <p:cNvSpPr/>
          <p:nvPr/>
        </p:nvSpPr>
        <p:spPr>
          <a:xfrm>
            <a:off x="2133600" y="3168837"/>
            <a:ext cx="552647" cy="564963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Oval 130"/>
          <p:cNvSpPr/>
          <p:nvPr/>
        </p:nvSpPr>
        <p:spPr>
          <a:xfrm>
            <a:off x="3505200" y="3168837"/>
            <a:ext cx="552647" cy="564963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Oval 131"/>
          <p:cNvSpPr/>
          <p:nvPr/>
        </p:nvSpPr>
        <p:spPr>
          <a:xfrm>
            <a:off x="5715000" y="2102037"/>
            <a:ext cx="552647" cy="564963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627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6" grpId="0" animBg="1"/>
      <p:bldP spid="68" grpId="0" animBg="1"/>
      <p:bldP spid="130" grpId="0" animBg="1"/>
      <p:bldP spid="131" grpId="0" animBg="1"/>
      <p:bldP spid="1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Building Binary heap in </a:t>
            </a:r>
            <a:r>
              <a:rPr lang="en-US" sz="3600" b="1" dirty="0">
                <a:solidFill>
                  <a:srgbClr val="C00000"/>
                </a:solidFill>
              </a:rPr>
              <a:t>O</a:t>
            </a:r>
            <a:r>
              <a:rPr lang="en-US" sz="3600" b="1" dirty="0">
                <a:solidFill>
                  <a:srgbClr val="7030A0"/>
                </a:solidFill>
              </a:rPr>
              <a:t>(</a:t>
            </a:r>
            <a:r>
              <a:rPr lang="en-US" sz="3600" b="1" dirty="0">
                <a:solidFill>
                  <a:srgbClr val="0070C0"/>
                </a:solidFill>
              </a:rPr>
              <a:t>n</a:t>
            </a:r>
            <a:r>
              <a:rPr lang="en-US" sz="3600" b="1" dirty="0">
                <a:solidFill>
                  <a:srgbClr val="7030A0"/>
                </a:solidFill>
              </a:rPr>
              <a:t>) time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Lemma:</a:t>
                </a:r>
                <a:r>
                  <a:rPr lang="en-US" sz="1800" dirty="0"/>
                  <a:t> the number of </a:t>
                </a:r>
                <a:r>
                  <a:rPr lang="en-US" sz="1800" dirty="0" smtClean="0"/>
                  <a:t>nodes </a:t>
                </a:r>
                <a:r>
                  <a:rPr lang="en-US" sz="1800" dirty="0"/>
                  <a:t>of height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bounded by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sz="1800" dirty="0"/>
                  <a:t> 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Hence Time complexity to build the heap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  <m:e>
                        <m:box>
                          <m:box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8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𝑶</m:t>
                            </m:r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box>
                      </m:e>
                    </m:nary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                                         =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  <m:e>
                        <m:box>
                          <m:box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8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nary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                                         =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 smtClean="0"/>
                  <a:t>(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 smtClean="0"/>
                  <a:t>) 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5105400"/>
              </a:xfrm>
              <a:blipFill rotWithShape="1"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914400" y="4953000"/>
                <a:ext cx="74676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As an exercise (using knowledge from your JEE preparation days), show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  <m:e>
                        <m:box>
                          <m:box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𝒉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nary>
                  </m:oMath>
                </a14:m>
                <a:r>
                  <a:rPr lang="en-US" sz="1600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 bounded by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953000"/>
                <a:ext cx="74676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649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5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Sorting using a Binary heap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69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Sorting using heap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Build heap </a:t>
                </a:r>
                <a:r>
                  <a:rPr lang="en-US" sz="2000" b="1" dirty="0" smtClean="0"/>
                  <a:t>H </a:t>
                </a:r>
                <a:r>
                  <a:rPr lang="en-US" sz="2000" dirty="0" smtClean="0"/>
                  <a:t>on the given 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elements;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 (</a:t>
                </a:r>
                <a:r>
                  <a:rPr lang="en-US" sz="2000" b="1" dirty="0" smtClean="0"/>
                  <a:t>H</a:t>
                </a:r>
                <a:r>
                  <a:rPr lang="en-US" sz="2000" dirty="0" smtClean="0"/>
                  <a:t> is not empty)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{  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7030A0"/>
                    </a:solidFill>
                    <a:sym typeface="Wingdings" pitchFamily="2" charset="2"/>
                  </a:rPr>
                  <a:t>Extract-min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H</a:t>
                </a:r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print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                                  </a:t>
                </a:r>
                <a:r>
                  <a:rPr lang="en-US" sz="2000" dirty="0" smtClean="0"/>
                  <a:t>This is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HEAP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SORT </a:t>
                </a:r>
                <a:r>
                  <a:rPr lang="en-US" sz="2000" dirty="0" smtClean="0"/>
                  <a:t>algorithm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Time complexity </a:t>
                </a:r>
                <a:r>
                  <a:rPr lang="en-US" sz="2000" dirty="0" smtClean="0"/>
                  <a:t>: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Which is the best sorting algorithm : (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Merge </a:t>
                </a:r>
                <a:r>
                  <a:rPr lang="en-US" sz="2000" dirty="0" smtClean="0"/>
                  <a:t>sort,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Heap</a:t>
                </a:r>
                <a:r>
                  <a:rPr lang="en-US" sz="2000" dirty="0" smtClean="0"/>
                  <a:t> sort,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Quick</a:t>
                </a:r>
                <a:r>
                  <a:rPr lang="en-US" sz="2000" dirty="0" smtClean="0"/>
                  <a:t> sort)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Practice programming assignment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r>
                  <a:rPr lang="en-US" sz="2000" dirty="0" smtClean="0"/>
                  <a:t> </a:t>
                </a:r>
              </a:p>
              <a:p>
                <a:endParaRPr lang="en-US" sz="2000" dirty="0" smtClean="0"/>
              </a:p>
              <a:p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 b="-40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4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7030A0"/>
                </a:solidFill>
              </a:rPr>
              <a:t>Binary trees</a:t>
            </a:r>
            <a:r>
              <a:rPr lang="en-US" sz="3200" b="1" dirty="0">
                <a:solidFill>
                  <a:srgbClr val="002060"/>
                </a:solidFill>
              </a:rPr>
              <a:t>: </a:t>
            </a:r>
            <a:r>
              <a:rPr lang="en-US" sz="3200" b="1" dirty="0" smtClean="0">
                <a:solidFill>
                  <a:srgbClr val="002060"/>
                </a:solidFill>
              </a:rPr>
              <a:t/>
            </a:r>
            <a:br>
              <a:rPr lang="en-US" sz="3200" b="1" dirty="0" smtClean="0">
                <a:solidFill>
                  <a:srgbClr val="002060"/>
                </a:solidFill>
              </a:rPr>
            </a:br>
            <a:r>
              <a:rPr lang="en-US" sz="3200" b="1" dirty="0" smtClean="0">
                <a:solidFill>
                  <a:srgbClr val="002060"/>
                </a:solidFill>
              </a:rPr>
              <a:t>beyond </a:t>
            </a:r>
            <a:r>
              <a:rPr lang="en-US" sz="3200" b="1" dirty="0">
                <a:solidFill>
                  <a:srgbClr val="002060"/>
                </a:solidFill>
              </a:rPr>
              <a:t>searching and sorting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Elegant solution for two interesting problem</a:t>
            </a:r>
          </a:p>
          <a:p>
            <a:endParaRPr lang="en-US" sz="2400" b="1" dirty="0"/>
          </a:p>
          <a:p>
            <a:r>
              <a:rPr lang="en-US" sz="2400" b="1" dirty="0" smtClean="0"/>
              <a:t>An important </a:t>
            </a:r>
            <a:r>
              <a:rPr lang="en-US" sz="2400" b="1" dirty="0" smtClean="0">
                <a:solidFill>
                  <a:srgbClr val="C00000"/>
                </a:solidFill>
              </a:rPr>
              <a:t>lesson</a:t>
            </a:r>
            <a:r>
              <a:rPr lang="en-US" sz="2400" b="1" dirty="0" smtClean="0"/>
              <a:t>: </a:t>
            </a:r>
          </a:p>
          <a:p>
            <a:endParaRPr lang="en-US" sz="2400" b="1" dirty="0" smtClean="0"/>
          </a:p>
          <a:p>
            <a:pPr marL="0" indent="0">
              <a:buNone/>
            </a:pPr>
            <a:r>
              <a:rPr lang="en-US" sz="1800" dirty="0" smtClean="0"/>
              <a:t>Lack of </a:t>
            </a:r>
            <a:r>
              <a:rPr lang="en-US" sz="1800" b="1" dirty="0" smtClean="0"/>
              <a:t>proper understanding </a:t>
            </a:r>
            <a:r>
              <a:rPr lang="en-US" sz="1800" dirty="0" smtClean="0"/>
              <a:t>of a problem is a big hurdle to solve the problem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Two interesting problems on sequences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What is a sequence ?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A sequence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2400" dirty="0"/>
                  <a:t> </a:t>
                </a:r>
                <a:r>
                  <a:rPr lang="en-US" sz="2400" b="1" dirty="0"/>
                  <a:t>=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≺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≻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Can be viewed as a mapping from [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].</a:t>
                </a:r>
              </a:p>
              <a:p>
                <a:r>
                  <a:rPr lang="en-US" sz="2400" dirty="0" smtClean="0"/>
                  <a:t>Order </a:t>
                </a:r>
                <a:r>
                  <a:rPr lang="en-US" sz="2400" u="sng" dirty="0" smtClean="0"/>
                  <a:t>does</a:t>
                </a:r>
                <a:r>
                  <a:rPr lang="en-US" sz="2400" dirty="0" smtClean="0"/>
                  <a:t> matter.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0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Problem 1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Multi-increment</a:t>
            </a:r>
          </a:p>
        </p:txBody>
      </p:sp>
    </p:spTree>
    <p:extLst>
      <p:ext uri="{BB962C8B-B14F-4D97-AF65-F5344CB8AC3E}">
        <p14:creationId xmlns:p14="http://schemas.microsoft.com/office/powerpoint/2010/main" val="106423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loud Callout 65"/>
              <p:cNvSpPr/>
              <p:nvPr/>
            </p:nvSpPr>
            <p:spPr>
              <a:xfrm>
                <a:off x="76200" y="1520952"/>
                <a:ext cx="3505200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many leaves are there in a Complete Binary tree of size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loud Callout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520952"/>
                <a:ext cx="3505200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1600200" y="1752600"/>
            <a:ext cx="5638800" cy="4343400"/>
            <a:chOff x="1600200" y="1752600"/>
            <a:chExt cx="5638800" cy="4343400"/>
          </a:xfrm>
        </p:grpSpPr>
        <p:grpSp>
          <p:nvGrpSpPr>
            <p:cNvPr id="6" name="Group 5"/>
            <p:cNvGrpSpPr/>
            <p:nvPr/>
          </p:nvGrpSpPr>
          <p:grpSpPr>
            <a:xfrm>
              <a:off x="1828800" y="1752600"/>
              <a:ext cx="5410200" cy="3276600"/>
              <a:chOff x="1828800" y="1295400"/>
              <a:chExt cx="5410200" cy="32766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64" name="Straight Arrow Connector 63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Arrow Connector 60"/>
                <p:cNvCxnSpPr>
                  <a:stCxn id="65" idx="3"/>
                  <a:endCxn id="60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Arrow Connector 58"/>
                <p:cNvCxnSpPr>
                  <a:stCxn id="65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>
                  <a:endCxn id="56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/>
                <p:cNvCxnSpPr>
                  <a:stCxn id="60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50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/>
                <p:cNvCxnSpPr>
                  <a:endCxn id="46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>
                  <a:endCxn id="40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Arrow Connector 38"/>
                <p:cNvCxnSpPr>
                  <a:endCxn id="38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/>
            <p:cNvGrpSpPr/>
            <p:nvPr/>
          </p:nvGrpSpPr>
          <p:grpSpPr>
            <a:xfrm>
              <a:off x="1981200" y="5029200"/>
              <a:ext cx="304800" cy="1066800"/>
              <a:chOff x="1981200" y="5029200"/>
              <a:chExt cx="304800" cy="10668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1981200" y="5791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2012764" y="5029200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1600200" y="4997637"/>
              <a:ext cx="304800" cy="1098363"/>
              <a:chOff x="1600200" y="4997637"/>
              <a:chExt cx="304800" cy="1098363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1600200" y="5791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H="1">
                <a:off x="1771847" y="4997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2438400" y="4997637"/>
              <a:ext cx="1086048" cy="1098363"/>
              <a:chOff x="2438400" y="4997637"/>
              <a:chExt cx="1086048" cy="1098363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819400" y="5791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2850964" y="5029200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2438400" y="5791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2610047" y="4997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H="1">
                <a:off x="3314304" y="50299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3200400" y="5791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765048" y="3200400"/>
                <a:ext cx="1216152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48" y="3200400"/>
                <a:ext cx="1216152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35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6" grpId="0" animBg="1"/>
      <p:bldP spid="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Problem 1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Given an initial sequence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=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 smtClean="0"/>
                  <a:t> of numbers,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maintain a compact data structure to perform the following operations:</a:t>
                </a:r>
                <a:endParaRPr lang="en-US" sz="1800" dirty="0"/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ReportElement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Report the current value of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 </a:t>
                </a:r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,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 smtClean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     Add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 for each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the initial sequence be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 </a:t>
                </a:r>
                <a:r>
                  <a:rPr lang="en-US" sz="1800" b="1" dirty="0" smtClean="0"/>
                  <a:t>=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14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 smtClean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111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51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321</a:t>
                </a:r>
                <a:r>
                  <a:rPr lang="en-US" sz="1800" dirty="0" smtClean="0"/>
                  <a:t>,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After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Multi-Increment</a:t>
                </a:r>
                <a:r>
                  <a:rPr lang="en-US" sz="1800" dirty="0" smtClean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6</a:t>
                </a:r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 </m:t>
                    </m:r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10</m:t>
                    </m:r>
                  </m:oMath>
                </a14:m>
                <a:r>
                  <a:rPr lang="en-US" sz="1800" dirty="0" smtClean="0"/>
                  <a:t>),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 </a:t>
                </a:r>
                <a:r>
                  <a:rPr lang="en-US" sz="1800" dirty="0" smtClean="0"/>
                  <a:t>becomes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 </m:t>
                    </m:r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14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 smtClean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33</a:t>
                </a:r>
                <a:r>
                  <a:rPr lang="en-US" sz="1800" dirty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22</a:t>
                </a:r>
                <a:r>
                  <a:rPr lang="en-US" sz="1800" dirty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121</a:t>
                </a:r>
                <a:r>
                  <a:rPr lang="en-US" sz="1800" dirty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61</a:t>
                </a:r>
                <a:r>
                  <a:rPr lang="en-US" sz="1800" dirty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331</a:t>
                </a:r>
                <a:r>
                  <a:rPr lang="en-US" sz="1800" dirty="0"/>
                  <a:t>,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After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 smtClean="0"/>
                  <a:t>(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25</m:t>
                    </m:r>
                  </m:oMath>
                </a14:m>
                <a:r>
                  <a:rPr lang="en-US" sz="1800" dirty="0"/>
                  <a:t>),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 </a:t>
                </a:r>
                <a:r>
                  <a:rPr lang="en-US" sz="1800" dirty="0"/>
                  <a:t>becomes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  </m:t>
                    </m:r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9</a:t>
                </a:r>
                <a:r>
                  <a:rPr lang="en-US" sz="1800" dirty="0" smtClean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37</a:t>
                </a:r>
                <a:r>
                  <a:rPr lang="en-US" sz="1800" dirty="0" smtClean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58</a:t>
                </a:r>
                <a:r>
                  <a:rPr lang="en-US" sz="1800" dirty="0" smtClean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7</a:t>
                </a:r>
                <a:r>
                  <a:rPr lang="en-US" sz="1800" dirty="0" smtClean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146</a:t>
                </a:r>
                <a:r>
                  <a:rPr lang="en-US" sz="1800" dirty="0" smtClean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61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331</a:t>
                </a:r>
                <a:r>
                  <a:rPr lang="en-US" sz="1800" dirty="0"/>
                  <a:t>,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After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 smtClean="0"/>
                  <a:t>(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31</m:t>
                    </m:r>
                  </m:oMath>
                </a14:m>
                <a:r>
                  <a:rPr lang="en-US" sz="1800" dirty="0"/>
                  <a:t>),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 </a:t>
                </a:r>
                <a:r>
                  <a:rPr lang="en-US" sz="1800" dirty="0"/>
                  <a:t>becomes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  </m:t>
                    </m:r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39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37</a:t>
                </a:r>
                <a:r>
                  <a:rPr lang="en-US" sz="1800" dirty="0" smtClean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89</a:t>
                </a:r>
                <a:r>
                  <a:rPr lang="en-US" sz="1800" dirty="0" smtClean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78</a:t>
                </a:r>
                <a:r>
                  <a:rPr lang="en-US" sz="1800" dirty="0" smtClean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177</a:t>
                </a:r>
                <a:r>
                  <a:rPr lang="en-US" sz="1800" dirty="0" smtClean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9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 smtClean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331</a:t>
                </a:r>
                <a:r>
                  <a:rPr lang="en-US" sz="1800" dirty="0"/>
                  <a:t>,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  <a:blipFill rotWithShape="1">
                <a:blip r:embed="rId2"/>
                <a:stretch>
                  <a:fillRect l="-593" t="-606" b="-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4290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83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Problem 1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Given an initial sequence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=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 smtClean="0"/>
                  <a:t> of numbers,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maintain a compact data structure to perform the following operations:</a:t>
                </a:r>
                <a:endParaRPr lang="en-US" sz="1800" dirty="0"/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ReportElement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Report the current value of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 </a:t>
                </a: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,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 smtClean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     Add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 for each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Trivial solution :</a:t>
                </a:r>
                <a:r>
                  <a:rPr lang="en-US" sz="18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dirty="0" smtClean="0"/>
                  <a:t>Store</a:t>
                </a:r>
                <a:r>
                  <a:rPr lang="en-US" sz="1800" b="1" dirty="0" smtClean="0"/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in an array </a:t>
                </a:r>
                <a:r>
                  <a:rPr lang="en-US" sz="1800" b="1" dirty="0" smtClean="0"/>
                  <a:t>A[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b="1" dirty="0" smtClean="0"/>
                  <a:t>..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>
                    <a:solidFill>
                      <a:srgbClr val="0070C0"/>
                    </a:solidFill>
                  </a:rPr>
                  <a:t>-1</a:t>
                </a:r>
                <a:r>
                  <a:rPr lang="en-US" sz="1800" b="1" dirty="0" smtClean="0"/>
                  <a:t>] </a:t>
                </a:r>
                <a:r>
                  <a:rPr lang="en-US" sz="1800" dirty="0" smtClean="0"/>
                  <a:t>such that </a:t>
                </a:r>
                <a:r>
                  <a:rPr lang="en-US" sz="1800" b="1" dirty="0" smtClean="0"/>
                  <a:t>A[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/>
                  <a:t>] </a:t>
                </a:r>
                <a:r>
                  <a:rPr lang="en-US" sz="1800" dirty="0" smtClean="0"/>
                  <a:t>stores </a:t>
                </a:r>
                <a:r>
                  <a:rPr lang="en-US" sz="1800" b="1" dirty="0" smtClean="0"/>
                  <a:t>the current value </a:t>
                </a:r>
                <a:r>
                  <a:rPr lang="en-US" sz="1800" dirty="0" smtClean="0"/>
                  <a:t>of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 smtClean="0"/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{          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 For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b="1" dirty="0" smtClean="0"/>
                  <a:t>)          A[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 smtClean="0"/>
                  <a:t>]</a:t>
                </a:r>
                <a:r>
                  <a:rPr lang="en-US" sz="1800" b="1" dirty="0" smtClean="0">
                    <a:sym typeface="Wingdings" pitchFamily="2" charset="2"/>
                  </a:rPr>
                  <a:t> A[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 smtClean="0"/>
                  <a:t>]+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}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ReportElement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</a:t>
                </a:r>
                <a:r>
                  <a:rPr lang="en-US" sz="1800" b="1" dirty="0" smtClean="0"/>
                  <a:t>{</a:t>
                </a:r>
                <a:r>
                  <a:rPr lang="en-US" sz="1800" dirty="0" smtClean="0"/>
                  <a:t>         </a:t>
                </a:r>
                <a:r>
                  <a:rPr lang="en-US" sz="1800" b="1" dirty="0" smtClean="0"/>
                  <a:t>return</a:t>
                </a:r>
                <a:r>
                  <a:rPr lang="en-US" sz="1800" dirty="0" smtClean="0"/>
                  <a:t>  A[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]     </a:t>
                </a:r>
                <a:r>
                  <a:rPr lang="en-US" sz="1800" b="1" dirty="0" smtClean="0"/>
                  <a:t>}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  <a:blipFill rotWithShape="1">
                <a:blip r:embed="rId2"/>
                <a:stretch>
                  <a:fillRect l="-593" t="-606" b="-7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4290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334000" y="4648200"/>
            <a:ext cx="1855951" cy="1143000"/>
            <a:chOff x="5334000" y="4648200"/>
            <a:chExt cx="1855951" cy="1143000"/>
          </a:xfrm>
        </p:grpSpPr>
        <p:sp>
          <p:nvSpPr>
            <p:cNvPr id="5" name="Right Brace 4"/>
            <p:cNvSpPr/>
            <p:nvPr/>
          </p:nvSpPr>
          <p:spPr>
            <a:xfrm>
              <a:off x="5334000" y="4648200"/>
              <a:ext cx="231648" cy="1143000"/>
            </a:xfrm>
            <a:prstGeom prst="rightBrac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558542" y="5029200"/>
                  <a:ext cx="16314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 smtClean="0"/>
                    <a:t>) = </a:t>
                  </a:r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8542" y="5029200"/>
                  <a:ext cx="163140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371" t="-8197" r="-412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5334000" y="5911334"/>
            <a:ext cx="757804" cy="565666"/>
            <a:chOff x="5410200" y="5225534"/>
            <a:chExt cx="757804" cy="565666"/>
          </a:xfrm>
        </p:grpSpPr>
        <p:sp>
          <p:nvSpPr>
            <p:cNvPr id="10" name="Right Brace 9"/>
            <p:cNvSpPr/>
            <p:nvPr/>
          </p:nvSpPr>
          <p:spPr>
            <a:xfrm>
              <a:off x="5410200" y="5225534"/>
              <a:ext cx="155448" cy="565666"/>
            </a:xfrm>
            <a:prstGeom prst="rightBrac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558542" y="53340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8542" y="5334000"/>
                  <a:ext cx="60946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000" t="-8333" r="-19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643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Problem 1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6106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Given an initial sequence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=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 smtClean="0"/>
                  <a:t> of numbers,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maintain a compact data structure to perform the following operations:</a:t>
                </a:r>
                <a:endParaRPr lang="en-US" sz="1800" dirty="0"/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ReportElement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Report the current value of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 </a:t>
                </a: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,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 smtClean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     Add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 for each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Trivial solution :</a:t>
                </a:r>
                <a:r>
                  <a:rPr lang="en-US" sz="18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dirty="0"/>
                  <a:t>Store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b="1" dirty="0"/>
                  <a:t> </a:t>
                </a:r>
                <a:r>
                  <a:rPr lang="en-US" sz="1800" dirty="0"/>
                  <a:t>in an array </a:t>
                </a:r>
                <a:r>
                  <a:rPr lang="en-US" sz="1800" b="1" dirty="0"/>
                  <a:t>A[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b="1" dirty="0"/>
                  <a:t>..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-1</a:t>
                </a:r>
                <a:r>
                  <a:rPr lang="en-US" sz="1800" b="1" dirty="0"/>
                  <a:t>] </a:t>
                </a:r>
                <a:r>
                  <a:rPr lang="en-US" sz="1800" dirty="0"/>
                  <a:t>such that </a:t>
                </a:r>
                <a:r>
                  <a:rPr lang="en-US" sz="1800" b="1" dirty="0"/>
                  <a:t>A[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] </a:t>
                </a:r>
                <a:r>
                  <a:rPr lang="en-US" sz="1800" dirty="0"/>
                  <a:t>stores </a:t>
                </a:r>
                <a:r>
                  <a:rPr lang="en-US" sz="1800" b="1" dirty="0"/>
                  <a:t>the current value </a:t>
                </a:r>
                <a:r>
                  <a:rPr lang="en-US" sz="1800" dirty="0"/>
                  <a:t>of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/>
                  <a:t>.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 smtClean="0"/>
                  <a:t>the source of difficulty in breaking the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 </a:t>
                </a:r>
                <a:r>
                  <a:rPr lang="en-US" sz="1800" b="1" dirty="0" smtClean="0"/>
                  <a:t>(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1800" b="1" dirty="0" smtClean="0"/>
                  <a:t>)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barrier for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b="1" dirty="0" smtClean="0"/>
                  <a:t>()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:r>
                  <a:rPr lang="en-US" sz="1800" dirty="0" smtClean="0"/>
                  <a:t>we need to </a:t>
                </a:r>
                <a:r>
                  <a:rPr lang="en-US" sz="1800" b="1" dirty="0" smtClean="0"/>
                  <a:t>explicitly maintain </a:t>
                </a:r>
                <a:r>
                  <a:rPr lang="en-US" sz="1800" dirty="0" smtClean="0"/>
                  <a:t>in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 smtClean="0"/>
                  <a:t>who asked/inspired us to maintain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 </a:t>
                </a:r>
                <a:r>
                  <a:rPr lang="en-US" sz="1800" dirty="0" smtClean="0"/>
                  <a:t>explicitly.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 1.</a:t>
                </a:r>
                <a:r>
                  <a:rPr lang="en-US" sz="1800" dirty="0" smtClean="0"/>
                  <a:t>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incomplete understanding </a:t>
                </a:r>
                <a:r>
                  <a:rPr lang="en-US" sz="1800" dirty="0" smtClean="0"/>
                  <a:t>of the problem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</a:t>
                </a:r>
                <a:r>
                  <a:rPr lang="en-US" sz="1800" b="1" dirty="0" smtClean="0"/>
                  <a:t>2.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conditioning</a:t>
                </a:r>
                <a:r>
                  <a:rPr lang="en-US" sz="1800" dirty="0" smtClean="0"/>
                  <a:t> based on incomplete understanding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10600" cy="5334000"/>
              </a:xfrm>
              <a:blipFill rotWithShape="1">
                <a:blip r:embed="rId2"/>
                <a:stretch>
                  <a:fillRect l="-566" t="-571" b="-73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4290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44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Towards efficient solution of Problem </a:t>
            </a:r>
            <a:r>
              <a:rPr lang="en-US" sz="3200" b="1" dirty="0">
                <a:solidFill>
                  <a:srgbClr val="7030A0"/>
                </a:solidFill>
              </a:rPr>
              <a:t>1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Assumption:</a:t>
                </a:r>
                <a:r>
                  <a:rPr lang="en-US" sz="2000" dirty="0" smtClean="0"/>
                  <a:t>  without loss of generality assume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power of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Explore ways to maintain sequence S </a:t>
                </a:r>
                <a:r>
                  <a:rPr lang="en-US" sz="2000" b="1" dirty="0" smtClean="0"/>
                  <a:t>implicitly</a:t>
                </a:r>
                <a:r>
                  <a:rPr lang="en-US" sz="2000" dirty="0" smtClean="0"/>
                  <a:t> such that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 smtClean="0"/>
                  <a:t>) is efficient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Report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 is efficient too.</a:t>
                </a:r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Main hurdle: </a:t>
                </a:r>
                <a:r>
                  <a:rPr lang="en-US" sz="2000" dirty="0" smtClean="0"/>
                  <a:t>To perform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/>
                  <a:t>) </a:t>
                </a:r>
                <a:r>
                  <a:rPr lang="en-US" sz="2000" dirty="0" smtClean="0"/>
                  <a:t>efficiently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Problem 2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Dynamic Range-minima</a:t>
            </a:r>
          </a:p>
        </p:txBody>
      </p:sp>
    </p:spTree>
    <p:extLst>
      <p:ext uri="{BB962C8B-B14F-4D97-AF65-F5344CB8AC3E}">
        <p14:creationId xmlns:p14="http://schemas.microsoft.com/office/powerpoint/2010/main" val="55169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Problem 2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Given an initial sequence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=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 smtClean="0"/>
                  <a:t> of numbers,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maintain a compact data structure to perform the following operations efficiently for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any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r>
                  <a:rPr lang="en-US" sz="1800" b="1" dirty="0" err="1" smtClean="0">
                    <a:solidFill>
                      <a:srgbClr val="7030A0"/>
                    </a:solidFill>
                  </a:rPr>
                  <a:t>ReportMin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):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       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Report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the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minimum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element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from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{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for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each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}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</a:t>
                </a:r>
                <a:r>
                  <a:rPr lang="en-US" sz="1800" dirty="0" smtClean="0"/>
                  <a:t>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 becomes the new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AIM: </a:t>
                </a:r>
              </a:p>
              <a:p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size data structure.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ReportMin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in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:r>
                  <a:rPr lang="en-US" sz="1800" dirty="0" smtClean="0"/>
                  <a:t>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time.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 smtClean="0"/>
                  <a:t>)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time.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593" t="-606" b="-26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3657600" y="5715000"/>
            <a:ext cx="5105400" cy="1146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All </a:t>
            </a:r>
            <a:r>
              <a:rPr lang="en-US" b="1" dirty="0" smtClean="0">
                <a:solidFill>
                  <a:srgbClr val="7030A0"/>
                </a:solidFill>
              </a:rPr>
              <a:t>data structure lovers </a:t>
            </a:r>
            <a:r>
              <a:rPr lang="en-US" dirty="0" smtClean="0">
                <a:solidFill>
                  <a:schemeClr val="tx1"/>
                </a:solidFill>
              </a:rPr>
              <a:t>must ponder over these two problems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.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We shall discuss them in the next class.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12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Building a Binary heap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Problem:</a:t>
                </a:r>
                <a:r>
                  <a:rPr lang="en-US" sz="2400" b="1" dirty="0" smtClean="0"/>
                  <a:t> </a:t>
                </a:r>
                <a:r>
                  <a:rPr lang="en-US" sz="20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elements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 smtClean="0"/>
                  <a:t>}, build a binary </a:t>
                </a:r>
                <a:r>
                  <a:rPr lang="en-US" sz="2000" b="1" dirty="0" smtClean="0"/>
                  <a:t>heap H</a:t>
                </a:r>
                <a:r>
                  <a:rPr lang="en-US" sz="2000" dirty="0" smtClean="0"/>
                  <a:t> storing them.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Trivial solution: </a:t>
                </a: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(</a:t>
                </a:r>
                <a:r>
                  <a:rPr lang="en-US" sz="2000" dirty="0" smtClean="0"/>
                  <a:t>Building the </a:t>
                </a:r>
                <a:r>
                  <a:rPr lang="en-US" sz="2000" dirty="0"/>
                  <a:t>Binary heap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incrementally</a:t>
                </a:r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 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CreateHeap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H</a:t>
                </a:r>
                <a:r>
                  <a:rPr lang="en-US" sz="2000" dirty="0" smtClean="0"/>
                  <a:t>);</a:t>
                </a: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   </a:t>
                </a:r>
                <a:r>
                  <a:rPr lang="en-US" sz="2000" b="1" dirty="0" smtClean="0"/>
                  <a:t>For(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Insert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H);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  <a:blipFill rotWithShape="1">
                <a:blip r:embed="rId2"/>
                <a:stretch>
                  <a:fillRect l="-1154" t="-1078" r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4953000" y="4340352"/>
            <a:ext cx="3505200" cy="1146048"/>
          </a:xfrm>
          <a:prstGeom prst="cloudCallout">
            <a:avLst>
              <a:gd name="adj1" fmla="val -24332"/>
              <a:gd name="adj2" fmla="val 8001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time complexity of this algorithm?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256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Building a</a:t>
            </a:r>
            <a:r>
              <a:rPr lang="en-US" sz="3200" b="1" dirty="0" smtClean="0">
                <a:solidFill>
                  <a:srgbClr val="7030A0"/>
                </a:solidFill>
              </a:rPr>
              <a:t> Binary heap </a:t>
            </a:r>
            <a:r>
              <a:rPr lang="en-US" sz="3200" b="1" dirty="0" smtClean="0">
                <a:solidFill>
                  <a:srgbClr val="0070C0"/>
                </a:solidFill>
              </a:rPr>
              <a:t>incrementally</a:t>
            </a: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1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T</a:t>
                </a:r>
                <a:r>
                  <a:rPr lang="en-US" sz="1800" dirty="0" smtClean="0"/>
                  <a:t>he </a:t>
                </a:r>
                <a:r>
                  <a:rPr lang="en-US" sz="1800" dirty="0"/>
                  <a:t>time complexity for inserting </a:t>
                </a:r>
                <a:r>
                  <a:rPr lang="en-US" sz="1800" dirty="0" smtClean="0"/>
                  <a:t>a leaf node =  ?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# </a:t>
                </a:r>
                <a:r>
                  <a:rPr lang="en-US" sz="1800" dirty="0"/>
                  <a:t>leaf nodes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latin typeface="Cambria Math"/>
                          </a:rPr>
                          <m:t>/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  <a:sym typeface="Wingdings" pitchFamily="2" charset="2"/>
                  </a:rPr>
                  <a:t>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b="1" dirty="0"/>
                  <a:t>: </a:t>
                </a:r>
                <a:r>
                  <a:rPr lang="en-US" sz="1800" dirty="0"/>
                  <a:t>Time complexity of building a binary heap incrementally is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log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).</a:t>
                </a:r>
                <a:endParaRPr lang="en-US" sz="1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638800"/>
              </a:xfrm>
              <a:blipFill rotWithShape="1">
                <a:blip r:embed="rId2"/>
                <a:stretch>
                  <a:fillRect l="-593" t="-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grpSp>
          <p:nvGrpSpPr>
            <p:cNvPr id="26" name="Group 25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4" idx="3"/>
                  <a:endCxn id="16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>
                  <a:stCxn id="14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endCxn id="28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6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endCxn id="34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9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endCxn id="81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/>
                <p:cNvCxnSpPr>
                  <a:endCxn id="84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16002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1" name="Straight Arrow Connector 90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9" name="Group 98"/>
              <p:cNvGrpSpPr/>
              <p:nvPr/>
            </p:nvGrpSpPr>
            <p:grpSpPr>
              <a:xfrm>
                <a:off x="24384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362200" y="1752600"/>
            <a:ext cx="2209800" cy="3581401"/>
            <a:chOff x="2362200" y="1752600"/>
            <a:chExt cx="2209800" cy="3581401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3276600" y="1752600"/>
              <a:ext cx="1295400" cy="83820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2362200" y="2590800"/>
              <a:ext cx="869763" cy="1234981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2362200" y="3825781"/>
              <a:ext cx="228600" cy="593819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2438400" y="4451866"/>
              <a:ext cx="152400" cy="882135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/>
          <p:cNvSpPr/>
          <p:nvPr/>
        </p:nvSpPr>
        <p:spPr>
          <a:xfrm>
            <a:off x="2330636" y="5181600"/>
            <a:ext cx="488763" cy="5334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3" name="Group 72"/>
          <p:cNvGrpSpPr/>
          <p:nvPr/>
        </p:nvGrpSpPr>
        <p:grpSpPr>
          <a:xfrm>
            <a:off x="4572000" y="1752600"/>
            <a:ext cx="1143000" cy="1455690"/>
            <a:chOff x="4572000" y="1752600"/>
            <a:chExt cx="1143000" cy="1455690"/>
          </a:xfrm>
        </p:grpSpPr>
        <p:cxnSp>
          <p:nvCxnSpPr>
            <p:cNvPr id="160" name="Straight Connector 159"/>
            <p:cNvCxnSpPr/>
            <p:nvPr/>
          </p:nvCxnSpPr>
          <p:spPr>
            <a:xfrm flipH="1">
              <a:off x="5098863" y="2438400"/>
              <a:ext cx="616137" cy="76989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 flipV="1">
              <a:off x="4572000" y="1752600"/>
              <a:ext cx="1143000" cy="635652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Oval 162"/>
          <p:cNvSpPr/>
          <p:nvPr/>
        </p:nvSpPr>
        <p:spPr>
          <a:xfrm>
            <a:off x="5073837" y="3124200"/>
            <a:ext cx="488763" cy="5334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953000" y="5715000"/>
                <a:ext cx="101822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715000"/>
                <a:ext cx="101822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389" t="-8333" r="-958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1447800" y="5257800"/>
            <a:ext cx="2209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Rounded Rectangle 163"/>
          <p:cNvSpPr/>
          <p:nvPr/>
        </p:nvSpPr>
        <p:spPr>
          <a:xfrm>
            <a:off x="3886200" y="4122690"/>
            <a:ext cx="3581400" cy="5255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Up Arrow 164"/>
          <p:cNvSpPr/>
          <p:nvPr/>
        </p:nvSpPr>
        <p:spPr>
          <a:xfrm rot="10800000">
            <a:off x="8077200" y="2576940"/>
            <a:ext cx="685800" cy="1842660"/>
          </a:xfrm>
          <a:prstGeom prst="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Cloud Callout 93"/>
          <p:cNvSpPr/>
          <p:nvPr/>
        </p:nvSpPr>
        <p:spPr>
          <a:xfrm>
            <a:off x="76200" y="1520952"/>
            <a:ext cx="3505200" cy="1146048"/>
          </a:xfrm>
          <a:prstGeom prst="cloudCallout">
            <a:avLst>
              <a:gd name="adj1" fmla="val -24332"/>
              <a:gd name="adj2" fmla="val 8001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useful inference can you draw from this </a:t>
            </a:r>
            <a:r>
              <a:rPr lang="en-US" b="1" dirty="0" smtClean="0">
                <a:solidFill>
                  <a:srgbClr val="7030A0"/>
                </a:solidFill>
              </a:rPr>
              <a:t>Theorem</a:t>
            </a:r>
            <a:r>
              <a:rPr lang="en-US" dirty="0" smtClean="0">
                <a:solidFill>
                  <a:schemeClr val="tx1"/>
                </a:solidFill>
              </a:rPr>
              <a:t>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48600" y="1868269"/>
            <a:ext cx="1120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Top-down</a:t>
            </a:r>
          </a:p>
          <a:p>
            <a:r>
              <a:rPr lang="en-US" dirty="0" smtClean="0"/>
              <a:t>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889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4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7" grpId="0" animBg="1"/>
      <p:bldP spid="67" grpId="1" animBg="1"/>
      <p:bldP spid="163" grpId="0" animBg="1"/>
      <p:bldP spid="163" grpId="1" animBg="1"/>
      <p:bldP spid="92" grpId="0" animBg="1"/>
      <p:bldP spid="93" grpId="0" animBg="1"/>
      <p:bldP spid="164" grpId="0" animBg="1"/>
      <p:bldP spid="165" grpId="0" animBg="1"/>
      <p:bldP spid="94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Building a</a:t>
            </a:r>
            <a:r>
              <a:rPr lang="en-US" sz="3200" b="1" dirty="0" smtClean="0">
                <a:solidFill>
                  <a:srgbClr val="7030A0"/>
                </a:solidFill>
              </a:rPr>
              <a:t> Binary heap </a:t>
            </a:r>
            <a:r>
              <a:rPr lang="en-US" sz="3200" b="1" dirty="0" smtClean="0">
                <a:solidFill>
                  <a:srgbClr val="0070C0"/>
                </a:solidFill>
              </a:rPr>
              <a:t>incrementally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grpSp>
          <p:nvGrpSpPr>
            <p:cNvPr id="26" name="Group 25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4" idx="3"/>
                  <a:endCxn id="16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>
                  <a:stCxn id="14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endCxn id="28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6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endCxn id="34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9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endCxn id="81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/>
                <p:cNvCxnSpPr>
                  <a:endCxn id="84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16002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1" name="Straight Arrow Connector 90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9" name="Group 98"/>
              <p:cNvGrpSpPr/>
              <p:nvPr/>
            </p:nvGrpSpPr>
            <p:grpSpPr>
              <a:xfrm>
                <a:off x="24384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1447800" y="5257800"/>
            <a:ext cx="2209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Rounded Rectangle 163"/>
          <p:cNvSpPr/>
          <p:nvPr/>
        </p:nvSpPr>
        <p:spPr>
          <a:xfrm>
            <a:off x="3886200" y="4122690"/>
            <a:ext cx="3581400" cy="5255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Up Arrow 164"/>
          <p:cNvSpPr/>
          <p:nvPr/>
        </p:nvSpPr>
        <p:spPr>
          <a:xfrm rot="10800000">
            <a:off x="8077200" y="2576940"/>
            <a:ext cx="685800" cy="1842660"/>
          </a:xfrm>
          <a:prstGeom prst="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2133600" y="5880485"/>
                <a:ext cx="5943600" cy="74891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time algorithm must take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time for each of the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leaves. 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880485"/>
                <a:ext cx="5943600" cy="74891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 b="-118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7848600" y="1868269"/>
            <a:ext cx="1120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Top-down</a:t>
            </a:r>
          </a:p>
          <a:p>
            <a:r>
              <a:rPr lang="en-US" dirty="0" smtClean="0"/>
              <a:t>approach</a:t>
            </a:r>
            <a:endParaRPr lang="en-IN" dirty="0"/>
          </a:p>
        </p:txBody>
      </p:sp>
      <p:sp>
        <p:nvSpPr>
          <p:cNvPr id="95" name="Cloud Callout 94"/>
          <p:cNvSpPr/>
          <p:nvPr/>
        </p:nvSpPr>
        <p:spPr>
          <a:xfrm>
            <a:off x="76200" y="1520952"/>
            <a:ext cx="3505200" cy="1146048"/>
          </a:xfrm>
          <a:prstGeom prst="cloudCallout">
            <a:avLst>
              <a:gd name="adj1" fmla="val -24332"/>
              <a:gd name="adj2" fmla="val 8001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useful inference can you draw from this </a:t>
            </a:r>
            <a:r>
              <a:rPr lang="en-US" b="1" dirty="0" smtClean="0">
                <a:solidFill>
                  <a:srgbClr val="7030A0"/>
                </a:solidFill>
              </a:rPr>
              <a:t>Theorem</a:t>
            </a:r>
            <a:r>
              <a:rPr lang="en-US" dirty="0" smtClean="0">
                <a:solidFill>
                  <a:schemeClr val="tx1"/>
                </a:solidFill>
              </a:rPr>
              <a:t>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17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Building a</a:t>
            </a:r>
            <a:r>
              <a:rPr lang="en-US" sz="3200" b="1" dirty="0" smtClean="0">
                <a:solidFill>
                  <a:srgbClr val="7030A0"/>
                </a:solidFill>
              </a:rPr>
              <a:t> Binary heap </a:t>
            </a:r>
            <a:r>
              <a:rPr lang="en-US" sz="3200" b="1" dirty="0" smtClean="0">
                <a:solidFill>
                  <a:srgbClr val="0070C0"/>
                </a:solidFill>
              </a:rPr>
              <a:t>incrementally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grpSp>
          <p:nvGrpSpPr>
            <p:cNvPr id="26" name="Group 25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4" idx="3"/>
                  <a:endCxn id="16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>
                  <a:stCxn id="14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endCxn id="28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6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endCxn id="34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9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endCxn id="81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/>
                <p:cNvCxnSpPr>
                  <a:endCxn id="84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16002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1" name="Straight Arrow Connector 90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9" name="Group 98"/>
              <p:cNvGrpSpPr/>
              <p:nvPr/>
            </p:nvGrpSpPr>
            <p:grpSpPr>
              <a:xfrm>
                <a:off x="24384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1447800" y="5257800"/>
            <a:ext cx="2209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Rounded Rectangle 163"/>
          <p:cNvSpPr/>
          <p:nvPr/>
        </p:nvSpPr>
        <p:spPr>
          <a:xfrm>
            <a:off x="3886200" y="4122690"/>
            <a:ext cx="3581400" cy="5255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Up Arrow 164"/>
          <p:cNvSpPr/>
          <p:nvPr/>
        </p:nvSpPr>
        <p:spPr>
          <a:xfrm rot="10800000">
            <a:off x="8077200" y="2576940"/>
            <a:ext cx="685800" cy="1842660"/>
          </a:xfrm>
          <a:prstGeom prst="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TextBox 93"/>
          <p:cNvSpPr txBox="1"/>
          <p:nvPr/>
        </p:nvSpPr>
        <p:spPr>
          <a:xfrm>
            <a:off x="7848600" y="1868269"/>
            <a:ext cx="1120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Top-down</a:t>
            </a:r>
          </a:p>
          <a:p>
            <a:r>
              <a:rPr lang="en-US" dirty="0" smtClean="0"/>
              <a:t>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41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Think of </a:t>
            </a:r>
            <a:r>
              <a:rPr lang="en-US" sz="2800" b="1" dirty="0" smtClean="0">
                <a:solidFill>
                  <a:srgbClr val="7030A0"/>
                </a:solidFill>
              </a:rPr>
              <a:t>alternate</a:t>
            </a:r>
            <a:r>
              <a:rPr lang="en-US" sz="2800" b="1" dirty="0" smtClean="0">
                <a:solidFill>
                  <a:srgbClr val="002060"/>
                </a:solidFill>
              </a:rPr>
              <a:t> approach for building a binary heap 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heap property</a:t>
            </a:r>
            <a:r>
              <a:rPr lang="en-US" sz="1800" b="1" dirty="0"/>
              <a:t>:</a:t>
            </a:r>
            <a:r>
              <a:rPr lang="en-US" sz="1800" i="1" dirty="0"/>
              <a:t> </a:t>
            </a:r>
            <a:r>
              <a:rPr lang="en-US" sz="1800" i="1" dirty="0" smtClean="0"/>
              <a:t>          ? </a:t>
            </a:r>
          </a:p>
          <a:p>
            <a:pPr marL="0" indent="0" algn="ctr">
              <a:buNone/>
            </a:pPr>
            <a:r>
              <a:rPr lang="en-US" sz="1800" dirty="0" smtClean="0"/>
              <a:t>We just need to ensure this property at each node.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grpSp>
          <p:nvGrpSpPr>
            <p:cNvPr id="26" name="Group 25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4" idx="3"/>
                  <a:endCxn id="16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>
                  <a:stCxn id="14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endCxn id="28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6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endCxn id="34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9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endCxn id="81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/>
                <p:cNvCxnSpPr>
                  <a:endCxn id="84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16002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1" name="Straight Arrow Connector 90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9" name="Group 98"/>
              <p:cNvGrpSpPr/>
              <p:nvPr/>
            </p:nvGrpSpPr>
            <p:grpSpPr>
              <a:xfrm>
                <a:off x="24384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47800" y="4122690"/>
            <a:ext cx="6019800" cy="1592310"/>
            <a:chOff x="1447800" y="4122690"/>
            <a:chExt cx="6019800" cy="1592310"/>
          </a:xfrm>
        </p:grpSpPr>
        <p:sp>
          <p:nvSpPr>
            <p:cNvPr id="93" name="Rounded Rectangle 92"/>
            <p:cNvSpPr/>
            <p:nvPr/>
          </p:nvSpPr>
          <p:spPr>
            <a:xfrm>
              <a:off x="1447800" y="5257800"/>
              <a:ext cx="2209800" cy="4572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3886200" y="4122690"/>
              <a:ext cx="3581400" cy="52551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133600" y="6019800"/>
            <a:ext cx="486396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“Every </a:t>
            </a:r>
            <a:r>
              <a:rPr lang="en-US" b="1" i="1" dirty="0"/>
              <a:t>node</a:t>
            </a:r>
            <a:r>
              <a:rPr lang="en-US" i="1" dirty="0"/>
              <a:t> stores value </a:t>
            </a:r>
            <a:r>
              <a:rPr lang="en-US" i="1" u="sng" dirty="0"/>
              <a:t>smaller</a:t>
            </a:r>
            <a:r>
              <a:rPr lang="en-US" i="1" dirty="0"/>
              <a:t> than its </a:t>
            </a:r>
            <a:r>
              <a:rPr lang="en-US" b="1" i="1" dirty="0"/>
              <a:t>children</a:t>
            </a:r>
            <a:r>
              <a:rPr lang="en-US" i="1" dirty="0" smtClean="0"/>
              <a:t>”</a:t>
            </a:r>
            <a:endParaRPr lang="en-IN" dirty="0"/>
          </a:p>
        </p:txBody>
      </p:sp>
      <p:sp>
        <p:nvSpPr>
          <p:cNvPr id="25" name="Cloud Callout 24"/>
          <p:cNvSpPr/>
          <p:nvPr/>
        </p:nvSpPr>
        <p:spPr>
          <a:xfrm>
            <a:off x="0" y="1143000"/>
            <a:ext cx="3155796" cy="1349574"/>
          </a:xfrm>
          <a:prstGeom prst="cloudCallout">
            <a:avLst>
              <a:gd name="adj1" fmla="val -30846"/>
              <a:gd name="adj2" fmla="val 8019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any </a:t>
            </a:r>
            <a:r>
              <a:rPr lang="en-US" b="1" dirty="0">
                <a:solidFill>
                  <a:schemeClr val="tx1"/>
                </a:solidFill>
              </a:rPr>
              <a:t>complete binary </a:t>
            </a:r>
            <a:r>
              <a:rPr lang="en-US" b="1" dirty="0" smtClean="0">
                <a:solidFill>
                  <a:schemeClr val="tx1"/>
                </a:solidFill>
              </a:rPr>
              <a:t>tree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how many nodes satisfy heap property ?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562496" y="1307068"/>
            <a:ext cx="5752704" cy="4407932"/>
            <a:chOff x="1562496" y="1295400"/>
            <a:chExt cx="5752704" cy="4407932"/>
          </a:xfrm>
        </p:grpSpPr>
        <p:sp>
          <p:nvSpPr>
            <p:cNvPr id="95" name="TextBox 94"/>
            <p:cNvSpPr txBox="1"/>
            <p:nvPr/>
          </p:nvSpPr>
          <p:spPr>
            <a:xfrm>
              <a:off x="4381896" y="1295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98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895600" y="2286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209800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526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85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791200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33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181600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52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619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5154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5908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3150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0008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88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7244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41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5248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0582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8964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76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562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47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943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75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400696" y="533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781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57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124200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</p:grpSp>
      <p:sp>
        <p:nvSpPr>
          <p:cNvPr id="32" name="Down Ribbon 31"/>
          <p:cNvSpPr/>
          <p:nvPr/>
        </p:nvSpPr>
        <p:spPr>
          <a:xfrm>
            <a:off x="381000" y="3048000"/>
            <a:ext cx="1749552" cy="78838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leaf nodes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8" name="Up Arrow 127"/>
          <p:cNvSpPr/>
          <p:nvPr/>
        </p:nvSpPr>
        <p:spPr>
          <a:xfrm>
            <a:off x="8077200" y="2576940"/>
            <a:ext cx="685800" cy="1842660"/>
          </a:xfrm>
          <a:prstGeom prst="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TextBox 118"/>
          <p:cNvSpPr txBox="1"/>
          <p:nvPr/>
        </p:nvSpPr>
        <p:spPr>
          <a:xfrm>
            <a:off x="7848600" y="4535269"/>
            <a:ext cx="1200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ottom-up</a:t>
            </a:r>
          </a:p>
          <a:p>
            <a:r>
              <a:rPr lang="en-US" dirty="0" smtClean="0"/>
              <a:t>approach</a:t>
            </a:r>
            <a:endParaRPr lang="en-IN" dirty="0"/>
          </a:p>
        </p:txBody>
      </p:sp>
      <p:sp>
        <p:nvSpPr>
          <p:cNvPr id="120" name="Cloud Callout 119"/>
          <p:cNvSpPr/>
          <p:nvPr/>
        </p:nvSpPr>
        <p:spPr>
          <a:xfrm>
            <a:off x="152400" y="1295400"/>
            <a:ext cx="3155796" cy="1349574"/>
          </a:xfrm>
          <a:prstGeom prst="cloudCallout">
            <a:avLst>
              <a:gd name="adj1" fmla="val -30846"/>
              <a:gd name="adj2" fmla="val 8019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Does it suggest a </a:t>
            </a:r>
            <a:r>
              <a:rPr lang="en-US" b="1" dirty="0" smtClean="0">
                <a:solidFill>
                  <a:srgbClr val="7030A0"/>
                </a:solidFill>
              </a:rPr>
              <a:t>new approach </a:t>
            </a:r>
            <a:r>
              <a:rPr lang="en-US" dirty="0" smtClean="0">
                <a:solidFill>
                  <a:schemeClr val="tx1"/>
                </a:solidFill>
              </a:rPr>
              <a:t>to build binary heap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904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4" grpId="0" animBg="1"/>
      <p:bldP spid="25" grpId="0" animBg="1"/>
      <p:bldP spid="25" grpId="1" animBg="1"/>
      <p:bldP spid="32" grpId="0" animBg="1"/>
      <p:bldP spid="32" grpId="1" animBg="1"/>
      <p:bldP spid="128" grpId="0" animBg="1"/>
      <p:bldP spid="119" grpId="0"/>
      <p:bldP spid="120" grpId="0" animBg="1"/>
      <p:bldP spid="12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Think of </a:t>
            </a:r>
            <a:r>
              <a:rPr lang="en-US" sz="2800" b="1" dirty="0" smtClean="0">
                <a:solidFill>
                  <a:srgbClr val="7030A0"/>
                </a:solidFill>
              </a:rPr>
              <a:t>alternate</a:t>
            </a:r>
            <a:r>
              <a:rPr lang="en-US" sz="2800" b="1" dirty="0" smtClean="0">
                <a:solidFill>
                  <a:srgbClr val="002060"/>
                </a:solidFill>
              </a:rPr>
              <a:t> approach for building a binary heap 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heap property</a:t>
            </a:r>
            <a:r>
              <a:rPr lang="en-US" sz="1800" b="1" dirty="0"/>
              <a:t>:</a:t>
            </a:r>
            <a:r>
              <a:rPr lang="en-US" sz="1800" i="1" dirty="0"/>
              <a:t> </a:t>
            </a:r>
            <a:r>
              <a:rPr lang="en-US" sz="1800" i="1" dirty="0" smtClean="0"/>
              <a:t>          ? </a:t>
            </a:r>
          </a:p>
          <a:p>
            <a:pPr marL="0" indent="0" algn="ctr">
              <a:buNone/>
            </a:pPr>
            <a:r>
              <a:rPr lang="en-US" sz="1800" dirty="0" smtClean="0"/>
              <a:t>We just need to ensure this property at each node.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grpSp>
          <p:nvGrpSpPr>
            <p:cNvPr id="26" name="Group 25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4" idx="3"/>
                  <a:endCxn id="16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>
                  <a:stCxn id="14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endCxn id="28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6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endCxn id="34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9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endCxn id="81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/>
                <p:cNvCxnSpPr>
                  <a:endCxn id="84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16002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1" name="Straight Arrow Connector 90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9" name="Group 98"/>
              <p:cNvGrpSpPr/>
              <p:nvPr/>
            </p:nvGrpSpPr>
            <p:grpSpPr>
              <a:xfrm>
                <a:off x="24384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47800" y="4122690"/>
            <a:ext cx="6019800" cy="1592310"/>
            <a:chOff x="1447800" y="4122690"/>
            <a:chExt cx="6019800" cy="1592310"/>
          </a:xfrm>
        </p:grpSpPr>
        <p:sp>
          <p:nvSpPr>
            <p:cNvPr id="93" name="Rounded Rectangle 92"/>
            <p:cNvSpPr/>
            <p:nvPr/>
          </p:nvSpPr>
          <p:spPr>
            <a:xfrm>
              <a:off x="1447800" y="5257800"/>
              <a:ext cx="2209800" cy="4572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3886200" y="4122690"/>
              <a:ext cx="3581400" cy="52551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133600" y="6019800"/>
            <a:ext cx="486396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“Every </a:t>
            </a:r>
            <a:r>
              <a:rPr lang="en-US" b="1" i="1" dirty="0"/>
              <a:t>node</a:t>
            </a:r>
            <a:r>
              <a:rPr lang="en-US" i="1" dirty="0"/>
              <a:t> stores value </a:t>
            </a:r>
            <a:r>
              <a:rPr lang="en-US" i="1" u="sng" dirty="0"/>
              <a:t>smaller</a:t>
            </a:r>
            <a:r>
              <a:rPr lang="en-US" i="1" dirty="0"/>
              <a:t> than its </a:t>
            </a:r>
            <a:r>
              <a:rPr lang="en-US" b="1" i="1" dirty="0"/>
              <a:t>children</a:t>
            </a:r>
            <a:r>
              <a:rPr lang="en-US" i="1" dirty="0" smtClean="0"/>
              <a:t>”</a:t>
            </a:r>
            <a:endParaRPr lang="en-IN" dirty="0"/>
          </a:p>
        </p:txBody>
      </p:sp>
      <p:grpSp>
        <p:nvGrpSpPr>
          <p:cNvPr id="94" name="Group 93"/>
          <p:cNvGrpSpPr/>
          <p:nvPr/>
        </p:nvGrpSpPr>
        <p:grpSpPr>
          <a:xfrm>
            <a:off x="1562496" y="1307068"/>
            <a:ext cx="5752704" cy="4407932"/>
            <a:chOff x="1562496" y="1295400"/>
            <a:chExt cx="5752704" cy="4407932"/>
          </a:xfrm>
        </p:grpSpPr>
        <p:sp>
          <p:nvSpPr>
            <p:cNvPr id="95" name="TextBox 94"/>
            <p:cNvSpPr txBox="1"/>
            <p:nvPr/>
          </p:nvSpPr>
          <p:spPr>
            <a:xfrm>
              <a:off x="4381896" y="1295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98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895600" y="2286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209800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526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85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791200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33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181600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52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619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5154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5908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3150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0008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88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7244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41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5248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0582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8964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76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562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47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943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75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400696" y="533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781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57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124200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</p:grpSp>
      <p:sp>
        <p:nvSpPr>
          <p:cNvPr id="128" name="Up Arrow 127"/>
          <p:cNvSpPr/>
          <p:nvPr/>
        </p:nvSpPr>
        <p:spPr>
          <a:xfrm>
            <a:off x="8077200" y="2576940"/>
            <a:ext cx="685800" cy="1842660"/>
          </a:xfrm>
          <a:prstGeom prst="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TextBox 118"/>
          <p:cNvSpPr txBox="1"/>
          <p:nvPr/>
        </p:nvSpPr>
        <p:spPr>
          <a:xfrm>
            <a:off x="7848600" y="4535269"/>
            <a:ext cx="1200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ottom-up</a:t>
            </a:r>
          </a:p>
          <a:p>
            <a:r>
              <a:rPr lang="en-US" dirty="0" smtClean="0"/>
              <a:t>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267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4" grpId="0" animBg="1"/>
      <p:bldP spid="128" grpId="0" animBg="1"/>
      <p:bldP spid="1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11781</TotalTime>
  <Words>2292</Words>
  <Application>Microsoft Office PowerPoint</Application>
  <PresentationFormat>On-screen Show (4:3)</PresentationFormat>
  <Paragraphs>626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Data Structures and Algorithms (CS210A) </vt:lpstr>
      <vt:lpstr>Recap from the last lecture</vt:lpstr>
      <vt:lpstr>A complete binary tree</vt:lpstr>
      <vt:lpstr>Building a Binary heap</vt:lpstr>
      <vt:lpstr>Building a Binary heap incrementally</vt:lpstr>
      <vt:lpstr>Building a Binary heap incrementally</vt:lpstr>
      <vt:lpstr>Building a Binary heap incrementally</vt:lpstr>
      <vt:lpstr>Think of alternate approach for building a binary heap </vt:lpstr>
      <vt:lpstr>Think of alternate approach for building a binary heap </vt:lpstr>
      <vt:lpstr>A new approach to build binary heap</vt:lpstr>
      <vt:lpstr>A new approach to build binary heap</vt:lpstr>
      <vt:lpstr>A new approach to build binary heap</vt:lpstr>
      <vt:lpstr>A new approach to build binary heap</vt:lpstr>
      <vt:lpstr>A new approach to build binary heap</vt:lpstr>
      <vt:lpstr>A new approach to build binary heap</vt:lpstr>
      <vt:lpstr>A new approach to build binary heap</vt:lpstr>
      <vt:lpstr>A new approach to build binary heap</vt:lpstr>
      <vt:lpstr>A new approach to build binary heap</vt:lpstr>
      <vt:lpstr>Heapify(i,H)</vt:lpstr>
      <vt:lpstr>Heapify(i,H)</vt:lpstr>
      <vt:lpstr>Building Binary heap in O(n) time</vt:lpstr>
      <vt:lpstr>A complete binary tree</vt:lpstr>
      <vt:lpstr>Building Binary heap in O(n) time</vt:lpstr>
      <vt:lpstr>Sorting using a Binary heap</vt:lpstr>
      <vt:lpstr>Sorting using heap</vt:lpstr>
      <vt:lpstr>Binary trees:  beyond searching and sorting</vt:lpstr>
      <vt:lpstr>Two interesting problems on sequences</vt:lpstr>
      <vt:lpstr>What is a sequence ?</vt:lpstr>
      <vt:lpstr>Problem 1</vt:lpstr>
      <vt:lpstr>Problem 1</vt:lpstr>
      <vt:lpstr>Problem 1</vt:lpstr>
      <vt:lpstr>Problem 1</vt:lpstr>
      <vt:lpstr>Towards efficient solution of Problem 1</vt:lpstr>
      <vt:lpstr>Problem 2</vt:lpstr>
      <vt:lpstr>Problem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1165</cp:revision>
  <dcterms:created xsi:type="dcterms:W3CDTF">2011-12-03T04:13:03Z</dcterms:created>
  <dcterms:modified xsi:type="dcterms:W3CDTF">2016-03-12T05:38:47Z</dcterms:modified>
</cp:coreProperties>
</file>