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08" r:id="rId2"/>
    <p:sldId id="354" r:id="rId3"/>
    <p:sldId id="372" r:id="rId4"/>
    <p:sldId id="369" r:id="rId5"/>
    <p:sldId id="380" r:id="rId6"/>
    <p:sldId id="405" r:id="rId7"/>
    <p:sldId id="404" r:id="rId8"/>
    <p:sldId id="407" r:id="rId9"/>
    <p:sldId id="383" r:id="rId10"/>
    <p:sldId id="387" r:id="rId11"/>
    <p:sldId id="390" r:id="rId12"/>
    <p:sldId id="389" r:id="rId13"/>
    <p:sldId id="386" r:id="rId14"/>
    <p:sldId id="411" r:id="rId15"/>
    <p:sldId id="412" r:id="rId16"/>
    <p:sldId id="413" r:id="rId17"/>
    <p:sldId id="416" r:id="rId18"/>
    <p:sldId id="419" r:id="rId19"/>
    <p:sldId id="384" r:id="rId20"/>
    <p:sldId id="391" r:id="rId21"/>
    <p:sldId id="392" r:id="rId22"/>
    <p:sldId id="393" r:id="rId23"/>
    <p:sldId id="394" r:id="rId24"/>
    <p:sldId id="395" r:id="rId25"/>
    <p:sldId id="417" r:id="rId26"/>
    <p:sldId id="418" r:id="rId27"/>
    <p:sldId id="396" r:id="rId28"/>
    <p:sldId id="397" r:id="rId29"/>
    <p:sldId id="375" r:id="rId30"/>
    <p:sldId id="421" r:id="rId31"/>
    <p:sldId id="376" r:id="rId32"/>
    <p:sldId id="377" r:id="rId33"/>
    <p:sldId id="401" r:id="rId34"/>
    <p:sldId id="373" r:id="rId35"/>
    <p:sldId id="371" r:id="rId36"/>
    <p:sldId id="39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02.png"/><Relationship Id="rId5" Type="http://schemas.openxmlformats.org/officeDocument/2006/relationships/image" Target="../media/image110.png"/><Relationship Id="rId10" Type="http://schemas.openxmlformats.org/officeDocument/2006/relationships/image" Target="../media/image13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70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  <a:endParaRPr lang="en-US" sz="2400" b="1" dirty="0">
              <a:solidFill>
                <a:srgbClr val="C0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0070C0"/>
                </a:solidFill>
              </a:rPr>
              <a:t>Binary Trees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</a:rPr>
              <a:t>Magical applications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How to express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 smtClean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p Arrow 4"/>
          <p:cNvSpPr/>
          <p:nvPr/>
        </p:nvSpPr>
        <p:spPr>
          <a:xfrm>
            <a:off x="6629400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6629400" y="3276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Up Arrow 72"/>
          <p:cNvSpPr/>
          <p:nvPr/>
        </p:nvSpPr>
        <p:spPr>
          <a:xfrm>
            <a:off x="6629400" y="2514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>
            <a:off x="6629400" y="1905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How to express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 smtClean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25146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722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>
            <a:off x="25770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>
            <a:off x="62346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7150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Up Arrow 79"/>
          <p:cNvSpPr/>
          <p:nvPr/>
        </p:nvSpPr>
        <p:spPr>
          <a:xfrm>
            <a:off x="25908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>
            <a:off x="62484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Up Arrow 82"/>
          <p:cNvSpPr/>
          <p:nvPr/>
        </p:nvSpPr>
        <p:spPr>
          <a:xfrm>
            <a:off x="25770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p Arrow 84"/>
          <p:cNvSpPr/>
          <p:nvPr/>
        </p:nvSpPr>
        <p:spPr>
          <a:xfrm>
            <a:off x="62346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How to express</a:t>
            </a:r>
            <a:r>
              <a:rPr lang="en-US" dirty="0" smtClean="0"/>
              <a:t> [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11</a:t>
            </a:r>
            <a:r>
              <a:rPr lang="en-US" dirty="0" smtClean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0" grpId="0" animBg="1"/>
      <p:bldP spid="81" grpId="0" animBg="1"/>
      <p:bldP spid="83" grpId="0" animBg="1"/>
      <p:bldP spid="85" grpId="0" animBg="1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can be expressed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How to use </a:t>
                </a:r>
                <a:r>
                  <a:rPr lang="en-US" b="1" dirty="0">
                    <a:solidFill>
                      <a:schemeClr val="tx1"/>
                    </a:solidFill>
                  </a:rPr>
                  <a:t>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32302" y="5720576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2" y="5720576"/>
                <a:ext cx="36925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88" t="-9836" r="-19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Maintain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with a field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 ?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 smtClean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</a:t>
                </a:r>
                <a:r>
                  <a:rPr lang="en-US" dirty="0" smtClean="0"/>
                  <a:t>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Maintain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with a field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perform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How to use </a:t>
                </a:r>
                <a:r>
                  <a:rPr lang="en-US" b="1" dirty="0">
                    <a:solidFill>
                      <a:schemeClr val="tx1"/>
                    </a:solidFill>
                  </a:rPr>
                  <a:t>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 smtClean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</a:t>
                </a:r>
                <a:r>
                  <a:rPr lang="en-US" dirty="0" smtClean="0"/>
                  <a:t>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096000" y="4572000"/>
            <a:ext cx="457200" cy="24026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Up Arrow 74"/>
          <p:cNvSpPr/>
          <p:nvPr/>
        </p:nvSpPr>
        <p:spPr>
          <a:xfrm>
            <a:off x="6140178" y="1828800"/>
            <a:ext cx="413022" cy="2667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Maintain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with a field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perform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How to use </a:t>
                </a:r>
                <a:r>
                  <a:rPr lang="en-US" b="1" dirty="0">
                    <a:solidFill>
                      <a:schemeClr val="tx1"/>
                    </a:solidFill>
                  </a:rPr>
                  <a:t>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 smtClean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</a:t>
                </a:r>
                <a:r>
                  <a:rPr lang="en-US" dirty="0" smtClean="0"/>
                  <a:t>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You might like to have another look on the last slide to answer this question.</a:t>
            </a:r>
          </a:p>
          <a:p>
            <a:pPr marL="0" indent="0">
              <a:buNone/>
            </a:pPr>
            <a:r>
              <a:rPr lang="en-US" sz="2000" dirty="0" smtClean="0"/>
              <a:t>I have </a:t>
            </a:r>
            <a:r>
              <a:rPr lang="en-US" sz="2000" b="1" dirty="0" smtClean="0"/>
              <a:t>reproduced</a:t>
            </a:r>
            <a:r>
              <a:rPr lang="en-US" sz="2000" dirty="0" smtClean="0"/>
              <a:t> it for you again in the next slide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Have another look,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think for a while …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and then only proceed.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2667000"/>
            <a:ext cx="36576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data structure to use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Which </a:t>
            </a:r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0                0               0                0              0               0               0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0                                 0                               0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87" name="TextBox 186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4      14     9     17    23    21     29    91     37    25     8      33      2     67    11   44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loud Callout 144"/>
          <p:cNvSpPr/>
          <p:nvPr/>
        </p:nvSpPr>
        <p:spPr>
          <a:xfrm>
            <a:off x="2819400" y="5181600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 smtClean="0">
                <a:solidFill>
                  <a:schemeClr val="tx1"/>
                </a:solidFill>
              </a:rPr>
              <a:t>internal nodes </a:t>
            </a:r>
            <a:r>
              <a:rPr lang="en-US" sz="1600" dirty="0" smtClean="0">
                <a:solidFill>
                  <a:schemeClr val="tx1"/>
                </a:solidFill>
              </a:rPr>
              <a:t>initially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3" name="Cloud Callout 192"/>
          <p:cNvSpPr/>
          <p:nvPr/>
        </p:nvSpPr>
        <p:spPr>
          <a:xfrm>
            <a:off x="2819400" y="5178552"/>
            <a:ext cx="4114800" cy="69189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 smtClean="0">
                <a:solidFill>
                  <a:schemeClr val="tx1"/>
                </a:solidFill>
              </a:rPr>
              <a:t>leaf nodes </a:t>
            </a:r>
            <a:r>
              <a:rPr lang="en-US" sz="1600" dirty="0" smtClean="0">
                <a:solidFill>
                  <a:schemeClr val="tx1"/>
                </a:solidFill>
              </a:rPr>
              <a:t>initially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590800" y="609600"/>
            <a:ext cx="4495800" cy="6096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Isn’t it a </a:t>
            </a:r>
            <a:r>
              <a:rPr lang="en-US" sz="2400" b="1" dirty="0" smtClean="0">
                <a:solidFill>
                  <a:schemeClr val="accent3"/>
                </a:solidFill>
              </a:rPr>
              <a:t>Binary tree </a:t>
            </a:r>
            <a:r>
              <a:rPr lang="en-US" dirty="0" smtClean="0">
                <a:solidFill>
                  <a:schemeClr val="bg1"/>
                </a:solidFill>
              </a:rPr>
              <a:t>that you thought 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8" grpId="0"/>
      <p:bldP spid="189" grpId="0"/>
      <p:bldP spid="190" grpId="0"/>
      <p:bldP spid="32" grpId="0"/>
      <p:bldP spid="191" grpId="0" animBg="1"/>
      <p:bldP spid="192" grpId="0" animBg="1"/>
      <p:bldP spid="145" grpId="0" animBg="1"/>
      <p:bldP spid="145" grpId="1" animBg="1"/>
      <p:bldP spid="193" grpId="0" animBg="1"/>
      <p:bldP spid="193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Two</a:t>
            </a:r>
            <a:r>
              <a:rPr lang="en-US" sz="3200" b="1" dirty="0" smtClean="0">
                <a:solidFill>
                  <a:srgbClr val="7030A0"/>
                </a:solidFill>
              </a:rPr>
              <a:t> interesting problems </a:t>
            </a:r>
            <a:r>
              <a:rPr lang="en-US" sz="3200" b="1" dirty="0" smtClean="0"/>
              <a:t>on </a:t>
            </a:r>
            <a:r>
              <a:rPr lang="en-US" sz="3200" b="1" dirty="0" smtClean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23    21     29    91     37    25     8 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0                0               0                0              0               0               0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0                                 0                               0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20620823">
            <a:off x="2617593" y="4027003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Up Arrow 142"/>
          <p:cNvSpPr/>
          <p:nvPr/>
        </p:nvSpPr>
        <p:spPr>
          <a:xfrm rot="20620823">
            <a:off x="6304694" y="3984839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5638824" y="4484132"/>
            <a:ext cx="457176" cy="316468"/>
            <a:chOff x="2362200" y="1359932"/>
            <a:chExt cx="457176" cy="316468"/>
          </a:xfrm>
        </p:grpSpPr>
        <p:sp>
          <p:nvSpPr>
            <p:cNvPr id="196" name="Oval 19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Right Arrow 197"/>
          <p:cNvSpPr/>
          <p:nvPr/>
        </p:nvSpPr>
        <p:spPr>
          <a:xfrm>
            <a:off x="457200" y="4314479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3" grpId="0" animBg="1"/>
      <p:bldP spid="1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0                0               0                0              0               0               0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0                                 0                               0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8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19700674">
            <a:off x="2319269" y="3189331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Up Arrow 143"/>
          <p:cNvSpPr/>
          <p:nvPr/>
        </p:nvSpPr>
        <p:spPr>
          <a:xfrm rot="19700674">
            <a:off x="5987955" y="3144845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2860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9436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457200" y="3657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4953000" y="3810000"/>
            <a:ext cx="457176" cy="316468"/>
            <a:chOff x="2362200" y="1359932"/>
            <a:chExt cx="457176" cy="316468"/>
          </a:xfrm>
        </p:grpSpPr>
        <p:sp>
          <p:nvSpPr>
            <p:cNvPr id="193" name="Oval 192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Oval 197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0                                 0                               0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Right Arrow 143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5" name="Group 144"/>
          <p:cNvGrpSpPr/>
          <p:nvPr/>
        </p:nvGrpSpPr>
        <p:grpSpPr>
          <a:xfrm>
            <a:off x="3581424" y="3059668"/>
            <a:ext cx="457176" cy="307777"/>
            <a:chOff x="2362200" y="1371600"/>
            <a:chExt cx="457176" cy="307777"/>
          </a:xfrm>
        </p:grpSpPr>
        <p:sp>
          <p:nvSpPr>
            <p:cNvPr id="146" name="Oval 14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362200" y="137160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3" name="Oval 192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10                                0                               0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3287361">
            <a:off x="5875849" y="2344462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10                                0                               0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4005321">
            <a:off x="3573300" y="1686616"/>
            <a:ext cx="204947" cy="78084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17457522">
            <a:off x="5874458" y="1610646"/>
            <a:ext cx="172846" cy="8759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133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6670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64008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ounded Rectangle 192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re we done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1" grpId="0" animBg="1"/>
      <p:bldP spid="1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10                                0                               0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Yes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400800" y="4865132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0198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47244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29718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25146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562600" y="3962400"/>
            <a:ext cx="0" cy="1535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10                                0                               0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2667000" y="6248400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What path was followed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4832161" y="1808357"/>
            <a:ext cx="1829731" cy="2665141"/>
            <a:chOff x="1181098" y="1806498"/>
            <a:chExt cx="1829731" cy="2665141"/>
          </a:xfrm>
        </p:grpSpPr>
        <p:sp>
          <p:nvSpPr>
            <p:cNvPr id="204" name="Freeform 203"/>
            <p:cNvSpPr/>
            <p:nvPr/>
          </p:nvSpPr>
          <p:spPr>
            <a:xfrm>
              <a:off x="1204332" y="1806498"/>
              <a:ext cx="1806497" cy="2665141"/>
            </a:xfrm>
            <a:custGeom>
              <a:avLst/>
              <a:gdLst>
                <a:gd name="connsiteX0" fmla="*/ 301083 w 2653990"/>
                <a:gd name="connsiteY0" fmla="*/ 2642839 h 2642839"/>
                <a:gd name="connsiteX1" fmla="*/ 301083 w 2653990"/>
                <a:gd name="connsiteY1" fmla="*/ 2642839 h 2642839"/>
                <a:gd name="connsiteX2" fmla="*/ 501805 w 2653990"/>
                <a:gd name="connsiteY2" fmla="*/ 1940313 h 2642839"/>
                <a:gd name="connsiteX3" fmla="*/ 0 w 2653990"/>
                <a:gd name="connsiteY3" fmla="*/ 1237786 h 2642839"/>
                <a:gd name="connsiteX4" fmla="*/ 825190 w 2653990"/>
                <a:gd name="connsiteY4" fmla="*/ 691376 h 2642839"/>
                <a:gd name="connsiteX5" fmla="*/ 2653990 w 2653990"/>
                <a:gd name="connsiteY5" fmla="*/ 0 h 2642839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501805 w 825190"/>
                <a:gd name="connsiteY2" fmla="*/ 1248937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178419 w 825190"/>
                <a:gd name="connsiteY2" fmla="*/ 1538869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557561 w 1081668"/>
                <a:gd name="connsiteY0" fmla="*/ 1951463 h 1951463"/>
                <a:gd name="connsiteX1" fmla="*/ 557561 w 1081668"/>
                <a:gd name="connsiteY1" fmla="*/ 1951463 h 1951463"/>
                <a:gd name="connsiteX2" fmla="*/ 434897 w 1081668"/>
                <a:gd name="connsiteY2" fmla="*/ 1538869 h 1951463"/>
                <a:gd name="connsiteX3" fmla="*/ 0 w 1081668"/>
                <a:gd name="connsiteY3" fmla="*/ 791737 h 1951463"/>
                <a:gd name="connsiteX4" fmla="*/ 1081668 w 1081668"/>
                <a:gd name="connsiteY4" fmla="*/ 0 h 1951463"/>
                <a:gd name="connsiteX5" fmla="*/ 1059366 w 1081668"/>
                <a:gd name="connsiteY5" fmla="*/ 11151 h 1951463"/>
                <a:gd name="connsiteX0" fmla="*/ 1572322 w 2096429"/>
                <a:gd name="connsiteY0" fmla="*/ 1951463 h 1951463"/>
                <a:gd name="connsiteX1" fmla="*/ 1572322 w 2096429"/>
                <a:gd name="connsiteY1" fmla="*/ 1951463 h 1951463"/>
                <a:gd name="connsiteX2" fmla="*/ 1449658 w 2096429"/>
                <a:gd name="connsiteY2" fmla="*/ 1538869 h 1951463"/>
                <a:gd name="connsiteX3" fmla="*/ 1014761 w 2096429"/>
                <a:gd name="connsiteY3" fmla="*/ 791737 h 1951463"/>
                <a:gd name="connsiteX4" fmla="*/ 2096429 w 2096429"/>
                <a:gd name="connsiteY4" fmla="*/ 0 h 1951463"/>
                <a:gd name="connsiteX5" fmla="*/ 0 w 2096429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14761 w 1572322"/>
                <a:gd name="connsiteY3" fmla="*/ 791737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37063 w 1572322"/>
                <a:gd name="connsiteY3" fmla="*/ 747132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037063 w 1806497"/>
                <a:gd name="connsiteY3" fmla="*/ 747132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338146 w 1806497"/>
                <a:gd name="connsiteY3" fmla="*/ 602166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338146 w 2230244"/>
                <a:gd name="connsiteY3" fmla="*/ 657922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271239 w 2230244"/>
                <a:gd name="connsiteY3" fmla="*/ 613317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014761 w 1672683"/>
                <a:gd name="connsiteY0" fmla="*/ 2687443 h 2687443"/>
                <a:gd name="connsiteX1" fmla="*/ 1014761 w 1672683"/>
                <a:gd name="connsiteY1" fmla="*/ 2687443 h 2687443"/>
                <a:gd name="connsiteX2" fmla="*/ 1248936 w 1672683"/>
                <a:gd name="connsiteY2" fmla="*/ 2018371 h 2687443"/>
                <a:gd name="connsiteX3" fmla="*/ 713678 w 1672683"/>
                <a:gd name="connsiteY3" fmla="*/ 1293541 h 2687443"/>
                <a:gd name="connsiteX4" fmla="*/ 1672683 w 1672683"/>
                <a:gd name="connsiteY4" fmla="*/ 680224 h 2687443"/>
                <a:gd name="connsiteX5" fmla="*/ 0 w 1672683"/>
                <a:gd name="connsiteY5" fmla="*/ 0 h 2687443"/>
                <a:gd name="connsiteX0" fmla="*/ 1014761 w 1806497"/>
                <a:gd name="connsiteY0" fmla="*/ 2687443 h 2687443"/>
                <a:gd name="connsiteX1" fmla="*/ 1014761 w 1806497"/>
                <a:gd name="connsiteY1" fmla="*/ 2687443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304693 w 1806497"/>
                <a:gd name="connsiteY0" fmla="*/ 2620536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38507 w 1806497"/>
                <a:gd name="connsiteY0" fmla="*/ 264283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49658 w 1806497"/>
                <a:gd name="connsiteY0" fmla="*/ 255362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49658 w 1806497"/>
                <a:gd name="connsiteY0" fmla="*/ 255362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6497" h="2665141">
                  <a:moveTo>
                    <a:pt x="1449658" y="2553628"/>
                  </a:moveTo>
                  <a:cubicBezTo>
                    <a:pt x="1505414" y="2691160"/>
                    <a:pt x="1427356" y="2416097"/>
                    <a:pt x="1483112" y="2665141"/>
                  </a:cubicBezTo>
                  <a:lnTo>
                    <a:pt x="1248936" y="2018371"/>
                  </a:lnTo>
                  <a:lnTo>
                    <a:pt x="713678" y="1293541"/>
                  </a:lnTo>
                  <a:lnTo>
                    <a:pt x="1806497" y="591014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1" flipV="1">
              <a:off x="1181098" y="1806498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Up Arrow 205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36564" y="1828800"/>
            <a:ext cx="2635436" cy="2667000"/>
            <a:chOff x="1936564" y="1828800"/>
            <a:chExt cx="2635436" cy="2667000"/>
          </a:xfrm>
        </p:grpSpPr>
        <p:cxnSp>
          <p:nvCxnSpPr>
            <p:cNvPr id="7" name="Straight Connector 6"/>
            <p:cNvCxnSpPr>
              <a:stCxn id="195" idx="0"/>
            </p:cNvCxnSpPr>
            <p:nvPr/>
          </p:nvCxnSpPr>
          <p:spPr>
            <a:xfrm flipH="1" flipV="1">
              <a:off x="2514600" y="3962400"/>
              <a:ext cx="152400" cy="5334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1936564" y="3048000"/>
              <a:ext cx="578036" cy="9144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1936564" y="2546164"/>
              <a:ext cx="775073" cy="51491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2971800" y="1884558"/>
              <a:ext cx="1447800" cy="553842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267200" y="1828800"/>
              <a:ext cx="304800" cy="99691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5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6" grpId="0" animBg="1"/>
      <p:bldP spid="2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 be the leaf nodes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Increment the value stored at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Keep repeating </a:t>
                </a:r>
                <a:r>
                  <a:rPr lang="en-US" sz="2000" dirty="0" smtClean="0"/>
                  <a:t>the following </a:t>
                </a:r>
                <a:r>
                  <a:rPr lang="en-US" sz="2000" b="1" dirty="0" smtClean="0"/>
                  <a:t>step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as long as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) &lt;&gt;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Move up by one step simultaneously from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v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-  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 smtClean="0"/>
                  <a:t>is </a:t>
                </a:r>
                <a:r>
                  <a:rPr lang="en-US" sz="2000" b="1" dirty="0" smtClean="0"/>
                  <a:t>left child </a:t>
                </a:r>
                <a:r>
                  <a:rPr lang="en-US" sz="2000" dirty="0" smtClean="0"/>
                  <a:t>of its parent, increment value stored in sibling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-   If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/>
                  <a:t>is </a:t>
                </a:r>
                <a:r>
                  <a:rPr lang="en-US" sz="2000" b="1" dirty="0" smtClean="0"/>
                  <a:t>right </a:t>
                </a:r>
                <a:r>
                  <a:rPr lang="en-US" sz="2000" b="1" dirty="0"/>
                  <a:t>child </a:t>
                </a:r>
                <a:r>
                  <a:rPr lang="en-US" sz="2000" dirty="0"/>
                  <a:t>of its parent, increment </a:t>
                </a:r>
                <a:r>
                  <a:rPr lang="en-US" sz="2000" dirty="0" smtClean="0"/>
                  <a:t>value stored in sibling </a:t>
                </a:r>
                <a:r>
                  <a:rPr lang="en-US" sz="2000" dirty="0"/>
                  <a:t>of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Executing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Report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 smtClean="0"/>
                  <a:t> be the leaf nodes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al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ym typeface="Wingdings" pitchFamily="2" charset="2"/>
                  </a:rPr>
                  <a:t>Keep moving up from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 smtClean="0"/>
                  <a:t>and keep adding the value of all the nodes on the path to the root to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val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Return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val</a:t>
                </a:r>
                <a:r>
                  <a:rPr lang="en-US" sz="2000" b="1" dirty="0"/>
                  <a:t>.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343400"/>
            <a:ext cx="64008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an efficient implementation of the tree data structure for these two algorithms?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5791200"/>
            <a:ext cx="49530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Realize that it was a </a:t>
            </a:r>
            <a:r>
              <a:rPr lang="en-US" b="1" dirty="0" smtClean="0">
                <a:solidFill>
                  <a:srgbClr val="7030A0"/>
                </a:solidFill>
              </a:rPr>
              <a:t>complete </a:t>
            </a:r>
            <a:r>
              <a:rPr lang="en-US" b="1" dirty="0" smtClean="0">
                <a:solidFill>
                  <a:schemeClr val="tx1"/>
                </a:solidFill>
              </a:rPr>
              <a:t>binary tree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9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Exploiting complete binary tree structure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smtClean="0"/>
                  <a:t>Data structure: 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An array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size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Copy the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into   ??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800" dirty="0" smtClean="0"/>
                  <a:t>=  ??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check if a node is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r="-963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1                                                                     2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3                               4                                  5                              6 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7               8               9              10               11            12             13              14 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15    16    17     18    19    20    21     22    23    24     25     26   27    28     29     30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r>
                  <a:rPr lang="en-US" dirty="0" smtClean="0"/>
                  <a:t>[(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87" t="-8197" r="-6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]…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05" t="-8197" r="-48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75156" y="6062546"/>
            <a:ext cx="36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child </a:t>
            </a:r>
            <a:r>
              <a:rPr lang="en-US" dirty="0"/>
              <a:t>or </a:t>
            </a:r>
            <a:r>
              <a:rPr lang="en-US" b="1" dirty="0"/>
              <a:t>right child </a:t>
            </a:r>
            <a:r>
              <a:rPr lang="en-US" dirty="0"/>
              <a:t>of its parent ?</a:t>
            </a:r>
          </a:p>
        </p:txBody>
      </p:sp>
    </p:spTree>
    <p:extLst>
      <p:ext uri="{BB962C8B-B14F-4D97-AF65-F5344CB8AC3E}">
        <p14:creationId xmlns:p14="http://schemas.microsoft.com/office/powerpoint/2010/main" val="424234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Multi-increment</a:t>
            </a:r>
          </a:p>
        </p:txBody>
      </p:sp>
    </p:spTree>
    <p:extLst>
      <p:ext uri="{BB962C8B-B14F-4D97-AF65-F5344CB8AC3E}">
        <p14:creationId xmlns:p14="http://schemas.microsoft.com/office/powerpoint/2010/main" val="41889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Exploiting complete binary tree structure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smtClean="0"/>
                  <a:t>Data structure: 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An array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size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Copy the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into   ??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800" dirty="0" smtClean="0"/>
                  <a:t>=  ??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check if a node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1                                                                     2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3                               4                                  5                              6 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7               8               9              10               11            12             13              14 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15    16    17     18    19    20    21     22    23    24     25     26   27    28     29     30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r>
                  <a:rPr lang="en-US" dirty="0" smtClean="0"/>
                  <a:t>[(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87" t="-8197" r="-6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]…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05" t="-8197" r="-48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75156" y="6062546"/>
            <a:ext cx="36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child </a:t>
            </a:r>
            <a:r>
              <a:rPr lang="en-US" dirty="0"/>
              <a:t>or </a:t>
            </a:r>
            <a:r>
              <a:rPr lang="en-US" b="1" dirty="0"/>
              <a:t>right child </a:t>
            </a:r>
            <a:r>
              <a:rPr lang="en-US" dirty="0"/>
              <a:t>of its parent ?</a:t>
            </a:r>
          </a:p>
        </p:txBody>
      </p:sp>
    </p:spTree>
    <p:extLst>
      <p:ext uri="{BB962C8B-B14F-4D97-AF65-F5344CB8AC3E}">
        <p14:creationId xmlns:p14="http://schemas.microsoft.com/office/powerpoint/2010/main" val="342520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>
                    <a:solidFill>
                      <a:srgbClr val="7030A0"/>
                    </a:solidFill>
                  </a:rPr>
                  <a:t>MultiIncrement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/>
                  <a:t>,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 smtClean="0"/>
                  <a:t>,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MultiIncrement(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+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 smtClean="0"/>
                  <a:t>If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If</a:t>
                </a:r>
                <a:r>
                  <a:rPr lang="en-US" sz="2000" dirty="0" smtClean="0"/>
                  <a:t>(     …      )       …          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       …      </a:t>
                </a:r>
                <a:r>
                  <a:rPr lang="en-US" sz="2000" dirty="0" smtClean="0">
                    <a:sym typeface="Wingdings" pitchFamily="2" charset="2"/>
                  </a:rPr>
                  <a:t>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</a:t>
                </a:r>
                <a:r>
                  <a:rPr lang="en-US" sz="2000" b="1" dirty="0" smtClean="0"/>
                  <a:t> If</a:t>
                </a:r>
                <a:r>
                  <a:rPr lang="en-US" sz="2000" dirty="0" smtClean="0"/>
                  <a:t>(     …      )   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…       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                </a:t>
                </a:r>
                <a:r>
                  <a:rPr lang="en-US" sz="2000" dirty="0" smtClean="0">
                    <a:sym typeface="Wingdings" pitchFamily="2" charset="2"/>
                  </a:rPr>
                  <a:t>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811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&lt;&gt;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16211" y="41910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11" y="4191000"/>
                <a:ext cx="7841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31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1401" y="4507468"/>
                <a:ext cx="7889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01" y="4507468"/>
                <a:ext cx="7889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26" t="-8197" r="-13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1984" y="4191000"/>
                <a:ext cx="963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84" y="4191000"/>
                <a:ext cx="9637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031" t="-8333" r="-10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075" y="4202668"/>
                <a:ext cx="963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75" y="4202668"/>
                <a:ext cx="9637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696" t="-8197" r="-107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27265" y="4495800"/>
                <a:ext cx="9685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65" y="4495800"/>
                <a:ext cx="9685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660" t="-8333" r="-10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4507468"/>
                <a:ext cx="9685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07468"/>
                <a:ext cx="9685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696" t="-8197" r="-113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animBg="1"/>
      <p:bldP spid="2" grpId="0" animBg="1"/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 smtClean="0">
                    <a:sym typeface="Wingdings" pitchFamily="2" charset="2"/>
                  </a:rPr>
                  <a:t> +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return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&gt;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3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70C0"/>
                </a:solidFill>
              </a:rPr>
              <a:t> solution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Multi-Increment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exists a data structure of size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maintaining a sequence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</a:t>
                </a:r>
                <a:r>
                  <a:rPr lang="en-US" sz="2000" b="1" dirty="0"/>
                  <a:t>=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≺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 smtClean="0"/>
                  <a:t>() and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 smtClean="0"/>
                  <a:t>() operation takes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time.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38106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:r>
                  <a:rPr lang="en-US" sz="1800" dirty="0" smtClean="0"/>
                  <a:t>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AIM: </a:t>
                </a:r>
              </a:p>
              <a:p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19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Efficient dynamic range minima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b="1" dirty="0" smtClean="0"/>
                  <a:t>to store </a:t>
                </a:r>
                <a:r>
                  <a:rPr lang="en-US" sz="1800" dirty="0" smtClean="0"/>
                  <a:t>at internal nodes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perform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How to perform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Make sincere attempts to solve the problem. We shall discuss it in next class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625" r="-519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2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 efficiently :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initial sequence be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After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 smtClean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 smtClean="0"/>
                  <a:t>),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 smtClean="0"/>
                  <a:t>becomes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Trivial </a:t>
                </a:r>
                <a:r>
                  <a:rPr lang="en-US" sz="1800" dirty="0" smtClean="0"/>
                  <a:t>solution discussed in the last class :</a:t>
                </a:r>
              </a:p>
              <a:p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 per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 </a:t>
                </a:r>
                <a:endParaRPr lang="en-US" sz="1800" dirty="0"/>
              </a:p>
              <a:p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/>
                  <a:t>time  per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0" y="28956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5638800"/>
            <a:ext cx="23622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Towards efficient solution of Problem </a:t>
            </a:r>
            <a:r>
              <a:rPr lang="en-US" sz="3200" b="1" dirty="0">
                <a:solidFill>
                  <a:srgbClr val="7030A0"/>
                </a:solidFill>
              </a:rPr>
              <a:t>1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Explore ways to maintain sequence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implicitly</a:t>
                </a:r>
                <a:r>
                  <a:rPr lang="en-US" sz="2000" dirty="0" smtClean="0"/>
                  <a:t>  such that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 smtClean="0"/>
                  <a:t>) is efficient.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is efficient too.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Main hurdle: </a:t>
                </a:r>
                <a:r>
                  <a:rPr lang="en-US" sz="2000" dirty="0" smtClean="0"/>
                  <a:t>To perform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efficiently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Assumption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:</a:t>
                </a:r>
                <a:r>
                  <a:rPr lang="en-US" sz="2000" dirty="0"/>
                  <a:t>  without loss of generality assume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power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19600" y="2362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8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 </a:t>
            </a:r>
            <a:r>
              <a:rPr lang="en-US" u="sng" dirty="0" smtClean="0">
                <a:solidFill>
                  <a:srgbClr val="7030A0"/>
                </a:solidFill>
              </a:rPr>
              <a:t>systematic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Journey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/>
              <a:t>to the </a:t>
            </a:r>
            <a:r>
              <a:rPr lang="en-US" dirty="0" smtClean="0">
                <a:solidFill>
                  <a:srgbClr val="002060"/>
                </a:solidFill>
              </a:rPr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motivating</a:t>
            </a:r>
            <a:r>
              <a:rPr lang="en-US" sz="3200" b="1" dirty="0" smtClean="0"/>
              <a:t> problem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53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 smtClean="0"/>
                  <a:t>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Can we have a </a:t>
                </a:r>
                <a:r>
                  <a:rPr lang="en-US" sz="2000" u="sng" dirty="0" smtClean="0"/>
                  <a:t>small set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 smtClean="0"/>
                  <a:t>of numbers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Every number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 smtClean="0"/>
                  <a:t>can be expressed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 =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|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smtClean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53001"/>
              </a:xfrm>
              <a:blipFill rotWithShape="1">
                <a:blip r:embed="rId2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30435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021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888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445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1 0 0 0 0 0 0  0 0 0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08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1 0 0 1 0 1 1  0 0 1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8974" r="-392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Ribbon 10"/>
          <p:cNvSpPr/>
          <p:nvPr/>
        </p:nvSpPr>
        <p:spPr>
          <a:xfrm>
            <a:off x="6096000" y="3128641"/>
            <a:ext cx="3048000" cy="12147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it is too trivial, try to answer the problem of next slide.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1822" y="228600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</a:t>
            </a:r>
            <a:r>
              <a:rPr lang="en-US" sz="2000" b="1" u="sng" dirty="0" smtClean="0"/>
              <a:t>sum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8044" y="2286000"/>
            <a:ext cx="3012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 </a:t>
            </a:r>
            <a:r>
              <a:rPr lang="en-US" sz="2000" b="1" u="sng" dirty="0"/>
              <a:t>a few</a:t>
            </a:r>
            <a:r>
              <a:rPr lang="en-US" sz="2000" dirty="0"/>
              <a:t> numbers from </a:t>
            </a:r>
            <a:r>
              <a:rPr lang="en-US" sz="2000" b="1" dirty="0">
                <a:solidFill>
                  <a:srgbClr val="7030A0"/>
                </a:solidFill>
              </a:rPr>
              <a:t>X 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679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Extension </a:t>
            </a:r>
            <a:r>
              <a:rPr lang="en-US" sz="3200" b="1" dirty="0" smtClean="0"/>
              <a:t>to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Can </a:t>
                </a:r>
                <a:r>
                  <a:rPr lang="en-US" sz="2000" dirty="0"/>
                  <a:t>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 smtClean="0"/>
                  <a:t>intervals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interval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</a:t>
                </a:r>
                <a:r>
                  <a:rPr lang="en-US" sz="2000" dirty="0" smtClean="0"/>
                  <a:t>expressed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852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6312" y="22098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</a:t>
            </a:r>
            <a:r>
              <a:rPr lang="en-US" sz="2000" b="1" u="sng" dirty="0" smtClean="0"/>
              <a:t>union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88196" y="2209800"/>
            <a:ext cx="292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u="sng" dirty="0"/>
              <a:t>a few </a:t>
            </a:r>
            <a:r>
              <a:rPr lang="en-US" sz="2000" b="1" dirty="0"/>
              <a:t>intervals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7030A0"/>
                </a:solidFill>
              </a:rPr>
              <a:t>X </a:t>
            </a:r>
            <a:r>
              <a:rPr lang="en-US" sz="2000" dirty="0" smtClean="0"/>
              <a:t>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/>
      <p:bldP spid="29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2438400" y="2057401"/>
            <a:ext cx="38862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b="1" dirty="0" smtClean="0">
                <a:solidFill>
                  <a:srgbClr val="7030A0"/>
                </a:solidFill>
              </a:rPr>
              <a:t>inspiration</a:t>
            </a:r>
            <a:r>
              <a:rPr lang="en-US" dirty="0" smtClean="0">
                <a:solidFill>
                  <a:schemeClr val="tx1"/>
                </a:solidFill>
              </a:rPr>
              <a:t> from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previous problem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How to express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 smtClean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8" grpId="0"/>
      <p:bldP spid="76" grpId="0"/>
      <p:bldP spid="77" grpId="0"/>
      <p:bldP spid="78" grpId="0"/>
      <p:bldP spid="5" grpId="0" animBg="1"/>
      <p:bldP spid="5" grpId="1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11845</TotalTime>
  <Words>4522</Words>
  <Application>Microsoft Office PowerPoint</Application>
  <PresentationFormat>On-screen Show (4:3)</PresentationFormat>
  <Paragraphs>567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 Structures and Algorithms (CS210A) Semester I – 2014-15</vt:lpstr>
      <vt:lpstr>Two interesting problems on sequences</vt:lpstr>
      <vt:lpstr>Problem 1</vt:lpstr>
      <vt:lpstr>Problem 1</vt:lpstr>
      <vt:lpstr>Towards efficient solution of Problem 1</vt:lpstr>
      <vt:lpstr>A systematic Journey  to the solution </vt:lpstr>
      <vt:lpstr>A motivating problem </vt:lpstr>
      <vt:lpstr>Extension to intervals </vt:lpstr>
      <vt:lpstr>Extension to intervals </vt:lpstr>
      <vt:lpstr>Extension to intervals </vt:lpstr>
      <vt:lpstr>Extension to intervals </vt:lpstr>
      <vt:lpstr>Extension to intervals </vt:lpstr>
      <vt:lpstr>Extension to intervals </vt:lpstr>
      <vt:lpstr>Extension to intervals</vt:lpstr>
      <vt:lpstr>Extension to intervals</vt:lpstr>
      <vt:lpstr>Extension to intervals</vt:lpstr>
      <vt:lpstr>PowerPoint Presentation</vt:lpstr>
      <vt:lpstr>Which data structure emerges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Multi-Increment(i, j, ∆) efficiently</vt:lpstr>
      <vt:lpstr>Executing Report(i) efficiently</vt:lpstr>
      <vt:lpstr>Exploiting complete binary tree structure</vt:lpstr>
      <vt:lpstr>Exploiting complete binary tree structure</vt:lpstr>
      <vt:lpstr>MultiIncrement(i, j, ∆)</vt:lpstr>
      <vt:lpstr>Report(i)</vt:lpstr>
      <vt:lpstr>The solution of Multi-Increment Problem</vt:lpstr>
      <vt:lpstr>Problem 2</vt:lpstr>
      <vt:lpstr>Problem 2</vt:lpstr>
      <vt:lpstr>Efficient dynamic range minima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1168</cp:revision>
  <dcterms:created xsi:type="dcterms:W3CDTF">2011-12-03T04:13:03Z</dcterms:created>
  <dcterms:modified xsi:type="dcterms:W3CDTF">2016-03-15T05:48:33Z</dcterms:modified>
</cp:coreProperties>
</file>