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408" r:id="rId2"/>
    <p:sldId id="405" r:id="rId3"/>
    <p:sldId id="407" r:id="rId4"/>
    <p:sldId id="383" r:id="rId5"/>
    <p:sldId id="433" r:id="rId6"/>
    <p:sldId id="434" r:id="rId7"/>
    <p:sldId id="419" r:id="rId8"/>
    <p:sldId id="384" r:id="rId9"/>
    <p:sldId id="418" r:id="rId10"/>
    <p:sldId id="373" r:id="rId11"/>
    <p:sldId id="421" r:id="rId12"/>
    <p:sldId id="422" r:id="rId13"/>
    <p:sldId id="435" r:id="rId14"/>
    <p:sldId id="423" r:id="rId15"/>
    <p:sldId id="424" r:id="rId16"/>
    <p:sldId id="425" r:id="rId17"/>
    <p:sldId id="426" r:id="rId18"/>
    <p:sldId id="427" r:id="rId19"/>
    <p:sldId id="429" r:id="rId20"/>
    <p:sldId id="430" r:id="rId21"/>
    <p:sldId id="440" r:id="rId22"/>
    <p:sldId id="438" r:id="rId23"/>
    <p:sldId id="437" r:id="rId24"/>
    <p:sldId id="439" r:id="rId25"/>
    <p:sldId id="431" r:id="rId26"/>
    <p:sldId id="432" r:id="rId27"/>
    <p:sldId id="442" r:id="rId28"/>
    <p:sldId id="444" r:id="rId29"/>
    <p:sldId id="447" r:id="rId30"/>
    <p:sldId id="445" r:id="rId31"/>
    <p:sldId id="44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.png"/><Relationship Id="rId5" Type="http://schemas.openxmlformats.org/officeDocument/2006/relationships/image" Target="../media/image110.png"/><Relationship Id="rId10" Type="http://schemas.openxmlformats.org/officeDocument/2006/relationships/image" Target="../media/image10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3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31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Magical applications</a:t>
            </a:r>
            <a:r>
              <a:rPr lang="en-US" sz="1800" b="1" dirty="0" smtClean="0">
                <a:solidFill>
                  <a:schemeClr val="tx1"/>
                </a:solidFill>
              </a:rPr>
              <a:t> of </a:t>
            </a:r>
            <a:r>
              <a:rPr lang="en-US" sz="1800" b="1" dirty="0" smtClean="0">
                <a:solidFill>
                  <a:srgbClr val="0070C0"/>
                </a:solidFill>
              </a:rPr>
              <a:t>Binary trees </a:t>
            </a:r>
            <a:r>
              <a:rPr lang="en-US" sz="1800" b="1" dirty="0" smtClean="0">
                <a:solidFill>
                  <a:schemeClr val="tx1"/>
                </a:solidFill>
              </a:rPr>
              <a:t>-II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Dynamic Range Minima </a:t>
            </a:r>
            <a:r>
              <a:rPr lang="en-US" sz="3200" b="1" dirty="0" smtClean="0"/>
              <a:t>Problem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/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600" dirty="0"/>
                  <a:t>Let the initial sequence be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=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 smtClean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 smtClean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 smtClean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 smtClean="0"/>
                  <a:t> returns 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 smtClean="0"/>
                  <a:t>)   update </a:t>
                </a:r>
                <a:r>
                  <a:rPr lang="en-US" sz="1600" b="1" dirty="0"/>
                  <a:t>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/>
                  <a:t>to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returns</a:t>
                </a:r>
              </a:p>
              <a:p>
                <a:pPr marL="0" indent="0">
                  <a:buNone/>
                </a:pPr>
                <a:r>
                  <a:rPr lang="en-US" sz="16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returns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3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657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14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12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600" dirty="0" smtClean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49</a:t>
                </a:r>
                <a:r>
                  <a:rPr lang="en-US" sz="1600" dirty="0"/>
                  <a:t>,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600" dirty="0" smtClean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21</a:t>
                </a:r>
                <a:r>
                  <a:rPr lang="en-US" sz="1600" dirty="0"/>
                  <a:t>, 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322</a:t>
                </a:r>
                <a:r>
                  <a:rPr lang="en-US" sz="1600" dirty="0"/>
                  <a:t>,  </a:t>
                </a:r>
                <a:r>
                  <a:rPr lang="en-US" sz="16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3655168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3283" y="4462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3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9147" y="4785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3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638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4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5943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12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Dynamic Range Minima </a:t>
            </a:r>
            <a:r>
              <a:rPr lang="en-US" sz="3200" b="1" dirty="0" smtClean="0"/>
              <a:t>Problem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</a:p>
              <a:p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19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657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any interval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 can be expressed as </a:t>
                </a:r>
                <a:r>
                  <a:rPr lang="en-US" sz="2000" b="1" dirty="0"/>
                  <a:t>union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basic intervals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dynamic range minima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Question:</a:t>
            </a:r>
            <a:r>
              <a:rPr lang="en-US" sz="1600" dirty="0" smtClean="0"/>
              <a:t> What should be stored in an internal node 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?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Answer: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minimum</a:t>
            </a:r>
            <a:r>
              <a:rPr lang="en-US" sz="1600" dirty="0" smtClean="0"/>
              <a:t> value stored in </a:t>
            </a:r>
            <a:r>
              <a:rPr lang="en-US" sz="1600" b="1" dirty="0" err="1" smtClean="0"/>
              <a:t>subtree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820957" y="5867400"/>
            <a:ext cx="236064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9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dynamic range minima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 smtClean="0">
                <a:solidFill>
                  <a:srgbClr val="7030A0"/>
                </a:solidFill>
              </a:rPr>
              <a:t>Report-Min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2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10</a:t>
            </a:r>
            <a:r>
              <a:rPr lang="en-US" sz="2000" b="1" dirty="0" smtClean="0"/>
              <a:t>) </a:t>
            </a:r>
            <a:r>
              <a:rPr lang="en-US" sz="2000" b="1" dirty="0"/>
              <a:t>?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18010" y="1827312"/>
            <a:ext cx="2653990" cy="2666629"/>
            <a:chOff x="1918010" y="1827312"/>
            <a:chExt cx="2653990" cy="2666629"/>
          </a:xfrm>
        </p:grpSpPr>
        <p:grpSp>
          <p:nvGrpSpPr>
            <p:cNvPr id="163" name="Group 162"/>
            <p:cNvGrpSpPr/>
            <p:nvPr/>
          </p:nvGrpSpPr>
          <p:grpSpPr>
            <a:xfrm>
              <a:off x="1918010" y="1827312"/>
              <a:ext cx="2653990" cy="2666629"/>
              <a:chOff x="1918010" y="1827312"/>
              <a:chExt cx="2653990" cy="266662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1918010" y="2542478"/>
                <a:ext cx="825190" cy="1951463"/>
              </a:xfrm>
              <a:custGeom>
                <a:avLst/>
                <a:gdLst>
                  <a:gd name="connsiteX0" fmla="*/ 301083 w 2653990"/>
                  <a:gd name="connsiteY0" fmla="*/ 2642839 h 2642839"/>
                  <a:gd name="connsiteX1" fmla="*/ 301083 w 2653990"/>
                  <a:gd name="connsiteY1" fmla="*/ 2642839 h 2642839"/>
                  <a:gd name="connsiteX2" fmla="*/ 501805 w 2653990"/>
                  <a:gd name="connsiteY2" fmla="*/ 1940313 h 2642839"/>
                  <a:gd name="connsiteX3" fmla="*/ 0 w 2653990"/>
                  <a:gd name="connsiteY3" fmla="*/ 1237786 h 2642839"/>
                  <a:gd name="connsiteX4" fmla="*/ 825190 w 2653990"/>
                  <a:gd name="connsiteY4" fmla="*/ 691376 h 2642839"/>
                  <a:gd name="connsiteX5" fmla="*/ 2653990 w 2653990"/>
                  <a:gd name="connsiteY5" fmla="*/ 0 h 2642839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8 w 825190"/>
                  <a:gd name="connsiteY5" fmla="*/ 11151 h 1951463"/>
                  <a:gd name="connsiteX0" fmla="*/ 301083 w 2676293"/>
                  <a:gd name="connsiteY0" fmla="*/ 2653990 h 2653990"/>
                  <a:gd name="connsiteX1" fmla="*/ 301083 w 2676293"/>
                  <a:gd name="connsiteY1" fmla="*/ 2653990 h 2653990"/>
                  <a:gd name="connsiteX2" fmla="*/ 501805 w 2676293"/>
                  <a:gd name="connsiteY2" fmla="*/ 1951464 h 2653990"/>
                  <a:gd name="connsiteX3" fmla="*/ 0 w 2676293"/>
                  <a:gd name="connsiteY3" fmla="*/ 1248937 h 2653990"/>
                  <a:gd name="connsiteX4" fmla="*/ 825190 w 2676293"/>
                  <a:gd name="connsiteY4" fmla="*/ 702527 h 2653990"/>
                  <a:gd name="connsiteX5" fmla="*/ 2676293 w 2676293"/>
                  <a:gd name="connsiteY5" fmla="*/ 0 h 2653990"/>
                  <a:gd name="connsiteX0" fmla="*/ 301083 w 825190"/>
                  <a:gd name="connsiteY0" fmla="*/ 1951463 h 1951463"/>
                  <a:gd name="connsiteX1" fmla="*/ 301083 w 825190"/>
                  <a:gd name="connsiteY1" fmla="*/ 1951463 h 1951463"/>
                  <a:gd name="connsiteX2" fmla="*/ 501805 w 825190"/>
                  <a:gd name="connsiteY2" fmla="*/ 1248937 h 1951463"/>
                  <a:gd name="connsiteX3" fmla="*/ 0 w 825190"/>
                  <a:gd name="connsiteY3" fmla="*/ 546410 h 1951463"/>
                  <a:gd name="connsiteX4" fmla="*/ 825190 w 825190"/>
                  <a:gd name="connsiteY4" fmla="*/ 0 h 1951463"/>
                  <a:gd name="connsiteX5" fmla="*/ 802889 w 825190"/>
                  <a:gd name="connsiteY5" fmla="*/ 33454 h 195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190" h="1951463">
                    <a:moveTo>
                      <a:pt x="301083" y="1951463"/>
                    </a:moveTo>
                    <a:lnTo>
                      <a:pt x="301083" y="1951463"/>
                    </a:lnTo>
                    <a:lnTo>
                      <a:pt x="501805" y="1248937"/>
                    </a:lnTo>
                    <a:lnTo>
                      <a:pt x="0" y="546410"/>
                    </a:lnTo>
                    <a:lnTo>
                      <a:pt x="825190" y="0"/>
                    </a:lnTo>
                    <a:lnTo>
                      <a:pt x="802889" y="33454"/>
                    </a:lnTo>
                  </a:path>
                </a:pathLst>
              </a:cu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4267200" y="1827312"/>
                <a:ext cx="304800" cy="153888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120" idx="6"/>
            </p:cNvCxnSpPr>
            <p:nvPr/>
          </p:nvCxnSpPr>
          <p:spPr>
            <a:xfrm flipV="1">
              <a:off x="2971800" y="1904256"/>
              <a:ext cx="1463581" cy="534144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dynamic range minima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                  </a:t>
            </a:r>
            <a:r>
              <a:rPr lang="en-US" sz="2000" b="1" dirty="0"/>
              <a:t>How to do </a:t>
            </a:r>
            <a:r>
              <a:rPr lang="en-US" sz="2000" b="1" dirty="0" smtClean="0">
                <a:solidFill>
                  <a:srgbClr val="7030A0"/>
                </a:solidFill>
              </a:rPr>
              <a:t>Report-Min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2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10</a:t>
            </a:r>
            <a:r>
              <a:rPr lang="en-US" sz="2000" b="1" dirty="0" smtClean="0"/>
              <a:t>) </a:t>
            </a:r>
            <a:r>
              <a:rPr lang="en-US" sz="2000" b="1" dirty="0"/>
              <a:t>?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30" name="TextBox 12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31" name="Right Arrow Callout 13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572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800" y="1828800"/>
            <a:ext cx="1600200" cy="2667000"/>
            <a:chOff x="4876800" y="1828800"/>
            <a:chExt cx="1600200" cy="2667000"/>
          </a:xfrm>
        </p:grpSpPr>
        <p:cxnSp>
          <p:nvCxnSpPr>
            <p:cNvPr id="197" name="Straight Arrow Connector 196"/>
            <p:cNvCxnSpPr/>
            <p:nvPr/>
          </p:nvCxnSpPr>
          <p:spPr>
            <a:xfrm flipH="1" flipV="1">
              <a:off x="4876800" y="1828800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3417" y="1904256"/>
              <a:ext cx="1432020" cy="426381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64" idx="0"/>
            </p:cNvCxnSpPr>
            <p:nvPr/>
          </p:nvCxnSpPr>
          <p:spPr>
            <a:xfrm flipV="1">
              <a:off x="5637243" y="2546163"/>
              <a:ext cx="83975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06" idx="5"/>
              <a:endCxn id="90" idx="0"/>
            </p:cNvCxnSpPr>
            <p:nvPr/>
          </p:nvCxnSpPr>
          <p:spPr>
            <a:xfrm>
              <a:off x="5746563" y="3308163"/>
              <a:ext cx="349437" cy="5018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78" idx="0"/>
            </p:cNvCxnSpPr>
            <p:nvPr/>
          </p:nvCxnSpPr>
          <p:spPr>
            <a:xfrm flipH="1">
              <a:off x="5867400" y="4070163"/>
              <a:ext cx="168182" cy="425637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0" name="TextBox 139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9884" y="5105400"/>
            <a:ext cx="3899916" cy="381000"/>
            <a:chOff x="2119884" y="5105400"/>
            <a:chExt cx="3899916" cy="381000"/>
          </a:xfrm>
        </p:grpSpPr>
        <p:sp>
          <p:nvSpPr>
            <p:cNvPr id="201" name="Up Arrow 200"/>
            <p:cNvSpPr/>
            <p:nvPr/>
          </p:nvSpPr>
          <p:spPr>
            <a:xfrm>
              <a:off x="21198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Up Arrow 201"/>
            <p:cNvSpPr/>
            <p:nvPr/>
          </p:nvSpPr>
          <p:spPr>
            <a:xfrm>
              <a:off x="5777484" y="5105400"/>
              <a:ext cx="242316" cy="3810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Oval 192"/>
          <p:cNvSpPr/>
          <p:nvPr/>
        </p:nvSpPr>
        <p:spPr>
          <a:xfrm>
            <a:off x="25146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656043" y="3048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027643" y="38100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13443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57400" y="4495800"/>
            <a:ext cx="306357" cy="3164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Brace 205"/>
          <p:cNvSpPr/>
          <p:nvPr/>
        </p:nvSpPr>
        <p:spPr>
          <a:xfrm rot="5400000">
            <a:off x="3891778" y="3667802"/>
            <a:ext cx="385622" cy="32608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5" grpId="0" animBg="1"/>
      <p:bldP spid="196" grpId="0" animBg="1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for dynamic range </a:t>
            </a:r>
            <a:r>
              <a:rPr lang="en-US" sz="3200" b="1" dirty="0" smtClean="0"/>
              <a:t>minima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1600" b="1" dirty="0" smtClean="0"/>
                  <a:t>Data structure: </a:t>
                </a:r>
                <a:r>
                  <a:rPr lang="en-US" sz="1600" b="1" dirty="0"/>
                  <a:t> </a:t>
                </a:r>
                <a:r>
                  <a:rPr lang="en-US" sz="1600" dirty="0" smtClean="0"/>
                  <a:t>An array </a:t>
                </a:r>
                <a:r>
                  <a:rPr lang="en-US" sz="1600" b="1" dirty="0" smtClean="0"/>
                  <a:t>A</a:t>
                </a:r>
                <a:r>
                  <a:rPr lang="en-US" sz="1600" dirty="0" smtClean="0"/>
                  <a:t> of size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Copy the sequence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600" dirty="0"/>
                  <a:t> </a:t>
                </a:r>
                <a:r>
                  <a:rPr lang="en-US" sz="1600" b="1" dirty="0"/>
                  <a:t>=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≺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into   ??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600" dirty="0" smtClean="0"/>
                  <a:t>=  ??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How to check if a node is left child or right child of its parent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1                                                                     2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3                               4                                  5                              6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7               8               9              10               11            12             13              14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15    16    17     18    19    20    21     22    23    24     25     26   27    28     29     30 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A</a:t>
                </a:r>
                <a:r>
                  <a:rPr lang="en-US" sz="1600" dirty="0" smtClean="0"/>
                  <a:t>[(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/>
                  <a:t>]</a:t>
                </a:r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07" y="5909846"/>
                <a:ext cx="137896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12" t="-5357" r="-442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A</a:t>
                </a:r>
                <a:r>
                  <a:rPr lang="en-US" sz="1600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 smtClean="0"/>
                  <a:t>]…</a:t>
                </a:r>
                <a:r>
                  <a:rPr lang="en-US" sz="1600" b="1" dirty="0"/>
                  <a:t>A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1600" dirty="0" smtClean="0"/>
                  <a:t>]</a:t>
                </a:r>
                <a:endParaRPr lang="en-US" sz="16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562600"/>
                <a:ext cx="189853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608" t="-5455" r="-25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40" name="TextBox 139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4     14      9     17    23    21     29    91     37    25     8      33      2     67    11   44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141" name="Right Arrow Callout 140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374714" y="3810000"/>
            <a:ext cx="6740190" cy="381000"/>
            <a:chOff x="1374714" y="3810000"/>
            <a:chExt cx="6740190" cy="381000"/>
          </a:xfrm>
        </p:grpSpPr>
        <p:sp>
          <p:nvSpPr>
            <p:cNvPr id="144" name="TextBox 143"/>
            <p:cNvSpPr txBox="1"/>
            <p:nvPr/>
          </p:nvSpPr>
          <p:spPr>
            <a:xfrm>
              <a:off x="13747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86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626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0770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991496" y="3810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25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436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8580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696200" y="3821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11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831914" y="3048000"/>
            <a:ext cx="5711886" cy="369332"/>
            <a:chOff x="1831914" y="3048000"/>
            <a:chExt cx="5711886" cy="369332"/>
          </a:xfrm>
        </p:grpSpPr>
        <p:sp>
          <p:nvSpPr>
            <p:cNvPr id="192" name="TextBox 191"/>
            <p:cNvSpPr txBox="1"/>
            <p:nvPr/>
          </p:nvSpPr>
          <p:spPr>
            <a:xfrm>
              <a:off x="72421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486400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19896" y="3048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21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831914" y="3048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670114" y="2286000"/>
            <a:ext cx="4035486" cy="369332"/>
            <a:chOff x="2670114" y="2286000"/>
            <a:chExt cx="403548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26701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4039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/>
                  <a:t>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}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Down Ribbon 1"/>
              <p:cNvSpPr/>
              <p:nvPr/>
            </p:nvSpPr>
            <p:spPr>
              <a:xfrm>
                <a:off x="1752600" y="3048000"/>
                <a:ext cx="6248400" cy="1752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006C31"/>
                    </a:solidFill>
                  </a:rPr>
                  <a:t>Homework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At the end of the lecture slides, an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incorrect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pseudocode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given for </a:t>
                </a:r>
                <a:r>
                  <a:rPr lang="en-US" b="1" dirty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followed by a 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correct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one.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Ponder over it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400" b="1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48000"/>
                <a:ext cx="6248400" cy="1752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Report-Min(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 smtClean="0">
                    <a:sym typeface="Wingdings" pitchFamily="2" charset="2"/>
                  </a:rPr>
                  <a:t>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If (A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 smtClean="0">
                    <a:sym typeface="Wingdings" pitchFamily="2" charset="2"/>
                  </a:rPr>
                  <a:t>)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min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If</a:t>
                </a:r>
                <a:r>
                  <a:rPr lang="en-US" sz="2000" dirty="0" smtClean="0"/>
                  <a:t>(                           …                        </a:t>
                </a:r>
                <a:r>
                  <a:rPr lang="en-US" sz="2000" dirty="0" smtClean="0">
                    <a:sym typeface="Wingdings" pitchFamily="2" charset="2"/>
                  </a:rPr>
                  <a:t>)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 smtClean="0">
                    <a:sym typeface="Wingdings" pitchFamily="2" charset="2"/>
                  </a:rPr>
                  <a:t> 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</a:t>
                </a:r>
                <a:r>
                  <a:rPr lang="en-US" sz="2000" b="1" dirty="0" smtClean="0"/>
                  <a:t> If</a:t>
                </a:r>
                <a:r>
                  <a:rPr lang="en-US" sz="2000" dirty="0" smtClean="0"/>
                  <a:t>(                           …                        </a:t>
                </a:r>
                <a:r>
                  <a:rPr lang="en-US" sz="2000" dirty="0" smtClean="0">
                    <a:sym typeface="Wingdings" pitchFamily="2" charset="2"/>
                  </a:rPr>
                  <a:t>)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return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r>
                  <a:rPr lang="en-US" sz="2000" b="1" dirty="0" smtClean="0"/>
                  <a:t>;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3"/>
                <a:stretch>
                  <a:fillRect l="-741" t="-757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&lt;&gt;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200400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3974068"/>
                <a:ext cx="256512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1 </a:t>
                </a:r>
                <a:r>
                  <a:rPr lang="en-US" b="1" dirty="0"/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)&lt; 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974068"/>
                <a:ext cx="2565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83056" y="4278868"/>
                <a:ext cx="25747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0 </a:t>
                </a:r>
                <a:r>
                  <a:rPr lang="en-US" b="1" dirty="0"/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)&lt; 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min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6" y="4278868"/>
                <a:ext cx="2574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73" t="-8197" r="-3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553200" y="3962400"/>
            <a:ext cx="914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4343400"/>
            <a:ext cx="914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199" y="4724400"/>
            <a:ext cx="120636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5105400"/>
            <a:ext cx="120636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  <p:bldP spid="2" grpId="0" animBg="1"/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Recap of Last Lecture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 smtClean="0"/>
              <a:t>correctness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 smtClean="0">
                <a:solidFill>
                  <a:srgbClr val="00B050"/>
                </a:solidFill>
              </a:rPr>
              <a:t>T</a:t>
            </a:r>
            <a:r>
              <a:rPr lang="en-US" sz="1800" dirty="0" smtClean="0"/>
              <a:t> be the tree data structure for </a:t>
            </a:r>
            <a:r>
              <a:rPr lang="en-US" sz="1800" b="1" dirty="0" smtClean="0">
                <a:solidFill>
                  <a:srgbClr val="7030A0"/>
                </a:solidFill>
              </a:rPr>
              <a:t>Dynamic Range-minima</a:t>
            </a:r>
            <a:r>
              <a:rPr lang="en-US" sz="1800" dirty="0" smtClean="0"/>
              <a:t> problem.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 be any node in </a:t>
            </a:r>
            <a:r>
              <a:rPr lang="en-US" sz="1800" b="1" dirty="0">
                <a:solidFill>
                  <a:srgbClr val="00B050"/>
                </a:solidFill>
              </a:rPr>
              <a:t>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What can we say about  </a:t>
            </a:r>
            <a:r>
              <a:rPr lang="en-US" sz="1800" b="1" dirty="0" smtClean="0"/>
              <a:t>value</a:t>
            </a:r>
            <a:r>
              <a:rPr lang="en-US" sz="1800" dirty="0" smtClean="0"/>
              <a:t>(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) after a series of operations 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After every operation: </a:t>
            </a:r>
            <a:endParaRPr lang="en-US" sz="1800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r>
              <a:rPr lang="en-US" sz="1800" b="1" dirty="0" smtClean="0"/>
              <a:t>	value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dirty="0"/>
              <a:t>) </a:t>
            </a:r>
            <a:r>
              <a:rPr lang="en-US" sz="1800" dirty="0" smtClean="0"/>
              <a:t>is </a:t>
            </a:r>
            <a:r>
              <a:rPr lang="en-US" sz="1800" u="sng" dirty="0" smtClean="0"/>
              <a:t>minimum</a:t>
            </a:r>
            <a:r>
              <a:rPr lang="en-US" sz="1800" dirty="0" smtClean="0"/>
              <a:t> among all values stored in the leaf nodes of </a:t>
            </a:r>
            <a:r>
              <a:rPr lang="en-US" sz="1800" b="1" dirty="0" err="1" smtClean="0"/>
              <a:t>subtree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).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prove the correctness of our </a:t>
            </a:r>
            <a:r>
              <a:rPr lang="en-US" sz="1800" dirty="0" err="1"/>
              <a:t>datastructure</a:t>
            </a:r>
            <a:r>
              <a:rPr lang="en-US" sz="1800" dirty="0"/>
              <a:t>/algorithm,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you </a:t>
            </a:r>
            <a:r>
              <a:rPr lang="en-US" sz="1800" dirty="0"/>
              <a:t>need to prove that the above mentioned assertion holds after each </a:t>
            </a:r>
            <a:r>
              <a:rPr lang="en-US" sz="1800" b="1" dirty="0" smtClean="0">
                <a:solidFill>
                  <a:srgbClr val="7030A0"/>
                </a:solidFill>
              </a:rPr>
              <a:t>Update</a:t>
            </a:r>
            <a:r>
              <a:rPr lang="en-US" sz="1800" dirty="0" smtClean="0"/>
              <a:t>() </a:t>
            </a:r>
            <a:r>
              <a:rPr lang="en-US" sz="1800" dirty="0"/>
              <a:t>operation. 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 smtClean="0"/>
              <a:t>Do it as a small exercise (4-5 sentences only)).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896034"/>
            <a:ext cx="694517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</a:t>
            </a:r>
            <a:r>
              <a:rPr lang="en-US" b="1" dirty="0" smtClean="0"/>
              <a:t>ghost</a:t>
            </a:r>
            <a:r>
              <a:rPr lang="en-US" dirty="0" smtClean="0"/>
              <a:t> will keep haunting you in this course and next course as well. </a:t>
            </a:r>
          </a:p>
          <a:p>
            <a:pPr algn="ctr"/>
            <a:r>
              <a:rPr lang="en-US" dirty="0" smtClean="0"/>
              <a:t>So it is better that you face it bravely instead of running from it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6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2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Another</a:t>
            </a:r>
            <a:r>
              <a:rPr lang="en-US" sz="3200" b="1" dirty="0" smtClean="0">
                <a:solidFill>
                  <a:srgbClr val="7030A0"/>
                </a:solidFill>
              </a:rPr>
              <a:t> interesting problem </a:t>
            </a:r>
            <a:r>
              <a:rPr lang="en-US" sz="3200" b="1" dirty="0" smtClean="0"/>
              <a:t>on </a:t>
            </a:r>
            <a:r>
              <a:rPr lang="en-US" sz="3200" b="1" dirty="0" smtClean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Practice 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: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</a:t>
                </a:r>
                <a:r>
                  <a:rPr lang="en-US" sz="1800" dirty="0" smtClean="0"/>
                  <a:t>minimum element from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}. 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returns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 smtClean="0"/>
                  <a:t>):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S </a:t>
                </a:r>
                <a:r>
                  <a:rPr lang="en-US" sz="1800" dirty="0" smtClean="0"/>
                  <a:t>becomes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returns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1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7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An</a:t>
            </a:r>
            <a:r>
              <a:rPr lang="en-US" sz="3200" b="1" dirty="0" smtClean="0">
                <a:solidFill>
                  <a:srgbClr val="7030A0"/>
                </a:solidFill>
              </a:rPr>
              <a:t> challenging problem </a:t>
            </a:r>
            <a:r>
              <a:rPr lang="en-US" sz="3200" b="1" dirty="0" smtClean="0"/>
              <a:t>on </a:t>
            </a:r>
            <a:r>
              <a:rPr lang="en-US" sz="3200" b="1" dirty="0" smtClean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For summer vacation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(not for the exam)</a:t>
            </a:r>
          </a:p>
        </p:txBody>
      </p:sp>
    </p:spTree>
    <p:extLst>
      <p:ext uri="{BB962C8B-B14F-4D97-AF65-F5344CB8AC3E}">
        <p14:creationId xmlns:p14="http://schemas.microsoft.com/office/powerpoint/2010/main" val="114224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US" sz="3600" b="1" dirty="0" smtClean="0">
                    <a:solidFill>
                      <a:srgbClr val="C00000"/>
                    </a:solidFill>
                  </a:rPr>
                  <a:t> Problem 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:</a:t>
                </a: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Report_min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minimum element from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}. </a:t>
                </a:r>
                <a:endParaRPr lang="en-US" sz="1800" dirty="0" smtClean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Rotate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sym typeface="Wingdings" pitchFamily="2" charset="2"/>
                      </a:rPr>
                      <m:t>↔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↔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 smtClean="0"/>
                  <a:t>, ….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smtClean="0"/>
                  <a:t>After</a:t>
                </a:r>
                <a:r>
                  <a:rPr lang="en-US" sz="1800" b="1" smtClean="0">
                    <a:solidFill>
                      <a:srgbClr val="7030A0"/>
                    </a:solidFill>
                  </a:rPr>
                  <a:t> Rotate</a:t>
                </a:r>
                <a:r>
                  <a:rPr lang="en-US" sz="1800" smtClean="0"/>
                  <a:t>(</a:t>
                </a:r>
                <a:r>
                  <a:rPr lang="en-US" sz="180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smtClean="0"/>
                  <a:t>,</a:t>
                </a:r>
                <a:r>
                  <a:rPr lang="en-US" sz="180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smtClean="0"/>
                  <a:t>),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becomes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 smtClean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3"/>
                <a:stretch>
                  <a:fillRect l="-593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41148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Ribbon 6"/>
          <p:cNvSpPr/>
          <p:nvPr/>
        </p:nvSpPr>
        <p:spPr>
          <a:xfrm>
            <a:off x="1828800" y="5562600"/>
            <a:ext cx="58674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solution of this problem will require additional tools. But all these tools have already been discussed in the course.  So have fun pondering over it during summer.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4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 data structure for </a:t>
            </a:r>
            <a:r>
              <a:rPr lang="en-US" sz="2800" b="1" dirty="0" smtClean="0">
                <a:solidFill>
                  <a:srgbClr val="7030A0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342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Sets under operations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Trivial Solution </a:t>
                </a:r>
                <a:r>
                  <a:rPr lang="en-US" sz="1800" b="1" dirty="0" smtClean="0"/>
                  <a:t>1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Keep an array </a:t>
                </a:r>
                <a:r>
                  <a:rPr lang="en-US" sz="1800" b="1" dirty="0" smtClean="0"/>
                  <a:t>Label[]</a:t>
                </a:r>
                <a:r>
                  <a:rPr lang="en-US" sz="18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if and only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check if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]=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</a:t>
                </a:r>
                <a:r>
                  <a:rPr lang="en-US" sz="18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if (                  ?                   )                 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839200" cy="5257800"/>
              </a:xfrm>
              <a:blipFill rotWithShape="1">
                <a:blip r:embed="rId2"/>
                <a:stretch>
                  <a:fillRect l="-621" t="-580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06055" y="4724400"/>
            <a:ext cx="10807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3200" y="6248400"/>
                <a:ext cx="18742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]=</a:t>
                </a:r>
                <a:r>
                  <a:rPr lang="en-US" b="1" dirty="0"/>
                  <a:t> 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48400"/>
                <a:ext cx="187423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06" t="-8197" r="-55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0" y="6248400"/>
                <a:ext cx="2218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/>
                  <a:t>Label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])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248400"/>
                <a:ext cx="2218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98" t="-9836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8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Sets under operations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Solution </a:t>
                </a:r>
                <a:r>
                  <a:rPr lang="en-US" sz="1800" b="1" dirty="0" smtClean="0"/>
                  <a:t>2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Treat the problem as a graph problem: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sz="1800" b="1" dirty="0" smtClean="0"/>
                  <a:t>V</a:t>
                </a:r>
                <a:r>
                  <a:rPr lang="en-US" sz="1800" dirty="0" smtClean="0"/>
                  <a:t> =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 =  empty set initially.</a:t>
                </a:r>
              </a:p>
              <a:p>
                <a:r>
                  <a:rPr lang="en-US" sz="1800" dirty="0" smtClean="0"/>
                  <a:t>A set </a:t>
                </a:r>
                <a:r>
                  <a:rPr lang="en-US" sz="1800" dirty="0" smtClean="0">
                    <a:sym typeface="Wingdings" pitchFamily="2" charset="2"/>
                  </a:rPr>
                  <a:t> </a:t>
                </a:r>
                <a:r>
                  <a:rPr lang="en-US" sz="1800" dirty="0" smtClean="0"/>
                  <a:t>a connected component.</a:t>
                </a:r>
              </a:p>
              <a:p>
                <a:r>
                  <a:rPr lang="en-US" sz="1800" dirty="0" smtClean="0"/>
                  <a:t>Keep array </a:t>
                </a:r>
                <a:r>
                  <a:rPr lang="en-US" sz="1800" b="1" dirty="0" smtClean="0"/>
                  <a:t>Label[]</a:t>
                </a:r>
                <a:r>
                  <a:rPr lang="en-US" sz="1800" dirty="0" smtClean="0"/>
                  <a:t> such that 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err="1" smtClean="0"/>
                  <a:t>iff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component.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add an edge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and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</a:t>
                </a:r>
                <a:r>
                  <a:rPr lang="en-US" sz="1800" b="1" dirty="0" err="1" smtClean="0"/>
                  <a:t>recompute</a:t>
                </a:r>
                <a:r>
                  <a:rPr lang="en-US" sz="1800" dirty="0" smtClean="0"/>
                  <a:t> connected components using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 b="-5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86400" y="3962400"/>
            <a:ext cx="23309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Connected 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447800" y="45720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Sets under operations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                                                          Efficient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solution</a:t>
                </a:r>
                <a:r>
                  <a:rPr lang="en-US" sz="1800" b="1" dirty="0"/>
                  <a:t>: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A data structure which supports each operation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time.</a:t>
                </a:r>
              </a:p>
              <a:p>
                <a:endParaRPr lang="en-US" sz="1800" b="1" dirty="0"/>
              </a:p>
              <a:p>
                <a:r>
                  <a:rPr lang="en-US" sz="1800" b="1" dirty="0"/>
                  <a:t>An additional heuristic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/>
                  <a:t> </a:t>
                </a:r>
                <a:r>
                  <a:rPr lang="en-US" sz="1800" dirty="0"/>
                  <a:t>time complexity of an operation : practically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).</a:t>
                </a:r>
                <a:r>
                  <a:rPr lang="en-US" sz="1800" b="1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91000" y="55626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1828800" y="6088566"/>
            <a:ext cx="48006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discuss it in the next lecture. Don’t miss it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</a:t>
            </a:r>
            <a:r>
              <a:rPr lang="en-US" b="1" dirty="0" smtClean="0">
                <a:solidFill>
                  <a:srgbClr val="7030A0"/>
                </a:solidFill>
              </a:rPr>
              <a:t> Dynamic Range-minima </a:t>
            </a:r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 smtClean="0"/>
                  <a:t>intervals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interval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as a </a:t>
                </a:r>
                <a:r>
                  <a:rPr lang="en-US" sz="2000" u="sng" dirty="0" smtClean="0"/>
                  <a:t>union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of </a:t>
                </a:r>
                <a:r>
                  <a:rPr lang="en-US" sz="2000" u="sng" dirty="0" smtClean="0"/>
                  <a:t>a few </a:t>
                </a:r>
                <a:r>
                  <a:rPr lang="en-US" sz="2000" b="1" dirty="0" smtClean="0"/>
                  <a:t>intervals</a:t>
                </a:r>
                <a:r>
                  <a:rPr lang="en-US" sz="2000" dirty="0" smtClean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yes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68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/>
                  <a:t>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If(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&lt; 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  </a:t>
                </a:r>
                <a:r>
                  <a:rPr lang="en-US" sz="2000" b="1" dirty="0" smtClean="0">
                    <a:sym typeface="Wingdings" pitchFamily="2" charset="2"/>
                  </a:rPr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≥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1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286000" y="4343400"/>
            <a:ext cx="54102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There is an </a:t>
            </a:r>
            <a:r>
              <a:rPr lang="en-US" b="1" dirty="0" smtClean="0">
                <a:solidFill>
                  <a:schemeClr val="tx1"/>
                </a:solidFill>
              </a:rPr>
              <a:t>error</a:t>
            </a:r>
            <a:r>
              <a:rPr lang="en-US" dirty="0" smtClean="0">
                <a:solidFill>
                  <a:schemeClr val="tx1"/>
                </a:solidFill>
              </a:rPr>
              <a:t> in the above </a:t>
            </a:r>
            <a:r>
              <a:rPr lang="en-US" dirty="0" err="1" smtClean="0">
                <a:solidFill>
                  <a:schemeClr val="tx1"/>
                </a:solidFill>
              </a:rPr>
              <a:t>pseudocode</a:t>
            </a:r>
            <a:r>
              <a:rPr lang="en-US" dirty="0" smtClean="0">
                <a:solidFill>
                  <a:schemeClr val="tx1"/>
                </a:solidFill>
              </a:rPr>
              <a:t>. Try spotting it. </a:t>
            </a:r>
          </a:p>
        </p:txBody>
      </p:sp>
    </p:spTree>
    <p:extLst>
      <p:ext uri="{BB962C8B-B14F-4D97-AF65-F5344CB8AC3E}">
        <p14:creationId xmlns:p14="http://schemas.microsoft.com/office/powerpoint/2010/main" val="411714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Update(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/>
                  <a:t>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If(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</a:t>
                </a:r>
                <a:r>
                  <a:rPr lang="en-US" sz="2000" b="1" dirty="0">
                    <a:sym typeface="Wingdings" pitchFamily="2" charset="2"/>
                  </a:rPr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 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≥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1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286000" y="5483352"/>
            <a:ext cx="54102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Here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correct </a:t>
            </a:r>
            <a:r>
              <a:rPr lang="en-US" dirty="0" err="1" smtClean="0">
                <a:solidFill>
                  <a:schemeClr val="tx1"/>
                </a:solidFill>
              </a:rPr>
              <a:t>pseudocode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392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68" grpId="0"/>
      <p:bldP spid="76" grpId="0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20" t="-10000" r="-19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1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Hierarchy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</a:t>
                </a:r>
                <a:r>
                  <a:rPr lang="en-US" sz="1800" dirty="0" smtClean="0"/>
                  <a:t>expressed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6781800" y="4800600"/>
            <a:ext cx="2209800" cy="993648"/>
          </a:xfrm>
          <a:prstGeom prst="cloudCallout">
            <a:avLst>
              <a:gd name="adj1" fmla="val -26889"/>
              <a:gd name="adj2" fmla="val 770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 to a </a:t>
            </a:r>
            <a:r>
              <a:rPr lang="en-US" b="1" dirty="0" smtClean="0">
                <a:solidFill>
                  <a:srgbClr val="7030A0"/>
                </a:solidFill>
              </a:rPr>
              <a:t>sequence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36925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320" t="-10000" r="-19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Which </a:t>
            </a:r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" y="4800600"/>
            <a:ext cx="10999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perform </a:t>
            </a:r>
            <a:r>
              <a:rPr lang="en-US" sz="2000" b="1" dirty="0" smtClean="0">
                <a:solidFill>
                  <a:srgbClr val="7030A0"/>
                </a:solidFill>
              </a:rPr>
              <a:t>Operation</a:t>
            </a:r>
            <a:r>
              <a:rPr lang="en-US" sz="2000" b="1" dirty="0" smtClean="0"/>
              <a:t> on an interval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wn Ribbon 144"/>
          <p:cNvSpPr/>
          <p:nvPr/>
        </p:nvSpPr>
        <p:spPr>
          <a:xfrm>
            <a:off x="2819400" y="5181600"/>
            <a:ext cx="3505198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 smtClean="0">
                <a:solidFill>
                  <a:schemeClr val="tx1"/>
                </a:solidFill>
              </a:rPr>
              <a:t>internal nodes</a:t>
            </a:r>
            <a:r>
              <a:rPr lang="en-US" sz="1600" dirty="0" smtClean="0">
                <a:solidFill>
                  <a:schemeClr val="tx1"/>
                </a:solidFill>
              </a:rPr>
              <a:t>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6C31"/>
                </a:solidFill>
              </a:rPr>
              <a:t>A Binary tree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1" grpId="0" animBg="1"/>
      <p:bldP spid="192" grpId="0" animBg="1"/>
      <p:bldP spid="145" grpId="0" animBg="1"/>
      <p:bldP spid="145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perform </a:t>
            </a:r>
            <a:r>
              <a:rPr lang="en-US" sz="2000" b="1" dirty="0">
                <a:solidFill>
                  <a:srgbClr val="7030A0"/>
                </a:solidFill>
              </a:rPr>
              <a:t>Operation</a:t>
            </a:r>
            <a:r>
              <a:rPr lang="en-US" sz="2000" b="1" dirty="0"/>
              <a:t> on an interval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886200" y="4495800"/>
            <a:ext cx="3048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27163" y="2546163"/>
            <a:ext cx="1340037" cy="1927335"/>
            <a:chOff x="2927163" y="2546163"/>
            <a:chExt cx="1340037" cy="1927335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038602" y="3810000"/>
              <a:ext cx="228598" cy="66349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12" idx="1"/>
            </p:cNvCxnSpPr>
            <p:nvPr/>
          </p:nvCxnSpPr>
          <p:spPr>
            <a:xfrm>
              <a:off x="3702237" y="3092637"/>
              <a:ext cx="564963" cy="71736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20" idx="5"/>
              <a:endCxn id="144" idx="1"/>
            </p:cNvCxnSpPr>
            <p:nvPr/>
          </p:nvCxnSpPr>
          <p:spPr>
            <a:xfrm>
              <a:off x="2927163" y="2546163"/>
              <a:ext cx="775074" cy="5464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905000" y="1827312"/>
            <a:ext cx="2667000" cy="2646186"/>
            <a:chOff x="1905000" y="1827312"/>
            <a:chExt cx="2667000" cy="2646186"/>
          </a:xfrm>
        </p:grpSpPr>
        <p:cxnSp>
          <p:nvCxnSpPr>
            <p:cNvPr id="202" name="Straight Arrow Connector 201"/>
            <p:cNvCxnSpPr/>
            <p:nvPr/>
          </p:nvCxnSpPr>
          <p:spPr>
            <a:xfrm flipV="1">
              <a:off x="4267200" y="1827312"/>
              <a:ext cx="304800" cy="15388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7" idx="0"/>
            </p:cNvCxnSpPr>
            <p:nvPr/>
          </p:nvCxnSpPr>
          <p:spPr>
            <a:xfrm>
              <a:off x="2438400" y="3810000"/>
              <a:ext cx="228598" cy="66349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905000" y="3048000"/>
              <a:ext cx="533400" cy="7620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1936565" y="2438400"/>
              <a:ext cx="882835" cy="622674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2819400" y="1981200"/>
              <a:ext cx="1447801" cy="457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4832161" y="1808357"/>
            <a:ext cx="1721039" cy="2665141"/>
            <a:chOff x="4832161" y="1808357"/>
            <a:chExt cx="1721039" cy="2665141"/>
          </a:xfrm>
        </p:grpSpPr>
        <p:cxnSp>
          <p:nvCxnSpPr>
            <p:cNvPr id="205" name="Straight Arrow Connector 204"/>
            <p:cNvCxnSpPr/>
            <p:nvPr/>
          </p:nvCxnSpPr>
          <p:spPr>
            <a:xfrm flipH="1" flipV="1">
              <a:off x="4832161" y="1808357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096000" y="3810000"/>
              <a:ext cx="228598" cy="66349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562600" y="3048000"/>
              <a:ext cx="533400" cy="7620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5562600" y="2438400"/>
              <a:ext cx="990600" cy="654237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289361" y="1960757"/>
              <a:ext cx="1263839" cy="477643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Oval 219"/>
          <p:cNvSpPr/>
          <p:nvPr/>
        </p:nvSpPr>
        <p:spPr>
          <a:xfrm>
            <a:off x="5257800" y="4495800"/>
            <a:ext cx="3048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5181600" y="3308163"/>
            <a:ext cx="349437" cy="1187637"/>
            <a:chOff x="5181600" y="3308163"/>
            <a:chExt cx="349437" cy="1187637"/>
          </a:xfrm>
        </p:grpSpPr>
        <p:cxnSp>
          <p:nvCxnSpPr>
            <p:cNvPr id="221" name="Straight Connector 220"/>
            <p:cNvCxnSpPr>
              <a:stCxn id="106" idx="3"/>
              <a:endCxn id="146" idx="0"/>
            </p:cNvCxnSpPr>
            <p:nvPr/>
          </p:nvCxnSpPr>
          <p:spPr>
            <a:xfrm flipH="1">
              <a:off x="5181600" y="3308163"/>
              <a:ext cx="349437" cy="50183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146" idx="0"/>
              <a:endCxn id="220" idx="0"/>
            </p:cNvCxnSpPr>
            <p:nvPr/>
          </p:nvCxnSpPr>
          <p:spPr>
            <a:xfrm>
              <a:off x="5181600" y="3810000"/>
              <a:ext cx="228600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93" grpId="0" animBg="1"/>
      <p:bldP spid="206" grpId="0" animBg="1"/>
      <p:bldP spid="207" grpId="0" animBg="1"/>
      <p:bldP spid="197" grpId="0" animBg="1"/>
      <p:bldP spid="197" grpId="1" animBg="1"/>
      <p:bldP spid="220" grpId="0" animBg="1"/>
      <p:bldP spid="2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12044</TotalTime>
  <Words>3264</Words>
  <Application>Microsoft Office PowerPoint</Application>
  <PresentationFormat>On-screen Show (4:3)</PresentationFormat>
  <Paragraphs>517</Paragraphs>
  <Slides>31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Structures and Algorithms (CS210A) </vt:lpstr>
      <vt:lpstr>Recap of Last Lecture</vt:lpstr>
      <vt:lpstr>Intervals</vt:lpstr>
      <vt:lpstr>Hierarchy of intervals</vt:lpstr>
      <vt:lpstr>Hierarchy of intervals</vt:lpstr>
      <vt:lpstr>Hierarchy of intervals</vt:lpstr>
      <vt:lpstr>Which data structure emerges ?</vt:lpstr>
      <vt:lpstr>PowerPoint Presentation</vt:lpstr>
      <vt:lpstr>PowerPoint Presentation</vt:lpstr>
      <vt:lpstr>Problem 2</vt:lpstr>
      <vt:lpstr>Dynamic Range Minima Problem</vt:lpstr>
      <vt:lpstr>Dynamic Range Minima Problem</vt:lpstr>
      <vt:lpstr>Hierarchy of intervals</vt:lpstr>
      <vt:lpstr>Data structure for dynamic range minima</vt:lpstr>
      <vt:lpstr>Data structure for dynamic range minima</vt:lpstr>
      <vt:lpstr>Data structure for dynamic range minima</vt:lpstr>
      <vt:lpstr>Data structure for dynamic range minima</vt:lpstr>
      <vt:lpstr>Update(i,a) </vt:lpstr>
      <vt:lpstr>Report-Min(i,j) </vt:lpstr>
      <vt:lpstr>Proof of correctness </vt:lpstr>
      <vt:lpstr>Another interesting problem on sequences</vt:lpstr>
      <vt:lpstr>Practice Problem</vt:lpstr>
      <vt:lpstr>An challenging problem on sequences</vt:lpstr>
      <vt:lpstr> ∗ Problem </vt:lpstr>
      <vt:lpstr>Problem 4</vt:lpstr>
      <vt:lpstr>Sets under operations</vt:lpstr>
      <vt:lpstr>Sets under operations</vt:lpstr>
      <vt:lpstr>Sets under operations</vt:lpstr>
      <vt:lpstr>Homework</vt:lpstr>
      <vt:lpstr>Update(i,a) </vt:lpstr>
      <vt:lpstr>Update(i,a)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1183</cp:revision>
  <dcterms:created xsi:type="dcterms:W3CDTF">2011-12-03T04:13:03Z</dcterms:created>
  <dcterms:modified xsi:type="dcterms:W3CDTF">2016-03-16T05:51:40Z</dcterms:modified>
</cp:coreProperties>
</file>