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14" r:id="rId2"/>
    <p:sldId id="415" r:id="rId3"/>
    <p:sldId id="392" r:id="rId4"/>
    <p:sldId id="416" r:id="rId5"/>
    <p:sldId id="364" r:id="rId6"/>
    <p:sldId id="389" r:id="rId7"/>
    <p:sldId id="388" r:id="rId8"/>
    <p:sldId id="395" r:id="rId9"/>
    <p:sldId id="390" r:id="rId10"/>
    <p:sldId id="396" r:id="rId11"/>
    <p:sldId id="399" r:id="rId12"/>
    <p:sldId id="397" r:id="rId13"/>
    <p:sldId id="398" r:id="rId14"/>
    <p:sldId id="393" r:id="rId15"/>
    <p:sldId id="426" r:id="rId16"/>
    <p:sldId id="402" r:id="rId17"/>
    <p:sldId id="404" r:id="rId18"/>
    <p:sldId id="405" r:id="rId19"/>
    <p:sldId id="406" r:id="rId20"/>
    <p:sldId id="407" r:id="rId21"/>
    <p:sldId id="425" r:id="rId22"/>
    <p:sldId id="408" r:id="rId23"/>
    <p:sldId id="44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34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</a:t>
            </a:r>
            <a:r>
              <a:rPr lang="en-US" sz="1800" b="1" dirty="0" smtClean="0"/>
              <a:t>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Ribbon 20"/>
          <p:cNvSpPr/>
          <p:nvPr/>
        </p:nvSpPr>
        <p:spPr>
          <a:xfrm>
            <a:off x="2895600" y="46101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sp>
        <p:nvSpPr>
          <p:cNvPr id="23" name="Down Ribbon 22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9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uch a job will make </a:t>
            </a:r>
            <a:r>
              <a:rPr lang="en-US" sz="1800" b="1" dirty="0" smtClean="0"/>
              <a:t>least use of the server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this</a:t>
            </a:r>
            <a:r>
              <a:rPr lang="en-US" sz="1800" dirty="0" smtClean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2743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29718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2971800"/>
            <a:ext cx="2133600" cy="228600"/>
            <a:chOff x="4267200" y="3124200"/>
            <a:chExt cx="213360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81600" y="312420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67200" y="33528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Ribbon 26"/>
          <p:cNvSpPr/>
          <p:nvPr/>
        </p:nvSpPr>
        <p:spPr>
          <a:xfrm>
            <a:off x="1981200" y="4267200"/>
            <a:ext cx="70866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8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Such a job will make </a:t>
            </a:r>
            <a:r>
              <a:rPr lang="en-US" sz="1800" b="1" dirty="0" smtClean="0"/>
              <a:t>least use of the server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this</a:t>
            </a:r>
            <a:r>
              <a:rPr lang="en-US" sz="1800" dirty="0" smtClean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1371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0" y="2971800"/>
              <a:ext cx="1676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2895600" y="44196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819400"/>
            <a:ext cx="3429000" cy="152400"/>
            <a:chOff x="2971800" y="2971800"/>
            <a:chExt cx="342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971800" y="29718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3124200"/>
              <a:ext cx="1676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Ribbon 25"/>
          <p:cNvSpPr/>
          <p:nvPr/>
        </p:nvSpPr>
        <p:spPr>
          <a:xfrm>
            <a:off x="1600200" y="4267200"/>
            <a:ext cx="594360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 animBg="1"/>
      <p:bldP spid="23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result in </a:t>
            </a:r>
            <a:r>
              <a:rPr lang="en-US" sz="1800" b="1" dirty="0" smtClean="0"/>
              <a:t>least number of other jobs to be discarded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81200" y="2971800"/>
            <a:ext cx="4724400" cy="0"/>
            <a:chOff x="2133600" y="3124200"/>
            <a:chExt cx="4724400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290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82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8674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own Ribbon 55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8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result in </a:t>
            </a:r>
            <a:r>
              <a:rPr lang="en-US" sz="1800" b="1" dirty="0" smtClean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19400" y="3505200"/>
            <a:ext cx="3200400" cy="152400"/>
            <a:chOff x="2819400" y="3505200"/>
            <a:chExt cx="32004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194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14800" y="32004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194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40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Ribbon 49"/>
          <p:cNvSpPr/>
          <p:nvPr/>
        </p:nvSpPr>
        <p:spPr>
          <a:xfrm>
            <a:off x="2895600" y="49149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counterexample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Down Ribbon 54"/>
          <p:cNvSpPr/>
          <p:nvPr/>
        </p:nvSpPr>
        <p:spPr>
          <a:xfrm>
            <a:off x="2819400" y="4648200"/>
            <a:ext cx="4000501" cy="6286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 perseverance.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fresh.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4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b="1" dirty="0" smtClean="0"/>
              <a:t>free </a:t>
            </a:r>
            <a:r>
              <a:rPr lang="en-US" sz="1800" dirty="0" smtClean="0"/>
              <a:t>the server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9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3657600" cy="304800"/>
            <a:chOff x="1219200" y="3048000"/>
            <a:chExt cx="36576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962400" y="3200400"/>
            <a:ext cx="14859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Ribbon 17"/>
          <p:cNvSpPr/>
          <p:nvPr/>
        </p:nvSpPr>
        <p:spPr>
          <a:xfrm>
            <a:off x="1828800" y="4343400"/>
            <a:ext cx="71628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is indeed a correct solution for this example. We should try to prove the correctness of the </a:t>
            </a:r>
            <a:r>
              <a:rPr lang="en-US" sz="1600" dirty="0" err="1" smtClean="0">
                <a:solidFill>
                  <a:schemeClr val="tx1"/>
                </a:solidFill>
              </a:rPr>
              <a:t>algorithm.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But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 first we give a full description of the algorithm based on this strategy.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5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Path</a:t>
            </a:r>
            <a:r>
              <a:rPr lang="en-US" sz="3200" dirty="0" smtClean="0"/>
              <a:t> </a:t>
            </a:r>
            <a:r>
              <a:rPr lang="en-US" sz="3200" b="1" dirty="0" smtClean="0"/>
              <a:t>to the </a:t>
            </a:r>
            <a:r>
              <a:rPr lang="en-US" sz="3200" b="1" dirty="0" smtClean="0">
                <a:solidFill>
                  <a:srgbClr val="7030A0"/>
                </a:solidFill>
              </a:rPr>
              <a:t>solution</a:t>
            </a:r>
            <a:r>
              <a:rPr lang="en-US" sz="3200" b="1" dirty="0" smtClean="0"/>
              <a:t> of a problem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999710" cy="31853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Examples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intuition/insight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Strategy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77000" y="20574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29718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994739">
            <a:off x="5508577" y="3628230"/>
            <a:ext cx="342628" cy="1506540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964668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Failure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867" y="4964668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Better Insight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679891" y="5334000"/>
            <a:ext cx="2321109" cy="685800"/>
          </a:xfrm>
          <a:prstGeom prst="curved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023794">
            <a:off x="7470709" y="3482400"/>
            <a:ext cx="396619" cy="1569599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77000" y="6096000"/>
            <a:ext cx="676367" cy="457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8495" y="64886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Success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486400"/>
            <a:ext cx="12457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formula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4583668"/>
            <a:ext cx="19618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Have perseverance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6107668"/>
            <a:ext cx="55767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 there is a </a:t>
            </a:r>
            <a:r>
              <a:rPr lang="en-US" b="1" dirty="0" smtClean="0"/>
              <a:t>systematic approach</a:t>
            </a:r>
            <a:r>
              <a:rPr lang="en-US" dirty="0" smtClean="0"/>
              <a:t> which usually works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 smtClean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Running time for a trivial implementation of the above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Correctness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 </a:t>
                </a:r>
                <a:r>
                  <a:rPr lang="en-US" sz="1800" dirty="0" smtClean="0"/>
                  <a:t>in the </a:t>
                </a:r>
                <a:r>
                  <a:rPr lang="en-US" sz="1800" dirty="0"/>
                  <a:t>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Too strong a claim !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4507468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800" y="4583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3669268"/>
            <a:ext cx="4114800" cy="685800"/>
            <a:chOff x="1981200" y="2971800"/>
            <a:chExt cx="41148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9800" y="3276600"/>
              <a:ext cx="609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657600"/>
              <a:ext cx="2895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xplosion 2 25"/>
          <p:cNvSpPr/>
          <p:nvPr/>
        </p:nvSpPr>
        <p:spPr>
          <a:xfrm>
            <a:off x="6038850" y="1676400"/>
            <a:ext cx="219075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Wrong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81200" y="3962400"/>
            <a:ext cx="4114800" cy="152400"/>
            <a:chOff x="1981200" y="3962400"/>
            <a:chExt cx="4114800" cy="152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1200" y="41148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200" y="4114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91000" y="3962400"/>
              <a:ext cx="800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600" y="39624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Algorithm</a:t>
            </a:r>
            <a:r>
              <a:rPr lang="en-US" sz="2400" b="1" dirty="0" smtClean="0">
                <a:solidFill>
                  <a:srgbClr val="C00000"/>
                </a:solidFill>
              </a:rPr>
              <a:t> “earliest </a:t>
            </a:r>
            <a:r>
              <a:rPr lang="en-US" sz="2400" b="1" dirty="0">
                <a:solidFill>
                  <a:srgbClr val="C00000"/>
                </a:solidFill>
              </a:rPr>
              <a:t>finish </a:t>
            </a:r>
            <a:r>
              <a:rPr lang="en-US" sz="2400" b="1" dirty="0" smtClean="0">
                <a:solidFill>
                  <a:srgbClr val="C00000"/>
                </a:solidFill>
              </a:rPr>
              <a:t>time”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Correctness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 smtClean="0"/>
                  <a:t>There exists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present.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  <a:r>
                  <a:rPr lang="en-US" sz="1800" dirty="0" smtClean="0"/>
                  <a:t>Consider any optimal solution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. Let us 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∉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 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with earliest finish 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is also an optimal solution.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Reason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 has no overlapping intervals. Give arguments.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 rotWithShape="1">
                <a:blip r:embed="rId2"/>
                <a:stretch>
                  <a:fillRect l="-57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200" y="4419600"/>
            <a:ext cx="4114800" cy="457200"/>
            <a:chOff x="1600200" y="4419600"/>
            <a:chExt cx="41148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6482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81600" y="4724400"/>
              <a:ext cx="533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4876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05200" y="4419600"/>
              <a:ext cx="12791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95400" y="3657600"/>
            <a:ext cx="685800" cy="369332"/>
            <a:chOff x="1295400" y="3657600"/>
            <a:chExt cx="685800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39624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2860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 &lt;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1" t="-9836" r="-3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20" t="-9836" r="-6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&lt;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26" t="-10000" r="-3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571999" y="2286000"/>
            <a:ext cx="3352801" cy="692634"/>
            <a:chOff x="4571999" y="2286000"/>
            <a:chExt cx="3352801" cy="692634"/>
          </a:xfrm>
        </p:grpSpPr>
        <p:sp>
          <p:nvSpPr>
            <p:cNvPr id="23" name="Right Arrow 22"/>
            <p:cNvSpPr/>
            <p:nvPr/>
          </p:nvSpPr>
          <p:spPr>
            <a:xfrm>
              <a:off x="4571999" y="2787134"/>
              <a:ext cx="2228833" cy="191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82484" y="2286000"/>
              <a:ext cx="242316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7239000" y="31242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does not overlap </a:t>
                </a:r>
              </a:p>
              <a:p>
                <a:r>
                  <a:rPr lang="en-US" dirty="0" smtClean="0"/>
                  <a:t>With any interval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are done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074" t="-3311" r="-322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724399" y="1981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0167" y="1600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1" grpId="0" animBg="1"/>
      <p:bldP spid="30" grpId="0" animBg="1"/>
      <p:bldP spid="31" grpId="0" animBg="1"/>
      <p:bldP spid="32" grpId="0" animBg="1"/>
      <p:bldP spid="35" grpId="0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Homework</a:t>
            </a:r>
            <a:endParaRPr lang="en-US" sz="40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Spend 30 minutes today on the following problems.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Use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 smtClean="0"/>
                  <a:t> to complete the proof of correctness of the algorithm.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implementation of the algorithm.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Today’s lecture will demonstrate this approach </a:t>
            </a:r>
            <a:r>
              <a:rPr lang="en-US" sz="2800" b="1" dirty="0" smtClean="0">
                <a:sym typeface="Wingdings" pitchFamily="2" charset="2"/>
              </a:rPr>
              <a:t></a:t>
            </a:r>
            <a:br>
              <a:rPr lang="en-US" sz="2800" b="1" dirty="0" smtClean="0">
                <a:sym typeface="Wingdings" pitchFamily="2" charset="2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Problem :</a:t>
            </a:r>
            <a:r>
              <a:rPr lang="en-US" sz="2800" b="1" dirty="0" smtClean="0">
                <a:solidFill>
                  <a:srgbClr val="7030A0"/>
                </a:solidFill>
              </a:rPr>
              <a:t> JOB Scheduling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otivating example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b="1" dirty="0" err="1" smtClean="0">
                    <a:solidFill>
                      <a:srgbClr val="002060"/>
                    </a:solidFill>
                  </a:rPr>
                  <a:t>Antaragni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 2016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large-scale activities to be performed in Auditorium.</a:t>
                </a:r>
              </a:p>
              <a:p>
                <a:r>
                  <a:rPr lang="en-US" sz="2000" dirty="0"/>
                  <a:t>Each large scale activity has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start</a:t>
                </a:r>
                <a:r>
                  <a:rPr lang="en-US" sz="2000" b="1" dirty="0"/>
                  <a:t> time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</a:t>
                </a:r>
                <a:r>
                  <a:rPr lang="en-US" sz="2000" b="1" dirty="0"/>
                  <a:t> time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overlap</a:t>
                </a:r>
                <a:r>
                  <a:rPr lang="en-US" sz="2000" dirty="0" smtClean="0"/>
                  <a:t> among various activities.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What is the </a:t>
                </a:r>
                <a:r>
                  <a:rPr lang="en-US" sz="2000" b="1" u="sng" dirty="0" smtClean="0"/>
                  <a:t>largest subset </a:t>
                </a:r>
                <a:r>
                  <a:rPr lang="en-US" sz="2000" dirty="0" smtClean="0"/>
                  <a:t>of activities that can be performed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429000" y="4920734"/>
            <a:ext cx="4800600" cy="10990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formulate the problem theoretically through this example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)] only.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561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INPUT: 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 smtClean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),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81200" y="3048000"/>
            <a:ext cx="4114800" cy="685800"/>
            <a:chOff x="1981200" y="2971800"/>
            <a:chExt cx="4114800" cy="685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32766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43200" y="3657600"/>
              <a:ext cx="2667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086" y="4495800"/>
            <a:ext cx="5736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makes sense to work with pictures than these numbers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8" name="Down Ribbon 27"/>
          <p:cNvSpPr/>
          <p:nvPr/>
        </p:nvSpPr>
        <p:spPr>
          <a:xfrm>
            <a:off x="2209800" y="5867400"/>
            <a:ext cx="4419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to find solution for the above example.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62238" y="5181600"/>
            <a:ext cx="291976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7" grpId="0"/>
      <p:bldP spid="5" grpId="0" animBg="1"/>
      <p:bldP spid="5" grpId="1" animBg="1"/>
      <p:bldP spid="28" grpId="0" animBg="1"/>
      <p:bldP spid="28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INPUT: 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 smtClean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),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0            1                  2               3               4                5              6             7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5052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352800"/>
            <a:ext cx="1524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05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3048000"/>
            <a:ext cx="1828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244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1000" y="33528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3528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43200" y="3733800"/>
            <a:ext cx="2667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3810000" y="4495800"/>
            <a:ext cx="33528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strategy come to your mind?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1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</a:t>
            </a:r>
            <a:r>
              <a:rPr lang="en-US" sz="3200" b="1" dirty="0" smtClean="0"/>
              <a:t>any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Choose a strategy based on some intuition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Transform the strategy into an algorithm.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14600" y="2514600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9218" y="2438400"/>
            <a:ext cx="1098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Try to prove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correctness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of the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algorithm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029200" y="2514600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9047" y="2667000"/>
            <a:ext cx="128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Try to design a 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conterexample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14600" y="3898392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29200" y="3822192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209800" y="5330952"/>
            <a:ext cx="377322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as soon as either of these goals is reached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7" grpId="0" animBg="1"/>
      <p:bldP spid="8" grpId="0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It might be better to assign jobs as early as possible so as </a:t>
            </a:r>
            <a:r>
              <a:rPr lang="en-US" sz="1800" b="1" dirty="0" smtClean="0"/>
              <a:t>to make optimum use of server</a:t>
            </a:r>
            <a:r>
              <a:rPr lang="en-US" sz="1800" dirty="0" smtClean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3200400"/>
            <a:ext cx="3200400" cy="304800"/>
            <a:chOff x="2209800" y="3200400"/>
            <a:chExt cx="3200400" cy="304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09800" y="3352800"/>
              <a:ext cx="1295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90800" y="3505200"/>
              <a:ext cx="2438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6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</a:t>
            </a:r>
            <a:r>
              <a:rPr lang="en-US" sz="2400" b="1" dirty="0">
                <a:solidFill>
                  <a:srgbClr val="7030A0"/>
                </a:solidFill>
              </a:rPr>
              <a:t>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3200400"/>
            <a:ext cx="3200400" cy="152400"/>
            <a:chOff x="2362200" y="3429000"/>
            <a:chExt cx="3200400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362200" y="3581400"/>
              <a:ext cx="1295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4290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Ribbon 24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11866</TotalTime>
  <Words>1454</Words>
  <Application>Microsoft Office PowerPoint</Application>
  <PresentationFormat>On-screen Show (4:3)</PresentationFormat>
  <Paragraphs>347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</vt:lpstr>
      <vt:lpstr>Path to the solution of a problem</vt:lpstr>
      <vt:lpstr>Today’s lecture will demonstrate this approach  </vt:lpstr>
      <vt:lpstr>A motivating example</vt:lpstr>
      <vt:lpstr>  A job scheduling problem  </vt:lpstr>
      <vt:lpstr>PowerPoint Presentation</vt:lpstr>
      <vt:lpstr>  </vt:lpstr>
      <vt:lpstr>Designing algorithm for any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Algorithm “earliest finish time” Description</vt:lpstr>
      <vt:lpstr>Algorithm “earliest finish time” Correctness</vt:lpstr>
      <vt:lpstr>Algorithm “earliest finish time” Correctness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1156</cp:revision>
  <dcterms:created xsi:type="dcterms:W3CDTF">2011-12-03T04:13:03Z</dcterms:created>
  <dcterms:modified xsi:type="dcterms:W3CDTF">2016-03-30T05:58:14Z</dcterms:modified>
</cp:coreProperties>
</file>