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7"/>
  </p:notesMasterIdLst>
  <p:sldIdLst>
    <p:sldId id="484" r:id="rId2"/>
    <p:sldId id="392" r:id="rId3"/>
    <p:sldId id="429" r:id="rId4"/>
    <p:sldId id="496" r:id="rId5"/>
    <p:sldId id="500" r:id="rId6"/>
    <p:sldId id="501" r:id="rId7"/>
    <p:sldId id="495" r:id="rId8"/>
    <p:sldId id="465" r:id="rId9"/>
    <p:sldId id="434" r:id="rId10"/>
    <p:sldId id="451" r:id="rId11"/>
    <p:sldId id="497" r:id="rId12"/>
    <p:sldId id="441" r:id="rId13"/>
    <p:sldId id="444" r:id="rId14"/>
    <p:sldId id="445" r:id="rId15"/>
    <p:sldId id="450" r:id="rId16"/>
    <p:sldId id="494" r:id="rId17"/>
    <p:sldId id="453" r:id="rId18"/>
    <p:sldId id="448" r:id="rId19"/>
    <p:sldId id="449" r:id="rId20"/>
    <p:sldId id="454" r:id="rId21"/>
    <p:sldId id="457" r:id="rId22"/>
    <p:sldId id="458" r:id="rId23"/>
    <p:sldId id="459" r:id="rId24"/>
    <p:sldId id="460" r:id="rId25"/>
    <p:sldId id="461" r:id="rId26"/>
    <p:sldId id="463" r:id="rId27"/>
    <p:sldId id="462" r:id="rId28"/>
    <p:sldId id="455" r:id="rId29"/>
    <p:sldId id="456" r:id="rId30"/>
    <p:sldId id="485" r:id="rId31"/>
    <p:sldId id="486" r:id="rId32"/>
    <p:sldId id="487" r:id="rId33"/>
    <p:sldId id="488" r:id="rId34"/>
    <p:sldId id="489" r:id="rId35"/>
    <p:sldId id="464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12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4/3/2016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4/3/2016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4/3/2016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4/3/2016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4/3/2016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4/3/2016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4/3/2016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36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A new algorithm design paradigm: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                                                        part </a:t>
            </a:r>
            <a:r>
              <a:rPr lang="en-US" sz="2000" b="1" dirty="0" smtClean="0">
                <a:solidFill>
                  <a:srgbClr val="0070C0"/>
                </a:solidFill>
              </a:rPr>
              <a:t>III</a:t>
            </a:r>
            <a:r>
              <a:rPr lang="en-US" sz="2000" b="1" dirty="0" smtClean="0">
                <a:solidFill>
                  <a:schemeClr val="tx1"/>
                </a:solidFill>
              </a:rPr>
              <a:t>             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17288" y="4964668"/>
            <a:ext cx="175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Greedy </a:t>
            </a:r>
            <a:r>
              <a:rPr lang="en-US" b="1" dirty="0" smtClean="0">
                <a:solidFill>
                  <a:srgbClr val="7030A0"/>
                </a:solidFill>
              </a:rPr>
              <a:t>strategy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50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Cut Property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Cut Property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Definition: </a:t>
                </a:r>
                <a:r>
                  <a:rPr lang="en-US" sz="2000" dirty="0" smtClean="0"/>
                  <a:t>For any subset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</a:rPr>
                  <a:t>⊆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such that 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∅≠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>
                    <a:latin typeface="Cambria Math"/>
                    <a:ea typeface="Cambria Math"/>
                  </a:rPr>
                  <a:t>≠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)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= {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l-GR" sz="2000" dirty="0" smtClean="0"/>
                  <a:t>ϵ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 |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𝑢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l-GR" sz="2000" dirty="0"/>
                      <m:t>ϵ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and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l-GR" sz="2000" dirty="0"/>
                      <m:t>ϵ</m:t>
                    </m:r>
                    <m:r>
                      <m:rPr>
                        <m:nor/>
                      </m:rPr>
                      <a:rPr lang="en-US" sz="2000" b="0" i="0" dirty="0" smtClean="0"/>
                      <m:t> </m:t>
                    </m:r>
                    <m:acc>
                      <m:accPr>
                        <m:chr m:val="̅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 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l-GR" sz="2000" dirty="0"/>
                      <m:t>ϵ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𝑢</m:t>
                    </m:r>
                    <m:r>
                      <m:rPr>
                        <m:nor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l-GR" sz="2000" dirty="0"/>
                      <m:t>ϵ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acc>
                      <m:accPr>
                        <m:chr m:val="̅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b="1" dirty="0"/>
                  <a:t> </a:t>
                </a: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Cut-property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The </a:t>
                </a:r>
                <a:r>
                  <a:rPr lang="en-US" sz="2000" b="1" dirty="0" smtClean="0"/>
                  <a:t>least weight edge </a:t>
                </a:r>
                <a:r>
                  <a:rPr lang="en-US" sz="2000" dirty="0" smtClean="0"/>
                  <a:t>of a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must be in </a:t>
                </a:r>
                <a:r>
                  <a:rPr lang="en-US" sz="2000" b="1" dirty="0" smtClean="0"/>
                  <a:t>MST.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  <a:blipFill rotWithShape="1">
                <a:blip r:embed="rId2"/>
                <a:stretch>
                  <a:fillRect l="-1154" t="-1078" b="-17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276600" y="2895600"/>
            <a:ext cx="914400" cy="2286000"/>
            <a:chOff x="3276600" y="2895600"/>
            <a:chExt cx="914400" cy="2286000"/>
          </a:xfrm>
        </p:grpSpPr>
        <p:sp>
          <p:nvSpPr>
            <p:cNvPr id="5" name="Oval 4"/>
            <p:cNvSpPr/>
            <p:nvPr/>
          </p:nvSpPr>
          <p:spPr>
            <a:xfrm>
              <a:off x="3276600" y="3276600"/>
              <a:ext cx="914400" cy="1905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657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57600" y="3810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4191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57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576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576718" y="28956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718" y="2895600"/>
                  <a:ext cx="3898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4800600" y="2895600"/>
            <a:ext cx="914400" cy="2286000"/>
            <a:chOff x="4800600" y="2895600"/>
            <a:chExt cx="914400" cy="2286000"/>
          </a:xfrm>
        </p:grpSpPr>
        <p:sp>
          <p:nvSpPr>
            <p:cNvPr id="6" name="Oval 5"/>
            <p:cNvSpPr/>
            <p:nvPr/>
          </p:nvSpPr>
          <p:spPr>
            <a:xfrm>
              <a:off x="4800600" y="3276600"/>
              <a:ext cx="914400" cy="1905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81600" y="35052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1816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181600" y="42672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181600" y="47244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100718" y="28956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718" y="2895600"/>
                  <a:ext cx="38985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3787682" y="3505200"/>
            <a:ext cx="1416236" cy="1447800"/>
            <a:chOff x="3787682" y="3505200"/>
            <a:chExt cx="1416236" cy="1447800"/>
          </a:xfrm>
        </p:grpSpPr>
        <p:cxnSp>
          <p:nvCxnSpPr>
            <p:cNvPr id="20" name="Straight Connector 19"/>
            <p:cNvCxnSpPr>
              <a:stCxn id="8" idx="5"/>
              <a:endCxn id="13" idx="1"/>
            </p:cNvCxnSpPr>
            <p:nvPr/>
          </p:nvCxnSpPr>
          <p:spPr>
            <a:xfrm>
              <a:off x="3787682" y="3559082"/>
              <a:ext cx="1416236" cy="3494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3" idx="2"/>
            </p:cNvCxnSpPr>
            <p:nvPr/>
          </p:nvCxnSpPr>
          <p:spPr>
            <a:xfrm>
              <a:off x="3810000" y="3886200"/>
              <a:ext cx="13716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15" idx="2"/>
            </p:cNvCxnSpPr>
            <p:nvPr/>
          </p:nvCxnSpPr>
          <p:spPr>
            <a:xfrm flipV="1">
              <a:off x="3810000" y="4800600"/>
              <a:ext cx="1371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14" idx="3"/>
            </p:cNvCxnSpPr>
            <p:nvPr/>
          </p:nvCxnSpPr>
          <p:spPr>
            <a:xfrm flipV="1">
              <a:off x="3810000" y="4397282"/>
              <a:ext cx="1393918" cy="250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6"/>
              <a:endCxn id="7" idx="2"/>
            </p:cNvCxnSpPr>
            <p:nvPr/>
          </p:nvCxnSpPr>
          <p:spPr>
            <a:xfrm>
              <a:off x="3810000" y="3505200"/>
              <a:ext cx="13716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4114800" y="2819400"/>
            <a:ext cx="1032334" cy="2514600"/>
            <a:chOff x="4114800" y="2819400"/>
            <a:chExt cx="1032334" cy="2514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114800" y="2819400"/>
                  <a:ext cx="1032334" cy="3699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6C31"/>
                      </a:solidFill>
                    </a:rPr>
                    <a:t>cut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a14:m>
                  <a:r>
                    <a:rPr lang="en-US" dirty="0"/>
                    <a:t>) </a:t>
                  </a: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2819400"/>
                  <a:ext cx="1032334" cy="36990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734" t="-8333" r="-2011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>
              <a:off x="4506959" y="3276600"/>
              <a:ext cx="0" cy="205740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114800" y="3276600"/>
            <a:ext cx="457200" cy="1648599"/>
            <a:chOff x="4114800" y="3276600"/>
            <a:chExt cx="457200" cy="1648599"/>
          </a:xfrm>
        </p:grpSpPr>
        <p:sp>
          <p:nvSpPr>
            <p:cNvPr id="41" name="TextBox 40"/>
            <p:cNvSpPr txBox="1"/>
            <p:nvPr/>
          </p:nvSpPr>
          <p:spPr>
            <a:xfrm>
              <a:off x="4191000" y="46482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30240" y="4295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13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54040" y="36854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37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14800" y="32766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48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91000" y="35052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r>
                <a:rPr lang="en-US" sz="1200" dirty="0" smtClean="0"/>
                <a:t>7</a:t>
              </a:r>
              <a:endParaRPr lang="en-US" sz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351106" y="4114800"/>
            <a:ext cx="2200364" cy="750332"/>
            <a:chOff x="3351106" y="4114800"/>
            <a:chExt cx="2200364" cy="750332"/>
          </a:xfrm>
        </p:grpSpPr>
        <p:sp>
          <p:nvSpPr>
            <p:cNvPr id="47" name="TextBox 46"/>
            <p:cNvSpPr txBox="1"/>
            <p:nvPr/>
          </p:nvSpPr>
          <p:spPr>
            <a:xfrm>
              <a:off x="3351106" y="4495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57800" y="4114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v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4038599" y="1600200"/>
            <a:ext cx="229529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19400" y="1981200"/>
            <a:ext cx="16763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572000" y="1981200"/>
            <a:ext cx="2362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Down Ribbon 52"/>
              <p:cNvSpPr/>
              <p:nvPr/>
            </p:nvSpPr>
            <p:spPr>
              <a:xfrm>
                <a:off x="-1" y="2892551"/>
                <a:ext cx="3276601" cy="122224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Pursuing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greedy strategy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to minimize weight of MST, what can we say about the edges of </a:t>
                </a:r>
                <a:r>
                  <a:rPr lang="en-US" sz="1600" b="1" dirty="0">
                    <a:solidFill>
                      <a:srgbClr val="006C31"/>
                    </a:solidFill>
                  </a:rPr>
                  <a:t>cut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Down Ribbon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892551"/>
                <a:ext cx="3276601" cy="122224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11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0" grpId="0" uiExpand="1" animBg="1"/>
      <p:bldP spid="51" grpId="0" uiExpand="1" animBg="1"/>
      <p:bldP spid="52" grpId="0" uiExpand="1" animBg="1"/>
      <p:bldP spid="53" grpId="0" animBg="1"/>
      <p:bldP spid="5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Proof of </a:t>
            </a:r>
            <a:r>
              <a:rPr lang="en-US" sz="3600" b="1" dirty="0" smtClean="0">
                <a:solidFill>
                  <a:srgbClr val="7030A0"/>
                </a:solidFill>
              </a:rPr>
              <a:t>cut-property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276600" y="2895600"/>
            <a:ext cx="914400" cy="2286000"/>
            <a:chOff x="3276600" y="2895600"/>
            <a:chExt cx="914400" cy="2286000"/>
          </a:xfrm>
        </p:grpSpPr>
        <p:sp>
          <p:nvSpPr>
            <p:cNvPr id="5" name="Oval 4"/>
            <p:cNvSpPr/>
            <p:nvPr/>
          </p:nvSpPr>
          <p:spPr>
            <a:xfrm>
              <a:off x="3276600" y="3276600"/>
              <a:ext cx="914400" cy="1905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657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57600" y="3810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4191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57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576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576718" y="28956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718" y="2895600"/>
                  <a:ext cx="38985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4800600" y="2895600"/>
            <a:ext cx="914400" cy="2286000"/>
            <a:chOff x="4800600" y="2895600"/>
            <a:chExt cx="914400" cy="2286000"/>
          </a:xfrm>
        </p:grpSpPr>
        <p:sp>
          <p:nvSpPr>
            <p:cNvPr id="6" name="Oval 5"/>
            <p:cNvSpPr/>
            <p:nvPr/>
          </p:nvSpPr>
          <p:spPr>
            <a:xfrm>
              <a:off x="4800600" y="3276600"/>
              <a:ext cx="914400" cy="1905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81600" y="35052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1816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181600" y="42672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181600" y="47244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100718" y="28956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718" y="2895600"/>
                  <a:ext cx="3898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3787682" y="3505200"/>
            <a:ext cx="1416236" cy="1447800"/>
            <a:chOff x="3787682" y="3505200"/>
            <a:chExt cx="1416236" cy="1447800"/>
          </a:xfrm>
        </p:grpSpPr>
        <p:cxnSp>
          <p:nvCxnSpPr>
            <p:cNvPr id="20" name="Straight Connector 19"/>
            <p:cNvCxnSpPr>
              <a:stCxn id="8" idx="5"/>
              <a:endCxn id="13" idx="1"/>
            </p:cNvCxnSpPr>
            <p:nvPr/>
          </p:nvCxnSpPr>
          <p:spPr>
            <a:xfrm>
              <a:off x="3787682" y="3559082"/>
              <a:ext cx="1416236" cy="3494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3" idx="2"/>
            </p:cNvCxnSpPr>
            <p:nvPr/>
          </p:nvCxnSpPr>
          <p:spPr>
            <a:xfrm>
              <a:off x="3810000" y="3886200"/>
              <a:ext cx="13716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15" idx="2"/>
            </p:cNvCxnSpPr>
            <p:nvPr/>
          </p:nvCxnSpPr>
          <p:spPr>
            <a:xfrm flipV="1">
              <a:off x="3810000" y="4800600"/>
              <a:ext cx="13716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14" idx="3"/>
            </p:cNvCxnSpPr>
            <p:nvPr/>
          </p:nvCxnSpPr>
          <p:spPr>
            <a:xfrm flipV="1">
              <a:off x="3810000" y="4397282"/>
              <a:ext cx="1393918" cy="250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6"/>
              <a:endCxn id="7" idx="2"/>
            </p:cNvCxnSpPr>
            <p:nvPr/>
          </p:nvCxnSpPr>
          <p:spPr>
            <a:xfrm>
              <a:off x="3810000" y="3505200"/>
              <a:ext cx="1371600" cy="76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114800" y="3276600"/>
            <a:ext cx="457200" cy="1648599"/>
            <a:chOff x="4114800" y="3276600"/>
            <a:chExt cx="457200" cy="1648599"/>
          </a:xfrm>
        </p:grpSpPr>
        <p:sp>
          <p:nvSpPr>
            <p:cNvPr id="41" name="TextBox 40"/>
            <p:cNvSpPr txBox="1"/>
            <p:nvPr/>
          </p:nvSpPr>
          <p:spPr>
            <a:xfrm>
              <a:off x="4191000" y="46482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23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30240" y="4295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13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54040" y="36854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37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14800" y="32766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48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91000" y="35052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r>
                <a:rPr lang="en-US" sz="1200" dirty="0" smtClean="0"/>
                <a:t>7</a:t>
              </a:r>
              <a:endParaRPr lang="en-US" sz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351106" y="4114800"/>
            <a:ext cx="2200364" cy="750332"/>
            <a:chOff x="3351106" y="4114800"/>
            <a:chExt cx="2200364" cy="750332"/>
          </a:xfrm>
        </p:grpSpPr>
        <p:sp>
          <p:nvSpPr>
            <p:cNvPr id="47" name="TextBox 46"/>
            <p:cNvSpPr txBox="1"/>
            <p:nvPr/>
          </p:nvSpPr>
          <p:spPr>
            <a:xfrm>
              <a:off x="3351106" y="4495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57800" y="4114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v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9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Proof of </a:t>
            </a:r>
            <a:r>
              <a:rPr lang="en-US" sz="3600" b="1" dirty="0">
                <a:solidFill>
                  <a:srgbClr val="7030A0"/>
                </a:solidFill>
              </a:rPr>
              <a:t>cut-property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be the </a:t>
                </a:r>
                <a:r>
                  <a:rPr lang="en-US" sz="2000" b="1" dirty="0" smtClean="0"/>
                  <a:t>MST</a:t>
                </a:r>
                <a:r>
                  <a:rPr lang="en-US" sz="2000" dirty="0" smtClean="0"/>
                  <a:t>, and (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 smtClean="0"/>
                  <a:t>,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What happens if we </a:t>
                </a:r>
                <a:r>
                  <a:rPr lang="en-US" sz="2000" b="1" dirty="0" smtClean="0"/>
                  <a:t>remove</a:t>
                </a:r>
                <a:r>
                  <a:rPr lang="en-US" sz="2000" dirty="0" smtClean="0"/>
                  <a:t> (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x</a:t>
                </a:r>
                <a:r>
                  <a:rPr lang="en-US" sz="2000" dirty="0" err="1" smtClean="0"/>
                  <a:t>,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y</a:t>
                </a:r>
                <a:r>
                  <a:rPr lang="en-US" sz="2000" dirty="0" smtClean="0"/>
                  <a:t>)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, and </a:t>
                </a:r>
                <a:r>
                  <a:rPr lang="en-US" sz="2000" b="1" dirty="0" smtClean="0"/>
                  <a:t>add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)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  <a:blipFill rotWithShape="1">
                <a:blip r:embed="rId2"/>
                <a:stretch>
                  <a:fillRect l="-7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57600" y="4572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816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230240" y="42950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</a:t>
            </a:r>
            <a:endParaRPr lang="en-US" sz="12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3351106" y="4114800"/>
            <a:ext cx="2200364" cy="750332"/>
            <a:chOff x="3351106" y="4114800"/>
            <a:chExt cx="2200364" cy="750332"/>
          </a:xfrm>
        </p:grpSpPr>
        <p:sp>
          <p:nvSpPr>
            <p:cNvPr id="47" name="TextBox 46"/>
            <p:cNvSpPr txBox="1"/>
            <p:nvPr/>
          </p:nvSpPr>
          <p:spPr>
            <a:xfrm>
              <a:off x="3351106" y="4495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57800" y="4114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v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8" name="Straight Connector 27"/>
          <p:cNvCxnSpPr>
            <a:endCxn id="14" idx="3"/>
          </p:cNvCxnSpPr>
          <p:nvPr/>
        </p:nvCxnSpPr>
        <p:spPr>
          <a:xfrm flipV="1">
            <a:off x="3810000" y="4397282"/>
            <a:ext cx="13939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609600" y="1905000"/>
            <a:ext cx="7924800" cy="3048000"/>
            <a:chOff x="609600" y="1905000"/>
            <a:chExt cx="7924800" cy="3048000"/>
          </a:xfrm>
        </p:grpSpPr>
        <p:cxnSp>
          <p:nvCxnSpPr>
            <p:cNvPr id="67" name="Straight Connector 66"/>
            <p:cNvCxnSpPr>
              <a:stCxn id="50" idx="7"/>
            </p:cNvCxnSpPr>
            <p:nvPr/>
          </p:nvCxnSpPr>
          <p:spPr>
            <a:xfrm flipV="1">
              <a:off x="5387882" y="2133600"/>
              <a:ext cx="898618" cy="5557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>
              <a:off x="609600" y="1905000"/>
              <a:ext cx="7924800" cy="3048000"/>
              <a:chOff x="609600" y="1905000"/>
              <a:chExt cx="7924800" cy="30480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895600" y="4343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00400" y="2971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867400" y="3429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257800" y="2667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191000" y="2667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2860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2" idx="7"/>
                <a:endCxn id="36" idx="3"/>
              </p:cNvCxnSpPr>
              <p:nvPr/>
            </p:nvCxnSpPr>
            <p:spPr>
              <a:xfrm flipV="1">
                <a:off x="2416082" y="3101882"/>
                <a:ext cx="806636" cy="6542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1" idx="2"/>
              </p:cNvCxnSpPr>
              <p:nvPr/>
            </p:nvCxnSpPr>
            <p:spPr>
              <a:xfrm flipV="1">
                <a:off x="3352800" y="2743200"/>
                <a:ext cx="838200" cy="3048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51" idx="6"/>
                <a:endCxn id="50" idx="2"/>
              </p:cNvCxnSpPr>
              <p:nvPr/>
            </p:nvCxnSpPr>
            <p:spPr>
              <a:xfrm>
                <a:off x="4343400" y="2743200"/>
                <a:ext cx="9144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0" idx="5"/>
                <a:endCxn id="40" idx="0"/>
              </p:cNvCxnSpPr>
              <p:nvPr/>
            </p:nvCxnSpPr>
            <p:spPr>
              <a:xfrm>
                <a:off x="5387882" y="2797082"/>
                <a:ext cx="555718" cy="6319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35" idx="1"/>
                <a:endCxn id="52" idx="5"/>
              </p:cNvCxnSpPr>
              <p:nvPr/>
            </p:nvCxnSpPr>
            <p:spPr>
              <a:xfrm flipH="1" flipV="1">
                <a:off x="2416082" y="3863882"/>
                <a:ext cx="501836" cy="5018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11" idx="1"/>
                <a:endCxn id="35" idx="6"/>
              </p:cNvCxnSpPr>
              <p:nvPr/>
            </p:nvCxnSpPr>
            <p:spPr>
              <a:xfrm flipH="1" flipV="1">
                <a:off x="3048000" y="4419600"/>
                <a:ext cx="631918" cy="1747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48" idx="1"/>
                <a:endCxn id="40" idx="3"/>
              </p:cNvCxnSpPr>
              <p:nvPr/>
            </p:nvCxnSpPr>
            <p:spPr>
              <a:xfrm flipV="1">
                <a:off x="5257800" y="3559082"/>
                <a:ext cx="631918" cy="740384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40" idx="6"/>
                <a:endCxn id="64" idx="1"/>
              </p:cNvCxnSpPr>
              <p:nvPr/>
            </p:nvCxnSpPr>
            <p:spPr>
              <a:xfrm>
                <a:off x="6019800" y="3505200"/>
                <a:ext cx="936718" cy="985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6934200" y="3581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6400800" y="2133600"/>
                <a:ext cx="1066800" cy="1524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62484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7467600" y="2209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362200" y="2362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/>
              <p:cNvCxnSpPr>
                <a:stCxn id="74" idx="5"/>
                <a:endCxn id="36" idx="1"/>
              </p:cNvCxnSpPr>
              <p:nvPr/>
            </p:nvCxnSpPr>
            <p:spPr>
              <a:xfrm>
                <a:off x="2492282" y="2492282"/>
                <a:ext cx="730436" cy="5018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1295400" y="2133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/>
              <p:cNvCxnSpPr>
                <a:stCxn id="78" idx="6"/>
                <a:endCxn id="74" idx="1"/>
              </p:cNvCxnSpPr>
              <p:nvPr/>
            </p:nvCxnSpPr>
            <p:spPr>
              <a:xfrm>
                <a:off x="1447800" y="2209800"/>
                <a:ext cx="936718" cy="1747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85800" y="3810000"/>
                <a:ext cx="925559" cy="2667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52" idx="3"/>
                <a:endCxn id="88" idx="7"/>
              </p:cNvCxnSpPr>
              <p:nvPr/>
            </p:nvCxnSpPr>
            <p:spPr>
              <a:xfrm flipH="1">
                <a:off x="1730282" y="3863882"/>
                <a:ext cx="578036" cy="1970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6096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600200" y="4038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/>
              <p:cNvCxnSpPr>
                <a:endCxn id="88" idx="3"/>
              </p:cNvCxnSpPr>
              <p:nvPr/>
            </p:nvCxnSpPr>
            <p:spPr>
              <a:xfrm flipV="1">
                <a:off x="990600" y="4168682"/>
                <a:ext cx="631918" cy="69645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/>
              <p:cNvSpPr/>
              <p:nvPr/>
            </p:nvSpPr>
            <p:spPr>
              <a:xfrm>
                <a:off x="914400" y="4800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>
                <a:endCxn id="64" idx="6"/>
              </p:cNvCxnSpPr>
              <p:nvPr/>
            </p:nvCxnSpPr>
            <p:spPr>
              <a:xfrm flipH="1" flipV="1">
                <a:off x="7086600" y="3657600"/>
                <a:ext cx="1219200" cy="5334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8229600" y="4114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8382000" y="190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/>
              <p:cNvCxnSpPr>
                <a:stCxn id="105" idx="2"/>
              </p:cNvCxnSpPr>
              <p:nvPr/>
            </p:nvCxnSpPr>
            <p:spPr>
              <a:xfrm flipH="1">
                <a:off x="7620000" y="1981200"/>
                <a:ext cx="762000" cy="2732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505200" y="4736068"/>
                <a:ext cx="536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/>
                        <m:t>ϵ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736068"/>
                <a:ext cx="53636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36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743200" y="4495800"/>
                <a:ext cx="536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/>
                        <m:t>ϵ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495800"/>
                <a:ext cx="53636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363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Curved Down Arrow 112"/>
          <p:cNvSpPr/>
          <p:nvPr/>
        </p:nvSpPr>
        <p:spPr>
          <a:xfrm rot="20419659">
            <a:off x="3110876" y="2943555"/>
            <a:ext cx="2326136" cy="1083313"/>
          </a:xfrm>
          <a:prstGeom prst="curvedDownArrow">
            <a:avLst>
              <a:gd name="adj1" fmla="val 13354"/>
              <a:gd name="adj2" fmla="val 32943"/>
              <a:gd name="adj3" fmla="val 20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902036" y="3440668"/>
                <a:ext cx="536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/>
                        <m:t>ϵ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036" y="3440668"/>
                <a:ext cx="53636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47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2587836" y="2895600"/>
                <a:ext cx="536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/>
                        <m:t>ϵ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836" y="2895600"/>
                <a:ext cx="53636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36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5029200" y="4419600"/>
                <a:ext cx="5405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/>
                        <m:t>ϵ</m:t>
                      </m:r>
                      <m:r>
                        <a:rPr lang="el-GR" i="1" dirty="0"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419600"/>
                <a:ext cx="54053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13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3810000" y="2373868"/>
                <a:ext cx="5405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/>
                        <m:t>ϵ</m:t>
                      </m:r>
                      <m:r>
                        <a:rPr lang="el-GR" i="1" dirty="0"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373868"/>
                <a:ext cx="54053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3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/>
          <p:cNvSpPr txBox="1"/>
          <p:nvPr/>
        </p:nvSpPr>
        <p:spPr>
          <a:xfrm>
            <a:off x="3505200" y="2667000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&gt;13</a:t>
            </a:r>
            <a:endParaRPr lang="en-US" sz="1200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3124200" y="2384518"/>
            <a:ext cx="1434976" cy="663482"/>
            <a:chOff x="3124200" y="2384518"/>
            <a:chExt cx="1434976" cy="663482"/>
          </a:xfrm>
        </p:grpSpPr>
        <p:sp>
          <p:nvSpPr>
            <p:cNvPr id="121" name="TextBox 120"/>
            <p:cNvSpPr txBox="1"/>
            <p:nvPr/>
          </p:nvSpPr>
          <p:spPr>
            <a:xfrm>
              <a:off x="3124200" y="26786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x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265506" y="238451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y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51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1" grpId="0"/>
      <p:bldP spid="112" grpId="0"/>
      <p:bldP spid="113" grpId="0" animBg="1"/>
      <p:bldP spid="114" grpId="0"/>
      <p:bldP spid="115" grpId="0"/>
      <p:bldP spid="118" grpId="0"/>
      <p:bldP spid="119" grpId="0"/>
      <p:bldP spid="1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Proof of </a:t>
            </a:r>
            <a:r>
              <a:rPr lang="en-US" sz="3600" b="1" dirty="0">
                <a:solidFill>
                  <a:srgbClr val="7030A0"/>
                </a:solidFill>
              </a:rPr>
              <a:t>cut-property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the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, and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happens if we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y</a:t>
                </a:r>
                <a:r>
                  <a:rPr lang="en-US" sz="2000" dirty="0"/>
                  <a:t>)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, and </a:t>
                </a:r>
                <a:r>
                  <a:rPr lang="en-US" sz="2000" b="1" dirty="0"/>
                  <a:t>add</a:t>
                </a:r>
                <a:r>
                  <a:rPr lang="en-US" sz="2000" dirty="0"/>
                  <a:t>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)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  <a:blipFill rotWithShape="1">
                <a:blip r:embed="rId2"/>
                <a:stretch>
                  <a:fillRect l="-793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57600" y="4572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816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230240" y="42950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</a:t>
            </a:r>
            <a:endParaRPr lang="en-US" sz="12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3351106" y="4114800"/>
            <a:ext cx="2200364" cy="750332"/>
            <a:chOff x="3351106" y="4114800"/>
            <a:chExt cx="2200364" cy="750332"/>
          </a:xfrm>
        </p:grpSpPr>
        <p:sp>
          <p:nvSpPr>
            <p:cNvPr id="47" name="TextBox 46"/>
            <p:cNvSpPr txBox="1"/>
            <p:nvPr/>
          </p:nvSpPr>
          <p:spPr>
            <a:xfrm>
              <a:off x="3351106" y="4495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57800" y="4114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v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8" name="Straight Connector 27"/>
          <p:cNvCxnSpPr>
            <a:endCxn id="14" idx="3"/>
          </p:cNvCxnSpPr>
          <p:nvPr/>
        </p:nvCxnSpPr>
        <p:spPr>
          <a:xfrm flipV="1">
            <a:off x="3810000" y="4397282"/>
            <a:ext cx="1393918" cy="250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609600" y="1905000"/>
            <a:ext cx="7924800" cy="3048000"/>
            <a:chOff x="609600" y="1905000"/>
            <a:chExt cx="7924800" cy="3048000"/>
          </a:xfrm>
        </p:grpSpPr>
        <p:cxnSp>
          <p:nvCxnSpPr>
            <p:cNvPr id="67" name="Straight Connector 66"/>
            <p:cNvCxnSpPr>
              <a:stCxn id="50" idx="7"/>
            </p:cNvCxnSpPr>
            <p:nvPr/>
          </p:nvCxnSpPr>
          <p:spPr>
            <a:xfrm flipV="1">
              <a:off x="5387882" y="2133600"/>
              <a:ext cx="898618" cy="5557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>
              <a:off x="609600" y="1905000"/>
              <a:ext cx="7924800" cy="3048000"/>
              <a:chOff x="609600" y="1905000"/>
              <a:chExt cx="7924800" cy="30480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895600" y="4343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00400" y="2971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867400" y="3429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257800" y="2667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191000" y="2667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2860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2" idx="7"/>
                <a:endCxn id="36" idx="3"/>
              </p:cNvCxnSpPr>
              <p:nvPr/>
            </p:nvCxnSpPr>
            <p:spPr>
              <a:xfrm flipV="1">
                <a:off x="2416082" y="3101882"/>
                <a:ext cx="806636" cy="6542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1" idx="2"/>
              </p:cNvCxnSpPr>
              <p:nvPr/>
            </p:nvCxnSpPr>
            <p:spPr>
              <a:xfrm flipV="1">
                <a:off x="3352800" y="2743200"/>
                <a:ext cx="83820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51" idx="6"/>
                <a:endCxn id="50" idx="2"/>
              </p:cNvCxnSpPr>
              <p:nvPr/>
            </p:nvCxnSpPr>
            <p:spPr>
              <a:xfrm>
                <a:off x="4343400" y="2743200"/>
                <a:ext cx="9144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0" idx="5"/>
                <a:endCxn id="40" idx="0"/>
              </p:cNvCxnSpPr>
              <p:nvPr/>
            </p:nvCxnSpPr>
            <p:spPr>
              <a:xfrm>
                <a:off x="5387882" y="2797082"/>
                <a:ext cx="555718" cy="6319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35" idx="1"/>
                <a:endCxn id="52" idx="5"/>
              </p:cNvCxnSpPr>
              <p:nvPr/>
            </p:nvCxnSpPr>
            <p:spPr>
              <a:xfrm flipH="1" flipV="1">
                <a:off x="2416082" y="3863882"/>
                <a:ext cx="501836" cy="5018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11" idx="1"/>
                <a:endCxn id="35" idx="6"/>
              </p:cNvCxnSpPr>
              <p:nvPr/>
            </p:nvCxnSpPr>
            <p:spPr>
              <a:xfrm flipH="1" flipV="1">
                <a:off x="3048000" y="4419600"/>
                <a:ext cx="631918" cy="1747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48" idx="1"/>
                <a:endCxn id="40" idx="3"/>
              </p:cNvCxnSpPr>
              <p:nvPr/>
            </p:nvCxnSpPr>
            <p:spPr>
              <a:xfrm flipV="1">
                <a:off x="5257800" y="3559082"/>
                <a:ext cx="631918" cy="740384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40" idx="6"/>
                <a:endCxn id="64" idx="1"/>
              </p:cNvCxnSpPr>
              <p:nvPr/>
            </p:nvCxnSpPr>
            <p:spPr>
              <a:xfrm>
                <a:off x="6019800" y="3505200"/>
                <a:ext cx="936718" cy="985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6934200" y="3581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6400800" y="2133600"/>
                <a:ext cx="1066800" cy="1524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62484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7467600" y="2209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362200" y="2362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/>
              <p:cNvCxnSpPr>
                <a:stCxn id="74" idx="5"/>
                <a:endCxn id="36" idx="1"/>
              </p:cNvCxnSpPr>
              <p:nvPr/>
            </p:nvCxnSpPr>
            <p:spPr>
              <a:xfrm>
                <a:off x="2492282" y="2492282"/>
                <a:ext cx="730436" cy="5018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1295400" y="2133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/>
              <p:cNvCxnSpPr>
                <a:stCxn id="78" idx="6"/>
                <a:endCxn id="74" idx="1"/>
              </p:cNvCxnSpPr>
              <p:nvPr/>
            </p:nvCxnSpPr>
            <p:spPr>
              <a:xfrm>
                <a:off x="1447800" y="2209800"/>
                <a:ext cx="936718" cy="1747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85800" y="3810000"/>
                <a:ext cx="925559" cy="2667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52" idx="3"/>
                <a:endCxn id="88" idx="7"/>
              </p:cNvCxnSpPr>
              <p:nvPr/>
            </p:nvCxnSpPr>
            <p:spPr>
              <a:xfrm flipH="1">
                <a:off x="1730282" y="3863882"/>
                <a:ext cx="578036" cy="1970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6096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600200" y="4038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/>
              <p:cNvCxnSpPr>
                <a:endCxn id="88" idx="3"/>
              </p:cNvCxnSpPr>
              <p:nvPr/>
            </p:nvCxnSpPr>
            <p:spPr>
              <a:xfrm flipV="1">
                <a:off x="990600" y="4168682"/>
                <a:ext cx="631918" cy="69645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/>
              <p:cNvSpPr/>
              <p:nvPr/>
            </p:nvSpPr>
            <p:spPr>
              <a:xfrm>
                <a:off x="914400" y="4800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>
                <a:endCxn id="64" idx="6"/>
              </p:cNvCxnSpPr>
              <p:nvPr/>
            </p:nvCxnSpPr>
            <p:spPr>
              <a:xfrm flipH="1" flipV="1">
                <a:off x="7086600" y="3657600"/>
                <a:ext cx="1219200" cy="5334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8229600" y="4114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8382000" y="190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/>
              <p:cNvCxnSpPr>
                <a:stCxn id="105" idx="2"/>
              </p:cNvCxnSpPr>
              <p:nvPr/>
            </p:nvCxnSpPr>
            <p:spPr>
              <a:xfrm flipH="1">
                <a:off x="7620000" y="1981200"/>
                <a:ext cx="762000" cy="2732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0" name="TextBox 119"/>
          <p:cNvSpPr txBox="1"/>
          <p:nvPr/>
        </p:nvSpPr>
        <p:spPr>
          <a:xfrm>
            <a:off x="3505200" y="2667000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≥13</a:t>
            </a:r>
            <a:endParaRPr lang="en-US" sz="12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3124200" y="2384518"/>
            <a:ext cx="1434976" cy="663482"/>
            <a:chOff x="3124200" y="2384518"/>
            <a:chExt cx="1434976" cy="663482"/>
          </a:xfrm>
        </p:grpSpPr>
        <p:sp>
          <p:nvSpPr>
            <p:cNvPr id="61" name="TextBox 60"/>
            <p:cNvSpPr txBox="1"/>
            <p:nvPr/>
          </p:nvSpPr>
          <p:spPr>
            <a:xfrm>
              <a:off x="3124200" y="26786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x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65506" y="238451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y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1148579" y="5715000"/>
                <a:ext cx="6547621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 get a spanning tree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weight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&lt;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weight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</a:rPr>
                  <a:t>A contradiction !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79" y="5715000"/>
                <a:ext cx="6547621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05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Cycle Property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Cycle Property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</a:t>
                </a:r>
                <a:r>
                  <a:rPr lang="en-US" sz="2000" dirty="0" smtClean="0"/>
                  <a:t>any cycle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Cycle-property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Maximum weight </a:t>
                </a:r>
                <a:r>
                  <a:rPr lang="en-US" sz="1800" dirty="0" smtClean="0"/>
                  <a:t>edge of any cycle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>
                    <a:solidFill>
                      <a:srgbClr val="C00000"/>
                    </a:solidFill>
                  </a:rPr>
                  <a:t>can not </a:t>
                </a:r>
                <a:r>
                  <a:rPr lang="en-US" sz="1800" dirty="0" smtClean="0"/>
                  <a:t>be present in </a:t>
                </a:r>
                <a:r>
                  <a:rPr lang="en-US" sz="1800" b="1" dirty="0" smtClean="0"/>
                  <a:t>MST</a:t>
                </a:r>
                <a:r>
                  <a:rPr lang="en-US" sz="1800" dirty="0" smtClean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2895600" y="990600"/>
            <a:ext cx="4009838" cy="2502932"/>
            <a:chOff x="2895600" y="990600"/>
            <a:chExt cx="4009838" cy="2502932"/>
          </a:xfrm>
        </p:grpSpPr>
        <p:grpSp>
          <p:nvGrpSpPr>
            <p:cNvPr id="100" name="Group 99"/>
            <p:cNvGrpSpPr/>
            <p:nvPr/>
          </p:nvGrpSpPr>
          <p:grpSpPr>
            <a:xfrm>
              <a:off x="2895600" y="990600"/>
              <a:ext cx="3306404" cy="2502932"/>
              <a:chOff x="2895600" y="990600"/>
              <a:chExt cx="3306404" cy="2502932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960706" y="3124200"/>
                <a:ext cx="1362164" cy="369332"/>
                <a:chOff x="3492376" y="4495800"/>
                <a:chExt cx="1362164" cy="369332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3492376" y="44958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u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560870" y="4495800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v</a:t>
                  </a:r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2895600" y="2286000"/>
                <a:ext cx="29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a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435320" y="137160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b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900754" y="990600"/>
                <a:ext cx="280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c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943600" y="18288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f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867400" y="2819400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r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6629400" y="23738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05200" y="1524000"/>
            <a:ext cx="2932560" cy="1648599"/>
            <a:chOff x="3505200" y="1524000"/>
            <a:chExt cx="2932560" cy="1648599"/>
          </a:xfrm>
        </p:grpSpPr>
        <p:grpSp>
          <p:nvGrpSpPr>
            <p:cNvPr id="94" name="Group 93"/>
            <p:cNvGrpSpPr/>
            <p:nvPr/>
          </p:nvGrpSpPr>
          <p:grpSpPr>
            <a:xfrm>
              <a:off x="3505200" y="1524000"/>
              <a:ext cx="2932560" cy="1648599"/>
              <a:chOff x="3505200" y="1524000"/>
              <a:chExt cx="2932560" cy="1648599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4382640" y="289560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</a:t>
                </a:r>
                <a:r>
                  <a:rPr lang="en-US" sz="1200" dirty="0" smtClean="0"/>
                  <a:t>3</a:t>
                </a:r>
                <a:endParaRPr lang="en-US" sz="12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733800" y="26186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24</a:t>
                </a:r>
                <a:endParaRPr lang="en-US" sz="12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505200" y="19328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12</a:t>
                </a:r>
                <a:endParaRPr lang="en-US" sz="12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77840" y="16280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17</a:t>
                </a:r>
                <a:endParaRPr lang="en-US" sz="12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297040" y="152400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31</a:t>
                </a:r>
                <a:endParaRPr lang="en-US" sz="12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096000" y="205740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36</a:t>
                </a:r>
                <a:endParaRPr lang="en-US" sz="12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334000" y="27710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19</a:t>
                </a:r>
                <a:endParaRPr lang="en-US" sz="1200" dirty="0"/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6019800" y="2438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r>
                <a:rPr lang="en-US" sz="1200" dirty="0" smtClean="0"/>
                <a:t>6</a:t>
              </a:r>
              <a:endParaRPr lang="en-US" sz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295400"/>
            <a:ext cx="3505200" cy="2426732"/>
            <a:chOff x="3200400" y="1295400"/>
            <a:chExt cx="3505200" cy="2426732"/>
          </a:xfrm>
        </p:grpSpPr>
        <p:grpSp>
          <p:nvGrpSpPr>
            <p:cNvPr id="37" name="Group 36"/>
            <p:cNvGrpSpPr/>
            <p:nvPr/>
          </p:nvGrpSpPr>
          <p:grpSpPr>
            <a:xfrm>
              <a:off x="3200400" y="1295400"/>
              <a:ext cx="3505200" cy="1905000"/>
              <a:chOff x="3200400" y="1295400"/>
              <a:chExt cx="3505200" cy="19050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0386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3200400" y="1295400"/>
                <a:ext cx="3505200" cy="1905000"/>
                <a:chOff x="3200400" y="1295400"/>
                <a:chExt cx="3505200" cy="1905000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>
                  <a:off x="4191000" y="3124200"/>
                  <a:ext cx="9144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Oval 6"/>
                <p:cNvSpPr/>
                <p:nvPr/>
              </p:nvSpPr>
              <p:spPr>
                <a:xfrm>
                  <a:off x="51054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/>
                <p:cNvCxnSpPr>
                  <a:stCxn id="16" idx="5"/>
                  <a:endCxn id="5" idx="1"/>
                </p:cNvCxnSpPr>
                <p:nvPr/>
              </p:nvCxnSpPr>
              <p:spPr>
                <a:xfrm>
                  <a:off x="3330482" y="2492282"/>
                  <a:ext cx="730436" cy="5780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3657600" y="1600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876800" y="1295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200400" y="2362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16" idx="0"/>
                </p:cNvCxnSpPr>
                <p:nvPr/>
              </p:nvCxnSpPr>
              <p:spPr>
                <a:xfrm flipV="1">
                  <a:off x="3276600" y="1752600"/>
                  <a:ext cx="419100" cy="609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4" idx="7"/>
                  <a:endCxn id="15" idx="2"/>
                </p:cNvCxnSpPr>
                <p:nvPr/>
              </p:nvCxnSpPr>
              <p:spPr>
                <a:xfrm flipV="1">
                  <a:off x="3787682" y="1371600"/>
                  <a:ext cx="1089118" cy="2509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30" idx="1"/>
                  <a:endCxn id="15" idx="6"/>
                </p:cNvCxnSpPr>
                <p:nvPr/>
              </p:nvCxnSpPr>
              <p:spPr>
                <a:xfrm flipH="1" flipV="1">
                  <a:off x="5029200" y="1371600"/>
                  <a:ext cx="1089118" cy="4033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Oval 28"/>
                <p:cNvSpPr/>
                <p:nvPr/>
              </p:nvSpPr>
              <p:spPr>
                <a:xfrm>
                  <a:off x="5867400" y="2743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096000" y="1752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/>
                <p:cNvCxnSpPr>
                  <a:stCxn id="29" idx="3"/>
                  <a:endCxn id="7" idx="6"/>
                </p:cNvCxnSpPr>
                <p:nvPr/>
              </p:nvCxnSpPr>
              <p:spPr>
                <a:xfrm flipH="1">
                  <a:off x="5257800" y="2873282"/>
                  <a:ext cx="631918" cy="2509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30" idx="4"/>
                  <a:endCxn id="111" idx="0"/>
                </p:cNvCxnSpPr>
                <p:nvPr/>
              </p:nvCxnSpPr>
              <p:spPr>
                <a:xfrm>
                  <a:off x="6172200" y="1905000"/>
                  <a:ext cx="457200" cy="533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stCxn id="111" idx="3"/>
                  <a:endCxn id="29" idx="6"/>
                </p:cNvCxnSpPr>
                <p:nvPr/>
              </p:nvCxnSpPr>
              <p:spPr>
                <a:xfrm flipH="1">
                  <a:off x="6019800" y="2568482"/>
                  <a:ext cx="555718" cy="2509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Oval 110"/>
                <p:cNvSpPr/>
                <p:nvPr/>
              </p:nvSpPr>
              <p:spPr>
                <a:xfrm>
                  <a:off x="6553200" y="2438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572000" y="3352800"/>
                  <a:ext cx="3818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352800"/>
                  <a:ext cx="38183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04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Down Ribbon 47"/>
              <p:cNvSpPr/>
              <p:nvPr/>
            </p:nvSpPr>
            <p:spPr>
              <a:xfrm>
                <a:off x="-1" y="2667000"/>
                <a:ext cx="3276601" cy="122224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Pursuing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greedy strategy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to minimize weight of MST, what can we say about the edges of cycle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Down Ribbon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667000"/>
                <a:ext cx="3276601" cy="122224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902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8" grpId="0" animBg="1"/>
      <p:bldP spid="4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Proof of </a:t>
            </a:r>
            <a:r>
              <a:rPr lang="en-US" sz="3600" b="1" dirty="0" smtClean="0">
                <a:solidFill>
                  <a:srgbClr val="7030A0"/>
                </a:solidFill>
              </a:rPr>
              <a:t>Cycle property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the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, and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ϵ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3" name="Curved Down Arrow 92"/>
          <p:cNvSpPr/>
          <p:nvPr/>
        </p:nvSpPr>
        <p:spPr>
          <a:xfrm>
            <a:off x="4014713" y="1878836"/>
            <a:ext cx="1395487" cy="940564"/>
          </a:xfrm>
          <a:prstGeom prst="curvedDownArrow">
            <a:avLst>
              <a:gd name="adj1" fmla="val 13354"/>
              <a:gd name="adj2" fmla="val 32943"/>
              <a:gd name="adj3" fmla="val 20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00400" y="1295400"/>
            <a:ext cx="3505200" cy="1905000"/>
            <a:chOff x="3200400" y="1295400"/>
            <a:chExt cx="3505200" cy="1905000"/>
          </a:xfrm>
        </p:grpSpPr>
        <p:sp>
          <p:nvSpPr>
            <p:cNvPr id="5" name="Oval 4"/>
            <p:cNvSpPr/>
            <p:nvPr/>
          </p:nvSpPr>
          <p:spPr>
            <a:xfrm>
              <a:off x="40386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200400" y="1295400"/>
              <a:ext cx="3505200" cy="1905000"/>
              <a:chOff x="3200400" y="1295400"/>
              <a:chExt cx="3505200" cy="19050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4191000" y="3124200"/>
                <a:ext cx="91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51054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>
                <a:stCxn id="16" idx="5"/>
                <a:endCxn id="5" idx="1"/>
              </p:cNvCxnSpPr>
              <p:nvPr/>
            </p:nvCxnSpPr>
            <p:spPr>
              <a:xfrm>
                <a:off x="3330482" y="2492282"/>
                <a:ext cx="730436" cy="5780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3657600" y="1600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876800" y="1295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200400" y="2362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16" idx="0"/>
              </p:cNvCxnSpPr>
              <p:nvPr/>
            </p:nvCxnSpPr>
            <p:spPr>
              <a:xfrm flipV="1">
                <a:off x="3276600" y="1752600"/>
                <a:ext cx="419100" cy="609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4" idx="7"/>
                <a:endCxn id="15" idx="2"/>
              </p:cNvCxnSpPr>
              <p:nvPr/>
            </p:nvCxnSpPr>
            <p:spPr>
              <a:xfrm flipV="1">
                <a:off x="3787682" y="1371600"/>
                <a:ext cx="1089118" cy="2509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30" idx="1"/>
                <a:endCxn id="15" idx="6"/>
              </p:cNvCxnSpPr>
              <p:nvPr/>
            </p:nvCxnSpPr>
            <p:spPr>
              <a:xfrm flipH="1" flipV="1">
                <a:off x="5029200" y="1371600"/>
                <a:ext cx="1089118" cy="4033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5867400" y="2743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96000" y="1752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>
                <a:stCxn id="29" idx="3"/>
                <a:endCxn id="7" idx="6"/>
              </p:cNvCxnSpPr>
              <p:nvPr/>
            </p:nvCxnSpPr>
            <p:spPr>
              <a:xfrm flipH="1">
                <a:off x="5257800" y="2873282"/>
                <a:ext cx="631918" cy="2509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0" idx="4"/>
                <a:endCxn id="111" idx="0"/>
              </p:cNvCxnSpPr>
              <p:nvPr/>
            </p:nvCxnSpPr>
            <p:spPr>
              <a:xfrm>
                <a:off x="6172200" y="1905000"/>
                <a:ext cx="457200" cy="533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stCxn id="111" idx="3"/>
                <a:endCxn id="29" idx="6"/>
              </p:cNvCxnSpPr>
              <p:nvPr/>
            </p:nvCxnSpPr>
            <p:spPr>
              <a:xfrm flipH="1">
                <a:off x="6019800" y="2568482"/>
                <a:ext cx="555718" cy="2509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/>
              <p:cNvSpPr/>
              <p:nvPr/>
            </p:nvSpPr>
            <p:spPr>
              <a:xfrm>
                <a:off x="6553200" y="2438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2895600" y="990600"/>
            <a:ext cx="4009838" cy="2502932"/>
            <a:chOff x="2895600" y="990600"/>
            <a:chExt cx="4009838" cy="2502932"/>
          </a:xfrm>
        </p:grpSpPr>
        <p:grpSp>
          <p:nvGrpSpPr>
            <p:cNvPr id="100" name="Group 99"/>
            <p:cNvGrpSpPr/>
            <p:nvPr/>
          </p:nvGrpSpPr>
          <p:grpSpPr>
            <a:xfrm>
              <a:off x="2895600" y="990600"/>
              <a:ext cx="3306404" cy="2502932"/>
              <a:chOff x="2895600" y="990600"/>
              <a:chExt cx="3306404" cy="2502932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960706" y="3124200"/>
                <a:ext cx="1362164" cy="369332"/>
                <a:chOff x="3492376" y="4495800"/>
                <a:chExt cx="1362164" cy="369332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3492376" y="44958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u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560870" y="4495800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v</a:t>
                  </a:r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2895600" y="2286000"/>
                <a:ext cx="29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a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435320" y="137160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b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900754" y="990600"/>
                <a:ext cx="280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c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943600" y="18288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f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867400" y="2819400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r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6629400" y="23738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05200" y="1524000"/>
            <a:ext cx="2932560" cy="1648599"/>
            <a:chOff x="3505200" y="1524000"/>
            <a:chExt cx="2932560" cy="1648599"/>
          </a:xfrm>
        </p:grpSpPr>
        <p:grpSp>
          <p:nvGrpSpPr>
            <p:cNvPr id="94" name="Group 93"/>
            <p:cNvGrpSpPr/>
            <p:nvPr/>
          </p:nvGrpSpPr>
          <p:grpSpPr>
            <a:xfrm>
              <a:off x="3505200" y="1524000"/>
              <a:ext cx="2932560" cy="1648599"/>
              <a:chOff x="3505200" y="1524000"/>
              <a:chExt cx="2932560" cy="1648599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4382640" y="289560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</a:t>
                </a:r>
                <a:r>
                  <a:rPr lang="en-US" sz="1200" dirty="0" smtClean="0"/>
                  <a:t>3</a:t>
                </a:r>
                <a:endParaRPr lang="en-US" sz="12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733800" y="26186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24</a:t>
                </a:r>
                <a:endParaRPr lang="en-US" sz="12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505200" y="19328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12</a:t>
                </a:r>
                <a:endParaRPr lang="en-US" sz="12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77840" y="16280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17</a:t>
                </a:r>
                <a:endParaRPr lang="en-US" sz="12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297040" y="152400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31</a:t>
                </a:r>
                <a:endParaRPr lang="en-US" sz="12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096000" y="205740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36</a:t>
                </a:r>
                <a:endParaRPr lang="en-US" sz="12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334000" y="27710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19</a:t>
                </a:r>
                <a:endParaRPr lang="en-US" sz="1200" dirty="0"/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6019800" y="2438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r>
                <a:rPr lang="en-US" sz="1200" dirty="0" smtClean="0"/>
                <a:t>6</a:t>
              </a:r>
              <a:endParaRPr 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4572000" y="3352800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352800"/>
                <a:ext cx="38183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81000" y="3733800"/>
            <a:ext cx="7570177" cy="2819400"/>
            <a:chOff x="381000" y="3733800"/>
            <a:chExt cx="7570177" cy="2819400"/>
          </a:xfrm>
        </p:grpSpPr>
        <p:grpSp>
          <p:nvGrpSpPr>
            <p:cNvPr id="9" name="Group 8"/>
            <p:cNvGrpSpPr/>
            <p:nvPr/>
          </p:nvGrpSpPr>
          <p:grpSpPr>
            <a:xfrm>
              <a:off x="990600" y="3733800"/>
              <a:ext cx="6960577" cy="2819400"/>
              <a:chOff x="990600" y="3733800"/>
              <a:chExt cx="6960577" cy="2819400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990600" y="3733800"/>
                <a:ext cx="6960577" cy="2819400"/>
                <a:chOff x="990600" y="3733800"/>
                <a:chExt cx="6960577" cy="2819400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990600" y="3733800"/>
                  <a:ext cx="6960577" cy="2819400"/>
                  <a:chOff x="1421423" y="3733800"/>
                  <a:chExt cx="6960577" cy="2819400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1421423" y="3733800"/>
                    <a:ext cx="6960577" cy="2819400"/>
                    <a:chOff x="609600" y="1905000"/>
                    <a:chExt cx="7924800" cy="3048000"/>
                  </a:xfrm>
                </p:grpSpPr>
                <p:cxnSp>
                  <p:nvCxnSpPr>
                    <p:cNvPr id="49" name="Straight Connector 48"/>
                    <p:cNvCxnSpPr>
                      <a:stCxn id="54" idx="7"/>
                    </p:cNvCxnSpPr>
                    <p:nvPr/>
                  </p:nvCxnSpPr>
                  <p:spPr>
                    <a:xfrm flipV="1">
                      <a:off x="5387882" y="2133600"/>
                      <a:ext cx="898618" cy="555718"/>
                    </a:xfrm>
                    <a:prstGeom prst="line">
                      <a:avLst/>
                    </a:prstGeom>
                    <a:ln w="571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609600" y="1905000"/>
                      <a:ext cx="7924800" cy="3048000"/>
                      <a:chOff x="609600" y="1905000"/>
                      <a:chExt cx="7924800" cy="3048000"/>
                    </a:xfrm>
                  </p:grpSpPr>
                  <p:sp>
                    <p:nvSpPr>
                      <p:cNvPr id="51" name="Oval 50"/>
                      <p:cNvSpPr/>
                      <p:nvPr/>
                    </p:nvSpPr>
                    <p:spPr>
                      <a:xfrm>
                        <a:off x="2895600" y="4343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" name="Oval 51"/>
                      <p:cNvSpPr/>
                      <p:nvPr/>
                    </p:nvSpPr>
                    <p:spPr>
                      <a:xfrm>
                        <a:off x="3200400" y="2971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" name="Oval 52"/>
                      <p:cNvSpPr/>
                      <p:nvPr/>
                    </p:nvSpPr>
                    <p:spPr>
                      <a:xfrm>
                        <a:off x="5867400" y="3429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" name="Oval 53"/>
                      <p:cNvSpPr/>
                      <p:nvPr/>
                    </p:nvSpPr>
                    <p:spPr>
                      <a:xfrm>
                        <a:off x="5257800" y="2667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" name="Oval 55"/>
                      <p:cNvSpPr/>
                      <p:nvPr/>
                    </p:nvSpPr>
                    <p:spPr>
                      <a:xfrm>
                        <a:off x="2286000" y="3733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7" name="Straight Connector 56"/>
                      <p:cNvCxnSpPr>
                        <a:stCxn id="56" idx="7"/>
                        <a:endCxn id="52" idx="3"/>
                      </p:cNvCxnSpPr>
                      <p:nvPr/>
                    </p:nvCxnSpPr>
                    <p:spPr>
                      <a:xfrm flipV="1">
                        <a:off x="2416082" y="3101882"/>
                        <a:ext cx="806636" cy="654236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Straight Connector 57"/>
                      <p:cNvCxnSpPr>
                        <a:stCxn id="52" idx="6"/>
                        <a:endCxn id="85" idx="3"/>
                      </p:cNvCxnSpPr>
                      <p:nvPr/>
                    </p:nvCxnSpPr>
                    <p:spPr>
                      <a:xfrm flipV="1">
                        <a:off x="3352799" y="2776486"/>
                        <a:ext cx="800490" cy="271514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Straight Connector 59"/>
                      <p:cNvCxnSpPr>
                        <a:stCxn id="54" idx="5"/>
                        <a:endCxn id="53" idx="0"/>
                      </p:cNvCxnSpPr>
                      <p:nvPr/>
                    </p:nvCxnSpPr>
                    <p:spPr>
                      <a:xfrm>
                        <a:off x="5387882" y="2797082"/>
                        <a:ext cx="555718" cy="631918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Straight Connector 60"/>
                      <p:cNvCxnSpPr>
                        <a:stCxn id="51" idx="1"/>
                        <a:endCxn id="56" idx="5"/>
                      </p:cNvCxnSpPr>
                      <p:nvPr/>
                    </p:nvCxnSpPr>
                    <p:spPr>
                      <a:xfrm flipH="1" flipV="1">
                        <a:off x="2416082" y="3863882"/>
                        <a:ext cx="501836" cy="501836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Straight Connector 61"/>
                      <p:cNvCxnSpPr>
                        <a:endCxn id="51" idx="6"/>
                      </p:cNvCxnSpPr>
                      <p:nvPr/>
                    </p:nvCxnSpPr>
                    <p:spPr>
                      <a:xfrm flipH="1" flipV="1">
                        <a:off x="3048000" y="4419600"/>
                        <a:ext cx="631918" cy="174718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Straight Connector 62"/>
                      <p:cNvCxnSpPr>
                        <a:endCxn id="53" idx="3"/>
                      </p:cNvCxnSpPr>
                      <p:nvPr/>
                    </p:nvCxnSpPr>
                    <p:spPr>
                      <a:xfrm flipV="1">
                        <a:off x="5257800" y="3559082"/>
                        <a:ext cx="631918" cy="740384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Straight Connector 63"/>
                      <p:cNvCxnSpPr>
                        <a:stCxn id="53" idx="6"/>
                        <a:endCxn id="65" idx="1"/>
                      </p:cNvCxnSpPr>
                      <p:nvPr/>
                    </p:nvCxnSpPr>
                    <p:spPr>
                      <a:xfrm>
                        <a:off x="6019800" y="3505200"/>
                        <a:ext cx="936718" cy="98518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5" name="Oval 64"/>
                      <p:cNvSpPr/>
                      <p:nvPr/>
                    </p:nvSpPr>
                    <p:spPr>
                      <a:xfrm>
                        <a:off x="6934200" y="3581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6" name="Straight Connector 65"/>
                      <p:cNvCxnSpPr/>
                      <p:nvPr/>
                    </p:nvCxnSpPr>
                    <p:spPr>
                      <a:xfrm>
                        <a:off x="6400800" y="2133600"/>
                        <a:ext cx="1066800" cy="152400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7" name="Oval 66"/>
                      <p:cNvSpPr/>
                      <p:nvPr/>
                    </p:nvSpPr>
                    <p:spPr>
                      <a:xfrm>
                        <a:off x="6248400" y="2057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" name="Oval 67"/>
                      <p:cNvSpPr/>
                      <p:nvPr/>
                    </p:nvSpPr>
                    <p:spPr>
                      <a:xfrm>
                        <a:off x="7467600" y="2209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" name="Oval 68"/>
                      <p:cNvSpPr/>
                      <p:nvPr/>
                    </p:nvSpPr>
                    <p:spPr>
                      <a:xfrm>
                        <a:off x="2362200" y="23622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0" name="Straight Connector 69"/>
                      <p:cNvCxnSpPr>
                        <a:stCxn id="69" idx="5"/>
                        <a:endCxn id="52" idx="1"/>
                      </p:cNvCxnSpPr>
                      <p:nvPr/>
                    </p:nvCxnSpPr>
                    <p:spPr>
                      <a:xfrm>
                        <a:off x="2492282" y="2492282"/>
                        <a:ext cx="730436" cy="501836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1" name="Oval 70"/>
                      <p:cNvSpPr/>
                      <p:nvPr/>
                    </p:nvSpPr>
                    <p:spPr>
                      <a:xfrm>
                        <a:off x="1295400" y="21336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2" name="Straight Connector 71"/>
                      <p:cNvCxnSpPr>
                        <a:stCxn id="71" idx="6"/>
                        <a:endCxn id="69" idx="1"/>
                      </p:cNvCxnSpPr>
                      <p:nvPr/>
                    </p:nvCxnSpPr>
                    <p:spPr>
                      <a:xfrm>
                        <a:off x="1447800" y="2209800"/>
                        <a:ext cx="936718" cy="174718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>
                        <a:off x="685800" y="3810000"/>
                        <a:ext cx="925559" cy="266700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Straight Connector 73"/>
                      <p:cNvCxnSpPr>
                        <a:stCxn id="56" idx="3"/>
                        <a:endCxn id="76" idx="7"/>
                      </p:cNvCxnSpPr>
                      <p:nvPr/>
                    </p:nvCxnSpPr>
                    <p:spPr>
                      <a:xfrm flipH="1">
                        <a:off x="1730282" y="3863882"/>
                        <a:ext cx="578036" cy="197036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5" name="Oval 74"/>
                      <p:cNvSpPr/>
                      <p:nvPr/>
                    </p:nvSpPr>
                    <p:spPr>
                      <a:xfrm>
                        <a:off x="609600" y="3733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" name="Oval 75"/>
                      <p:cNvSpPr/>
                      <p:nvPr/>
                    </p:nvSpPr>
                    <p:spPr>
                      <a:xfrm>
                        <a:off x="1600200" y="40386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7" name="Straight Connector 76"/>
                      <p:cNvCxnSpPr>
                        <a:endCxn id="76" idx="3"/>
                      </p:cNvCxnSpPr>
                      <p:nvPr/>
                    </p:nvCxnSpPr>
                    <p:spPr>
                      <a:xfrm flipV="1">
                        <a:off x="990600" y="4168682"/>
                        <a:ext cx="631918" cy="696450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8" name="Oval 77"/>
                      <p:cNvSpPr/>
                      <p:nvPr/>
                    </p:nvSpPr>
                    <p:spPr>
                      <a:xfrm>
                        <a:off x="914400" y="48006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9" name="Straight Connector 78"/>
                      <p:cNvCxnSpPr>
                        <a:endCxn id="65" idx="6"/>
                      </p:cNvCxnSpPr>
                      <p:nvPr/>
                    </p:nvCxnSpPr>
                    <p:spPr>
                      <a:xfrm flipH="1" flipV="1">
                        <a:off x="7086600" y="3657600"/>
                        <a:ext cx="1219200" cy="533400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0" name="Oval 79"/>
                      <p:cNvSpPr/>
                      <p:nvPr/>
                    </p:nvSpPr>
                    <p:spPr>
                      <a:xfrm>
                        <a:off x="8229600" y="4114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" name="Oval 80"/>
                      <p:cNvSpPr/>
                      <p:nvPr/>
                    </p:nvSpPr>
                    <p:spPr>
                      <a:xfrm>
                        <a:off x="8382000" y="1905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82" name="Straight Connector 81"/>
                      <p:cNvCxnSpPr>
                        <a:stCxn id="81" idx="2"/>
                      </p:cNvCxnSpPr>
                      <p:nvPr/>
                    </p:nvCxnSpPr>
                    <p:spPr>
                      <a:xfrm flipH="1">
                        <a:off x="7620000" y="1981200"/>
                        <a:ext cx="762000" cy="273236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83" name="Oval 82"/>
                  <p:cNvSpPr/>
                  <p:nvPr/>
                </p:nvSpPr>
                <p:spPr>
                  <a:xfrm>
                    <a:off x="4057143" y="6172200"/>
                    <a:ext cx="133857" cy="14097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4572000" y="4495800"/>
                    <a:ext cx="914400" cy="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Oval 84"/>
                  <p:cNvSpPr/>
                  <p:nvPr/>
                </p:nvSpPr>
                <p:spPr>
                  <a:xfrm>
                    <a:off x="4514343" y="4419600"/>
                    <a:ext cx="133857" cy="14097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5410200" y="5955030"/>
                    <a:ext cx="133857" cy="14097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3971836" y="4507468"/>
                  <a:ext cx="1362164" cy="369332"/>
                  <a:chOff x="3492376" y="4495800"/>
                  <a:chExt cx="1362164" cy="369332"/>
                </a:xfrm>
              </p:grpSpPr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3492376" y="4495800"/>
                    <a:ext cx="3064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7030A0"/>
                        </a:solidFill>
                      </a:rPr>
                      <a:t>u</a:t>
                    </a: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4560870" y="4495800"/>
                    <a:ext cx="2936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7030A0"/>
                        </a:solidFill>
                      </a:rPr>
                      <a:t>v</a:t>
                    </a:r>
                    <a:endParaRPr lang="en-US" b="1" dirty="0">
                      <a:solidFill>
                        <a:srgbClr val="7030A0"/>
                      </a:solidFill>
                    </a:endParaRPr>
                  </a:p>
                </p:txBody>
              </p:sp>
            </p:grpSp>
          </p:grpSp>
          <p:sp>
            <p:nvSpPr>
              <p:cNvPr id="8" name="TextBox 7"/>
              <p:cNvSpPr txBox="1"/>
              <p:nvPr/>
            </p:nvSpPr>
            <p:spPr>
              <a:xfrm>
                <a:off x="4592037" y="4277036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43</a:t>
                </a:r>
                <a:endParaRPr lang="en-US" sz="1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81000" y="4953000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953000"/>
                  <a:ext cx="38183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817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Proof of </a:t>
            </a:r>
            <a:r>
              <a:rPr lang="en-US" sz="3600" b="1" dirty="0">
                <a:solidFill>
                  <a:srgbClr val="7030A0"/>
                </a:solidFill>
              </a:rPr>
              <a:t>Cycle property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the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, and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ϵ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3048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191000" y="3124200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105400" y="3048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16" idx="5"/>
            <a:endCxn id="5" idx="1"/>
          </p:cNvCxnSpPr>
          <p:nvPr/>
        </p:nvCxnSpPr>
        <p:spPr>
          <a:xfrm>
            <a:off x="3330482" y="2492282"/>
            <a:ext cx="730436" cy="578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657600" y="1600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76800" y="129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004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0"/>
          </p:cNvCxnSpPr>
          <p:nvPr/>
        </p:nvCxnSpPr>
        <p:spPr>
          <a:xfrm flipV="1">
            <a:off x="3276600" y="1752600"/>
            <a:ext cx="4191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7"/>
            <a:endCxn id="15" idx="2"/>
          </p:cNvCxnSpPr>
          <p:nvPr/>
        </p:nvCxnSpPr>
        <p:spPr>
          <a:xfrm flipV="1">
            <a:off x="3787682" y="1371600"/>
            <a:ext cx="10891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0" idx="1"/>
            <a:endCxn id="15" idx="6"/>
          </p:cNvCxnSpPr>
          <p:nvPr/>
        </p:nvCxnSpPr>
        <p:spPr>
          <a:xfrm flipH="1" flipV="1">
            <a:off x="5029200" y="1371600"/>
            <a:ext cx="1089118" cy="403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867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096000" y="1752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3"/>
            <a:endCxn id="7" idx="6"/>
          </p:cNvCxnSpPr>
          <p:nvPr/>
        </p:nvCxnSpPr>
        <p:spPr>
          <a:xfrm flipH="1">
            <a:off x="5257800" y="2873282"/>
            <a:ext cx="6319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0" idx="4"/>
            <a:endCxn id="111" idx="0"/>
          </p:cNvCxnSpPr>
          <p:nvPr/>
        </p:nvCxnSpPr>
        <p:spPr>
          <a:xfrm>
            <a:off x="6172200" y="1905000"/>
            <a:ext cx="4572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3505200" y="1524000"/>
            <a:ext cx="2932560" cy="1648599"/>
            <a:chOff x="3505200" y="1524000"/>
            <a:chExt cx="2932560" cy="1648599"/>
          </a:xfrm>
        </p:grpSpPr>
        <p:sp>
          <p:nvSpPr>
            <p:cNvPr id="38" name="TextBox 37"/>
            <p:cNvSpPr txBox="1"/>
            <p:nvPr/>
          </p:nvSpPr>
          <p:spPr>
            <a:xfrm>
              <a:off x="4382640" y="28956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r>
                <a:rPr lang="en-US" sz="1200" dirty="0" smtClean="0"/>
                <a:t>3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33800" y="26186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24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05200" y="1932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77840" y="1628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17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97040" y="15240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96000" y="2057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36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334000" y="2771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</a:t>
              </a:r>
              <a:endParaRPr lang="en-US" sz="12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90600" y="3733800"/>
            <a:ext cx="6960577" cy="2819400"/>
            <a:chOff x="1421423" y="3733800"/>
            <a:chExt cx="6960577" cy="2819400"/>
          </a:xfrm>
        </p:grpSpPr>
        <p:grpSp>
          <p:nvGrpSpPr>
            <p:cNvPr id="48" name="Group 47"/>
            <p:cNvGrpSpPr/>
            <p:nvPr/>
          </p:nvGrpSpPr>
          <p:grpSpPr>
            <a:xfrm>
              <a:off x="1421423" y="3733800"/>
              <a:ext cx="6960577" cy="2819400"/>
              <a:chOff x="609600" y="1905000"/>
              <a:chExt cx="7924800" cy="3048000"/>
            </a:xfrm>
          </p:grpSpPr>
          <p:cxnSp>
            <p:nvCxnSpPr>
              <p:cNvPr id="49" name="Straight Connector 48"/>
              <p:cNvCxnSpPr>
                <a:stCxn id="54" idx="7"/>
              </p:cNvCxnSpPr>
              <p:nvPr/>
            </p:nvCxnSpPr>
            <p:spPr>
              <a:xfrm flipV="1">
                <a:off x="5387882" y="2133600"/>
                <a:ext cx="898618" cy="5557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609600" y="1905000"/>
                <a:ext cx="7924800" cy="3048000"/>
                <a:chOff x="609600" y="1905000"/>
                <a:chExt cx="7924800" cy="30480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2895600" y="4343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3200400" y="2971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5867400" y="3429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5257800" y="2667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22860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/>
                <p:cNvCxnSpPr>
                  <a:stCxn id="56" idx="7"/>
                  <a:endCxn id="52" idx="3"/>
                </p:cNvCxnSpPr>
                <p:nvPr/>
              </p:nvCxnSpPr>
              <p:spPr>
                <a:xfrm flipV="1">
                  <a:off x="2416082" y="3101882"/>
                  <a:ext cx="806636" cy="6542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stCxn id="52" idx="6"/>
                  <a:endCxn id="85" idx="3"/>
                </p:cNvCxnSpPr>
                <p:nvPr/>
              </p:nvCxnSpPr>
              <p:spPr>
                <a:xfrm flipV="1">
                  <a:off x="3352799" y="2776486"/>
                  <a:ext cx="800490" cy="271514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54" idx="5"/>
                  <a:endCxn id="53" idx="0"/>
                </p:cNvCxnSpPr>
                <p:nvPr/>
              </p:nvCxnSpPr>
              <p:spPr>
                <a:xfrm>
                  <a:off x="5387882" y="2797082"/>
                  <a:ext cx="555718" cy="6319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51" idx="1"/>
                  <a:endCxn id="56" idx="5"/>
                </p:cNvCxnSpPr>
                <p:nvPr/>
              </p:nvCxnSpPr>
              <p:spPr>
                <a:xfrm flipH="1" flipV="1">
                  <a:off x="2416082" y="3863882"/>
                  <a:ext cx="501836" cy="5018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>
                  <a:endCxn id="51" idx="6"/>
                </p:cNvCxnSpPr>
                <p:nvPr/>
              </p:nvCxnSpPr>
              <p:spPr>
                <a:xfrm flipH="1" flipV="1">
                  <a:off x="3048000" y="4419600"/>
                  <a:ext cx="631918" cy="1747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>
                  <a:endCxn id="53" idx="3"/>
                </p:cNvCxnSpPr>
                <p:nvPr/>
              </p:nvCxnSpPr>
              <p:spPr>
                <a:xfrm flipV="1">
                  <a:off x="5257800" y="3559082"/>
                  <a:ext cx="631918" cy="740384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>
                  <a:stCxn id="53" idx="6"/>
                  <a:endCxn id="65" idx="1"/>
                </p:cNvCxnSpPr>
                <p:nvPr/>
              </p:nvCxnSpPr>
              <p:spPr>
                <a:xfrm>
                  <a:off x="6019800" y="3505200"/>
                  <a:ext cx="936718" cy="985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/>
                <p:cNvSpPr/>
                <p:nvPr/>
              </p:nvSpPr>
              <p:spPr>
                <a:xfrm>
                  <a:off x="6934200" y="3581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6400800" y="2133600"/>
                  <a:ext cx="1066800" cy="15240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Oval 66"/>
                <p:cNvSpPr/>
                <p:nvPr/>
              </p:nvSpPr>
              <p:spPr>
                <a:xfrm>
                  <a:off x="6248400" y="2057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7467600" y="2209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362200" y="2362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0" name="Straight Connector 69"/>
                <p:cNvCxnSpPr>
                  <a:stCxn id="69" idx="5"/>
                  <a:endCxn id="52" idx="1"/>
                </p:cNvCxnSpPr>
                <p:nvPr/>
              </p:nvCxnSpPr>
              <p:spPr>
                <a:xfrm>
                  <a:off x="2492282" y="2492282"/>
                  <a:ext cx="730436" cy="5018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/>
                <p:cNvSpPr/>
                <p:nvPr/>
              </p:nvSpPr>
              <p:spPr>
                <a:xfrm>
                  <a:off x="1295400" y="2133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" name="Straight Connector 71"/>
                <p:cNvCxnSpPr>
                  <a:stCxn id="71" idx="6"/>
                  <a:endCxn id="69" idx="1"/>
                </p:cNvCxnSpPr>
                <p:nvPr/>
              </p:nvCxnSpPr>
              <p:spPr>
                <a:xfrm>
                  <a:off x="1447800" y="2209800"/>
                  <a:ext cx="936718" cy="1747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685800" y="3810000"/>
                  <a:ext cx="925559" cy="26670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56" idx="3"/>
                  <a:endCxn id="76" idx="7"/>
                </p:cNvCxnSpPr>
                <p:nvPr/>
              </p:nvCxnSpPr>
              <p:spPr>
                <a:xfrm flipH="1">
                  <a:off x="1730282" y="3863882"/>
                  <a:ext cx="578036" cy="1970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Oval 74"/>
                <p:cNvSpPr/>
                <p:nvPr/>
              </p:nvSpPr>
              <p:spPr>
                <a:xfrm>
                  <a:off x="6096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1600200" y="4038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Connector 76"/>
                <p:cNvCxnSpPr>
                  <a:endCxn id="76" idx="3"/>
                </p:cNvCxnSpPr>
                <p:nvPr/>
              </p:nvCxnSpPr>
              <p:spPr>
                <a:xfrm flipV="1">
                  <a:off x="990600" y="4168682"/>
                  <a:ext cx="631918" cy="69645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Oval 77"/>
                <p:cNvSpPr/>
                <p:nvPr/>
              </p:nvSpPr>
              <p:spPr>
                <a:xfrm>
                  <a:off x="914400" y="4800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Connector 78"/>
                <p:cNvCxnSpPr>
                  <a:endCxn id="65" idx="6"/>
                </p:cNvCxnSpPr>
                <p:nvPr/>
              </p:nvCxnSpPr>
              <p:spPr>
                <a:xfrm flipH="1" flipV="1">
                  <a:off x="7086600" y="3657600"/>
                  <a:ext cx="1219200" cy="53340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Oval 79"/>
                <p:cNvSpPr/>
                <p:nvPr/>
              </p:nvSpPr>
              <p:spPr>
                <a:xfrm>
                  <a:off x="8229600" y="4114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8382000" y="1905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>
                  <a:stCxn id="81" idx="2"/>
                </p:cNvCxnSpPr>
                <p:nvPr/>
              </p:nvCxnSpPr>
              <p:spPr>
                <a:xfrm flipH="1">
                  <a:off x="7620000" y="1981200"/>
                  <a:ext cx="762000" cy="2732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3" name="Oval 82"/>
            <p:cNvSpPr/>
            <p:nvPr/>
          </p:nvSpPr>
          <p:spPr>
            <a:xfrm>
              <a:off x="4057143" y="6172200"/>
              <a:ext cx="133857" cy="14097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4572000" y="4495800"/>
              <a:ext cx="9144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4514343" y="4419600"/>
              <a:ext cx="133857" cy="14097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410200" y="5955030"/>
              <a:ext cx="133857" cy="14097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971836" y="4507468"/>
            <a:ext cx="1362164" cy="369332"/>
            <a:chOff x="3492376" y="4495800"/>
            <a:chExt cx="1362164" cy="369332"/>
          </a:xfrm>
        </p:grpSpPr>
        <p:sp>
          <p:nvSpPr>
            <p:cNvPr id="91" name="TextBox 90"/>
            <p:cNvSpPr txBox="1"/>
            <p:nvPr/>
          </p:nvSpPr>
          <p:spPr>
            <a:xfrm>
              <a:off x="3492376" y="4495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560870" y="4495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v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93" name="Curved Down Arrow 92"/>
          <p:cNvSpPr/>
          <p:nvPr/>
        </p:nvSpPr>
        <p:spPr>
          <a:xfrm>
            <a:off x="4014713" y="1878836"/>
            <a:ext cx="1395487" cy="940564"/>
          </a:xfrm>
          <a:prstGeom prst="curvedDownArrow">
            <a:avLst>
              <a:gd name="adj1" fmla="val 13354"/>
              <a:gd name="adj2" fmla="val 32943"/>
              <a:gd name="adj3" fmla="val 20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95600" y="990600"/>
            <a:ext cx="3306404" cy="2502932"/>
            <a:chOff x="2895600" y="990600"/>
            <a:chExt cx="3306404" cy="2502932"/>
          </a:xfrm>
        </p:grpSpPr>
        <p:grpSp>
          <p:nvGrpSpPr>
            <p:cNvPr id="45" name="Group 44"/>
            <p:cNvGrpSpPr/>
            <p:nvPr/>
          </p:nvGrpSpPr>
          <p:grpSpPr>
            <a:xfrm>
              <a:off x="3960706" y="3124200"/>
              <a:ext cx="1362164" cy="369332"/>
              <a:chOff x="3492376" y="4495800"/>
              <a:chExt cx="1362164" cy="36933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3492376" y="44958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u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560870" y="4495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v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2895600" y="22860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a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435320" y="13716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b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900754" y="990600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c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943600" y="182880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f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67400" y="281940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r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109" name="Straight Connector 108"/>
          <p:cNvCxnSpPr/>
          <p:nvPr/>
        </p:nvCxnSpPr>
        <p:spPr>
          <a:xfrm>
            <a:off x="4572000" y="3493532"/>
            <a:ext cx="0" cy="3212068"/>
          </a:xfrm>
          <a:prstGeom prst="line">
            <a:avLst/>
          </a:prstGeom>
          <a:ln w="571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11" idx="3"/>
            <a:endCxn id="29" idx="6"/>
          </p:cNvCxnSpPr>
          <p:nvPr/>
        </p:nvCxnSpPr>
        <p:spPr>
          <a:xfrm flipH="1">
            <a:off x="6019800" y="2568482"/>
            <a:ext cx="555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553200" y="2438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629400" y="23738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019800" y="24384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611240" y="42672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3</a:t>
            </a:r>
            <a:endParaRPr lang="en-US" sz="12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3757961" y="4953000"/>
            <a:ext cx="2965273" cy="1513625"/>
            <a:chOff x="3757961" y="4953000"/>
            <a:chExt cx="2965273" cy="1513625"/>
          </a:xfrm>
        </p:grpSpPr>
        <p:sp>
          <p:nvSpPr>
            <p:cNvPr id="104" name="TextBox 103"/>
            <p:cNvSpPr txBox="1"/>
            <p:nvPr/>
          </p:nvSpPr>
          <p:spPr>
            <a:xfrm>
              <a:off x="6447196" y="4953000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s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757961" y="5408341"/>
              <a:ext cx="2821259" cy="1058284"/>
              <a:chOff x="3757961" y="5408341"/>
              <a:chExt cx="2821259" cy="1058284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3757961" y="5408341"/>
                <a:ext cx="2821259" cy="1058284"/>
              </a:xfrm>
              <a:custGeom>
                <a:avLst/>
                <a:gdLst>
                  <a:gd name="connsiteX0" fmla="*/ 0 w 2821259"/>
                  <a:gd name="connsiteY0" fmla="*/ 836342 h 1058284"/>
                  <a:gd name="connsiteX1" fmla="*/ 1427356 w 2821259"/>
                  <a:gd name="connsiteY1" fmla="*/ 1003610 h 1058284"/>
                  <a:gd name="connsiteX2" fmla="*/ 2821259 w 2821259"/>
                  <a:gd name="connsiteY2" fmla="*/ 0 h 1058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21259" h="1058284">
                    <a:moveTo>
                      <a:pt x="0" y="836342"/>
                    </a:moveTo>
                    <a:cubicBezTo>
                      <a:pt x="478573" y="989671"/>
                      <a:pt x="957146" y="1143000"/>
                      <a:pt x="1427356" y="1003610"/>
                    </a:cubicBezTo>
                    <a:cubicBezTo>
                      <a:pt x="1897566" y="864220"/>
                      <a:pt x="2359412" y="432110"/>
                      <a:pt x="2821259" y="0"/>
                    </a:cubicBez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601840" y="612380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36</a:t>
                </a:r>
                <a:endParaRPr lang="en-US" sz="1200" dirty="0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2368520" y="4114800"/>
            <a:ext cx="1715000" cy="457200"/>
            <a:chOff x="2368520" y="4114800"/>
            <a:chExt cx="1715000" cy="457200"/>
          </a:xfrm>
        </p:grpSpPr>
        <p:grpSp>
          <p:nvGrpSpPr>
            <p:cNvPr id="11" name="Group 10"/>
            <p:cNvGrpSpPr/>
            <p:nvPr/>
          </p:nvGrpSpPr>
          <p:grpSpPr>
            <a:xfrm>
              <a:off x="2368520" y="4202668"/>
              <a:ext cx="1715000" cy="369332"/>
              <a:chOff x="2368520" y="4202668"/>
              <a:chExt cx="1715000" cy="369332"/>
            </a:xfrm>
          </p:grpSpPr>
          <p:cxnSp>
            <p:nvCxnSpPr>
              <p:cNvPr id="86" name="Straight Connector 85"/>
              <p:cNvCxnSpPr>
                <a:stCxn id="69" idx="6"/>
                <a:endCxn id="85" idx="2"/>
              </p:cNvCxnSpPr>
              <p:nvPr/>
            </p:nvCxnSpPr>
            <p:spPr>
              <a:xfrm>
                <a:off x="2663815" y="4227195"/>
                <a:ext cx="1419705" cy="2628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2368520" y="4202668"/>
                <a:ext cx="29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a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3352800" y="4114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24</a:t>
              </a:r>
              <a:endParaRPr lang="en-US" sz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00200" y="4202668"/>
            <a:ext cx="951360" cy="1817132"/>
            <a:chOff x="1600200" y="4202668"/>
            <a:chExt cx="951360" cy="1817132"/>
          </a:xfrm>
        </p:grpSpPr>
        <p:grpSp>
          <p:nvGrpSpPr>
            <p:cNvPr id="101" name="Group 100"/>
            <p:cNvGrpSpPr/>
            <p:nvPr/>
          </p:nvGrpSpPr>
          <p:grpSpPr>
            <a:xfrm>
              <a:off x="1600200" y="4202668"/>
              <a:ext cx="917560" cy="1817132"/>
              <a:chOff x="2368520" y="2754868"/>
              <a:chExt cx="917560" cy="1817132"/>
            </a:xfrm>
          </p:grpSpPr>
          <p:cxnSp>
            <p:nvCxnSpPr>
              <p:cNvPr id="102" name="Straight Connector 101"/>
              <p:cNvCxnSpPr>
                <a:stCxn id="76" idx="0"/>
                <a:endCxn id="87" idx="0"/>
              </p:cNvCxnSpPr>
              <p:nvPr/>
            </p:nvCxnSpPr>
            <p:spPr>
              <a:xfrm flipV="1">
                <a:off x="2695921" y="2754868"/>
                <a:ext cx="590159" cy="15047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2368520" y="4202668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b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2209800" y="47522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12</a:t>
              </a:r>
              <a:endParaRPr lang="en-US" sz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33600" y="5334000"/>
            <a:ext cx="738046" cy="369332"/>
            <a:chOff x="2133600" y="5334000"/>
            <a:chExt cx="738046" cy="369332"/>
          </a:xfrm>
        </p:grpSpPr>
        <p:sp>
          <p:nvSpPr>
            <p:cNvPr id="105" name="TextBox 104"/>
            <p:cNvSpPr txBox="1"/>
            <p:nvPr/>
          </p:nvSpPr>
          <p:spPr>
            <a:xfrm>
              <a:off x="2590800" y="5334000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c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133600" y="5361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17</a:t>
              </a:r>
              <a:endParaRPr lang="en-US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31324" y="5553307"/>
            <a:ext cx="1278676" cy="1064425"/>
            <a:chOff x="2531324" y="5553307"/>
            <a:chExt cx="1278676" cy="1064425"/>
          </a:xfrm>
        </p:grpSpPr>
        <p:grpSp>
          <p:nvGrpSpPr>
            <p:cNvPr id="18" name="Group 17"/>
            <p:cNvGrpSpPr/>
            <p:nvPr/>
          </p:nvGrpSpPr>
          <p:grpSpPr>
            <a:xfrm>
              <a:off x="2531324" y="5553307"/>
              <a:ext cx="1278676" cy="1064425"/>
              <a:chOff x="2531324" y="5553307"/>
              <a:chExt cx="1278676" cy="1064425"/>
            </a:xfrm>
          </p:grpSpPr>
          <p:sp>
            <p:nvSpPr>
              <p:cNvPr id="17" name="Freeform 16"/>
              <p:cNvSpPr/>
              <p:nvPr/>
            </p:nvSpPr>
            <p:spPr>
              <a:xfrm flipH="1">
                <a:off x="2531324" y="5553307"/>
                <a:ext cx="1144756" cy="759863"/>
              </a:xfrm>
              <a:custGeom>
                <a:avLst/>
                <a:gdLst>
                  <a:gd name="connsiteX0" fmla="*/ 1148576 w 1148576"/>
                  <a:gd name="connsiteY0" fmla="*/ 0 h 947854"/>
                  <a:gd name="connsiteX1" fmla="*/ 892098 w 1148576"/>
                  <a:gd name="connsiteY1" fmla="*/ 669073 h 947854"/>
                  <a:gd name="connsiteX2" fmla="*/ 568712 w 1148576"/>
                  <a:gd name="connsiteY2" fmla="*/ 892098 h 947854"/>
                  <a:gd name="connsiteX3" fmla="*/ 0 w 1148576"/>
                  <a:gd name="connsiteY3" fmla="*/ 947854 h 947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8576" h="947854">
                    <a:moveTo>
                      <a:pt x="1148576" y="0"/>
                    </a:moveTo>
                    <a:cubicBezTo>
                      <a:pt x="1068659" y="260195"/>
                      <a:pt x="988742" y="520390"/>
                      <a:pt x="892098" y="669073"/>
                    </a:cubicBezTo>
                    <a:cubicBezTo>
                      <a:pt x="795454" y="817756"/>
                      <a:pt x="717395" y="845635"/>
                      <a:pt x="568712" y="892098"/>
                    </a:cubicBezTo>
                    <a:cubicBezTo>
                      <a:pt x="420029" y="938561"/>
                      <a:pt x="210014" y="943207"/>
                      <a:pt x="0" y="947854"/>
                    </a:cubicBezTo>
                  </a:path>
                </a:pathLst>
              </a:cu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551596" y="62484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f</a:t>
                </a:r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2553840" y="6123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31</a:t>
              </a:r>
              <a:endParaRPr 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381000" y="49530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953000"/>
                <a:ext cx="38183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4572000" y="3352800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352800"/>
                <a:ext cx="38183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3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Proof of </a:t>
            </a:r>
            <a:r>
              <a:rPr lang="en-US" sz="3600" b="1" dirty="0">
                <a:solidFill>
                  <a:srgbClr val="7030A0"/>
                </a:solidFill>
              </a:rPr>
              <a:t>Cycle property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the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, and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ϵ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3048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191000" y="3124200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105400" y="3048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16" idx="5"/>
            <a:endCxn id="5" idx="1"/>
          </p:cNvCxnSpPr>
          <p:nvPr/>
        </p:nvCxnSpPr>
        <p:spPr>
          <a:xfrm>
            <a:off x="3330482" y="2492282"/>
            <a:ext cx="730436" cy="578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657600" y="1600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76800" y="129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004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0"/>
          </p:cNvCxnSpPr>
          <p:nvPr/>
        </p:nvCxnSpPr>
        <p:spPr>
          <a:xfrm flipV="1">
            <a:off x="3276600" y="1752600"/>
            <a:ext cx="4191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7"/>
            <a:endCxn id="15" idx="2"/>
          </p:cNvCxnSpPr>
          <p:nvPr/>
        </p:nvCxnSpPr>
        <p:spPr>
          <a:xfrm flipV="1">
            <a:off x="3787682" y="1371600"/>
            <a:ext cx="10891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0" idx="1"/>
            <a:endCxn id="15" idx="6"/>
          </p:cNvCxnSpPr>
          <p:nvPr/>
        </p:nvCxnSpPr>
        <p:spPr>
          <a:xfrm flipH="1" flipV="1">
            <a:off x="5029200" y="1371600"/>
            <a:ext cx="1089118" cy="403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867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096000" y="1752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3"/>
            <a:endCxn id="7" idx="6"/>
          </p:cNvCxnSpPr>
          <p:nvPr/>
        </p:nvCxnSpPr>
        <p:spPr>
          <a:xfrm flipH="1">
            <a:off x="5257800" y="2873282"/>
            <a:ext cx="6319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0" idx="4"/>
            <a:endCxn id="111" idx="0"/>
          </p:cNvCxnSpPr>
          <p:nvPr/>
        </p:nvCxnSpPr>
        <p:spPr>
          <a:xfrm>
            <a:off x="6172200" y="1905000"/>
            <a:ext cx="4572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3505200" y="1524000"/>
            <a:ext cx="2932560" cy="1648599"/>
            <a:chOff x="3505200" y="1524000"/>
            <a:chExt cx="2932560" cy="1648599"/>
          </a:xfrm>
        </p:grpSpPr>
        <p:sp>
          <p:nvSpPr>
            <p:cNvPr id="38" name="TextBox 37"/>
            <p:cNvSpPr txBox="1"/>
            <p:nvPr/>
          </p:nvSpPr>
          <p:spPr>
            <a:xfrm>
              <a:off x="4382640" y="28956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r>
                <a:rPr lang="en-US" sz="1200" dirty="0" smtClean="0"/>
                <a:t>3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33800" y="26186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24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05200" y="1932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12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77840" y="1628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17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97040" y="15240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31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96000" y="2057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36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334000" y="2771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</a:t>
              </a:r>
              <a:endParaRPr lang="en-US" sz="12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90600" y="3733800"/>
            <a:ext cx="6960577" cy="2819400"/>
            <a:chOff x="1421423" y="3733800"/>
            <a:chExt cx="6960577" cy="2819400"/>
          </a:xfrm>
        </p:grpSpPr>
        <p:grpSp>
          <p:nvGrpSpPr>
            <p:cNvPr id="48" name="Group 47"/>
            <p:cNvGrpSpPr/>
            <p:nvPr/>
          </p:nvGrpSpPr>
          <p:grpSpPr>
            <a:xfrm>
              <a:off x="1421423" y="3733800"/>
              <a:ext cx="6960577" cy="2819400"/>
              <a:chOff x="609600" y="1905000"/>
              <a:chExt cx="7924800" cy="3048000"/>
            </a:xfrm>
          </p:grpSpPr>
          <p:cxnSp>
            <p:nvCxnSpPr>
              <p:cNvPr id="49" name="Straight Connector 48"/>
              <p:cNvCxnSpPr>
                <a:stCxn id="54" idx="7"/>
              </p:cNvCxnSpPr>
              <p:nvPr/>
            </p:nvCxnSpPr>
            <p:spPr>
              <a:xfrm flipV="1">
                <a:off x="5387882" y="2133600"/>
                <a:ext cx="898618" cy="5557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609600" y="1905000"/>
                <a:ext cx="7924800" cy="3048000"/>
                <a:chOff x="609600" y="1905000"/>
                <a:chExt cx="7924800" cy="30480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2895600" y="4343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3200400" y="2971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5867400" y="3429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5257800" y="2667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22860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/>
                <p:cNvCxnSpPr>
                  <a:stCxn id="56" idx="7"/>
                  <a:endCxn id="52" idx="3"/>
                </p:cNvCxnSpPr>
                <p:nvPr/>
              </p:nvCxnSpPr>
              <p:spPr>
                <a:xfrm flipV="1">
                  <a:off x="2416082" y="3101882"/>
                  <a:ext cx="806636" cy="6542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stCxn id="52" idx="6"/>
                  <a:endCxn id="85" idx="3"/>
                </p:cNvCxnSpPr>
                <p:nvPr/>
              </p:nvCxnSpPr>
              <p:spPr>
                <a:xfrm flipV="1">
                  <a:off x="3352799" y="2776486"/>
                  <a:ext cx="800490" cy="271514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54" idx="5"/>
                  <a:endCxn id="53" idx="0"/>
                </p:cNvCxnSpPr>
                <p:nvPr/>
              </p:nvCxnSpPr>
              <p:spPr>
                <a:xfrm>
                  <a:off x="5387882" y="2797082"/>
                  <a:ext cx="555718" cy="6319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51" idx="1"/>
                  <a:endCxn id="56" idx="5"/>
                </p:cNvCxnSpPr>
                <p:nvPr/>
              </p:nvCxnSpPr>
              <p:spPr>
                <a:xfrm flipH="1" flipV="1">
                  <a:off x="2416082" y="3863882"/>
                  <a:ext cx="501836" cy="5018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>
                  <a:endCxn id="51" idx="6"/>
                </p:cNvCxnSpPr>
                <p:nvPr/>
              </p:nvCxnSpPr>
              <p:spPr>
                <a:xfrm flipH="1" flipV="1">
                  <a:off x="3048000" y="4419600"/>
                  <a:ext cx="631918" cy="1747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>
                  <a:endCxn id="53" idx="3"/>
                </p:cNvCxnSpPr>
                <p:nvPr/>
              </p:nvCxnSpPr>
              <p:spPr>
                <a:xfrm flipV="1">
                  <a:off x="5257800" y="3559082"/>
                  <a:ext cx="631918" cy="740384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>
                  <a:stCxn id="53" idx="6"/>
                  <a:endCxn id="65" idx="1"/>
                </p:cNvCxnSpPr>
                <p:nvPr/>
              </p:nvCxnSpPr>
              <p:spPr>
                <a:xfrm>
                  <a:off x="6019800" y="3505200"/>
                  <a:ext cx="936718" cy="985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/>
                <p:cNvSpPr/>
                <p:nvPr/>
              </p:nvSpPr>
              <p:spPr>
                <a:xfrm>
                  <a:off x="6934200" y="3581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6400800" y="2133600"/>
                  <a:ext cx="1066800" cy="15240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Oval 66"/>
                <p:cNvSpPr/>
                <p:nvPr/>
              </p:nvSpPr>
              <p:spPr>
                <a:xfrm>
                  <a:off x="6248400" y="2057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7467600" y="2209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362200" y="2362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0" name="Straight Connector 69"/>
                <p:cNvCxnSpPr>
                  <a:stCxn id="69" idx="5"/>
                  <a:endCxn id="52" idx="1"/>
                </p:cNvCxnSpPr>
                <p:nvPr/>
              </p:nvCxnSpPr>
              <p:spPr>
                <a:xfrm>
                  <a:off x="2492282" y="2492282"/>
                  <a:ext cx="730436" cy="5018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/>
                <p:cNvSpPr/>
                <p:nvPr/>
              </p:nvSpPr>
              <p:spPr>
                <a:xfrm>
                  <a:off x="1295400" y="2133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" name="Straight Connector 71"/>
                <p:cNvCxnSpPr>
                  <a:stCxn id="71" idx="6"/>
                  <a:endCxn id="69" idx="1"/>
                </p:cNvCxnSpPr>
                <p:nvPr/>
              </p:nvCxnSpPr>
              <p:spPr>
                <a:xfrm>
                  <a:off x="1447800" y="2209800"/>
                  <a:ext cx="936718" cy="1747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685800" y="3810000"/>
                  <a:ext cx="925559" cy="26670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56" idx="3"/>
                  <a:endCxn id="76" idx="7"/>
                </p:cNvCxnSpPr>
                <p:nvPr/>
              </p:nvCxnSpPr>
              <p:spPr>
                <a:xfrm flipH="1">
                  <a:off x="1730282" y="3863882"/>
                  <a:ext cx="578036" cy="1970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Oval 74"/>
                <p:cNvSpPr/>
                <p:nvPr/>
              </p:nvSpPr>
              <p:spPr>
                <a:xfrm>
                  <a:off x="6096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1600200" y="4038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Connector 76"/>
                <p:cNvCxnSpPr>
                  <a:endCxn id="76" idx="3"/>
                </p:cNvCxnSpPr>
                <p:nvPr/>
              </p:nvCxnSpPr>
              <p:spPr>
                <a:xfrm flipV="1">
                  <a:off x="990600" y="4168682"/>
                  <a:ext cx="631918" cy="69645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Oval 77"/>
                <p:cNvSpPr/>
                <p:nvPr/>
              </p:nvSpPr>
              <p:spPr>
                <a:xfrm>
                  <a:off x="914400" y="4800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Connector 78"/>
                <p:cNvCxnSpPr>
                  <a:endCxn id="65" idx="6"/>
                </p:cNvCxnSpPr>
                <p:nvPr/>
              </p:nvCxnSpPr>
              <p:spPr>
                <a:xfrm flipH="1" flipV="1">
                  <a:off x="7086600" y="3657600"/>
                  <a:ext cx="1219200" cy="53340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Oval 79"/>
                <p:cNvSpPr/>
                <p:nvPr/>
              </p:nvSpPr>
              <p:spPr>
                <a:xfrm>
                  <a:off x="8229600" y="4114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8382000" y="1905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>
                  <a:stCxn id="81" idx="2"/>
                </p:cNvCxnSpPr>
                <p:nvPr/>
              </p:nvCxnSpPr>
              <p:spPr>
                <a:xfrm flipH="1">
                  <a:off x="7620000" y="1981200"/>
                  <a:ext cx="762000" cy="273236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3" name="Oval 82"/>
            <p:cNvSpPr/>
            <p:nvPr/>
          </p:nvSpPr>
          <p:spPr>
            <a:xfrm>
              <a:off x="4057143" y="6172200"/>
              <a:ext cx="133857" cy="14097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4572000" y="4495800"/>
              <a:ext cx="914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4514343" y="4419600"/>
              <a:ext cx="133857" cy="14097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410200" y="5955030"/>
              <a:ext cx="133857" cy="14097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971836" y="4507468"/>
            <a:ext cx="1362164" cy="369332"/>
            <a:chOff x="3492376" y="4495800"/>
            <a:chExt cx="1362164" cy="369332"/>
          </a:xfrm>
        </p:grpSpPr>
        <p:sp>
          <p:nvSpPr>
            <p:cNvPr id="91" name="TextBox 90"/>
            <p:cNvSpPr txBox="1"/>
            <p:nvPr/>
          </p:nvSpPr>
          <p:spPr>
            <a:xfrm>
              <a:off x="3492376" y="4495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u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560870" y="4495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v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93" name="Curved Down Arrow 92"/>
          <p:cNvSpPr/>
          <p:nvPr/>
        </p:nvSpPr>
        <p:spPr>
          <a:xfrm>
            <a:off x="4014713" y="1878836"/>
            <a:ext cx="1395487" cy="940564"/>
          </a:xfrm>
          <a:prstGeom prst="curvedDownArrow">
            <a:avLst>
              <a:gd name="adj1" fmla="val 13354"/>
              <a:gd name="adj2" fmla="val 32943"/>
              <a:gd name="adj3" fmla="val 20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95600" y="990600"/>
            <a:ext cx="3306404" cy="2502932"/>
            <a:chOff x="2895600" y="990600"/>
            <a:chExt cx="3306404" cy="2502932"/>
          </a:xfrm>
        </p:grpSpPr>
        <p:grpSp>
          <p:nvGrpSpPr>
            <p:cNvPr id="45" name="Group 44"/>
            <p:cNvGrpSpPr/>
            <p:nvPr/>
          </p:nvGrpSpPr>
          <p:grpSpPr>
            <a:xfrm>
              <a:off x="3960706" y="3124200"/>
              <a:ext cx="1362164" cy="369332"/>
              <a:chOff x="3492376" y="4495800"/>
              <a:chExt cx="1362164" cy="36933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3492376" y="44958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u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560870" y="4495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v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2895600" y="22860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a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435320" y="13716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b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900754" y="990600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c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943600" y="182880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f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67400" y="281940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r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109" name="Straight Connector 108"/>
          <p:cNvCxnSpPr/>
          <p:nvPr/>
        </p:nvCxnSpPr>
        <p:spPr>
          <a:xfrm>
            <a:off x="4572000" y="3493532"/>
            <a:ext cx="0" cy="3212068"/>
          </a:xfrm>
          <a:prstGeom prst="line">
            <a:avLst/>
          </a:prstGeom>
          <a:ln w="571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11" idx="3"/>
            <a:endCxn id="29" idx="6"/>
          </p:cNvCxnSpPr>
          <p:nvPr/>
        </p:nvCxnSpPr>
        <p:spPr>
          <a:xfrm flipH="1">
            <a:off x="6019800" y="2568482"/>
            <a:ext cx="555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553200" y="2438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629400" y="23738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019800" y="24384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12" name="Freeform 11"/>
          <p:cNvSpPr/>
          <p:nvPr/>
        </p:nvSpPr>
        <p:spPr>
          <a:xfrm>
            <a:off x="3757961" y="5408341"/>
            <a:ext cx="2821259" cy="1058284"/>
          </a:xfrm>
          <a:custGeom>
            <a:avLst/>
            <a:gdLst>
              <a:gd name="connsiteX0" fmla="*/ 0 w 2821259"/>
              <a:gd name="connsiteY0" fmla="*/ 836342 h 1058284"/>
              <a:gd name="connsiteX1" fmla="*/ 1427356 w 2821259"/>
              <a:gd name="connsiteY1" fmla="*/ 1003610 h 1058284"/>
              <a:gd name="connsiteX2" fmla="*/ 2821259 w 2821259"/>
              <a:gd name="connsiteY2" fmla="*/ 0 h 105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1259" h="1058284">
                <a:moveTo>
                  <a:pt x="0" y="836342"/>
                </a:moveTo>
                <a:cubicBezTo>
                  <a:pt x="478573" y="989671"/>
                  <a:pt x="957146" y="1143000"/>
                  <a:pt x="1427356" y="1003610"/>
                </a:cubicBezTo>
                <a:cubicBezTo>
                  <a:pt x="1897566" y="864220"/>
                  <a:pt x="2359412" y="432110"/>
                  <a:pt x="2821259" y="0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6447196" y="49530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611240" y="42672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601840" y="61238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36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81000" y="49530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953000"/>
                <a:ext cx="38183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Down Ribbon 100"/>
              <p:cNvSpPr/>
              <p:nvPr/>
            </p:nvSpPr>
            <p:spPr>
              <a:xfrm>
                <a:off x="6096000" y="3795285"/>
                <a:ext cx="3042421" cy="123391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Swapping 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600" dirty="0">
                    <a:solidFill>
                      <a:schemeClr val="tx1"/>
                    </a:solidFill>
                  </a:rPr>
                  <a:t>)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with (</a:t>
                </a:r>
                <a:r>
                  <a:rPr lang="en-US" sz="1600" b="1" dirty="0" err="1" smtClean="0">
                    <a:solidFill>
                      <a:srgbClr val="7030A0"/>
                    </a:solidFill>
                  </a:rPr>
                  <a:t>f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 err="1" smtClean="0">
                    <a:solidFill>
                      <a:srgbClr val="7030A0"/>
                    </a:solidFill>
                  </a:rPr>
                  <a:t>s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),</a:t>
                </a:r>
                <a:r>
                  <a:rPr lang="en-US" sz="1600" dirty="0" smtClean="0"/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we get a spanning tree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with weight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&lt;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weight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lang="en-US" sz="1600" b="1" dirty="0" smtClean="0">
                    <a:solidFill>
                      <a:srgbClr val="C00000"/>
                    </a:solidFill>
                  </a:rPr>
                  <a:t>A contradiction !</a:t>
                </a:r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1" name="Down Ribbon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95285"/>
                <a:ext cx="3042421" cy="123391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6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/>
          <p:cNvSpPr txBox="1"/>
          <p:nvPr/>
        </p:nvSpPr>
        <p:spPr>
          <a:xfrm>
            <a:off x="3551596" y="6248400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4572000" y="3352800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352800"/>
                <a:ext cx="38183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3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Continuing Problem from last class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Minimum spanning tree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6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Algorithms based on </a:t>
            </a:r>
            <a:r>
              <a:rPr lang="en-US" sz="4000" b="1" dirty="0" smtClean="0">
                <a:solidFill>
                  <a:srgbClr val="7030A0"/>
                </a:solidFill>
              </a:rPr>
              <a:t>cut Property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9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How to use cut property to compute a MST ?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29496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u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886200" y="3276600"/>
            <a:ext cx="1047552" cy="5316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v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70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0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How to use cut property to compute a MST ?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u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v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 rot="19244852">
            <a:off x="3877600" y="2873823"/>
            <a:ext cx="2062418" cy="663325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70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29496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14800" y="2133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w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8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How to use cut property to compute a MST ?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u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v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70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29496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14800" y="2133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w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3737539" y="2162420"/>
            <a:ext cx="1726740" cy="1810344"/>
          </a:xfrm>
          <a:custGeom>
            <a:avLst/>
            <a:gdLst>
              <a:gd name="connsiteX0" fmla="*/ 243446 w 1726740"/>
              <a:gd name="connsiteY0" fmla="*/ 917 h 1810344"/>
              <a:gd name="connsiteX1" fmla="*/ 65027 w 1726740"/>
              <a:gd name="connsiteY1" fmla="*/ 112429 h 1810344"/>
              <a:gd name="connsiteX2" fmla="*/ 20422 w 1726740"/>
              <a:gd name="connsiteY2" fmla="*/ 781502 h 1810344"/>
              <a:gd name="connsiteX3" fmla="*/ 377261 w 1726740"/>
              <a:gd name="connsiteY3" fmla="*/ 1695902 h 1810344"/>
              <a:gd name="connsiteX4" fmla="*/ 901368 w 1726740"/>
              <a:gd name="connsiteY4" fmla="*/ 1751658 h 1810344"/>
              <a:gd name="connsiteX5" fmla="*/ 1291661 w 1726740"/>
              <a:gd name="connsiteY5" fmla="*/ 1283307 h 1810344"/>
              <a:gd name="connsiteX6" fmla="*/ 1715407 w 1726740"/>
              <a:gd name="connsiteY6" fmla="*/ 424663 h 1810344"/>
              <a:gd name="connsiteX7" fmla="*/ 1570441 w 1726740"/>
              <a:gd name="connsiteY7" fmla="*/ 201639 h 1810344"/>
              <a:gd name="connsiteX8" fmla="*/ 1202451 w 1726740"/>
              <a:gd name="connsiteY8" fmla="*/ 112429 h 1810344"/>
              <a:gd name="connsiteX9" fmla="*/ 243446 w 1726740"/>
              <a:gd name="connsiteY9" fmla="*/ 917 h 181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6740" h="1810344">
                <a:moveTo>
                  <a:pt x="243446" y="917"/>
                </a:moveTo>
                <a:cubicBezTo>
                  <a:pt x="53875" y="917"/>
                  <a:pt x="102198" y="-17668"/>
                  <a:pt x="65027" y="112429"/>
                </a:cubicBezTo>
                <a:cubicBezTo>
                  <a:pt x="27856" y="242526"/>
                  <a:pt x="-31617" y="517590"/>
                  <a:pt x="20422" y="781502"/>
                </a:cubicBezTo>
                <a:cubicBezTo>
                  <a:pt x="72461" y="1045414"/>
                  <a:pt x="230437" y="1534209"/>
                  <a:pt x="377261" y="1695902"/>
                </a:cubicBezTo>
                <a:cubicBezTo>
                  <a:pt x="524085" y="1857595"/>
                  <a:pt x="748968" y="1820424"/>
                  <a:pt x="901368" y="1751658"/>
                </a:cubicBezTo>
                <a:cubicBezTo>
                  <a:pt x="1053768" y="1682892"/>
                  <a:pt x="1155988" y="1504473"/>
                  <a:pt x="1291661" y="1283307"/>
                </a:cubicBezTo>
                <a:cubicBezTo>
                  <a:pt x="1427334" y="1062141"/>
                  <a:pt x="1668944" y="604941"/>
                  <a:pt x="1715407" y="424663"/>
                </a:cubicBezTo>
                <a:cubicBezTo>
                  <a:pt x="1761870" y="244385"/>
                  <a:pt x="1655934" y="253678"/>
                  <a:pt x="1570441" y="201639"/>
                </a:cubicBezTo>
                <a:cubicBezTo>
                  <a:pt x="1484948" y="149600"/>
                  <a:pt x="1429192" y="145883"/>
                  <a:pt x="1202451" y="112429"/>
                </a:cubicBezTo>
                <a:cubicBezTo>
                  <a:pt x="975710" y="78975"/>
                  <a:pt x="433017" y="917"/>
                  <a:pt x="243446" y="917"/>
                </a:cubicBezTo>
                <a:close/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819400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x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5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How to use cut property to compute a MST ?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u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v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70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29496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14800" y="2133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w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819400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x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430507" y="2170276"/>
            <a:ext cx="3067673" cy="1709112"/>
          </a:xfrm>
          <a:custGeom>
            <a:avLst/>
            <a:gdLst>
              <a:gd name="connsiteX0" fmla="*/ 89669 w 3067673"/>
              <a:gd name="connsiteY0" fmla="*/ 550622 h 1709112"/>
              <a:gd name="connsiteX1" fmla="*/ 459 w 3067673"/>
              <a:gd name="connsiteY1" fmla="*/ 840553 h 1709112"/>
              <a:gd name="connsiteX2" fmla="*/ 78517 w 3067673"/>
              <a:gd name="connsiteY2" fmla="*/ 1052426 h 1709112"/>
              <a:gd name="connsiteX3" fmla="*/ 479961 w 3067673"/>
              <a:gd name="connsiteY3" fmla="*/ 1197392 h 1709112"/>
              <a:gd name="connsiteX4" fmla="*/ 1929620 w 3067673"/>
              <a:gd name="connsiteY4" fmla="*/ 1676895 h 1709112"/>
              <a:gd name="connsiteX5" fmla="*/ 2230703 w 3067673"/>
              <a:gd name="connsiteY5" fmla="*/ 1598836 h 1709112"/>
              <a:gd name="connsiteX6" fmla="*/ 2732508 w 3067673"/>
              <a:gd name="connsiteY6" fmla="*/ 1063578 h 1709112"/>
              <a:gd name="connsiteX7" fmla="*/ 3067044 w 3067673"/>
              <a:gd name="connsiteY7" fmla="*/ 394504 h 1709112"/>
              <a:gd name="connsiteX8" fmla="*/ 2765961 w 3067673"/>
              <a:gd name="connsiteY8" fmla="*/ 216085 h 1709112"/>
              <a:gd name="connsiteX9" fmla="*/ 1383210 w 3067673"/>
              <a:gd name="connsiteY9" fmla="*/ 4212 h 1709112"/>
              <a:gd name="connsiteX10" fmla="*/ 859103 w 3067673"/>
              <a:gd name="connsiteY10" fmla="*/ 104573 h 1709112"/>
              <a:gd name="connsiteX11" fmla="*/ 145425 w 3067673"/>
              <a:gd name="connsiteY11" fmla="*/ 450261 h 1709112"/>
              <a:gd name="connsiteX12" fmla="*/ 33913 w 3067673"/>
              <a:gd name="connsiteY12" fmla="*/ 740192 h 17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67673" h="1709112">
                <a:moveTo>
                  <a:pt x="89669" y="550622"/>
                </a:moveTo>
                <a:cubicBezTo>
                  <a:pt x="45993" y="653770"/>
                  <a:pt x="2318" y="756919"/>
                  <a:pt x="459" y="840553"/>
                </a:cubicBezTo>
                <a:cubicBezTo>
                  <a:pt x="-1400" y="924187"/>
                  <a:pt x="-1400" y="992953"/>
                  <a:pt x="78517" y="1052426"/>
                </a:cubicBezTo>
                <a:cubicBezTo>
                  <a:pt x="158434" y="1111899"/>
                  <a:pt x="479961" y="1197392"/>
                  <a:pt x="479961" y="1197392"/>
                </a:cubicBezTo>
                <a:cubicBezTo>
                  <a:pt x="788478" y="1301470"/>
                  <a:pt x="1637830" y="1609988"/>
                  <a:pt x="1929620" y="1676895"/>
                </a:cubicBezTo>
                <a:cubicBezTo>
                  <a:pt x="2221410" y="1743802"/>
                  <a:pt x="2096888" y="1701055"/>
                  <a:pt x="2230703" y="1598836"/>
                </a:cubicBezTo>
                <a:cubicBezTo>
                  <a:pt x="2364518" y="1496617"/>
                  <a:pt x="2593118" y="1264300"/>
                  <a:pt x="2732508" y="1063578"/>
                </a:cubicBezTo>
                <a:cubicBezTo>
                  <a:pt x="2871898" y="862856"/>
                  <a:pt x="3061469" y="535753"/>
                  <a:pt x="3067044" y="394504"/>
                </a:cubicBezTo>
                <a:cubicBezTo>
                  <a:pt x="3072619" y="253255"/>
                  <a:pt x="3046600" y="281134"/>
                  <a:pt x="2765961" y="216085"/>
                </a:cubicBezTo>
                <a:cubicBezTo>
                  <a:pt x="2485322" y="151036"/>
                  <a:pt x="1701020" y="22797"/>
                  <a:pt x="1383210" y="4212"/>
                </a:cubicBezTo>
                <a:cubicBezTo>
                  <a:pt x="1065400" y="-14373"/>
                  <a:pt x="1065400" y="30232"/>
                  <a:pt x="859103" y="104573"/>
                </a:cubicBezTo>
                <a:cubicBezTo>
                  <a:pt x="652806" y="178914"/>
                  <a:pt x="282957" y="344324"/>
                  <a:pt x="145425" y="450261"/>
                </a:cubicBezTo>
                <a:cubicBezTo>
                  <a:pt x="7893" y="556198"/>
                  <a:pt x="20903" y="648195"/>
                  <a:pt x="33913" y="740192"/>
                </a:cubicBezTo>
              </a:path>
            </a:pathLst>
          </a:cu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5576936" y="3516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y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0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How to use cut property to compute a MST ?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u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v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70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29496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14800" y="2133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w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819400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x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76936" y="3516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y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0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How to use cut property to compute a MST ?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u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v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70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29496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14800" y="2133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w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819400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x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76936" y="3516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y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09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An Algorithm based on </a:t>
            </a:r>
            <a:r>
              <a:rPr lang="en-US" sz="3600" b="1" dirty="0" smtClean="0">
                <a:solidFill>
                  <a:srgbClr val="7030A0"/>
                </a:solidFill>
              </a:rPr>
              <a:t>cut property 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/>
            </a:r>
            <a:br>
              <a:rPr lang="en-US" sz="2400" b="1" dirty="0">
                <a:solidFill>
                  <a:srgbClr val="C00000"/>
                </a:solidFill>
              </a:rPr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 smtClean="0"/>
                  <a:t>(</a:t>
                </a:r>
                <a:r>
                  <a:rPr lang="en-US" sz="2000" dirty="0" smtClean="0"/>
                  <a:t>Input:</a:t>
                </a:r>
                <a:r>
                  <a:rPr lang="en-US" sz="2000" b="1" dirty="0" smtClean="0"/>
                  <a:t> graph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) with </a:t>
                </a:r>
                <a:r>
                  <a:rPr lang="en-US" sz="2000" b="1" dirty="0" smtClean="0"/>
                  <a:t>weights</a:t>
                </a:r>
                <a:r>
                  <a:rPr lang="en-US" sz="2000" dirty="0" smtClean="0"/>
                  <a:t> on edges)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∅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ym typeface="Wingdings" pitchFamily="2" charset="2"/>
                  </a:rPr>
                  <a:t>{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smtClean="0">
                    <a:sym typeface="Wingdings" pitchFamily="2" charset="2"/>
                  </a:rPr>
                  <a:t>};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While (         ??    ) do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         {</a:t>
                </a:r>
                <a:r>
                  <a:rPr lang="en-US" sz="1800" dirty="0" smtClean="0"/>
                  <a:t>       Compute the least weight edge from 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cut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/>
                  <a:t>)</a:t>
                </a:r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Let this edge be (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 err="1" smtClean="0"/>
                  <a:t>,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y</a:t>
                </a:r>
                <a:r>
                  <a:rPr lang="en-US" sz="1800" dirty="0" smtClean="0"/>
                  <a:t>), with 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ϵ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,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y</a:t>
                </a:r>
                <a:r>
                  <a:rPr lang="en-US" sz="1800" dirty="0"/>
                  <a:t>ϵ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400" b="1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∪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{(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 smtClean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y</a:t>
                </a:r>
                <a:r>
                  <a:rPr lang="en-US" sz="1800" dirty="0" smtClean="0">
                    <a:sym typeface="Wingdings" pitchFamily="2" charset="2"/>
                  </a:rPr>
                  <a:t>)};</a:t>
                </a:r>
                <a:endParaRPr lang="en-US" sz="1800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∪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{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y</a:t>
                </a:r>
                <a:r>
                  <a:rPr lang="en-US" sz="1800" dirty="0" smtClean="0">
                    <a:sym typeface="Wingdings" pitchFamily="2" charset="2"/>
                  </a:rPr>
                  <a:t>};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       </a:t>
                </a:r>
                <a:r>
                  <a:rPr lang="en-US" sz="1800" b="1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Return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Number of iterations of the </a:t>
                </a:r>
                <a:r>
                  <a:rPr lang="en-US" sz="1800" b="1" dirty="0" smtClean="0"/>
                  <a:t>While </a:t>
                </a:r>
                <a:r>
                  <a:rPr lang="en-US" sz="1800" dirty="0" smtClean="0"/>
                  <a:t>loop</a:t>
                </a:r>
                <a:r>
                  <a:rPr lang="en-US" sz="1800" b="1" dirty="0" smtClean="0"/>
                  <a:t> :  </a:t>
                </a:r>
                <a:r>
                  <a:rPr lang="en-US" sz="1800" b="1" dirty="0" smtClean="0">
                    <a:solidFill>
                      <a:srgbClr val="FF0000"/>
                    </a:solidFill>
                  </a:rPr>
                  <a:t>??</a:t>
                </a:r>
                <a:endParaRPr lang="en-US" sz="1000" dirty="0"/>
              </a:p>
              <a:p>
                <a:pPr marL="0" indent="0">
                  <a:buNone/>
                </a:pPr>
                <a:r>
                  <a:rPr lang="en-US" sz="1800" dirty="0" smtClean="0"/>
                  <a:t>Time spent in one iteration of While loop: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 </a:t>
                </a:r>
                <a:r>
                  <a:rPr lang="en-US" sz="1800" b="1" dirty="0" smtClean="0"/>
                  <a:t>Running time</a:t>
                </a:r>
                <a:r>
                  <a:rPr lang="en-US" sz="1800" dirty="0" smtClean="0"/>
                  <a:t> of the algorithm: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5181600"/>
            <a:ext cx="8001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72699" y="5257800"/>
                <a:ext cx="732701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99" y="5257800"/>
                <a:ext cx="732701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455" r="-578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19600" y="5562600"/>
                <a:ext cx="686406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m:t>O</m:t>
                      </m:r>
                      <m:r>
                        <m:rPr>
                          <m:nor/>
                        </m:rPr>
                        <a:rPr lang="en-US" sz="1600" dirty="0" smtClean="0"/>
                        <m:t>(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562600"/>
                <a:ext cx="686406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455" r="-619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71600" y="2785646"/>
                <a:ext cx="865237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&lt;&gt;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785646"/>
                <a:ext cx="865237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774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69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Algorithm based on </a:t>
            </a:r>
            <a:r>
              <a:rPr lang="en-US" sz="4000" b="1" dirty="0" smtClean="0">
                <a:solidFill>
                  <a:srgbClr val="7030A0"/>
                </a:solidFill>
              </a:rPr>
              <a:t>cycle Property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8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An Algorithm based on cycle property 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/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Description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 smtClean="0"/>
                  <a:t>(</a:t>
                </a:r>
                <a:r>
                  <a:rPr lang="en-US" sz="2000" dirty="0" smtClean="0"/>
                  <a:t>Input:</a:t>
                </a:r>
                <a:r>
                  <a:rPr lang="en-US" sz="2000" b="1" dirty="0" smtClean="0"/>
                  <a:t> graph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) with </a:t>
                </a:r>
                <a:r>
                  <a:rPr lang="en-US" sz="2000" b="1" dirty="0" smtClean="0"/>
                  <a:t>weights</a:t>
                </a:r>
                <a:r>
                  <a:rPr lang="en-US" sz="2000" dirty="0" smtClean="0"/>
                  <a:t> on edges)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While (              ??           ) do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         {</a:t>
                </a:r>
                <a:r>
                  <a:rPr lang="en-US" sz="1800" dirty="0" smtClean="0"/>
                  <a:t>       Compute any cycle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Let (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 smtClean="0"/>
                  <a:t>,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) be the </a:t>
                </a:r>
                <a:r>
                  <a:rPr lang="en-US" sz="1800" b="1" dirty="0" smtClean="0"/>
                  <a:t>maximum weight</a:t>
                </a:r>
                <a:r>
                  <a:rPr lang="en-US" sz="1800" dirty="0" smtClean="0"/>
                  <a:t> edge of the cycle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latin typeface="Cambria Math"/>
                    <a:ea typeface="Cambria Math"/>
                  </a:rPr>
                  <a:t>                  Remove </a:t>
                </a:r>
                <a:r>
                  <a:rPr lang="en-US" sz="1800" dirty="0" smtClean="0"/>
                  <a:t>(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 smtClean="0"/>
                  <a:t>,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) </a:t>
                </a:r>
                <a:r>
                  <a:rPr lang="en-US" sz="1800" dirty="0" smtClean="0">
                    <a:latin typeface="Cambria Math"/>
                    <a:ea typeface="Cambria Math"/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</a:rPr>
                  <a:t>;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</a:t>
                </a:r>
                <a:r>
                  <a:rPr lang="en-US" sz="1800" b="1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Return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Number of iterations of the </a:t>
                </a:r>
                <a:r>
                  <a:rPr lang="en-US" sz="1800" b="1" dirty="0" smtClean="0"/>
                  <a:t>While </a:t>
                </a:r>
                <a:r>
                  <a:rPr lang="en-US" sz="1800" dirty="0" smtClean="0"/>
                  <a:t>loop</a:t>
                </a:r>
                <a:r>
                  <a:rPr lang="en-US" sz="1800" b="1" dirty="0" smtClean="0"/>
                  <a:t> :  </a:t>
                </a:r>
                <a:r>
                  <a:rPr lang="en-US" sz="1800" b="1" dirty="0" smtClean="0">
                    <a:solidFill>
                      <a:srgbClr val="FF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sz="1800" dirty="0" smtClean="0"/>
                  <a:t>Time spent in one iteration of While loop: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 </a:t>
                </a:r>
                <a:r>
                  <a:rPr lang="en-US" sz="1800" b="1" dirty="0" smtClean="0"/>
                  <a:t>Running time</a:t>
                </a:r>
                <a:r>
                  <a:rPr lang="en-US" sz="1800" dirty="0" smtClean="0"/>
                  <a:t> of the algorithm: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4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4495800"/>
            <a:ext cx="8001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95400" y="2057400"/>
                <a:ext cx="163307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has any cycle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057400"/>
                <a:ext cx="163307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63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67200" y="4724400"/>
                <a:ext cx="1168525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724400"/>
                <a:ext cx="1168525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r="-364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00462" y="5181600"/>
                <a:ext cx="628697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>
                          <a:solidFill>
                            <a:srgbClr val="C00000"/>
                          </a:solidFill>
                        </a:rPr>
                        <m:t>O</m:t>
                      </m:r>
                      <m:r>
                        <m:rPr>
                          <m:nor/>
                        </m:rPr>
                        <a:rPr lang="en-US" sz="1600" dirty="0"/>
                        <m:t>(</m:t>
                      </m:r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62" y="5181600"/>
                <a:ext cx="628697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8738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70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Problem Description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Input:</a:t>
                </a:r>
                <a:r>
                  <a:rPr lang="en-US" sz="2000" dirty="0" smtClean="0"/>
                  <a:t> an undirected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) with </a:t>
                </a:r>
                <a:r>
                  <a:rPr lang="en-US" sz="2000" b="1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w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2000" dirty="0" smtClean="0">
                    <a:latin typeface="Cambria Math"/>
                    <a:ea typeface="Cambria Math"/>
                    <a:sym typeface="Wingdings" pitchFamily="2" charset="2"/>
                  </a:rPr>
                  <a:t>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Cambria Math"/>
                    <a:ea typeface="Cambria Math"/>
                    <a:sym typeface="Wingdings" pitchFamily="2" charset="2"/>
                  </a:rPr>
                  <a:t>ℝ</a:t>
                </a:r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Aim: </a:t>
                </a:r>
                <a:r>
                  <a:rPr lang="en-US" sz="2000" dirty="0" smtClean="0"/>
                  <a:t>compute a </a:t>
                </a:r>
                <a:r>
                  <a:rPr lang="en-US" sz="2000" b="1" dirty="0" smtClean="0"/>
                  <a:t>spanning tree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),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latin typeface="Cambria Math"/>
                    <a:ea typeface="Cambria Math"/>
                  </a:rPr>
                  <a:t>⊆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w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is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minimum</a:t>
                </a:r>
                <a:r>
                  <a:rPr lang="en-US" sz="2000" b="1" dirty="0" smtClean="0"/>
                  <a:t>.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  (proved in last class):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a:rPr lang="en-US" sz="1600" b="1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/>
                  <a:t>the edge of </a:t>
                </a:r>
                <a:r>
                  <a:rPr lang="en-US" sz="2000" b="1" dirty="0"/>
                  <a:t>least weight</a:t>
                </a:r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there is </a:t>
                </a:r>
                <a:r>
                  <a:rPr lang="en-US" sz="2000" dirty="0"/>
                  <a:t>a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blipFill rotWithShape="1">
                <a:blip r:embed="rId2"/>
                <a:stretch>
                  <a:fillRect l="-702" t="-674" r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209800" y="5562600"/>
            <a:ext cx="44196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use this </a:t>
            </a:r>
            <a:r>
              <a:rPr lang="en-US" b="1" dirty="0" smtClean="0">
                <a:solidFill>
                  <a:schemeClr val="tx1"/>
                </a:solidFill>
              </a:rPr>
              <a:t>Lemma  </a:t>
            </a:r>
            <a:r>
              <a:rPr lang="en-US" dirty="0" smtClean="0">
                <a:solidFill>
                  <a:schemeClr val="tx1"/>
                </a:solidFill>
              </a:rPr>
              <a:t>to design an algorithm for </a:t>
            </a:r>
            <a:r>
              <a:rPr lang="en-US" b="1" dirty="0" smtClean="0">
                <a:solidFill>
                  <a:schemeClr val="tx1"/>
                </a:solidFill>
              </a:rPr>
              <a:t>MST</a:t>
            </a:r>
            <a:r>
              <a:rPr lang="en-US" dirty="0" smtClean="0">
                <a:solidFill>
                  <a:schemeClr val="tx1"/>
                </a:solidFill>
              </a:rPr>
              <a:t>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800" y="1905000"/>
            <a:ext cx="1676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0" y="2286000"/>
            <a:ext cx="83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05400" y="22860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2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6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Problem </a:t>
            </a:r>
            <a:r>
              <a:rPr lang="en-US" b="1" dirty="0" smtClean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Mobile towers </a:t>
            </a:r>
            <a:r>
              <a:rPr lang="en-US" b="1" dirty="0" smtClean="0">
                <a:solidFill>
                  <a:schemeClr val="tx1"/>
                </a:solidFill>
              </a:rPr>
              <a:t>on a road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0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Mobile towers </a:t>
            </a:r>
            <a:r>
              <a:rPr lang="en-US" sz="3200" b="1" dirty="0"/>
              <a:t>on a road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A mobile tower can cover any cell phone within radius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05100" y="2133600"/>
            <a:ext cx="2705100" cy="2667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962400" y="3276600"/>
            <a:ext cx="228600" cy="609600"/>
            <a:chOff x="1866900" y="3352800"/>
            <a:chExt cx="228600" cy="6096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981200" y="3505200"/>
              <a:ext cx="0" cy="457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1866900" y="3352800"/>
              <a:ext cx="2286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24050" y="3397870"/>
              <a:ext cx="114300" cy="1143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88444" y="3974068"/>
            <a:ext cx="148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tower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5"/>
            <a:endCxn id="5" idx="7"/>
          </p:cNvCxnSpPr>
          <p:nvPr/>
        </p:nvCxnSpPr>
        <p:spPr>
          <a:xfrm flipV="1">
            <a:off x="4117111" y="2524173"/>
            <a:ext cx="896936" cy="895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95800" y="28194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819400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38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1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Mobile towers </a:t>
            </a:r>
            <a:r>
              <a:rPr lang="en-US" sz="3200" b="1" dirty="0"/>
              <a:t>on a road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statement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houses located along a road.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want to place mobile towers such that</a:t>
                </a:r>
              </a:p>
              <a:p>
                <a:r>
                  <a:rPr lang="en-US" sz="2000" dirty="0" smtClean="0"/>
                  <a:t>Each house is </a:t>
                </a:r>
                <a:r>
                  <a:rPr lang="en-US" sz="2000" b="1" u="sng" dirty="0" smtClean="0"/>
                  <a:t>covered</a:t>
                </a:r>
                <a:r>
                  <a:rPr lang="en-US" sz="2000" dirty="0" smtClean="0"/>
                  <a:t> by at least one mobile tower.</a:t>
                </a:r>
              </a:p>
              <a:p>
                <a:r>
                  <a:rPr lang="en-US" sz="2000" dirty="0" smtClean="0"/>
                  <a:t>The number of mobile towers used is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least</a:t>
                </a:r>
                <a:r>
                  <a:rPr lang="en-US" sz="2000" dirty="0" smtClean="0"/>
                  <a:t> possible.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27432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219200" y="2286000"/>
            <a:ext cx="7086600" cy="419100"/>
            <a:chOff x="1219200" y="2286000"/>
            <a:chExt cx="7086600" cy="419100"/>
          </a:xfrm>
        </p:grpSpPr>
        <p:grpSp>
          <p:nvGrpSpPr>
            <p:cNvPr id="13" name="Group 12"/>
            <p:cNvGrpSpPr/>
            <p:nvPr/>
          </p:nvGrpSpPr>
          <p:grpSpPr>
            <a:xfrm>
              <a:off x="1219200" y="2286000"/>
              <a:ext cx="228600" cy="419100"/>
              <a:chOff x="2362200" y="3162300"/>
              <a:chExt cx="228600" cy="419100"/>
            </a:xfrm>
          </p:grpSpPr>
          <p:sp>
            <p:nvSpPr>
              <p:cNvPr id="10" name="Flowchart: Process 9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981200" y="2286000"/>
              <a:ext cx="228600" cy="419100"/>
              <a:chOff x="1524000" y="3162300"/>
              <a:chExt cx="228600" cy="419100"/>
            </a:xfrm>
          </p:grpSpPr>
          <p:sp>
            <p:nvSpPr>
              <p:cNvPr id="15" name="Flowchart: Process 14"/>
              <p:cNvSpPr/>
              <p:nvPr/>
            </p:nvSpPr>
            <p:spPr>
              <a:xfrm>
                <a:off x="15240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15240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6002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657600" y="2286000"/>
              <a:ext cx="228600" cy="419100"/>
              <a:chOff x="2362200" y="3162300"/>
              <a:chExt cx="228600" cy="419100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943600" y="2286000"/>
              <a:ext cx="228600" cy="419100"/>
              <a:chOff x="2362200" y="3162300"/>
              <a:chExt cx="228600" cy="419100"/>
            </a:xfrm>
          </p:grpSpPr>
          <p:sp>
            <p:nvSpPr>
              <p:cNvPr id="23" name="Flowchart: Process 22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620000" y="2286000"/>
              <a:ext cx="228600" cy="419100"/>
              <a:chOff x="2362200" y="3162300"/>
              <a:chExt cx="228600" cy="419100"/>
            </a:xfrm>
          </p:grpSpPr>
          <p:sp>
            <p:nvSpPr>
              <p:cNvPr id="27" name="Flowchart: Process 26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077200" y="2286000"/>
              <a:ext cx="228600" cy="419100"/>
              <a:chOff x="2362200" y="3162300"/>
              <a:chExt cx="228600" cy="419100"/>
            </a:xfrm>
          </p:grpSpPr>
          <p:sp>
            <p:nvSpPr>
              <p:cNvPr id="31" name="Flowchart: Process 30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3962400" y="1066800"/>
            <a:ext cx="228600" cy="609600"/>
            <a:chOff x="1866900" y="3352800"/>
            <a:chExt cx="228600" cy="6096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981200" y="3505200"/>
              <a:ext cx="0" cy="457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1866900" y="3352800"/>
              <a:ext cx="2286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924050" y="3397870"/>
              <a:ext cx="114300" cy="1143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117111" y="926068"/>
            <a:ext cx="1216889" cy="369332"/>
            <a:chOff x="4117111" y="926068"/>
            <a:chExt cx="1216889" cy="36933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117111" y="1219200"/>
              <a:ext cx="12168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/>
          <p:cNvGrpSpPr/>
          <p:nvPr/>
        </p:nvGrpSpPr>
        <p:grpSpPr>
          <a:xfrm>
            <a:off x="2819400" y="926068"/>
            <a:ext cx="1221511" cy="369332"/>
            <a:chOff x="2819400" y="926068"/>
            <a:chExt cx="1221511" cy="369332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2819400" y="1219200"/>
              <a:ext cx="1221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473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Mobile towers </a:t>
            </a:r>
            <a:r>
              <a:rPr lang="en-US" sz="3200" b="1" dirty="0"/>
              <a:t>on a road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Strategy 1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Place tower at first house, </a:t>
            </a:r>
          </a:p>
          <a:p>
            <a:pPr marL="0" indent="0">
              <a:buNone/>
            </a:pPr>
            <a:r>
              <a:rPr lang="en-US" sz="2000" dirty="0" smtClean="0"/>
              <a:t>Remove all houses covered by this tower.</a:t>
            </a:r>
          </a:p>
          <a:p>
            <a:pPr marL="0" indent="0">
              <a:buNone/>
            </a:pPr>
            <a:r>
              <a:rPr lang="en-US" sz="2000" dirty="0" smtClean="0"/>
              <a:t>Proceed to the next uncovered house 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27432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219200" y="2286000"/>
            <a:ext cx="7086600" cy="419100"/>
            <a:chOff x="1219200" y="2286000"/>
            <a:chExt cx="7086600" cy="419100"/>
          </a:xfrm>
        </p:grpSpPr>
        <p:grpSp>
          <p:nvGrpSpPr>
            <p:cNvPr id="13" name="Group 12"/>
            <p:cNvGrpSpPr/>
            <p:nvPr/>
          </p:nvGrpSpPr>
          <p:grpSpPr>
            <a:xfrm>
              <a:off x="1219200" y="2286000"/>
              <a:ext cx="228600" cy="419100"/>
              <a:chOff x="2362200" y="3162300"/>
              <a:chExt cx="228600" cy="419100"/>
            </a:xfrm>
          </p:grpSpPr>
          <p:sp>
            <p:nvSpPr>
              <p:cNvPr id="10" name="Flowchart: Process 9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657600" y="2286000"/>
              <a:ext cx="228600" cy="419100"/>
              <a:chOff x="2362200" y="3162300"/>
              <a:chExt cx="228600" cy="419100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943600" y="2286000"/>
              <a:ext cx="228600" cy="419100"/>
              <a:chOff x="2362200" y="3162300"/>
              <a:chExt cx="228600" cy="419100"/>
            </a:xfrm>
          </p:grpSpPr>
          <p:sp>
            <p:nvSpPr>
              <p:cNvPr id="23" name="Flowchart: Process 22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620000" y="2286000"/>
              <a:ext cx="228600" cy="419100"/>
              <a:chOff x="2362200" y="3162300"/>
              <a:chExt cx="228600" cy="419100"/>
            </a:xfrm>
          </p:grpSpPr>
          <p:sp>
            <p:nvSpPr>
              <p:cNvPr id="27" name="Flowchart: Process 26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077200" y="2286000"/>
              <a:ext cx="228600" cy="419100"/>
              <a:chOff x="2362200" y="3162300"/>
              <a:chExt cx="228600" cy="419100"/>
            </a:xfrm>
          </p:grpSpPr>
          <p:sp>
            <p:nvSpPr>
              <p:cNvPr id="31" name="Flowchart: Process 30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1371600" y="2590800"/>
            <a:ext cx="1219200" cy="369332"/>
            <a:chOff x="4040911" y="3135868"/>
            <a:chExt cx="1219200" cy="36933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040911" y="3429000"/>
              <a:ext cx="1219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419600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3135868"/>
                  <a:ext cx="38664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1219200" y="2743200"/>
            <a:ext cx="228600" cy="609600"/>
            <a:chOff x="1866900" y="3352800"/>
            <a:chExt cx="228600" cy="60960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81200" y="3505200"/>
              <a:ext cx="0" cy="457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66900" y="3352800"/>
              <a:ext cx="2286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924050" y="3397870"/>
              <a:ext cx="114300" cy="1143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19400" y="926068"/>
            <a:ext cx="2514600" cy="750332"/>
            <a:chOff x="2819400" y="926068"/>
            <a:chExt cx="2514600" cy="750332"/>
          </a:xfrm>
        </p:grpSpPr>
        <p:grpSp>
          <p:nvGrpSpPr>
            <p:cNvPr id="59" name="Group 58"/>
            <p:cNvGrpSpPr/>
            <p:nvPr/>
          </p:nvGrpSpPr>
          <p:grpSpPr>
            <a:xfrm>
              <a:off x="3962400" y="1066800"/>
              <a:ext cx="228600" cy="609600"/>
              <a:chOff x="1866900" y="3352800"/>
              <a:chExt cx="228600" cy="6096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1981200" y="3505200"/>
                <a:ext cx="0" cy="457200"/>
              </a:xfrm>
              <a:prstGeom prst="line">
                <a:avLst/>
              </a:prstGeom>
              <a:ln w="28575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1866900" y="3352800"/>
                <a:ext cx="228600" cy="2286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924050" y="3397870"/>
                <a:ext cx="114300" cy="1143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>
              <a:off x="4117111" y="1219200"/>
              <a:ext cx="12168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2819400" y="1219200"/>
              <a:ext cx="1221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Flowchart: Process 66"/>
          <p:cNvSpPr/>
          <p:nvPr/>
        </p:nvSpPr>
        <p:spPr>
          <a:xfrm>
            <a:off x="1981200" y="2476500"/>
            <a:ext cx="2286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/>
          <p:cNvSpPr/>
          <p:nvPr/>
        </p:nvSpPr>
        <p:spPr>
          <a:xfrm>
            <a:off x="1981200" y="2286000"/>
            <a:ext cx="228600" cy="1905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57400" y="2552700"/>
            <a:ext cx="76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3657600" y="2743200"/>
            <a:ext cx="228600" cy="609600"/>
            <a:chOff x="1866900" y="3352800"/>
            <a:chExt cx="228600" cy="609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1981200" y="3505200"/>
              <a:ext cx="0" cy="457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866900" y="3352800"/>
              <a:ext cx="2286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924050" y="3397870"/>
              <a:ext cx="114300" cy="1143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810000" y="2602468"/>
            <a:ext cx="1219200" cy="369332"/>
            <a:chOff x="4040911" y="3135868"/>
            <a:chExt cx="1219200" cy="369332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4040911" y="3429000"/>
              <a:ext cx="1219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4419600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31358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8610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Mobile towers </a:t>
            </a:r>
            <a:r>
              <a:rPr lang="en-US" sz="3200" b="1" dirty="0"/>
              <a:t>on a road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Strategy 2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Place tower at distance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 smtClean="0"/>
                  <a:t> to the right of the first house;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Remove all houses covered by this tower;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Proceed to the next uncovered house along the road…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 smtClean="0"/>
                  <a:t>: There is an optimal solution for the problem in which </a:t>
                </a:r>
              </a:p>
              <a:p>
                <a:pPr marL="0" indent="0">
                  <a:buNone/>
                </a:pPr>
                <a:r>
                  <a:rPr lang="en-US" sz="2000" dirty="0"/>
                  <a:t>t</a:t>
                </a:r>
                <a:r>
                  <a:rPr lang="en-US" sz="2000" dirty="0" smtClean="0"/>
                  <a:t>he </a:t>
                </a:r>
                <a:r>
                  <a:rPr lang="en-US" sz="2000" u="sng" dirty="0" smtClean="0"/>
                  <a:t>leftmost</a:t>
                </a:r>
                <a:r>
                  <a:rPr lang="en-US" sz="2000" dirty="0" smtClean="0"/>
                  <a:t> tower is placed at distance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to the right</a:t>
                </a:r>
                <a:r>
                  <a:rPr lang="en-US" sz="2000" dirty="0"/>
                  <a:t> of the first house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27432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219200" y="2286000"/>
            <a:ext cx="7086600" cy="419100"/>
            <a:chOff x="1219200" y="2286000"/>
            <a:chExt cx="7086600" cy="419100"/>
          </a:xfrm>
        </p:grpSpPr>
        <p:grpSp>
          <p:nvGrpSpPr>
            <p:cNvPr id="13" name="Group 12"/>
            <p:cNvGrpSpPr/>
            <p:nvPr/>
          </p:nvGrpSpPr>
          <p:grpSpPr>
            <a:xfrm>
              <a:off x="1219200" y="2286000"/>
              <a:ext cx="228600" cy="419100"/>
              <a:chOff x="2362200" y="3162300"/>
              <a:chExt cx="228600" cy="419100"/>
            </a:xfrm>
          </p:grpSpPr>
          <p:sp>
            <p:nvSpPr>
              <p:cNvPr id="10" name="Flowchart: Process 9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657600" y="2286000"/>
              <a:ext cx="228600" cy="419100"/>
              <a:chOff x="2362200" y="3162300"/>
              <a:chExt cx="228600" cy="419100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943600" y="2286000"/>
              <a:ext cx="228600" cy="419100"/>
              <a:chOff x="2362200" y="3162300"/>
              <a:chExt cx="228600" cy="419100"/>
            </a:xfrm>
          </p:grpSpPr>
          <p:sp>
            <p:nvSpPr>
              <p:cNvPr id="23" name="Flowchart: Process 22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620000" y="2286000"/>
              <a:ext cx="228600" cy="419100"/>
              <a:chOff x="2362200" y="3162300"/>
              <a:chExt cx="228600" cy="419100"/>
            </a:xfrm>
          </p:grpSpPr>
          <p:sp>
            <p:nvSpPr>
              <p:cNvPr id="27" name="Flowchart: Process 26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077200" y="2286000"/>
              <a:ext cx="228600" cy="419100"/>
              <a:chOff x="2362200" y="3162300"/>
              <a:chExt cx="228600" cy="419100"/>
            </a:xfrm>
          </p:grpSpPr>
          <p:sp>
            <p:nvSpPr>
              <p:cNvPr id="31" name="Flowchart: Process 30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667000" y="2590800"/>
            <a:ext cx="1219200" cy="369332"/>
            <a:chOff x="4040911" y="3135868"/>
            <a:chExt cx="1219200" cy="36933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040911" y="3429000"/>
              <a:ext cx="1219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419600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31358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295400" y="2590800"/>
            <a:ext cx="1221511" cy="369332"/>
            <a:chOff x="2819400" y="3135868"/>
            <a:chExt cx="1221511" cy="369332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2819400" y="3429000"/>
              <a:ext cx="1221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124200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31358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1219200" y="2743200"/>
            <a:ext cx="228600" cy="609600"/>
            <a:chOff x="1866900" y="3352800"/>
            <a:chExt cx="228600" cy="60960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81200" y="3505200"/>
              <a:ext cx="0" cy="457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66900" y="3352800"/>
              <a:ext cx="2286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924050" y="3397870"/>
              <a:ext cx="114300" cy="1143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19400" y="926068"/>
            <a:ext cx="2514600" cy="750332"/>
            <a:chOff x="2819400" y="926068"/>
            <a:chExt cx="2514600" cy="750332"/>
          </a:xfrm>
        </p:grpSpPr>
        <p:grpSp>
          <p:nvGrpSpPr>
            <p:cNvPr id="59" name="Group 58"/>
            <p:cNvGrpSpPr/>
            <p:nvPr/>
          </p:nvGrpSpPr>
          <p:grpSpPr>
            <a:xfrm>
              <a:off x="3962400" y="1066800"/>
              <a:ext cx="228600" cy="609600"/>
              <a:chOff x="1866900" y="3352800"/>
              <a:chExt cx="228600" cy="6096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1981200" y="3505200"/>
                <a:ext cx="0" cy="457200"/>
              </a:xfrm>
              <a:prstGeom prst="line">
                <a:avLst/>
              </a:prstGeom>
              <a:ln w="28575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1866900" y="3352800"/>
                <a:ext cx="228600" cy="2286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924050" y="3397870"/>
                <a:ext cx="114300" cy="1143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>
              <a:off x="4117111" y="1219200"/>
              <a:ext cx="12168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2819400" y="1219200"/>
              <a:ext cx="1221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Flowchart: Process 50"/>
          <p:cNvSpPr/>
          <p:nvPr/>
        </p:nvSpPr>
        <p:spPr>
          <a:xfrm>
            <a:off x="1981200" y="2476500"/>
            <a:ext cx="2286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1981200" y="2286000"/>
            <a:ext cx="228600" cy="1905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057400" y="2552700"/>
            <a:ext cx="76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Callout 7"/>
          <p:cNvSpPr/>
          <p:nvPr/>
        </p:nvSpPr>
        <p:spPr>
          <a:xfrm>
            <a:off x="5791200" y="2960132"/>
            <a:ext cx="3276600" cy="107846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we say anything about the optimal solution ?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6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1375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6C31"/>
                </a:solidFill>
              </a:rPr>
              <a:t>Homework …</a:t>
            </a:r>
            <a:endParaRPr lang="en-US" sz="3600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Ponder over the following questions before coming for the next class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Use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cycle property </a:t>
                </a:r>
                <a:r>
                  <a:rPr lang="en-US" sz="1800" dirty="0" smtClean="0"/>
                  <a:t>and/or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cut property </a:t>
                </a:r>
                <a:r>
                  <a:rPr lang="en-US" sz="1800" dirty="0" smtClean="0"/>
                  <a:t>to design a </a:t>
                </a:r>
                <a:r>
                  <a:rPr lang="en-US" sz="1800" b="1" dirty="0" smtClean="0"/>
                  <a:t>new algorithm for MST</a:t>
                </a:r>
              </a:p>
              <a:p>
                <a:endParaRPr lang="en-US" sz="1800" b="1" dirty="0"/>
              </a:p>
              <a:p>
                <a:r>
                  <a:rPr lang="en-US" sz="1800" dirty="0" smtClean="0"/>
                  <a:t>Use some data structure to improve the running time of the algorithms discussed in this class to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108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9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Minimum Spanning Tree (</a:t>
            </a:r>
            <a:r>
              <a:rPr lang="en-US" sz="3200" b="1" dirty="0">
                <a:solidFill>
                  <a:srgbClr val="7030A0"/>
                </a:solidFill>
              </a:rPr>
              <a:t>MST</a:t>
            </a:r>
            <a:r>
              <a:rPr lang="en-US" sz="3200" b="1" dirty="0"/>
              <a:t>)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grpSp>
          <p:nvGrpSpPr>
            <p:cNvPr id="20" name="Group 19"/>
            <p:cNvGrpSpPr/>
            <p:nvPr/>
          </p:nvGrpSpPr>
          <p:grpSpPr>
            <a:xfrm>
              <a:off x="914400" y="1828800"/>
              <a:ext cx="6553200" cy="3581400"/>
              <a:chOff x="914400" y="1828800"/>
              <a:chExt cx="6553200" cy="3581400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4953000" y="1828800"/>
                <a:ext cx="5357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170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648200" y="2373868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33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229496" y="27432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35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762896" y="2983468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13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5410200" y="32004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4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286896" y="3288268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8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7048896" y="3745468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058296" y="4050268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42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010400" y="27432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50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953000" y="5040868"/>
                <a:ext cx="5357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102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484076" y="44196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50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6400800" y="44958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30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800600" y="42672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6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0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352800" y="30480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70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696096" y="4050268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54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657600" y="46482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57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4153296" y="39624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49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371600" y="4583668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49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133600" y="38862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80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600200" y="34290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78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943496" y="25908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6</a:t>
                </a:r>
                <a:r>
                  <a:rPr lang="en-US" b="1" dirty="0">
                    <a:solidFill>
                      <a:srgbClr val="0070C0"/>
                    </a:solidFill>
                  </a:rPr>
                  <a:t>3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086496" y="24384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24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2743200" y="35052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53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553096" y="4431268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4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4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248296" y="50292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29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914400" y="33528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6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4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4724400" y="3669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124200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867400" y="2602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80" name="Straight Connector 79"/>
          <p:cNvCxnSpPr/>
          <p:nvPr/>
        </p:nvCxnSpPr>
        <p:spPr>
          <a:xfrm flipH="1">
            <a:off x="4473482" y="2748776"/>
            <a:ext cx="708118" cy="73968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 rot="18768924">
            <a:off x="3991445" y="2948533"/>
            <a:ext cx="1770322" cy="393146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572000" y="2678668"/>
                <a:ext cx="47474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678668"/>
                <a:ext cx="47474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6349" r="-1500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10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3" grpId="0" animBg="1"/>
      <p:bldP spid="22" grpId="0" animBg="1"/>
      <p:bldP spid="2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Minimum Spanning Tree (</a:t>
            </a:r>
            <a:r>
              <a:rPr lang="en-US" sz="3200" b="1" dirty="0">
                <a:solidFill>
                  <a:srgbClr val="7030A0"/>
                </a:solidFill>
              </a:rPr>
              <a:t>MST</a:t>
            </a:r>
            <a:r>
              <a:rPr lang="en-US" sz="3200" b="1" dirty="0"/>
              <a:t>)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953000" y="1828800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170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648200" y="23738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229496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762896" y="2983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410200" y="32004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286896" y="3288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8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048896" y="3745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</a:t>
            </a:r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58296" y="4050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010400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953000" y="5040868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102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484076" y="44196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400800" y="4495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800600" y="4267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6</a:t>
            </a:r>
            <a:r>
              <a:rPr lang="en-US" b="1" dirty="0" smtClean="0">
                <a:solidFill>
                  <a:srgbClr val="0070C0"/>
                </a:solidFill>
              </a:rPr>
              <a:t>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352800" y="30480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70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696096" y="4050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657600" y="4648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57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153296" y="39624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371600" y="45836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133600" y="3886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80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600200" y="34290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78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943496" y="2590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6</a:t>
            </a:r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086496" y="24384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743200" y="3505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553096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248296" y="5029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4400" y="3352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6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70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4473482" y="2748776"/>
            <a:ext cx="708118" cy="73968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 rot="18768924">
            <a:off x="3991445" y="2948533"/>
            <a:ext cx="1770322" cy="393146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6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Minimum Spanning Tree (</a:t>
            </a:r>
            <a:r>
              <a:rPr lang="en-US" sz="3200" b="1" dirty="0">
                <a:solidFill>
                  <a:srgbClr val="7030A0"/>
                </a:solidFill>
              </a:rPr>
              <a:t>MST</a:t>
            </a:r>
            <a:r>
              <a:rPr lang="en-US" sz="3200" b="1" dirty="0"/>
              <a:t>)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Theorem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w</a:t>
                </a:r>
                <a:r>
                  <a:rPr lang="en-US" sz="2000" dirty="0" smtClean="0"/>
                  <a:t>(MST(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)) = </a:t>
                </a:r>
                <a:r>
                  <a:rPr lang="en-US" sz="2000" b="1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w</a:t>
                </a:r>
                <a:r>
                  <a:rPr lang="en-US" sz="2000" dirty="0"/>
                  <a:t>(MST(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))</a:t>
                </a:r>
                <a:r>
                  <a:rPr lang="en-US" sz="2000" dirty="0" smtClean="0"/>
                  <a:t> +  </a:t>
                </a:r>
                <a:r>
                  <a:rPr lang="en-US" sz="2000" b="1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w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1" idx="3"/>
          </p:cNvCxnSpPr>
          <p:nvPr/>
        </p:nvCxnSpPr>
        <p:spPr>
          <a:xfrm flipV="1">
            <a:off x="4419600" y="2873282"/>
            <a:ext cx="784318" cy="1851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953000" y="1828800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170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648200" y="23738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410200" y="32004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286896" y="3288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8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048896" y="3745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</a:t>
            </a:r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58296" y="4050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010400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953000" y="5040868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102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484076" y="44196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400800" y="4495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800600" y="4267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6</a:t>
            </a:r>
            <a:r>
              <a:rPr lang="en-US" b="1" dirty="0" smtClean="0">
                <a:solidFill>
                  <a:srgbClr val="0070C0"/>
                </a:solidFill>
              </a:rPr>
              <a:t>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352800" y="30480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70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696096" y="4050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657600" y="4648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57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476948" y="3454333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371600" y="45836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133600" y="3886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80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600200" y="34290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78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943496" y="2590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6</a:t>
            </a:r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086496" y="24384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743200" y="3505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553096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248296" y="5029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4400" y="3352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6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70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305800" y="326595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3265950"/>
                <a:ext cx="4523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/>
          <p:cNvSpPr/>
          <p:nvPr/>
        </p:nvSpPr>
        <p:spPr>
          <a:xfrm>
            <a:off x="1905000" y="5562600"/>
            <a:ext cx="23244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5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Minimum Spanning Tree (</a:t>
            </a:r>
            <a:r>
              <a:rPr lang="en-US" sz="3200" b="1" dirty="0" smtClean="0">
                <a:solidFill>
                  <a:srgbClr val="7030A0"/>
                </a:solidFill>
              </a:rPr>
              <a:t>MST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u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v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70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29496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14800" y="2133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w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819400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x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76936" y="3516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y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7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useful </a:t>
            </a:r>
            <a:r>
              <a:rPr lang="en-US" sz="3200" b="1" dirty="0" smtClean="0">
                <a:solidFill>
                  <a:srgbClr val="7030A0"/>
                </a:solidFill>
              </a:rPr>
              <a:t>lesson</a:t>
            </a:r>
            <a:r>
              <a:rPr lang="en-US" sz="3200" b="1" dirty="0" smtClean="0"/>
              <a:t> for design of a </a:t>
            </a:r>
            <a:r>
              <a:rPr lang="en-US" sz="3200" b="1" dirty="0" smtClean="0">
                <a:solidFill>
                  <a:srgbClr val="7030A0"/>
                </a:solidFill>
              </a:rPr>
              <a:t>graph algorithm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If you have a complicated algorithm for a graph problem, …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search for </a:t>
            </a:r>
            <a:r>
              <a:rPr lang="en-US" sz="2000" b="1" dirty="0" smtClean="0">
                <a:solidFill>
                  <a:srgbClr val="0070C0"/>
                </a:solidFill>
              </a:rPr>
              <a:t>some graph theoretic property 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to design </a:t>
            </a:r>
            <a:r>
              <a:rPr lang="en-US" sz="2000" b="1" u="sng" dirty="0" smtClean="0"/>
              <a:t>simpler</a:t>
            </a:r>
            <a:r>
              <a:rPr lang="en-US" sz="2000" dirty="0" smtClean="0"/>
              <a:t> and </a:t>
            </a:r>
            <a:r>
              <a:rPr lang="en-US" sz="2000" b="1" u="sng" dirty="0" smtClean="0"/>
              <a:t>more efficient </a:t>
            </a:r>
            <a:r>
              <a:rPr lang="en-US" sz="2000" dirty="0" smtClean="0"/>
              <a:t>algorithm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63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Two </a:t>
            </a:r>
            <a:r>
              <a:rPr lang="en-US" sz="3200" b="1" dirty="0" smtClean="0">
                <a:solidFill>
                  <a:srgbClr val="7030A0"/>
                </a:solidFill>
              </a:rPr>
              <a:t>graph theoretic </a:t>
            </a:r>
            <a:r>
              <a:rPr lang="en-US" sz="3200" b="1" dirty="0" smtClean="0"/>
              <a:t>properties of </a:t>
            </a:r>
            <a:r>
              <a:rPr lang="en-US" sz="3200" b="1" dirty="0" smtClean="0">
                <a:solidFill>
                  <a:srgbClr val="7030A0"/>
                </a:solidFill>
              </a:rPr>
              <a:t>MST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 smtClean="0">
                <a:solidFill>
                  <a:srgbClr val="7030A0"/>
                </a:solidFill>
              </a:rPr>
              <a:t>Cut property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7030A0"/>
                </a:solidFill>
              </a:rPr>
              <a:t>Cycle property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743200" y="4416552"/>
            <a:ext cx="49530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Every algorithm </a:t>
            </a:r>
            <a:r>
              <a:rPr lang="en-US" dirty="0" smtClean="0">
                <a:solidFill>
                  <a:schemeClr val="tx1"/>
                </a:solidFill>
              </a:rPr>
              <a:t>till date is </a:t>
            </a:r>
            <a:r>
              <a:rPr lang="en-US" b="1" dirty="0" smtClean="0">
                <a:solidFill>
                  <a:schemeClr val="tx1"/>
                </a:solidFill>
              </a:rPr>
              <a:t>based on </a:t>
            </a:r>
            <a:r>
              <a:rPr lang="en-US" dirty="0" smtClean="0">
                <a:solidFill>
                  <a:schemeClr val="tx1"/>
                </a:solidFill>
              </a:rPr>
              <a:t>one of </a:t>
            </a:r>
            <a:r>
              <a:rPr lang="en-US" b="1" dirty="0" smtClean="0">
                <a:solidFill>
                  <a:srgbClr val="7030A0"/>
                </a:solidFill>
              </a:rPr>
              <a:t>these properties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4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12918</TotalTime>
  <Words>1590</Words>
  <Application>Microsoft Office PowerPoint</Application>
  <PresentationFormat>On-screen Show (4:3)</PresentationFormat>
  <Paragraphs>807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Data Structures and Algorithms (CS210A) </vt:lpstr>
      <vt:lpstr>Continuing Problem from last class</vt:lpstr>
      <vt:lpstr>Problem Description</vt:lpstr>
      <vt:lpstr>Minimum Spanning Tree (MST)</vt:lpstr>
      <vt:lpstr>Minimum Spanning Tree (MST)</vt:lpstr>
      <vt:lpstr>Minimum Spanning Tree (MST)</vt:lpstr>
      <vt:lpstr>Minimum Spanning Tree (MST)</vt:lpstr>
      <vt:lpstr>A useful lesson for design of a graph algorithm</vt:lpstr>
      <vt:lpstr>Two graph theoretic properties of MST</vt:lpstr>
      <vt:lpstr>Cut Property</vt:lpstr>
      <vt:lpstr>Cut Property</vt:lpstr>
      <vt:lpstr>Proof of cut-property</vt:lpstr>
      <vt:lpstr>Proof of cut-property</vt:lpstr>
      <vt:lpstr>Proof of cut-property</vt:lpstr>
      <vt:lpstr>Cycle Property</vt:lpstr>
      <vt:lpstr>Cycle Property </vt:lpstr>
      <vt:lpstr>Proof of Cycle property</vt:lpstr>
      <vt:lpstr>Proof of Cycle property</vt:lpstr>
      <vt:lpstr>Proof of Cycle property</vt:lpstr>
      <vt:lpstr>Algorithms based on cut Property</vt:lpstr>
      <vt:lpstr>How to use cut property to compute a MST ?</vt:lpstr>
      <vt:lpstr>How to use cut property to compute a MST ?</vt:lpstr>
      <vt:lpstr>How to use cut property to compute a MST ?</vt:lpstr>
      <vt:lpstr>How to use cut property to compute a MST ?</vt:lpstr>
      <vt:lpstr>How to use cut property to compute a MST ?</vt:lpstr>
      <vt:lpstr>How to use cut property to compute a MST ?</vt:lpstr>
      <vt:lpstr>An Algorithm based on cut property   </vt:lpstr>
      <vt:lpstr>Algorithm based on cycle Property</vt:lpstr>
      <vt:lpstr>An Algorithm based on cycle property   Description</vt:lpstr>
      <vt:lpstr>Problem 3</vt:lpstr>
      <vt:lpstr>Mobile towers on a road </vt:lpstr>
      <vt:lpstr>Mobile towers on a road </vt:lpstr>
      <vt:lpstr>Mobile towers on a road </vt:lpstr>
      <vt:lpstr>Mobile towers on a road </vt:lpstr>
      <vt:lpstr>Homework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1221</cp:revision>
  <dcterms:created xsi:type="dcterms:W3CDTF">2011-12-03T04:13:03Z</dcterms:created>
  <dcterms:modified xsi:type="dcterms:W3CDTF">2016-04-03T06:57:56Z</dcterms:modified>
</cp:coreProperties>
</file>