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37" r:id="rId3"/>
    <p:sldId id="335" r:id="rId4"/>
    <p:sldId id="349" r:id="rId5"/>
    <p:sldId id="332" r:id="rId6"/>
    <p:sldId id="334" r:id="rId7"/>
    <p:sldId id="350" r:id="rId8"/>
    <p:sldId id="345" r:id="rId9"/>
    <p:sldId id="346" r:id="rId10"/>
    <p:sldId id="339" r:id="rId11"/>
    <p:sldId id="308" r:id="rId12"/>
    <p:sldId id="327" r:id="rId13"/>
    <p:sldId id="328" r:id="rId14"/>
    <p:sldId id="329" r:id="rId15"/>
    <p:sldId id="330" r:id="rId16"/>
    <p:sldId id="340" r:id="rId17"/>
    <p:sldId id="348" r:id="rId18"/>
    <p:sldId id="309" r:id="rId19"/>
    <p:sldId id="310" r:id="rId20"/>
    <p:sldId id="313" r:id="rId21"/>
    <p:sldId id="314" r:id="rId22"/>
    <p:sldId id="315" r:id="rId23"/>
    <p:sldId id="312" r:id="rId24"/>
    <p:sldId id="351" r:id="rId25"/>
    <p:sldId id="317" r:id="rId26"/>
    <p:sldId id="289" r:id="rId27"/>
    <p:sldId id="318" r:id="rId28"/>
    <p:sldId id="279" r:id="rId29"/>
    <p:sldId id="35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8882-7727-4378-B313-01A6B35CE2F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37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  part </a:t>
            </a:r>
            <a:r>
              <a:rPr lang="en-US" sz="2000" b="1" dirty="0" smtClean="0">
                <a:solidFill>
                  <a:srgbClr val="0070C0"/>
                </a:solidFill>
              </a:rPr>
              <a:t>IV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Design</a:t>
            </a:r>
            <a:r>
              <a:rPr lang="en-US" sz="3600" b="1" dirty="0" smtClean="0"/>
              <a:t> of a </a:t>
            </a:r>
            <a:r>
              <a:rPr lang="en-US" sz="3600" b="1" dirty="0"/>
              <a:t>g</a:t>
            </a:r>
            <a:r>
              <a:rPr lang="en-US" sz="3600" b="1" dirty="0" smtClean="0"/>
              <a:t>reedy algorithm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dirty="0" smtClean="0"/>
              <a:t>A</a:t>
            </a:r>
            <a:r>
              <a:rPr lang="en-US" sz="2000" dirty="0" smtClean="0"/>
              <a:t> be an instance of an optimization problem.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 </a:t>
            </a:r>
            <a:r>
              <a:rPr lang="en-US" sz="2000" b="1" dirty="0" smtClean="0">
                <a:solidFill>
                  <a:srgbClr val="7030A0"/>
                </a:solidFill>
              </a:rPr>
              <a:t>a local observation</a:t>
            </a:r>
            <a:r>
              <a:rPr lang="en-US" sz="2000" dirty="0" smtClean="0"/>
              <a:t> about the solution.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this observation to express optimal solution of </a:t>
            </a:r>
            <a:r>
              <a:rPr lang="en-US" sz="2000" b="1" dirty="0" smtClean="0"/>
              <a:t>A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dirty="0" smtClean="0"/>
              <a:t>in terms of</a:t>
            </a:r>
          </a:p>
          <a:p>
            <a:pPr lvl="1"/>
            <a:r>
              <a:rPr lang="en-US" sz="1600" dirty="0" smtClean="0"/>
              <a:t>Optimal solution of </a:t>
            </a:r>
            <a:r>
              <a:rPr lang="en-US" sz="1600" u="sng" dirty="0" smtClean="0"/>
              <a:t>a smaller instance</a:t>
            </a:r>
            <a:r>
              <a:rPr lang="en-US" sz="1600" dirty="0" smtClean="0"/>
              <a:t> </a:t>
            </a:r>
            <a:r>
              <a:rPr lang="en-US" sz="1600" b="1" dirty="0" smtClean="0"/>
              <a:t>A’</a:t>
            </a:r>
          </a:p>
          <a:p>
            <a:pPr lvl="1"/>
            <a:r>
              <a:rPr lang="en-US" sz="1600" u="sng" dirty="0" smtClean="0"/>
              <a:t>Local step</a:t>
            </a:r>
          </a:p>
          <a:p>
            <a:pPr lvl="1"/>
            <a:endParaRPr lang="en-IN" sz="16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r>
              <a:rPr lang="en-US" sz="2000" dirty="0" smtClean="0"/>
              <a:t>This gives a recursive solution. </a:t>
            </a:r>
          </a:p>
          <a:p>
            <a:pPr marL="457200" indent="-457200">
              <a:buAutoNum type="arabicPeriod" startAt="3"/>
            </a:pPr>
            <a:r>
              <a:rPr lang="en-US" sz="2000" dirty="0" smtClean="0"/>
              <a:t>Transform it into iterative one.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629400" y="3124200"/>
                <a:ext cx="22098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(original solution)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124200"/>
                <a:ext cx="2209800" cy="6096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816436" y="4800600"/>
                <a:ext cx="1874984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smaller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36" y="4800600"/>
                <a:ext cx="1874984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769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6996545" y="3810000"/>
            <a:ext cx="160712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Greedy</a:t>
            </a:r>
          </a:p>
          <a:p>
            <a:pPr algn="ctr"/>
            <a:r>
              <a:rPr lang="en-US" sz="1600" dirty="0" smtClean="0"/>
              <a:t>step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5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MST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Input:</a:t>
                </a:r>
                <a:r>
                  <a:rPr lang="en-US" sz="2000" dirty="0" smtClean="0"/>
                  <a:t> an undirected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with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compute a </a:t>
                </a:r>
                <a:r>
                  <a:rPr lang="en-US" sz="2000" b="1" dirty="0" smtClean="0"/>
                  <a:t>spanning tree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is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 smtClean="0"/>
                  <a:t>.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(proved in the class):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sz="1600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is </a:t>
                </a:r>
                <a:r>
                  <a:rPr lang="en-US" sz="2000" dirty="0"/>
                  <a:t>the edge of </a:t>
                </a:r>
                <a:r>
                  <a:rPr lang="en-US" sz="2000" b="1" dirty="0"/>
                  <a:t>least weight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then there is </a:t>
                </a:r>
                <a:r>
                  <a:rPr lang="en-US" sz="2000" dirty="0"/>
                  <a:t>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674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4876800"/>
            <a:ext cx="44196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use this </a:t>
            </a:r>
            <a:r>
              <a:rPr lang="en-US" b="1" dirty="0" smtClean="0">
                <a:solidFill>
                  <a:schemeClr val="tx1"/>
                </a:solidFill>
              </a:rPr>
              <a:t>Lemma  </a:t>
            </a:r>
            <a:r>
              <a:rPr lang="en-US" dirty="0" smtClean="0">
                <a:solidFill>
                  <a:schemeClr val="tx1"/>
                </a:solidFill>
              </a:rPr>
              <a:t>to design an algorithm for </a:t>
            </a:r>
            <a:r>
              <a:rPr lang="en-US" b="1" dirty="0" smtClean="0">
                <a:solidFill>
                  <a:schemeClr val="tx1"/>
                </a:solidFill>
              </a:rPr>
              <a:t>MST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990600" y="2740152"/>
            <a:ext cx="72390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have understood </a:t>
            </a:r>
            <a:r>
              <a:rPr lang="en-US" dirty="0" smtClean="0">
                <a:solidFill>
                  <a:schemeClr val="tx1"/>
                </a:solidFill>
              </a:rPr>
              <a:t>a generic way to design a greedy algorithm,  </a:t>
            </a:r>
            <a:r>
              <a:rPr lang="en-US" dirty="0">
                <a:solidFill>
                  <a:schemeClr val="tx1"/>
                </a:solidFill>
              </a:rPr>
              <a:t>then try to solve the MST </a:t>
            </a:r>
            <a:r>
              <a:rPr lang="en-US" dirty="0" smtClean="0">
                <a:solidFill>
                  <a:schemeClr val="tx1"/>
                </a:solidFill>
              </a:rPr>
              <a:t>problem.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graph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6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to compute a MST 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as follows.</a:t>
                </a:r>
              </a:p>
              <a:p>
                <a:r>
                  <a:rPr lang="en-US" sz="1800" b="1" dirty="0" smtClean="0"/>
                  <a:t>Remove</a:t>
                </a:r>
                <a:r>
                  <a:rPr lang="en-US" sz="1800" dirty="0" smtClean="0"/>
                  <a:t> vertices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/>
                  <a:t>add </a:t>
                </a:r>
                <a:r>
                  <a:rPr lang="en-US" sz="1800" dirty="0" smtClean="0"/>
                  <a:t>a new vertex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 smtClean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,  add edge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/>
                  <a:t>For each edge 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r>
                  <a:rPr lang="en-US" sz="1800" dirty="0" smtClean="0"/>
                  <a:t>In case of multiple edges between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 smtClean="0"/>
                  <a:t>and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, keep only the </a:t>
                </a:r>
                <a:r>
                  <a:rPr lang="en-US" sz="1800" b="1" dirty="0" smtClean="0"/>
                  <a:t>lighter</a:t>
                </a:r>
                <a:r>
                  <a:rPr lang="en-US" sz="1800" dirty="0" smtClean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Theorem1:   </a:t>
                </a:r>
                <a:r>
                  <a:rPr lang="en-US" sz="1800" b="1" dirty="0" smtClean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=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construction)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/>
                  <a:t>1.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2. 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≤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(Give all details of the proof as a homework)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4800" y="54102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C00000"/>
                </a:solidFill>
              </a:rPr>
              <a:t>Lemma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114800" y="4800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straightforward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4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Overlapping </a:t>
            </a:r>
            <a:r>
              <a:rPr lang="en-US" sz="3600" b="1" dirty="0">
                <a:solidFill>
                  <a:srgbClr val="002060"/>
                </a:solidFill>
              </a:rPr>
              <a:t>Intervals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The aim of this problem is to make you realize that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it is sometime very nontrivial to design a greedy algorithm. In particular, it is quite challenging to design the smaller instance.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In the end semester exam of the course, no problem of this level of difficulty will be asked </a:t>
            </a:r>
            <a:r>
              <a:rPr lang="en-US" sz="2000" b="1" dirty="0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4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Overlapping </a:t>
            </a:r>
            <a:r>
              <a:rPr lang="en-US" sz="3600" b="1" dirty="0">
                <a:solidFill>
                  <a:srgbClr val="002060"/>
                </a:solidFill>
              </a:rPr>
              <a:t>Intervals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4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intervals, compute smallest set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every interval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\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, there is some interval in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which overlaps/intersects with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04800" y="3429000"/>
            <a:ext cx="8458200" cy="685800"/>
            <a:chOff x="304800" y="3429000"/>
            <a:chExt cx="84582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4114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3962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3962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3429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3733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4114800"/>
              <a:ext cx="2933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81700" y="3962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15200" y="3962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3810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3733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71800" y="2362200"/>
            <a:ext cx="2476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0200" y="2362200"/>
            <a:ext cx="3048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intervals, compute smallest set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every interval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\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, there is some interval in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which overlaps/intersects with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962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4114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3962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9624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72100" y="34290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900" y="3733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8300" y="4114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81700" y="3962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5200" y="3962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77000" y="3810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733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66800" y="3733800"/>
            <a:ext cx="7315200" cy="381000"/>
            <a:chOff x="1066800" y="3733800"/>
            <a:chExt cx="7315200" cy="3810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14850" y="3733800"/>
              <a:ext cx="6096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10200" y="41148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66800" y="3962400"/>
            <a:ext cx="7315200" cy="152400"/>
            <a:chOff x="1066800" y="4114800"/>
            <a:chExt cx="7315200" cy="152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52800" y="4267200"/>
              <a:ext cx="1905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066800" y="4114800"/>
              <a:ext cx="7315200" cy="152400"/>
              <a:chOff x="1066800" y="3962400"/>
              <a:chExt cx="7315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066800" y="3962400"/>
                <a:ext cx="1219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10200" y="4114800"/>
                <a:ext cx="29718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1981200" y="3733800"/>
            <a:ext cx="6400800" cy="381000"/>
            <a:chOff x="1981200" y="3886200"/>
            <a:chExt cx="6400800" cy="381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1200" y="38862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95800" y="3886200"/>
              <a:ext cx="62865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42672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28900" y="4888468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an optimal solution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70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optimal 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6289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another optimal 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4" grpId="1" animBg="1"/>
      <p:bldP spid="40" grpId="0" animBg="1"/>
      <p:bldP spid="4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Problems </a:t>
            </a:r>
            <a:r>
              <a:rPr lang="en-US" sz="3600" b="1" dirty="0" smtClean="0"/>
              <a:t>solved till now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Job Scheduling Problem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Mobile Tower Problem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MST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4" name="Cloud Callout 3"/>
          <p:cNvSpPr/>
          <p:nvPr/>
        </p:nvSpPr>
        <p:spPr>
          <a:xfrm>
            <a:off x="3505200" y="3886200"/>
            <a:ext cx="3429000" cy="1603248"/>
          </a:xfrm>
          <a:prstGeom prst="cloudCallout">
            <a:avLst>
              <a:gd name="adj1" fmla="val -28106"/>
              <a:gd name="adj2" fmla="val 720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Did you notice anything commons in their solutions 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5943600"/>
            <a:ext cx="46452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Ponder over this question before moving ahead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22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1 </a:t>
            </a:r>
          </a:p>
          <a:p>
            <a:pPr marL="0" indent="0">
              <a:buNone/>
            </a:pPr>
            <a:r>
              <a:rPr lang="en-US" sz="1800" dirty="0" smtClean="0"/>
              <a:t>Interval with </a:t>
            </a:r>
            <a:r>
              <a:rPr lang="en-US" sz="1800" b="1" u="sng" dirty="0" smtClean="0"/>
              <a:t>maximum length</a:t>
            </a:r>
            <a:r>
              <a:rPr lang="en-US" sz="1800" dirty="0" smtClean="0"/>
              <a:t>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</a:t>
            </a:r>
            <a:r>
              <a:rPr lang="en-US" sz="1800" dirty="0" smtClean="0"/>
              <a:t>an interval </a:t>
            </a:r>
            <a:r>
              <a:rPr lang="en-US" sz="1800" dirty="0"/>
              <a:t>will </a:t>
            </a:r>
            <a:r>
              <a:rPr lang="en-US" sz="1800" b="1" dirty="0" smtClean="0"/>
              <a:t>cover maximum </a:t>
            </a:r>
            <a:r>
              <a:rPr lang="en-US" sz="1800" dirty="0" smtClean="0"/>
              <a:t>no.  of other intervals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295400" y="3429000"/>
            <a:ext cx="6858000" cy="304800"/>
            <a:chOff x="1295400" y="3429000"/>
            <a:chExt cx="6858000" cy="304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95400" y="34290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3733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32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05600" y="3429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76800" y="37338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505200" y="3733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95400" y="3429000"/>
            <a:ext cx="6858000" cy="0"/>
            <a:chOff x="1447800" y="3581400"/>
            <a:chExt cx="6858000" cy="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447800" y="3581400"/>
              <a:ext cx="9906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95600" y="3581400"/>
              <a:ext cx="3352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0" y="3581400"/>
              <a:ext cx="1447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1 </a:t>
            </a:r>
          </a:p>
          <a:p>
            <a:pPr marL="0" indent="0">
              <a:buNone/>
            </a:pPr>
            <a:r>
              <a:rPr lang="en-US" sz="1800" dirty="0" smtClean="0"/>
              <a:t>Interval with </a:t>
            </a:r>
            <a:r>
              <a:rPr lang="en-US" sz="1800" b="1" u="sng" dirty="0" smtClean="0"/>
              <a:t>maximum length</a:t>
            </a:r>
            <a:r>
              <a:rPr lang="en-US" sz="1800" dirty="0" smtClean="0"/>
              <a:t>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</a:t>
            </a:r>
            <a:r>
              <a:rPr lang="en-US" sz="1800" dirty="0" smtClean="0"/>
              <a:t>an interval </a:t>
            </a:r>
            <a:r>
              <a:rPr lang="en-US" sz="1800" dirty="0"/>
              <a:t>will </a:t>
            </a:r>
            <a:r>
              <a:rPr lang="en-US" sz="1800" b="1" dirty="0" smtClean="0"/>
              <a:t>cover maximum </a:t>
            </a:r>
            <a:r>
              <a:rPr lang="en-US" sz="1800" dirty="0" smtClean="0"/>
              <a:t>no.  of other intervals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3733800"/>
            <a:ext cx="3200400" cy="609600"/>
            <a:chOff x="3124200" y="3733800"/>
            <a:chExt cx="3200400" cy="609600"/>
          </a:xfrm>
        </p:grpSpPr>
        <p:grpSp>
          <p:nvGrpSpPr>
            <p:cNvPr id="10" name="Group 9"/>
            <p:cNvGrpSpPr/>
            <p:nvPr/>
          </p:nvGrpSpPr>
          <p:grpSpPr>
            <a:xfrm>
              <a:off x="3124200" y="3733800"/>
              <a:ext cx="3200400" cy="0"/>
              <a:chOff x="3124200" y="3733800"/>
              <a:chExt cx="3200400" cy="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876800" y="3733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124200" y="3733800"/>
                <a:ext cx="156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4876800" y="4038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40386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76800" y="4343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24200" y="43434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4171950" y="3429000"/>
            <a:ext cx="96202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/>
              <a:t>Interval that </a:t>
            </a:r>
            <a:r>
              <a:rPr lang="en-US" sz="1800" b="1" u="sng" dirty="0"/>
              <a:t>overlaps maximum no.</a:t>
            </a:r>
            <a:r>
              <a:rPr lang="en-US" sz="1800" dirty="0"/>
              <a:t> of intervals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</a:t>
            </a:r>
            <a:r>
              <a:rPr lang="en-US" sz="1800" dirty="0" smtClean="0"/>
              <a:t>an interval </a:t>
            </a:r>
            <a:r>
              <a:rPr lang="en-US" sz="1800" dirty="0"/>
              <a:t>will </a:t>
            </a:r>
            <a:r>
              <a:rPr lang="en-US" sz="1800" b="1" dirty="0" smtClean="0"/>
              <a:t>cover maximum </a:t>
            </a:r>
            <a:r>
              <a:rPr lang="en-US" sz="1800" dirty="0" smtClean="0"/>
              <a:t>no.  of other intervals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4200" y="3429000"/>
            <a:ext cx="3200400" cy="304800"/>
            <a:chOff x="3124200" y="3429000"/>
            <a:chExt cx="32004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71950" y="3429000"/>
              <a:ext cx="9620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24200" y="37338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4876800" y="40386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40386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4343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4200" y="43434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 smtClean="0"/>
              <a:t>Interval that </a:t>
            </a:r>
            <a:r>
              <a:rPr lang="en-US" sz="1800" b="1" u="sng" dirty="0" smtClean="0"/>
              <a:t>overlaps maximum no.</a:t>
            </a:r>
            <a:r>
              <a:rPr lang="en-US" sz="1800" dirty="0" smtClean="0"/>
              <a:t> of intervals should be there in optimal solution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981200" y="4191000"/>
            <a:ext cx="5257800" cy="0"/>
            <a:chOff x="1981200" y="4191000"/>
            <a:chExt cx="5257800" cy="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791200" y="4191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81200" y="41910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 smtClean="0"/>
              <a:t>Interval that </a:t>
            </a:r>
            <a:r>
              <a:rPr lang="en-US" sz="1800" b="1" u="sng" dirty="0" smtClean="0"/>
              <a:t>overlaps maximum no.</a:t>
            </a:r>
            <a:r>
              <a:rPr lang="en-US" sz="1800" dirty="0" smtClean="0"/>
              <a:t> of intervals should be there in optimal solution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4191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8900" y="52578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an optimal solution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41910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 smtClean="0"/>
              <a:t>Interval that </a:t>
            </a:r>
            <a:r>
              <a:rPr lang="en-US" sz="1800" b="1" u="sng" dirty="0" smtClean="0"/>
              <a:t>overlaps maximum no.</a:t>
            </a:r>
            <a:r>
              <a:rPr lang="en-US" sz="1800" dirty="0" smtClean="0"/>
              <a:t> of intervals should be there in optimal solution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4191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8900" y="52578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optimal solution has size 2.</a:t>
            </a:r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41910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19200" y="5943600"/>
            <a:ext cx="70866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Think for a while :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After failure of two strategies, how to proceed to design the algorithm.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>
                <a:solidFill>
                  <a:srgbClr val="0070C0"/>
                </a:solidFill>
              </a:rPr>
              <a:t>I* </a:t>
            </a:r>
            <a:r>
              <a:rPr lang="en-US" sz="1800" dirty="0"/>
              <a:t>be the interval with earliest finish </a:t>
            </a:r>
            <a:r>
              <a:rPr lang="en-US" sz="1800" dirty="0" smtClean="0"/>
              <a:t>time.</a:t>
            </a:r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>
                <a:solidFill>
                  <a:srgbClr val="0070C0"/>
                </a:solidFill>
              </a:rPr>
              <a:t>I’ </a:t>
            </a:r>
            <a:r>
              <a:rPr lang="en-US" sz="1800" dirty="0"/>
              <a:t>be the interval with </a:t>
            </a:r>
            <a:r>
              <a:rPr lang="en-US" sz="1800" b="1" dirty="0"/>
              <a:t>maximum</a:t>
            </a:r>
            <a:r>
              <a:rPr lang="en-US" sz="1800" dirty="0"/>
              <a:t> finish time overlapping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*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Lemma1:</a:t>
            </a:r>
            <a:r>
              <a:rPr lang="en-US" sz="1800" b="1" dirty="0" smtClean="0"/>
              <a:t> </a:t>
            </a:r>
            <a:r>
              <a:rPr lang="en-US" sz="1800" dirty="0" smtClean="0"/>
              <a:t>There is an optimal solution for set </a:t>
            </a:r>
            <a:r>
              <a:rPr lang="en-US" sz="1800" b="1" dirty="0"/>
              <a:t>A </a:t>
            </a:r>
            <a:r>
              <a:rPr lang="en-US" sz="1800" dirty="0" smtClean="0"/>
              <a:t>that contains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’.</a:t>
            </a:r>
          </a:p>
          <a:p>
            <a:pPr marL="0" indent="0">
              <a:buNone/>
            </a:pPr>
            <a:r>
              <a:rPr lang="en-US" sz="1800" b="1" dirty="0" smtClean="0"/>
              <a:t>Proof:(sketch) :</a:t>
            </a:r>
          </a:p>
          <a:p>
            <a:pPr marL="0" indent="0">
              <a:buNone/>
            </a:pPr>
            <a:r>
              <a:rPr lang="en-US" sz="1800" dirty="0" smtClean="0"/>
              <a:t>If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I* </a:t>
            </a:r>
            <a:r>
              <a:rPr lang="en-US" sz="2000" dirty="0" smtClean="0"/>
              <a:t>is overlapped by any other interval in the optimal solution, say </a:t>
            </a:r>
            <a:r>
              <a:rPr lang="en-US" sz="2000" b="1" dirty="0" smtClean="0">
                <a:solidFill>
                  <a:srgbClr val="0070C0"/>
                </a:solidFill>
              </a:rPr>
              <a:t>I^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I’ </a:t>
            </a:r>
            <a:r>
              <a:rPr lang="en-US" sz="2000" dirty="0" smtClean="0"/>
              <a:t>will surely overlap all intervals that are overlapped by </a:t>
            </a:r>
            <a:r>
              <a:rPr lang="en-US" sz="2000" b="1" dirty="0" smtClean="0">
                <a:solidFill>
                  <a:srgbClr val="0070C0"/>
                </a:solidFill>
              </a:rPr>
              <a:t>I^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 Swapping </a:t>
            </a:r>
            <a:r>
              <a:rPr lang="en-US" sz="2000" b="1" dirty="0" smtClean="0">
                <a:solidFill>
                  <a:srgbClr val="0070C0"/>
                </a:solidFill>
              </a:rPr>
              <a:t>I^ </a:t>
            </a:r>
            <a:r>
              <a:rPr lang="en-US" sz="2000" dirty="0" smtClean="0">
                <a:solidFill>
                  <a:srgbClr val="002060"/>
                </a:solidFill>
              </a:rPr>
              <a:t>by</a:t>
            </a:r>
            <a:r>
              <a:rPr lang="en-US" sz="2000" b="1" dirty="0" smtClean="0">
                <a:solidFill>
                  <a:srgbClr val="0070C0"/>
                </a:solidFill>
              </a:rPr>
              <a:t> I’ </a:t>
            </a:r>
            <a:r>
              <a:rPr lang="en-US" sz="2000" dirty="0" smtClean="0"/>
              <a:t>will still give an optimal solution.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3429000"/>
            <a:ext cx="8458200" cy="1219200"/>
            <a:chOff x="304800" y="1524000"/>
            <a:chExt cx="8458200" cy="1219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743200"/>
              <a:ext cx="800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66800" y="2057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2209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1828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1524000"/>
              <a:ext cx="2057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2057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2800" y="2209800"/>
              <a:ext cx="190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2057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1524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1828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2209800"/>
              <a:ext cx="2933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81700" y="2057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15200" y="2057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1905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1828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981200" y="3733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7010400" y="5635752"/>
            <a:ext cx="2133600" cy="993648"/>
          </a:xfrm>
          <a:prstGeom prst="borderCallout1">
            <a:avLst>
              <a:gd name="adj1" fmla="val 48004"/>
              <a:gd name="adj2" fmla="val -3324"/>
              <a:gd name="adj3" fmla="val 18816"/>
              <a:gd name="adj4" fmla="val -233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Exploit the fact that </a:t>
            </a: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* </a:t>
            </a:r>
            <a:r>
              <a:rPr lang="en-US" dirty="0" smtClean="0">
                <a:solidFill>
                  <a:schemeClr val="tx1"/>
                </a:solidFill>
              </a:rPr>
              <a:t>has earliest finish time for this claim.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 </a:t>
            </a:r>
            <a:r>
              <a:rPr lang="en-US" sz="1800" dirty="0" smtClean="0"/>
              <a:t>How to obtain smaller instance </a:t>
            </a:r>
            <a:r>
              <a:rPr lang="en-US" sz="1800" b="1" dirty="0"/>
              <a:t>A</a:t>
            </a:r>
            <a:r>
              <a:rPr lang="en-US" sz="1800" b="1" dirty="0" smtClean="0"/>
              <a:t>’ </a:t>
            </a:r>
            <a:r>
              <a:rPr lang="en-US" sz="1800" dirty="0" smtClean="0"/>
              <a:t>using </a:t>
            </a:r>
            <a:r>
              <a:rPr lang="en-US" sz="1800" b="1" dirty="0" smtClean="0">
                <a:solidFill>
                  <a:srgbClr val="C00000"/>
                </a:solidFill>
              </a:rPr>
              <a:t>Lemma 1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85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 </a:t>
            </a:r>
            <a:r>
              <a:rPr lang="en-US" sz="1800" dirty="0" smtClean="0"/>
              <a:t>How to obtain smaller instance </a:t>
            </a:r>
            <a:r>
              <a:rPr lang="en-US" sz="1800" b="1" dirty="0"/>
              <a:t>A</a:t>
            </a:r>
            <a:r>
              <a:rPr lang="en-US" sz="1800" b="1" dirty="0" smtClean="0"/>
              <a:t>’ </a:t>
            </a:r>
            <a:r>
              <a:rPr lang="en-US" sz="1800" dirty="0" smtClean="0"/>
              <a:t>using </a:t>
            </a:r>
            <a:r>
              <a:rPr lang="en-US" sz="1800" b="1" dirty="0" smtClean="0">
                <a:solidFill>
                  <a:srgbClr val="C00000"/>
                </a:solidFill>
              </a:rPr>
              <a:t>Lemma 1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Naive approach </a:t>
            </a:r>
            <a:r>
              <a:rPr lang="en-US" sz="1800" dirty="0" smtClean="0"/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remove from </a:t>
            </a:r>
            <a:r>
              <a:rPr lang="en-US" sz="1800" b="1" dirty="0" smtClean="0"/>
              <a:t>A</a:t>
            </a:r>
            <a:r>
              <a:rPr lang="en-US" sz="1800" dirty="0" smtClean="0"/>
              <a:t> all intervals which overlap with </a:t>
            </a:r>
            <a:r>
              <a:rPr lang="en-US" sz="1800" b="1" dirty="0" smtClean="0">
                <a:solidFill>
                  <a:srgbClr val="0070C0"/>
                </a:solidFill>
              </a:rPr>
              <a:t>I’</a:t>
            </a:r>
            <a:r>
              <a:rPr lang="en-US" sz="1800" dirty="0" smtClean="0"/>
              <a:t>.  This is </a:t>
            </a:r>
            <a:r>
              <a:rPr lang="en-US" sz="1800" b="1" dirty="0" smtClean="0"/>
              <a:t>A’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problem is that some deleted interval (in this case </a:t>
            </a:r>
            <a:r>
              <a:rPr lang="en-US" sz="1800" b="1" dirty="0">
                <a:solidFill>
                  <a:srgbClr val="0070C0"/>
                </a:solidFill>
              </a:rPr>
              <a:t>I’’</a:t>
            </a:r>
            <a:r>
              <a:rPr lang="en-US" sz="1800" dirty="0"/>
              <a:t>) could have been used for intersecting many intervals if it were not deleted. But deleting it from the instance disallows it to be selected in the solution. </a:t>
            </a: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508" y="4038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I’’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352800" y="4114800"/>
            <a:ext cx="449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8900" y="21336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343401" y="2373868"/>
            <a:ext cx="4343400" cy="826533"/>
            <a:chOff x="4343401" y="2373868"/>
            <a:chExt cx="4343400" cy="826533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6286500" y="800101"/>
              <a:ext cx="457201" cy="43434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4600" y="2373868"/>
              <a:ext cx="37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A’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0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6600"/>
                </a:solidFill>
              </a:rPr>
              <a:t>Homework </a:t>
            </a:r>
            <a:br>
              <a:rPr lang="en-US" sz="3200" b="1" dirty="0" smtClean="0">
                <a:solidFill>
                  <a:srgbClr val="006600"/>
                </a:solidFill>
              </a:rPr>
            </a:br>
            <a:r>
              <a:rPr lang="en-US" sz="3200" b="1" dirty="0" smtClean="0"/>
              <a:t>for the summer break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 will you form the smaller instance ?</a:t>
            </a:r>
          </a:p>
          <a:p>
            <a:endParaRPr lang="en-US" sz="2000" dirty="0" smtClean="0"/>
          </a:p>
          <a:p>
            <a:r>
              <a:rPr lang="en-US" sz="2000" dirty="0" smtClean="0"/>
              <a:t>Design an algorithm for the problem.</a:t>
            </a:r>
          </a:p>
          <a:p>
            <a:endParaRPr lang="en-US" sz="2000" dirty="0" smtClean="0"/>
          </a:p>
          <a:p>
            <a:r>
              <a:rPr lang="en-US" sz="2000" dirty="0" smtClean="0"/>
              <a:t>Give a neat, concise, and formal proof of correctness of the algorithm.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you try </a:t>
            </a:r>
            <a:r>
              <a:rPr lang="en-US" sz="2000" u="sng" dirty="0" smtClean="0">
                <a:solidFill>
                  <a:srgbClr val="7030A0"/>
                </a:solidFill>
              </a:rPr>
              <a:t>sincerely</a:t>
            </a:r>
            <a:r>
              <a:rPr lang="en-US" sz="2000" dirty="0" smtClean="0"/>
              <a:t> and </a:t>
            </a:r>
            <a:r>
              <a:rPr lang="en-US" sz="2000" u="sng" dirty="0" smtClean="0">
                <a:solidFill>
                  <a:srgbClr val="0070C0"/>
                </a:solidFill>
              </a:rPr>
              <a:t>don’t give up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quickly, </a:t>
            </a:r>
          </a:p>
          <a:p>
            <a:pPr marL="0" indent="0">
              <a:buNone/>
            </a:pPr>
            <a:r>
              <a:rPr lang="en-US" sz="2000" dirty="0" smtClean="0"/>
              <a:t>you will surely be able to solve this problem.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We can discuss it during next semester in some doubt clearing session.</a:t>
            </a:r>
          </a:p>
          <a:p>
            <a:pPr marL="0" indent="0">
              <a:buNone/>
            </a:pPr>
            <a:r>
              <a:rPr lang="en-US" sz="2000" dirty="0" smtClean="0"/>
              <a:t>You have to bear with me for one more semester in CS345 </a:t>
            </a:r>
            <a:r>
              <a:rPr lang="en-US" sz="2000" dirty="0" smtClean="0">
                <a:sym typeface="Wingdings" pitchFamily="2" charset="2"/>
              </a:rPr>
              <a:t>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761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1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Job scheduling Problem 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} </a:t>
                </a:r>
              </a:p>
              <a:p>
                <a:r>
                  <a:rPr lang="en-US" sz="18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inish time </a:t>
                </a:r>
                <a:r>
                  <a:rPr lang="en-US" sz="1800" dirty="0"/>
                  <a:t>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Server can execute </a:t>
                </a:r>
                <a:r>
                  <a:rPr lang="en-US" sz="1800" u="sng" dirty="0" smtClean="0"/>
                  <a:t>at most one job </a:t>
                </a:r>
                <a:r>
                  <a:rPr lang="en-US" sz="1800" dirty="0" smtClean="0"/>
                  <a:t>at any moment of time and a job.</a:t>
                </a:r>
              </a:p>
              <a:p>
                <a:r>
                  <a:rPr lang="en-US" sz="1800" b="1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if scheduled, has to be scheduled </a:t>
                </a:r>
                <a:r>
                  <a:rPr lang="en-US" sz="1800" u="sng" dirty="0" smtClean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u="sng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1800" u="sng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)] only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select the </a:t>
                </a:r>
                <a:r>
                  <a:rPr lang="en-US" sz="1800" b="1" dirty="0" smtClean="0"/>
                  <a:t>largest </a:t>
                </a:r>
                <a:r>
                  <a:rPr lang="en-US" sz="1800" dirty="0" smtClean="0"/>
                  <a:t>subset of </a:t>
                </a:r>
                <a:r>
                  <a:rPr lang="en-US" sz="1800" b="1" u="sng" dirty="0" smtClean="0"/>
                  <a:t>non-overlapping</a:t>
                </a:r>
                <a:r>
                  <a:rPr lang="en-US" sz="1800" dirty="0" smtClean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62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876800" y="1600200"/>
            <a:ext cx="41148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could not say anything  about the  </a:t>
            </a:r>
            <a:r>
              <a:rPr lang="en-US" b="1" dirty="0" smtClean="0">
                <a:solidFill>
                  <a:schemeClr val="tx1"/>
                </a:solidFill>
              </a:rPr>
              <a:t>complete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solution</a:t>
            </a:r>
            <a:r>
              <a:rPr lang="en-US" dirty="0" smtClean="0">
                <a:solidFill>
                  <a:schemeClr val="tx1"/>
                </a:solidFill>
              </a:rPr>
              <a:t> of this problem.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1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Job scheduling Problem 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} </a:t>
                </a:r>
              </a:p>
              <a:p>
                <a:r>
                  <a:rPr lang="en-US" sz="18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inish time </a:t>
                </a:r>
                <a:r>
                  <a:rPr lang="en-US" sz="1800" dirty="0"/>
                  <a:t>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Server can execute </a:t>
                </a:r>
                <a:r>
                  <a:rPr lang="en-US" sz="1800" u="sng" dirty="0" smtClean="0"/>
                  <a:t>at most one job </a:t>
                </a:r>
                <a:r>
                  <a:rPr lang="en-US" sz="1800" dirty="0" smtClean="0"/>
                  <a:t>at any moment of time and a job.</a:t>
                </a:r>
              </a:p>
              <a:p>
                <a:r>
                  <a:rPr lang="en-US" sz="1800" b="1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if scheduled, has to be scheduled </a:t>
                </a:r>
                <a:r>
                  <a:rPr lang="en-US" sz="1800" u="sng" dirty="0" smtClean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u="sng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1800" u="sng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)] only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select the </a:t>
                </a:r>
                <a:r>
                  <a:rPr lang="en-US" sz="1800" b="1" dirty="0" smtClean="0"/>
                  <a:t>largest </a:t>
                </a:r>
                <a:r>
                  <a:rPr lang="en-US" sz="1800" dirty="0" smtClean="0"/>
                  <a:t>subset of </a:t>
                </a:r>
                <a:r>
                  <a:rPr lang="en-US" sz="1800" b="1" u="sng" dirty="0" smtClean="0"/>
                  <a:t>non-overlapping</a:t>
                </a:r>
                <a:r>
                  <a:rPr lang="en-US" sz="1800" dirty="0" smtClean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62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All that we could do was to make </a:t>
            </a:r>
            <a:br>
              <a:rPr lang="en-US" sz="2800" b="1" dirty="0" smtClean="0"/>
            </a:br>
            <a:r>
              <a:rPr lang="en-US" sz="3200" b="1" dirty="0" smtClean="0"/>
              <a:t>a</a:t>
            </a:r>
            <a:r>
              <a:rPr lang="en-US" sz="3200" b="1" dirty="0" smtClean="0">
                <a:solidFill>
                  <a:srgbClr val="7030A0"/>
                </a:solidFill>
              </a:rPr>
              <a:t> local </a:t>
            </a:r>
            <a:r>
              <a:rPr lang="en-US" sz="3200" b="1" dirty="0" smtClean="0"/>
              <a:t>observation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time.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:  </a:t>
                </a: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Equation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(i) </a:t>
                </a:r>
                <a:r>
                  <a:rPr lang="en-US" sz="1800" dirty="0" smtClean="0"/>
                  <a:t>hints at recursive solution of the problem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593" t="-616" b="-415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200400" y="35814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(original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814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352800" y="5257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smaller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 r="-28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505200" y="42672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5040" y="38709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61722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657600"/>
                <a:ext cx="1828800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6248400" y="5257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2578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082799" y="4495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Lemma1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507468"/>
                <a:ext cx="27432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      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-- (i)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07468"/>
                <a:ext cx="2743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49" t="-6349" r="-15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2362200" y="2359152"/>
            <a:ext cx="57150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Lemma 1</a:t>
            </a:r>
            <a:r>
              <a:rPr lang="en-US" dirty="0" smtClean="0">
                <a:solidFill>
                  <a:schemeClr val="tx1"/>
                </a:solidFill>
              </a:rPr>
              <a:t> gives very small information about the optimal solution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to use it to compute this solution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17" grpId="0" animBg="1"/>
      <p:bldP spid="18" grpId="0" animBg="1"/>
      <p:bldP spid="19" grpId="0"/>
      <p:bldP spid="20" grpId="0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: 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dirty="0"/>
                  <a:t>) + 1.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Proof has two parts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–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2000" dirty="0" smtClean="0"/>
                  <a:t> Proof for each part is a proof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Problem </a:t>
            </a:r>
            <a:r>
              <a:rPr lang="en-US" sz="4000" b="1" dirty="0" smtClean="0">
                <a:solidFill>
                  <a:srgbClr val="7030A0"/>
                </a:solidFill>
              </a:rPr>
              <a:t>2</a:t>
            </a:r>
            <a:r>
              <a:rPr lang="en-US" sz="4000" b="1" dirty="0">
                <a:solidFill>
                  <a:srgbClr val="7030A0"/>
                </a:solidFill>
              </a:rPr>
              <a:t/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Mobile Tower </a:t>
            </a:r>
            <a:r>
              <a:rPr lang="en-US" sz="3200" b="1" dirty="0">
                <a:solidFill>
                  <a:srgbClr val="002060"/>
                </a:solidFill>
              </a:rPr>
              <a:t>Problem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houses located along a road.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want to place mobile towers such that</a:t>
                </a:r>
              </a:p>
              <a:p>
                <a:r>
                  <a:rPr lang="en-US" sz="2000" dirty="0" smtClean="0"/>
                  <a:t>Each house is </a:t>
                </a:r>
                <a:r>
                  <a:rPr lang="en-US" sz="2000" b="1" u="sng" dirty="0" smtClean="0"/>
                  <a:t>covered</a:t>
                </a:r>
                <a:r>
                  <a:rPr lang="en-US" sz="2000" dirty="0" smtClean="0"/>
                  <a:t> by at least one mobile tower.</a:t>
                </a:r>
              </a:p>
              <a:p>
                <a:r>
                  <a:rPr lang="en-US" sz="2000" dirty="0" smtClean="0"/>
                  <a:t>The number of mobile towers used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least</a:t>
                </a:r>
                <a:r>
                  <a:rPr lang="en-US" sz="2000" dirty="0" smtClean="0"/>
                  <a:t> possible.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81200" y="2286000"/>
              <a:ext cx="228600" cy="419100"/>
              <a:chOff x="1524000" y="3162300"/>
              <a:chExt cx="228600" cy="419100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15240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40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419600" y="1524000"/>
            <a:ext cx="228600" cy="609600"/>
            <a:chOff x="1866900" y="3352800"/>
            <a:chExt cx="228600" cy="609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4311" y="1383268"/>
            <a:ext cx="1216889" cy="369332"/>
            <a:chOff x="4117111" y="926068"/>
            <a:chExt cx="1216889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3276600" y="1383268"/>
            <a:ext cx="1221511" cy="369332"/>
            <a:chOff x="2819400" y="9260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Down Ribbon 42"/>
          <p:cNvSpPr/>
          <p:nvPr/>
        </p:nvSpPr>
        <p:spPr>
          <a:xfrm>
            <a:off x="4876800" y="3581400"/>
            <a:ext cx="41148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could not say anything  about the  </a:t>
            </a:r>
            <a:r>
              <a:rPr lang="en-US" b="1" dirty="0" smtClean="0">
                <a:solidFill>
                  <a:schemeClr val="tx1"/>
                </a:solidFill>
              </a:rPr>
              <a:t>complete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solution</a:t>
            </a:r>
            <a:r>
              <a:rPr lang="en-US" dirty="0" smtClean="0">
                <a:solidFill>
                  <a:schemeClr val="tx1"/>
                </a:solidFill>
              </a:rPr>
              <a:t> of this problem.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  <p:bldP spid="4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All that we could do was to make </a:t>
            </a:r>
            <a:br>
              <a:rPr lang="en-US" sz="2800" b="1" dirty="0"/>
            </a:br>
            <a:r>
              <a:rPr lang="en-US" sz="3200" b="1" dirty="0"/>
              <a:t>a</a:t>
            </a:r>
            <a:r>
              <a:rPr lang="en-US" sz="3200" b="1" dirty="0">
                <a:solidFill>
                  <a:srgbClr val="7030A0"/>
                </a:solidFill>
              </a:rPr>
              <a:t> local </a:t>
            </a:r>
            <a:r>
              <a:rPr lang="en-US" sz="3200" b="1" dirty="0"/>
              <a:t>observation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There is an optimal solution for the problem in which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leftmost</a:t>
                </a:r>
                <a:r>
                  <a:rPr lang="en-US" sz="2000" dirty="0"/>
                  <a:t> tower is placed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</a:t>
                </a:r>
                <a:r>
                  <a:rPr lang="en-US" sz="2000" dirty="0" smtClean="0"/>
                  <a:t>house.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be the </a:t>
                </a:r>
                <a:r>
                  <a:rPr lang="en-US" sz="2000" dirty="0" smtClean="0"/>
                  <a:t>tower located 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house.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2000" dirty="0" smtClean="0"/>
                  <a:t> {all houses within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Equation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(i) </a:t>
                </a:r>
                <a:r>
                  <a:rPr lang="en-US" sz="2000" dirty="0"/>
                  <a:t>hints at recursive solution of the problem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514600" y="36576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(original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6576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5334000"/>
                <a:ext cx="22860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smaller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34000"/>
                <a:ext cx="22860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19400" y="43434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9240" y="39471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486400" y="3733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1828800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562600" y="5334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340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96999" y="4572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Lemma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267200"/>
                <a:ext cx="21112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67200"/>
                <a:ext cx="21112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11" t="-6349" r="-34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2362200" y="2587752"/>
            <a:ext cx="57150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Lemma 1</a:t>
            </a:r>
            <a:r>
              <a:rPr lang="en-US" dirty="0" smtClean="0">
                <a:solidFill>
                  <a:schemeClr val="tx1"/>
                </a:solidFill>
              </a:rPr>
              <a:t> gives very small information about the optimal solution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to use it to compute this solution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a </a:t>
            </a:r>
            <a:r>
              <a:rPr lang="en-US" sz="3600" b="1" dirty="0" smtClean="0">
                <a:solidFill>
                  <a:srgbClr val="7030A0"/>
                </a:solidFill>
              </a:rPr>
              <a:t>greedy strategy </a:t>
            </a:r>
            <a:r>
              <a:rPr lang="en-US" sz="3600" b="1" dirty="0" smtClean="0"/>
              <a:t>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 strategy that is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Based on some </a:t>
            </a:r>
            <a:r>
              <a:rPr lang="en-US" sz="2400" b="1" dirty="0" smtClean="0">
                <a:solidFill>
                  <a:srgbClr val="7030A0"/>
                </a:solidFill>
              </a:rPr>
              <a:t>local</a:t>
            </a:r>
            <a:r>
              <a:rPr lang="en-US" sz="2400" dirty="0" smtClean="0"/>
              <a:t> approach</a:t>
            </a:r>
          </a:p>
          <a:p>
            <a:endParaRPr lang="en-US" sz="2400" dirty="0" smtClean="0"/>
          </a:p>
          <a:p>
            <a:r>
              <a:rPr lang="en-US" sz="2400" dirty="0" smtClean="0"/>
              <a:t>With the </a:t>
            </a:r>
            <a:r>
              <a:rPr lang="en-US" sz="2400" b="1" dirty="0" smtClean="0">
                <a:solidFill>
                  <a:srgbClr val="7030A0"/>
                </a:solidFill>
              </a:rPr>
              <a:t>objective to optimize</a:t>
            </a:r>
            <a:r>
              <a:rPr lang="en-US" sz="2400" dirty="0" smtClean="0"/>
              <a:t> some function. 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Note</a:t>
            </a:r>
            <a:r>
              <a:rPr lang="en-US" sz="2400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Recall that the divide and conquer strategy takes a </a:t>
            </a:r>
            <a:r>
              <a:rPr lang="en-US" sz="2400" b="1" dirty="0"/>
              <a:t>global approach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6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1595</Words>
  <Application>Microsoft Office PowerPoint</Application>
  <PresentationFormat>On-screen Show (4:3)</PresentationFormat>
  <Paragraphs>488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Structures and Algorithms (CS210A) </vt:lpstr>
      <vt:lpstr>Problems solved till now </vt:lpstr>
      <vt:lpstr>Problem 1 Job scheduling Problem </vt:lpstr>
      <vt:lpstr>Problem 1 Job scheduling Problem </vt:lpstr>
      <vt:lpstr>All that we could do was to make  a local observation</vt:lpstr>
      <vt:lpstr>Theorem:  Opt(J) = Opt(J′) + 1. </vt:lpstr>
      <vt:lpstr>Problem 2 Mobile Tower Problem </vt:lpstr>
      <vt:lpstr>All that we could do was to make  a local observation</vt:lpstr>
      <vt:lpstr>What is a greedy strategy ?</vt:lpstr>
      <vt:lpstr>Design of a greedy algorithm</vt:lpstr>
      <vt:lpstr>MST</vt:lpstr>
      <vt:lpstr>How to compute a MST ?</vt:lpstr>
      <vt:lpstr>How to compute a MST ?</vt:lpstr>
      <vt:lpstr>How to compute a MST ?</vt:lpstr>
      <vt:lpstr>How to compute a MST ?</vt:lpstr>
      <vt:lpstr>Problem 4 Overlapping Intervals</vt:lpstr>
      <vt:lpstr>Problem 4 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Homework  for the summer 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161</cp:revision>
  <dcterms:created xsi:type="dcterms:W3CDTF">2012-11-11T08:58:57Z</dcterms:created>
  <dcterms:modified xsi:type="dcterms:W3CDTF">2016-04-05T05:58:51Z</dcterms:modified>
</cp:coreProperties>
</file>