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514" r:id="rId2"/>
    <p:sldId id="483" r:id="rId3"/>
    <p:sldId id="487" r:id="rId4"/>
    <p:sldId id="493" r:id="rId5"/>
    <p:sldId id="494" r:id="rId6"/>
    <p:sldId id="537" r:id="rId7"/>
    <p:sldId id="488" r:id="rId8"/>
    <p:sldId id="489" r:id="rId9"/>
    <p:sldId id="490" r:id="rId10"/>
    <p:sldId id="540" r:id="rId11"/>
    <p:sldId id="539" r:id="rId12"/>
    <p:sldId id="491" r:id="rId13"/>
    <p:sldId id="492" r:id="rId14"/>
    <p:sldId id="495" r:id="rId15"/>
    <p:sldId id="535" r:id="rId16"/>
    <p:sldId id="538" r:id="rId17"/>
    <p:sldId id="545" r:id="rId18"/>
    <p:sldId id="520" r:id="rId19"/>
    <p:sldId id="522" r:id="rId20"/>
    <p:sldId id="523" r:id="rId21"/>
    <p:sldId id="524" r:id="rId22"/>
    <p:sldId id="525" r:id="rId23"/>
    <p:sldId id="526" r:id="rId24"/>
    <p:sldId id="52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0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38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An interesting problem: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shortest path</a:t>
            </a:r>
            <a:r>
              <a:rPr lang="en-US" sz="2400" b="1" dirty="0" smtClean="0">
                <a:solidFill>
                  <a:srgbClr val="002060"/>
                </a:solidFill>
              </a:rPr>
              <a:t> from a </a:t>
            </a:r>
            <a:r>
              <a:rPr lang="en-US" sz="2400" b="1" dirty="0" smtClean="0">
                <a:solidFill>
                  <a:srgbClr val="C00000"/>
                </a:solidFill>
              </a:rPr>
              <a:t>source</a:t>
            </a:r>
            <a:r>
              <a:rPr lang="en-US" sz="2400" b="1" dirty="0" smtClean="0">
                <a:solidFill>
                  <a:srgbClr val="002060"/>
                </a:solidFill>
              </a:rPr>
              <a:t> to </a:t>
            </a:r>
            <a:r>
              <a:rPr lang="en-US" sz="2400" b="1" dirty="0" smtClean="0">
                <a:solidFill>
                  <a:srgbClr val="006C31"/>
                </a:solidFill>
              </a:rPr>
              <a:t>destination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Sorting </a:t>
            </a:r>
            <a:r>
              <a:rPr lang="en-US" sz="2400" b="1" dirty="0" smtClean="0">
                <a:solidFill>
                  <a:srgbClr val="7030A0"/>
                </a:solidFill>
              </a:rPr>
              <a:t>Integers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Pondering</a:t>
            </a:r>
            <a:r>
              <a:rPr lang="en-US" sz="3200" b="1" dirty="0" smtClean="0"/>
              <a:t> over the problem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Idea 1</a:t>
                </a:r>
                <a:r>
                  <a:rPr lang="en-US" sz="24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Remove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 since we have computed distance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. &amp; so its job is done.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 now there will be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 vertices.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new graph </a:t>
                </a:r>
                <a:r>
                  <a:rPr lang="en-US" sz="2400" b="1" dirty="0" smtClean="0"/>
                  <a:t>will preserve</a:t>
                </a:r>
                <a:r>
                  <a:rPr lang="en-US" sz="2400" dirty="0" smtClean="0"/>
                  <a:t> those shortest paths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4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not present.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But what about those shortest paths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400" dirty="0" smtClean="0"/>
                  <a:t> that pass through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We lost them with the removal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 smtClean="0">
                    <a:sym typeface="Wingdings" pitchFamily="2" charset="2"/>
                  </a:rPr>
                  <a:t>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itchFamily="2" charset="2"/>
                  </a:rPr>
                  <a:t>So we can’t afford to remove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How can then we get a smaller instance ?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4830763"/>
              </a:xfrm>
              <a:blipFill rotWithShape="1">
                <a:blip r:embed="rId2"/>
                <a:stretch>
                  <a:fillRect l="-1000" t="-1010" b="-1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657600" y="5911334"/>
                <a:ext cx="2743200" cy="870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Merging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But how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911334"/>
                <a:ext cx="2743200" cy="870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45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loud Callout 69"/>
              <p:cNvSpPr/>
              <p:nvPr/>
            </p:nvSpPr>
            <p:spPr>
              <a:xfrm>
                <a:off x="2514600" y="5454134"/>
                <a:ext cx="5105400" cy="1022866"/>
              </a:xfrm>
              <a:prstGeom prst="cloudCallout">
                <a:avLst>
                  <a:gd name="adj1" fmla="val -25311"/>
                  <a:gd name="adj2" fmla="val 80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Let us look carefully around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loud Callout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454134"/>
                <a:ext cx="5105400" cy="1022866"/>
              </a:xfrm>
              <a:prstGeom prst="cloudCallout">
                <a:avLst>
                  <a:gd name="adj1" fmla="val -25311"/>
                  <a:gd name="adj2" fmla="val 80024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7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be the least weight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1. 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l-GR" sz="2000" dirty="0" smtClean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add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keep only the </a:t>
                </a:r>
                <a:r>
                  <a:rPr lang="en-US" sz="2000" b="1" dirty="0" smtClean="0"/>
                  <a:t>lighter</a:t>
                </a:r>
                <a:r>
                  <a:rPr lang="en-US" sz="2000" dirty="0" smtClean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) +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2514600" y="5105400"/>
            <a:ext cx="5410200" cy="1251466"/>
          </a:xfrm>
          <a:prstGeom prst="cloudCallout">
            <a:avLst>
              <a:gd name="adj1" fmla="val -25311"/>
              <a:gd name="adj2" fmla="val 800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efficient an algorithm for shortest paths can you design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143" y="2993572"/>
            <a:ext cx="3537857" cy="4354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an </a:t>
                </a:r>
                <a:r>
                  <a:rPr lang="en-US" sz="2000" dirty="0"/>
                  <a:t>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complexity.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200400" y="1600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6002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52800" y="34290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4290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Arrow 6"/>
              <p:cNvSpPr/>
              <p:nvPr/>
            </p:nvSpPr>
            <p:spPr>
              <a:xfrm>
                <a:off x="3505200" y="2362200"/>
                <a:ext cx="1981200" cy="914400"/>
              </a:xfrm>
              <a:prstGeom prst="down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Building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Down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362200"/>
                <a:ext cx="1981200" cy="914400"/>
              </a:xfrm>
              <a:prstGeom prst="down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1981200" y="25908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0" y="2362200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62200"/>
                <a:ext cx="1112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372" t="-8333" r="-874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05600" y="1676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6764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81800" y="3516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516868"/>
                <a:ext cx="8002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72200" y="1143000"/>
            <a:ext cx="15417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No. of vertices</a:t>
            </a:r>
            <a:endParaRPr lang="en-IN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43400" y="4191000"/>
            <a:ext cx="228600" cy="990600"/>
            <a:chOff x="4343400" y="4191000"/>
            <a:chExt cx="228600" cy="990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343400" y="4191000"/>
              <a:ext cx="228600" cy="609600"/>
              <a:chOff x="4343400" y="4191000"/>
              <a:chExt cx="228600" cy="609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343400" y="41910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43400" y="4572000"/>
                <a:ext cx="228600" cy="2286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4343400" y="4953000"/>
              <a:ext cx="228600" cy="228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867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3" grpId="0"/>
      <p:bldP spid="15" grpId="0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Integer sorting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Algorithms for Sorting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elements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Insertion</a:t>
                </a:r>
                <a:r>
                  <a:rPr lang="en-US" sz="2000" dirty="0" smtClean="0"/>
                  <a:t> sort: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Selection</a:t>
                </a:r>
                <a:r>
                  <a:rPr lang="en-US" sz="2000" dirty="0" smtClean="0"/>
                  <a:t> sort: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Bubble</a:t>
                </a:r>
                <a:r>
                  <a:rPr lang="en-US" sz="2000" dirty="0" smtClean="0"/>
                  <a:t> sort:              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 smtClean="0"/>
                  <a:t> sort:               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Quick</a:t>
                </a:r>
                <a:r>
                  <a:rPr lang="en-US" sz="2000" dirty="0" smtClean="0"/>
                  <a:t> sort:  worst case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, </a:t>
                </a:r>
                <a:r>
                  <a:rPr lang="en-US" sz="2000" u="sng" dirty="0" smtClean="0"/>
                  <a:t>average case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Heap </a:t>
                </a:r>
                <a:r>
                  <a:rPr lang="en-US" sz="2000" dirty="0" smtClean="0"/>
                  <a:t>sort: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common among these algorithms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</a:t>
                </a:r>
                <a:r>
                  <a:rPr lang="en-US" sz="2000" dirty="0"/>
                  <a:t>All of them use only </a:t>
                </a:r>
                <a:r>
                  <a:rPr lang="en-US" sz="2000" b="1" dirty="0"/>
                  <a:t>comparison</a:t>
                </a:r>
                <a:r>
                  <a:rPr lang="en-US" sz="2000" dirty="0"/>
                  <a:t> operation to perform sorting.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 (to be proved in CS345): 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Every </a:t>
                </a:r>
                <a:r>
                  <a:rPr lang="en-US" sz="2000" dirty="0"/>
                  <a:t>comparison based sorting algorithm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must </a:t>
                </a:r>
                <a:r>
                  <a:rPr lang="en-US" sz="2000" dirty="0"/>
                  <a:t>perform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comparisons in the worst case.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111" t="-58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600200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00200"/>
                <a:ext cx="740844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6557" t="-6557" r="-139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1986648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986648"/>
                <a:ext cx="740844" cy="375552"/>
              </a:xfrm>
              <a:prstGeom prst="rect">
                <a:avLst/>
              </a:prstGeom>
              <a:blipFill rotWithShape="1">
                <a:blip r:embed="rId5"/>
                <a:stretch>
                  <a:fillRect l="-6557" t="-6452" r="-13934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2367648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367648"/>
                <a:ext cx="740844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6557" t="-6452" r="-13934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5600" y="2743200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743200"/>
                <a:ext cx="11737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145" t="-8197" r="-7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62400" y="3048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95600" y="3516868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16868"/>
                <a:ext cx="117371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45" t="-8197" r="-7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sz="36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3600" dirty="0"/>
                  <a:t> Can we sort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dirty="0" smtClean="0"/>
                  <a:t>time ?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The answer</a:t>
            </a:r>
            <a:r>
              <a:rPr lang="en-US" sz="2000" dirty="0" smtClean="0"/>
              <a:t> depends upon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u="sng" dirty="0" smtClean="0"/>
              <a:t>model of computation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u="sng" dirty="0" smtClean="0">
                <a:solidFill>
                  <a:srgbClr val="7030A0"/>
                </a:solidFill>
              </a:rPr>
              <a:t>domain</a:t>
            </a:r>
            <a:r>
              <a:rPr lang="en-US" sz="2000" dirty="0" smtClean="0"/>
              <a:t> of input.</a:t>
            </a:r>
            <a:endParaRPr lang="en-US" sz="20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339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Integer sorting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Shortest </a:t>
            </a:r>
            <a:r>
              <a:rPr lang="en-US" sz="3200" dirty="0" err="1" smtClean="0">
                <a:solidFill>
                  <a:srgbClr val="7030A0"/>
                </a:solidFill>
              </a:rPr>
              <a:t>pathS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in a graph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A fundamental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Counting sort: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algorithm for sorting integers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 smtClean="0"/>
                  <a:t>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integers in the range 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 smtClean="0"/>
                  <a:t> Sorted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time: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 smtClean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</a:t>
                </a:r>
                <a:r>
                  <a:rPr lang="en-US" sz="2000" b="1" dirty="0" smtClean="0"/>
                  <a:t>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Motivating example</a:t>
                </a:r>
                <a:r>
                  <a:rPr lang="en-US" sz="2000" b="1" dirty="0" smtClean="0"/>
                  <a:t>: Indian railways</a:t>
                </a:r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13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lacs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employees.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b="1" dirty="0" smtClean="0"/>
                  <a:t> : </a:t>
                </a:r>
                <a:r>
                  <a:rPr lang="en-US" sz="2000" dirty="0" smtClean="0"/>
                  <a:t>To </a:t>
                </a:r>
                <a:r>
                  <a:rPr lang="en-US" sz="2000" b="1" dirty="0" smtClean="0"/>
                  <a:t>sort</a:t>
                </a:r>
                <a:r>
                  <a:rPr lang="en-US" sz="2000" dirty="0" smtClean="0"/>
                  <a:t> them list according to</a:t>
                </a:r>
                <a:r>
                  <a:rPr lang="en-US" sz="2000" b="1" dirty="0" smtClean="0"/>
                  <a:t> DOB </a:t>
                </a:r>
                <a:r>
                  <a:rPr lang="en-US" sz="2000" dirty="0" smtClean="0"/>
                  <a:t>(date of birth)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There are only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14600</a:t>
                </a:r>
                <a:r>
                  <a:rPr lang="en-US" sz="2000" dirty="0" smtClean="0"/>
                  <a:t> different date of births possible.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1981200"/>
                <a:ext cx="9909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981200"/>
                <a:ext cx="9909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0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Count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2      5       3       0      2       3       0      3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2       2      4       7       7       8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Place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44196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3434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889314" y="2057400"/>
            <a:ext cx="606486" cy="3886200"/>
            <a:chOff x="3889314" y="2057400"/>
            <a:chExt cx="606486" cy="3886200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2705100" y="3467100"/>
              <a:ext cx="3200400" cy="381000"/>
            </a:xfrm>
            <a:prstGeom prst="bentConnector3">
              <a:avLst>
                <a:gd name="adj1" fmla="val 840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889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105400" y="1525488"/>
                <a:ext cx="4038600" cy="137011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]=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where should A[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be placed in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525488"/>
                <a:ext cx="4038600" cy="1370112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11868" y="6031468"/>
            <a:ext cx="19791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Final sorted output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57800" y="3429000"/>
                <a:ext cx="38100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Certainly after all those elements in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which are </a:t>
                </a:r>
                <a:r>
                  <a:rPr lang="en-US" b="1" u="sng" dirty="0" smtClean="0"/>
                  <a:t>smaller</a:t>
                </a:r>
                <a:r>
                  <a:rPr lang="en-US" dirty="0" smtClean="0"/>
                  <a:t>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429000"/>
                <a:ext cx="3810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3704" r="-63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9" grpId="0"/>
      <p:bldP spid="44" grpId="0"/>
      <p:bldP spid="45" grpId="0"/>
      <p:bldP spid="46" grpId="0"/>
      <p:bldP spid="47" grpId="0"/>
      <p:bldP spid="48" grpId="0"/>
      <p:bldP spid="52" grpId="0" animBg="1"/>
      <p:bldP spid="66" grpId="0" animBg="1"/>
      <p:bldP spid="68" grpId="0" animBg="1"/>
      <p:bldP spid="69" grpId="0" animBg="1"/>
      <p:bldP spid="5" grpId="0" animBg="1"/>
      <p:bldP spid="5" grpId="1" animBg="1"/>
      <p:bldP spid="7" grpId="0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Count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2      5       3       0      2       3       0      3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2       2      4       6       7       8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Place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39624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9624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30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600200" y="2057401"/>
            <a:ext cx="2511486" cy="3886199"/>
            <a:chOff x="1984314" y="2057401"/>
            <a:chExt cx="2511486" cy="3886199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1715279" y="2477279"/>
              <a:ext cx="3200400" cy="2360643"/>
            </a:xfrm>
            <a:prstGeom prst="bentConnector3">
              <a:avLst>
                <a:gd name="adj1" fmla="val 88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984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889314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Count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2      5       3       0      2       3       0      3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 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1       2      4       6       7       8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Place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</a:t>
              </a:r>
              <a:endParaRPr lang="en-US" sz="1400" dirty="0"/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0         1           2         3         4          5         6         7</a:t>
              </a:r>
              <a:endParaRPr lang="en-US" sz="1400" dirty="0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35052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290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89314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00200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432114" y="2139951"/>
            <a:ext cx="301686" cy="3791981"/>
            <a:chOff x="3432114" y="2139951"/>
            <a:chExt cx="301686" cy="3791981"/>
          </a:xfrm>
        </p:grpSpPr>
        <p:sp>
          <p:nvSpPr>
            <p:cNvPr id="70" name="TextBox 69"/>
            <p:cNvSpPr txBox="1"/>
            <p:nvPr/>
          </p:nvSpPr>
          <p:spPr>
            <a:xfrm>
              <a:off x="3432114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2019301" y="3733801"/>
              <a:ext cx="320040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9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(A[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...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],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to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do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  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  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Count</a:t>
                </a:r>
                <a:r>
                  <a:rPr lang="en-US" sz="2000" b="1" dirty="0" smtClean="0"/>
                  <a:t>[  A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 ]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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    ;</a:t>
                </a: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 B[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  </a:t>
                </a:r>
                <a:r>
                  <a:rPr lang="en-US" sz="2000" b="1" dirty="0" smtClean="0"/>
                  <a:t>            ]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               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  <a:r>
                  <a:rPr lang="en-US" sz="2000" b="1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</a:t>
                </a:r>
                <a:r>
                  <a:rPr lang="en-US" sz="2000" b="1" dirty="0" smtClean="0"/>
                  <a:t>eturn B;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2596" y="4552890"/>
                <a:ext cx="153920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]]-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96" y="4552890"/>
                <a:ext cx="153920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953" t="-7576" r="-7905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0429" y="4876800"/>
                <a:ext cx="312297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  <a:endParaRPr lang="en-IN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29" y="4876800"/>
                <a:ext cx="312297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49" t="-9091" r="-331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 + </a:t>
                </a:r>
                <a:r>
                  <a:rPr lang="en-US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51" t="-8333" r="-333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4572000" y="4591854"/>
            <a:ext cx="4572000" cy="137011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hat is the time complexity of this algorithm in </a:t>
            </a:r>
            <a:r>
              <a:rPr lang="en-US" b="1" dirty="0" smtClean="0">
                <a:solidFill>
                  <a:schemeClr val="tx1"/>
                </a:solidFill>
              </a:rPr>
              <a:t>word RAM </a:t>
            </a:r>
            <a:r>
              <a:rPr lang="en-US" dirty="0" smtClean="0">
                <a:solidFill>
                  <a:schemeClr val="tx1"/>
                </a:solidFill>
              </a:rPr>
              <a:t>model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  <p:bldP spid="6" grpId="0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Represented as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or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2000" i="1" dirty="0" smtClean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a path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29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8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path </a:t>
                </a:r>
                <a:r>
                  <a:rPr lang="en-US" sz="2000" dirty="0" smtClean="0"/>
                  <a:t>   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                              is </a:t>
                </a:r>
                <a:r>
                  <a:rPr lang="en-US" sz="2000" dirty="0"/>
                  <a:t>called </a:t>
                </a:r>
                <a:r>
                  <a:rPr lang="en-US" sz="2000" dirty="0" smtClean="0"/>
                  <a:t>the </a:t>
                </a:r>
                <a:r>
                  <a:rPr lang="en-US" sz="2000" b="1" dirty="0" smtClean="0"/>
                  <a:t>shortest </a:t>
                </a:r>
                <a:r>
                  <a:rPr lang="en-US" sz="2000" b="1" dirty="0"/>
                  <a:t>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</a:t>
                </a:r>
                <a:r>
                  <a:rPr lang="en-US" sz="2000" b="1" u="sng" dirty="0"/>
                  <a:t>length</a:t>
                </a:r>
                <a:r>
                  <a:rPr lang="en-US" sz="2000" dirty="0"/>
                  <a:t>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 r="-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6918" y="2724090"/>
                <a:ext cx="344748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minimum length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18" y="2724090"/>
                <a:ext cx="344748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767" t="-7576" r="-282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2133600" y="4267200"/>
                <a:ext cx="2971800" cy="838200"/>
              </a:xfrm>
              <a:prstGeom prst="cloudCallout">
                <a:avLst>
                  <a:gd name="adj1" fmla="val -25311"/>
                  <a:gd name="adj2" fmla="val 8036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IN" dirty="0"/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267200"/>
                <a:ext cx="2971800" cy="838200"/>
              </a:xfrm>
              <a:prstGeom prst="cloudCallout">
                <a:avLst>
                  <a:gd name="adj1" fmla="val -25311"/>
                  <a:gd name="adj2" fmla="val 80363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own Ribbon 2"/>
              <p:cNvSpPr/>
              <p:nvPr/>
            </p:nvSpPr>
            <p:spPr>
              <a:xfrm>
                <a:off x="5867400" y="4264152"/>
                <a:ext cx="2819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BFS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Down Ribbo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64152"/>
                <a:ext cx="2819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First algorithm </a:t>
                </a:r>
                <a:r>
                  <a:rPr lang="en-US" sz="2000" dirty="0" smtClean="0"/>
                  <a:t>: by </a:t>
                </a:r>
                <a:r>
                  <a:rPr lang="en-US" sz="2000" b="1" dirty="0" err="1" smtClean="0"/>
                  <a:t>Edsger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Dijkstra</a:t>
                </a:r>
                <a:r>
                  <a:rPr lang="en-US" sz="2000" b="1" dirty="0" smtClean="0"/>
                  <a:t>  </a:t>
                </a:r>
                <a:r>
                  <a:rPr lang="en-US" sz="2000" dirty="0" smtClean="0"/>
                  <a:t>in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1956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And still the best …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1600200" y="5102352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sure you will be able to re-invent it yourself if you are asked right questions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  So get ready 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1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An Example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27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7300030" y="5562600"/>
            <a:ext cx="184397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Give reasons.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loud Callout 15"/>
              <p:cNvSpPr/>
              <p:nvPr/>
            </p:nvSpPr>
            <p:spPr>
              <a:xfrm>
                <a:off x="2667000" y="5029200"/>
                <a:ext cx="4572000" cy="1417800"/>
              </a:xfrm>
              <a:prstGeom prst="cloudCallout">
                <a:avLst>
                  <a:gd name="adj1" fmla="val -31442"/>
                  <a:gd name="adj2" fmla="val 77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spot </a:t>
                </a:r>
                <a:r>
                  <a:rPr lang="en-US" dirty="0">
                    <a:solidFill>
                      <a:schemeClr val="tx1"/>
                    </a:solidFill>
                  </a:rPr>
                  <a:t>any vertex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which you are certain about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its </a:t>
                </a:r>
                <a:r>
                  <a:rPr lang="en-US" dirty="0">
                    <a:solidFill>
                      <a:schemeClr val="tx1"/>
                    </a:solidFill>
                  </a:rPr>
                  <a:t>distance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029200"/>
                <a:ext cx="4572000" cy="1417800"/>
              </a:xfrm>
              <a:prstGeom prst="cloudCallout">
                <a:avLst>
                  <a:gd name="adj1" fmla="val -31442"/>
                  <a:gd name="adj2" fmla="val 77667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&quot;No&quot; Symbol 13"/>
          <p:cNvSpPr/>
          <p:nvPr/>
        </p:nvSpPr>
        <p:spPr>
          <a:xfrm>
            <a:off x="3429000" y="4120516"/>
            <a:ext cx="381000" cy="375284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Example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8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Yes, the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is indeed the shortest path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2"/>
                <a:stretch>
                  <a:fillRect l="-741" t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Cloud Callout 69"/>
          <p:cNvSpPr/>
          <p:nvPr/>
        </p:nvSpPr>
        <p:spPr>
          <a:xfrm>
            <a:off x="3657600" y="5454134"/>
            <a:ext cx="5410200" cy="1022866"/>
          </a:xfrm>
          <a:prstGeom prst="cloudCallout">
            <a:avLst>
              <a:gd name="adj1" fmla="val -25311"/>
              <a:gd name="adj2" fmla="val 800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use it to design an algorithm for shortest paths 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0" y="5454134"/>
            <a:ext cx="3352800" cy="102286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remind you something from recent past ?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5486400"/>
            <a:ext cx="1981200" cy="1143000"/>
          </a:xfrm>
          <a:prstGeom prst="round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Greedy Strategy. 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Right, so what should be your next step ?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28600" y="5410200"/>
            <a:ext cx="28194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form a </a:t>
            </a:r>
            <a:r>
              <a:rPr lang="en-US" b="1" dirty="0" smtClean="0">
                <a:solidFill>
                  <a:srgbClr val="C00000"/>
                </a:solidFill>
              </a:rPr>
              <a:t>smaller instance</a:t>
            </a:r>
            <a:r>
              <a:rPr lang="en-US" dirty="0" smtClean="0">
                <a:solidFill>
                  <a:schemeClr val="tx1"/>
                </a:solidFill>
              </a:rPr>
              <a:t> of the problem.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But how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0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70" grpId="1" animBg="1"/>
      <p:bldP spid="13" grpId="0" animBg="1"/>
      <p:bldP spid="13" grpId="1" animBg="1"/>
      <p:bldP spid="14" grpId="0" animBg="1"/>
      <p:bldP spid="14" grpId="1" animBg="1"/>
      <p:bldP spid="76" grpId="0" animBg="1"/>
      <p:bldP spid="7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13134</TotalTime>
  <Words>1461</Words>
  <Application>Microsoft Office PowerPoint</Application>
  <PresentationFormat>On-screen Show (4:3)</PresentationFormat>
  <Paragraphs>378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 and Algorithms (CS210A) </vt:lpstr>
      <vt:lpstr>Shortest pathS in a graph</vt:lpstr>
      <vt:lpstr>Notations and Terminologies </vt:lpstr>
      <vt:lpstr>Notations and Terminologies </vt:lpstr>
      <vt:lpstr>Problem Definition</vt:lpstr>
      <vt:lpstr>Problem Definition</vt:lpstr>
      <vt:lpstr>An Example </vt:lpstr>
      <vt:lpstr>An Example </vt:lpstr>
      <vt:lpstr>An Example </vt:lpstr>
      <vt:lpstr>Pondering over the problem </vt:lpstr>
      <vt:lpstr>An Example </vt:lpstr>
      <vt:lpstr>An Example </vt:lpstr>
      <vt:lpstr>An Example </vt:lpstr>
      <vt:lpstr>How to compute instance G′ </vt:lpstr>
      <vt:lpstr>PowerPoint Presentation</vt:lpstr>
      <vt:lpstr>Integer sorting</vt:lpstr>
      <vt:lpstr>Algorithms for Sorting n elements</vt:lpstr>
      <vt:lpstr>Question: Can we sort in O(n) time ?</vt:lpstr>
      <vt:lpstr>Integer sorting</vt:lpstr>
      <vt:lpstr>Counting sort: algorithm for sorting integers</vt:lpstr>
      <vt:lpstr>Counting sort: algorithm for sorting integers</vt:lpstr>
      <vt:lpstr>Counting sort: algorithm for sorting integers</vt:lpstr>
      <vt:lpstr>Counting sort: algorithm for sorting integers</vt:lpstr>
      <vt:lpstr>Counting sort: algorithm for sorting integers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1296</cp:revision>
  <dcterms:created xsi:type="dcterms:W3CDTF">2011-12-03T04:13:03Z</dcterms:created>
  <dcterms:modified xsi:type="dcterms:W3CDTF">2016-04-06T05:49:19Z</dcterms:modified>
</cp:coreProperties>
</file>