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5" r:id="rId3"/>
    <p:sldId id="266" r:id="rId4"/>
    <p:sldId id="272" r:id="rId5"/>
    <p:sldId id="273" r:id="rId6"/>
    <p:sldId id="306" r:id="rId7"/>
    <p:sldId id="277" r:id="rId8"/>
    <p:sldId id="278" r:id="rId9"/>
    <p:sldId id="304" r:id="rId10"/>
    <p:sldId id="285" r:id="rId11"/>
    <p:sldId id="280" r:id="rId12"/>
    <p:sldId id="281" r:id="rId13"/>
    <p:sldId id="283" r:id="rId14"/>
    <p:sldId id="284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8882-7727-4378-B313-01A6B35CE2F5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2095" y="500173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Radix Sort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39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Integer sorting continued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Search data structure for integers 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534566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Radix Sort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integers, where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(i)  each </a:t>
                </a:r>
                <a:r>
                  <a:rPr lang="en-US" sz="1800" dirty="0"/>
                  <a:t>integer </a:t>
                </a:r>
                <a:r>
                  <a:rPr lang="en-US" sz="1800" dirty="0" smtClean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digits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(ii)  each </a:t>
                </a:r>
                <a:r>
                  <a:rPr lang="en-US" sz="1800" b="1" dirty="0" smtClean="0"/>
                  <a:t>digit</a:t>
                </a:r>
                <a:r>
                  <a:rPr lang="en-US" sz="1800" dirty="0" smtClean="0"/>
                  <a:t> has </a:t>
                </a:r>
                <a:r>
                  <a:rPr lang="en-US" sz="1800" b="1" dirty="0" smtClean="0"/>
                  <a:t>value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     (iii)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Output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dirty="0"/>
                  <a:t> Sorted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time: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</a:t>
                </a:r>
                <a:r>
                  <a:rPr lang="en-US" sz="2000" b="1" dirty="0" smtClean="0"/>
                  <a:t>: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Important points: </a:t>
                </a:r>
              </a:p>
              <a:p>
                <a:r>
                  <a:rPr lang="en-US" sz="2000" dirty="0" smtClean="0"/>
                  <a:t>makes use of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count sort</a:t>
                </a:r>
                <a:r>
                  <a:rPr lang="en-US" sz="2000" b="1" dirty="0" smtClean="0"/>
                  <a:t>.</a:t>
                </a:r>
              </a:p>
              <a:p>
                <a:r>
                  <a:rPr lang="en-US" sz="2000" dirty="0" smtClean="0"/>
                  <a:t>Heavily relies on the fact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count sort </a:t>
                </a:r>
                <a:r>
                  <a:rPr lang="en-US" sz="2000" dirty="0" smtClean="0"/>
                  <a:t>is a</a:t>
                </a:r>
                <a:r>
                  <a:rPr lang="en-US" sz="2000" b="1" dirty="0" smtClean="0"/>
                  <a:t> stable sort </a:t>
                </a:r>
                <a:r>
                  <a:rPr lang="en-US" sz="2000" dirty="0" smtClean="0"/>
                  <a:t>algorithm.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571686"/>
            <a:ext cx="304800" cy="43719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219200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05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  <a:endPara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Demonstration </a:t>
            </a:r>
            <a:r>
              <a:rPr lang="en-US" sz="3200" b="1" dirty="0" smtClean="0"/>
              <a:t>of Radix Sort</a:t>
            </a:r>
            <a:r>
              <a:rPr lang="en-US" sz="3200" b="1" dirty="0" smtClean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791200" y="2438400"/>
                <a:ext cx="2286000" cy="11937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=4 </a:t>
                </a:r>
              </a:p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=12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8400"/>
                <a:ext cx="2286000" cy="11937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8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5" grpId="0"/>
      <p:bldP spid="8" grpId="0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048000" y="1571686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200" y="1571686"/>
            <a:ext cx="288471" cy="43719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803071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  <a:endPara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3 7 3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0 9 8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89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8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34" grpId="0" animBg="1"/>
      <p:bldP spid="6" grpId="0" animBg="1"/>
      <p:bldP spid="63" grpId="0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572000" y="1571686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419600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  <a:endPara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4267200" y="1564943"/>
            <a:ext cx="304800" cy="437865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3 7 3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0 9 8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5257800" y="29443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91200" y="1447800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</a:t>
            </a:r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</a:t>
            </a:r>
            <a:endParaRPr lang="en-US" sz="2400" b="1" dirty="0">
              <a:solidFill>
                <a:srgbClr val="0070C0"/>
              </a:solidFill>
              <a:latin typeface="Batang" pitchFamily="18" charset="-127"/>
              <a:ea typeface="Batang" pitchFamily="18" charset="-127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791200" y="1524000"/>
            <a:ext cx="1219200" cy="4371914"/>
            <a:chOff x="304800" y="1600201"/>
            <a:chExt cx="1219200" cy="4371914"/>
          </a:xfrm>
        </p:grpSpPr>
        <p:sp>
          <p:nvSpPr>
            <p:cNvPr id="70" name="Rectangle 69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7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8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6" grpId="0" animBg="1"/>
      <p:bldP spid="65" grpId="0" animBg="1"/>
      <p:bldP spid="66" grpId="0" animBg="1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096000" y="1524000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67400" y="1143000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  <a:endPara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5791200" y="1564943"/>
            <a:ext cx="304800" cy="433097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3 7 3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0 9 8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5257800" y="29443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91200" y="1447800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8 1 0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</a:t>
            </a:r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</a:t>
            </a:r>
            <a:endParaRPr lang="en-US" sz="2400" b="1" dirty="0">
              <a:solidFill>
                <a:srgbClr val="0070C0"/>
              </a:solidFill>
              <a:latin typeface="Batang" pitchFamily="18" charset="-127"/>
              <a:ea typeface="Batang" pitchFamily="18" charset="-127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791200" y="1524000"/>
            <a:ext cx="1219200" cy="4371914"/>
            <a:chOff x="304800" y="1600201"/>
            <a:chExt cx="1219200" cy="4371914"/>
          </a:xfrm>
        </p:grpSpPr>
        <p:sp>
          <p:nvSpPr>
            <p:cNvPr id="70" name="Rectangle 69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6200" y="1524000"/>
            <a:ext cx="1219200" cy="4371914"/>
            <a:chOff x="304800" y="1600201"/>
            <a:chExt cx="1219200" cy="4371914"/>
          </a:xfrm>
        </p:grpSpPr>
        <p:sp>
          <p:nvSpPr>
            <p:cNvPr id="83" name="Rectangle 82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76962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2 5 8 </a:t>
            </a:r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</a:t>
            </a:r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</a:t>
            </a:r>
            <a:r>
              <a:rPr lang="en-US" sz="2400" b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</a:t>
            </a:r>
            <a:endParaRPr lang="en-US" sz="2400" b="1" dirty="0">
              <a:solidFill>
                <a:srgbClr val="0070C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7086600" y="28956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98" name="Down Ribbon 97"/>
          <p:cNvSpPr/>
          <p:nvPr/>
        </p:nvSpPr>
        <p:spPr>
          <a:xfrm>
            <a:off x="1219200" y="5940552"/>
            <a:ext cx="6858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see where we are exploiting the fact that </a:t>
            </a:r>
            <a:r>
              <a:rPr lang="en-US" b="1" dirty="0" err="1" smtClean="0">
                <a:solidFill>
                  <a:srgbClr val="7030A0"/>
                </a:solidFill>
              </a:rPr>
              <a:t>Countsort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b="1" dirty="0" smtClean="0">
                <a:solidFill>
                  <a:schemeClr val="tx1"/>
                </a:solidFill>
              </a:rPr>
              <a:t>stable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orting algorithm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68556" y="2590800"/>
            <a:ext cx="1856144" cy="2590800"/>
            <a:chOff x="5268556" y="2590800"/>
            <a:chExt cx="1856144" cy="2590800"/>
          </a:xfrm>
        </p:grpSpPr>
        <p:sp>
          <p:nvSpPr>
            <p:cNvPr id="5" name="Oval 4"/>
            <p:cNvSpPr/>
            <p:nvPr/>
          </p:nvSpPr>
          <p:spPr>
            <a:xfrm>
              <a:off x="5600700" y="2590800"/>
              <a:ext cx="1485900" cy="3810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638800" y="4800599"/>
              <a:ext cx="1485900" cy="3810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268556" y="2797629"/>
              <a:ext cx="359358" cy="2198914"/>
            </a:xfrm>
            <a:custGeom>
              <a:avLst/>
              <a:gdLst>
                <a:gd name="connsiteX0" fmla="*/ 326701 w 359358"/>
                <a:gd name="connsiteY0" fmla="*/ 0 h 2198914"/>
                <a:gd name="connsiteX1" fmla="*/ 130 w 359358"/>
                <a:gd name="connsiteY1" fmla="*/ 1110342 h 2198914"/>
                <a:gd name="connsiteX2" fmla="*/ 359358 w 359358"/>
                <a:gd name="connsiteY2" fmla="*/ 2198914 h 2198914"/>
                <a:gd name="connsiteX3" fmla="*/ 359358 w 359358"/>
                <a:gd name="connsiteY3" fmla="*/ 2198914 h 219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58" h="2198914">
                  <a:moveTo>
                    <a:pt x="326701" y="0"/>
                  </a:moveTo>
                  <a:cubicBezTo>
                    <a:pt x="160694" y="371928"/>
                    <a:pt x="-5313" y="743856"/>
                    <a:pt x="130" y="1110342"/>
                  </a:cubicBezTo>
                  <a:cubicBezTo>
                    <a:pt x="5573" y="1476828"/>
                    <a:pt x="359358" y="2198914"/>
                    <a:pt x="359358" y="2198914"/>
                  </a:cubicBezTo>
                  <a:lnTo>
                    <a:pt x="359358" y="2198914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8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6" grpId="0" animBg="1"/>
      <p:bldP spid="65" grpId="0" animBg="1"/>
      <p:bldP spid="95" grpId="0"/>
      <p:bldP spid="96" grpId="0" animBg="1"/>
      <p:bldP spid="98" grpId="0" animBg="1"/>
      <p:bldP spid="9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Radix Sort</a:t>
            </a:r>
            <a:endParaRPr lang="en-US" sz="4000" b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72000" y="4038600"/>
            <a:ext cx="1600200" cy="750332"/>
            <a:chOff x="3886200" y="4964668"/>
            <a:chExt cx="1600200" cy="750332"/>
          </a:xfrm>
        </p:grpSpPr>
        <p:sp>
          <p:nvSpPr>
            <p:cNvPr id="16" name="Rectangle 15"/>
            <p:cNvSpPr/>
            <p:nvPr/>
          </p:nvSpPr>
          <p:spPr>
            <a:xfrm flipH="1">
              <a:off x="3886200" y="5334000"/>
              <a:ext cx="16002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86200" y="49646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964668"/>
                  <a:ext cx="32733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7030A0"/>
                    </a:solidFill>
                  </a:rPr>
                  <a:t>RadixSort</a:t>
                </a:r>
                <a:r>
                  <a:rPr lang="en-US" sz="1800" b="1" dirty="0" smtClean="0"/>
                  <a:t>(A</a:t>
                </a:r>
                <a:r>
                  <a:rPr lang="en-US" sz="1800" b="1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...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],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1800" b="1" dirty="0"/>
                      <m:t>,</m:t>
                    </m:r>
                    <m:r>
                      <a:rPr lang="en-US" sz="1800" b="1" i="1" dirty="0" smtClean="0">
                        <a:latin typeface="Cambria Math"/>
                      </a:rPr>
                      <m:t>  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{   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to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 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             </a:t>
                </a:r>
                <a:r>
                  <a:rPr lang="en-US" sz="1800" b="1" dirty="0" smtClean="0"/>
                  <a:t>Execute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b="1" dirty="0" smtClean="0"/>
                  <a:t>     …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</a:t>
                </a: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ym typeface="Wingdings" pitchFamily="2" charset="2"/>
                  </a:rPr>
                  <a:t>A;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}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  <a:sym typeface="Wingdings" pitchFamily="2" charset="2"/>
                  </a:rPr>
                  <a:t>Correctness:</a:t>
                </a: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Inductive assertion: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At the end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err="1"/>
                  <a:t>th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iteration,                 …</a:t>
                </a:r>
                <a:endParaRPr lang="en-US" sz="18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  <a:blipFill rotWithShape="1">
                <a:blip r:embed="rId3"/>
                <a:stretch>
                  <a:fillRect l="-714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560332" y="4876800"/>
            <a:ext cx="1611868" cy="609600"/>
            <a:chOff x="3874532" y="5791200"/>
            <a:chExt cx="1611868" cy="609600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526542" y="5139190"/>
              <a:ext cx="307848" cy="161186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495800" y="60314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60314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066800" y="4038600"/>
            <a:ext cx="5105400" cy="750332"/>
            <a:chOff x="381000" y="4964668"/>
            <a:chExt cx="5105400" cy="750332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0" y="4964668"/>
              <a:ext cx="2438400" cy="750332"/>
              <a:chOff x="3048000" y="4964668"/>
              <a:chExt cx="2438400" cy="7503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0" y="5334000"/>
                <a:ext cx="2438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3528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816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8768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862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48000" y="4964668"/>
                    <a:ext cx="23984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a14:m>
                    <a:r>
                      <a:rPr lang="en-US" dirty="0" smtClean="0"/>
                      <a:t>                  …      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4964668"/>
                    <a:ext cx="239841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3562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/>
            <p:cNvSpPr txBox="1"/>
            <p:nvPr/>
          </p:nvSpPr>
          <p:spPr>
            <a:xfrm>
              <a:off x="381000" y="5334000"/>
              <a:ext cx="2539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number stored in </a:t>
              </a:r>
              <a:r>
                <a:rPr lang="en-US" b="1" dirty="0" smtClean="0"/>
                <a:t>A  </a:t>
              </a:r>
              <a:r>
                <a:rPr lang="en-US" dirty="0" smtClean="0">
                  <a:sym typeface="Wingdings" pitchFamily="2" charset="2"/>
                </a:rPr>
                <a:t></a:t>
              </a:r>
              <a:endParaRPr lang="en-US" dirty="0"/>
            </a:p>
          </p:txBody>
        </p:sp>
      </p:grpSp>
      <p:sp>
        <p:nvSpPr>
          <p:cNvPr id="25" name="Down Ribbon 24"/>
          <p:cNvSpPr/>
          <p:nvPr/>
        </p:nvSpPr>
        <p:spPr>
          <a:xfrm>
            <a:off x="685800" y="6019800"/>
            <a:ext cx="73914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During the induction step, you will have to use the fact that </a:t>
            </a:r>
            <a:r>
              <a:rPr lang="en-US" b="1" dirty="0" err="1" smtClean="0">
                <a:solidFill>
                  <a:srgbClr val="7030A0"/>
                </a:solidFill>
              </a:rPr>
              <a:t>Countsort</a:t>
            </a:r>
            <a:r>
              <a:rPr lang="en-US" dirty="0" smtClean="0">
                <a:solidFill>
                  <a:schemeClr val="tx1"/>
                </a:solidFill>
              </a:rPr>
              <a:t> is a </a:t>
            </a:r>
            <a:r>
              <a:rPr lang="en-US" b="1" dirty="0" smtClean="0">
                <a:solidFill>
                  <a:schemeClr val="tx1"/>
                </a:solidFill>
              </a:rPr>
              <a:t>stable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orting algorithm.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0" y="5486400"/>
                <a:ext cx="44208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array </a:t>
                </a:r>
                <a:r>
                  <a:rPr lang="en-US" b="1" dirty="0"/>
                  <a:t>A </a:t>
                </a:r>
                <a:r>
                  <a:rPr lang="en-US" dirty="0"/>
                  <a:t>is sorted according to the last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digits</a:t>
                </a:r>
                <a:r>
                  <a:rPr lang="en-US" dirty="0" smtClean="0">
                    <a:sym typeface="Wingdings" pitchFamily="2" charset="2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86400"/>
                <a:ext cx="442082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03" t="-8197" r="-19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5200" y="2057400"/>
                <a:ext cx="24893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b="1" dirty="0"/>
                  <a:t>th digit </a:t>
                </a:r>
                <a:r>
                  <a:rPr lang="en-US" dirty="0"/>
                  <a:t>as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key</a:t>
                </a:r>
                <a:r>
                  <a:rPr lang="en-US" b="1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057400"/>
                <a:ext cx="248939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61" t="-8333" r="-34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5" grpId="0" animBg="1"/>
      <p:bldP spid="25" grpId="1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Radix Sort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RadixSort</a:t>
                </a:r>
                <a:r>
                  <a:rPr lang="en-US" sz="1800" b="1" dirty="0" smtClean="0"/>
                  <a:t>(A</a:t>
                </a:r>
                <a:r>
                  <a:rPr lang="en-US" sz="1800" b="1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...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],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1800" b="1" dirty="0"/>
                      <m:t>,</m:t>
                    </m:r>
                    <m:r>
                      <a:rPr lang="en-US" sz="1800" b="1" i="1" dirty="0">
                        <a:latin typeface="Cambria Math"/>
                      </a:rPr>
                      <m:t>  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{   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</a:t>
                </a:r>
                <a:r>
                  <a:rPr lang="en-US" sz="1800" b="1" dirty="0"/>
                  <a:t>to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             </a:t>
                </a:r>
                <a:r>
                  <a:rPr lang="en-US" sz="1800" b="1" dirty="0"/>
                  <a:t>Execute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 </a:t>
                </a:r>
                <a:r>
                  <a:rPr lang="en-US" sz="1800" dirty="0"/>
                  <a:t>with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/>
                  <a:t>th digit </a:t>
                </a:r>
                <a:r>
                  <a:rPr lang="en-US" sz="1800" dirty="0"/>
                  <a:t>as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key</a:t>
                </a:r>
                <a:r>
                  <a:rPr lang="en-US" sz="18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return </a:t>
                </a:r>
                <a:r>
                  <a:rPr lang="en-US" sz="1800" b="1" dirty="0">
                    <a:sym typeface="Wingdings" pitchFamily="2" charset="2"/>
                  </a:rPr>
                  <a:t>A;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}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  <a:sym typeface="Wingdings" pitchFamily="2" charset="2"/>
                  </a:rPr>
                  <a:t>Time complexity:</a:t>
                </a:r>
              </a:p>
              <a:p>
                <a:r>
                  <a:rPr lang="en-US" sz="1800" dirty="0" smtClean="0"/>
                  <a:t>A single execution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runs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b="1" dirty="0" smtClean="0"/>
                  <a:t>time </a:t>
                </a:r>
                <a:r>
                  <a:rPr lang="en-US" sz="1800" dirty="0" smtClean="0"/>
                  <a:t>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 smtClean="0"/>
                  <a:t>space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smtClean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  a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single execution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runs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 Time complexity of radix sort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r>
                  <a:rPr lang="en-US" sz="1800" dirty="0" smtClean="0">
                    <a:sym typeface="Wingdings" pitchFamily="2" charset="2"/>
                  </a:rPr>
                  <a:t>Extra space used =   </a:t>
                </a:r>
                <a:r>
                  <a:rPr lang="en-US" sz="1800" dirty="0" smtClean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1800" dirty="0" smtClean="0">
                    <a:sym typeface="Wingdings" pitchFamily="2" charset="2"/>
                  </a:rPr>
                  <a:t>     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Question: </a:t>
                </a:r>
                <a:r>
                  <a:rPr lang="en-US" sz="1800" dirty="0" smtClean="0">
                    <a:sym typeface="Wingdings" pitchFamily="2" charset="2"/>
                  </a:rPr>
                  <a:t>How to use Radix sort to sort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integers in range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]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time 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space</a:t>
                </a:r>
                <a:r>
                  <a:rPr lang="en-US" sz="1800" dirty="0" smtClean="0">
                    <a:sym typeface="Wingdings" pitchFamily="2" charset="2"/>
                  </a:rPr>
                  <a:t> 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  <a:blipFill rotWithShape="1">
                <a:blip r:embed="rId2"/>
                <a:stretch>
                  <a:fillRect l="-561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16859" y="5879068"/>
                <a:ext cx="289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RadixSort</a:t>
                </a:r>
                <a:r>
                  <a:rPr lang="en-US" b="1" dirty="0"/>
                  <a:t>(A[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...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b="1" dirty="0"/>
                      <m:t>,</m:t>
                    </m:r>
                    <m:r>
                      <a:rPr lang="en-US" b="1" i="1" dirty="0">
                        <a:latin typeface="Cambria Math"/>
                      </a:rPr>
                      <m:t>  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859" y="5879068"/>
                <a:ext cx="28937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95" t="-8197" r="-25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4659868"/>
                <a:ext cx="6303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659868"/>
                <a:ext cx="63030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767" t="-8197" r="-1747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98795"/>
                  </p:ext>
                </p:extLst>
              </p:nvPr>
            </p:nvGraphicFramePr>
            <p:xfrm>
              <a:off x="1752600" y="5684520"/>
              <a:ext cx="388620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/>
                    <a:gridCol w="1066800"/>
                    <a:gridCol w="1828800"/>
                  </a:tblGrid>
                  <a:tr h="330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complexity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3020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302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98795"/>
                  </p:ext>
                </p:extLst>
              </p:nvPr>
            </p:nvGraphicFramePr>
            <p:xfrm>
              <a:off x="1752600" y="5684520"/>
              <a:ext cx="388620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/>
                    <a:gridCol w="1066800"/>
                    <a:gridCol w="1828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17" t="-8333" r="-2932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3143" t="-8333" r="-17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complexity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6019800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IN" dirty="0" smtClean="0"/>
                  <a:t> log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6019800"/>
                <a:ext cx="81945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94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3577" y="6031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577" y="6031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6031468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lo</m:t>
                    </m:r>
                    <m:r>
                      <m:rPr>
                        <m:nor/>
                      </m:rPr>
                      <a:rPr lang="en-IN" dirty="0"/>
                      <m:t>g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031468"/>
                <a:ext cx="12618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5" t="-8197" r="-821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5257800" y="6096000"/>
            <a:ext cx="228600" cy="228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78919" y="6400800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19" y="6400800"/>
                <a:ext cx="72648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67" t="-8197" r="-15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64124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38664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4654" y="641246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54" y="6412468"/>
                <a:ext cx="33374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54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miley Face 13"/>
          <p:cNvSpPr/>
          <p:nvPr/>
        </p:nvSpPr>
        <p:spPr>
          <a:xfrm>
            <a:off x="5257799" y="6412468"/>
            <a:ext cx="228601" cy="293132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loud Callout 15"/>
          <p:cNvSpPr/>
          <p:nvPr/>
        </p:nvSpPr>
        <p:spPr>
          <a:xfrm>
            <a:off x="5716859" y="5703332"/>
            <a:ext cx="3122341" cy="849868"/>
          </a:xfrm>
          <a:prstGeom prst="cloudCallout">
            <a:avLst>
              <a:gd name="adj1" fmla="val -29569"/>
              <a:gd name="adj2" fmla="val 773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digit to use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0" y="6019800"/>
                <a:ext cx="1295400" cy="381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bit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9800"/>
                <a:ext cx="1295400" cy="381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1295400" y="5992368"/>
            <a:ext cx="457200" cy="4084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0" y="6400800"/>
                <a:ext cx="1320800" cy="37592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lo</m:t>
                    </m:r>
                    <m:r>
                      <m:rPr>
                        <m:nor/>
                      </m:rPr>
                      <a:rPr lang="en-IN" sz="1600" dirty="0" smtClean="0">
                        <a:solidFill>
                          <a:schemeClr val="tx1"/>
                        </a:solidFill>
                      </a:rPr>
                      <m:t>g</m:t>
                    </m:r>
                    <m:r>
                      <a:rPr lang="en-US" sz="1600" b="1" i="1" dirty="0"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bits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00800"/>
                <a:ext cx="1320800" cy="37592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1295400" y="6373368"/>
            <a:ext cx="457200" cy="4084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Power of the </a:t>
            </a:r>
            <a:r>
              <a:rPr lang="en-US" sz="3200" b="1" dirty="0" smtClean="0"/>
              <a:t>word RAM model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Very fast </a:t>
                </a:r>
                <a:r>
                  <a:rPr lang="en-US" sz="2000" dirty="0" smtClean="0"/>
                  <a:t>algorithms for </a:t>
                </a:r>
                <a:r>
                  <a:rPr lang="en-US" sz="2000" b="1" dirty="0" smtClean="0"/>
                  <a:t>sorting integers: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Example: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integers in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time </a:t>
                </a:r>
                <a:r>
                  <a:rPr lang="en-US" sz="2000" dirty="0" smtClean="0">
                    <a:sym typeface="Wingdings" pitchFamily="2" charset="2"/>
                  </a:rPr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space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Lesson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Do not </a:t>
                </a:r>
                <a:r>
                  <a:rPr lang="en-US" sz="2000" dirty="0" smtClean="0">
                    <a:sym typeface="Wingdings" pitchFamily="2" charset="2"/>
                  </a:rPr>
                  <a:t>always go after </a:t>
                </a:r>
                <a:r>
                  <a:rPr lang="en-US" sz="2000" b="1" dirty="0" smtClean="0">
                    <a:sym typeface="Wingdings" pitchFamily="2" charset="2"/>
                  </a:rPr>
                  <a:t>Merge sort </a:t>
                </a:r>
                <a:r>
                  <a:rPr lang="en-US" sz="2000" dirty="0" smtClean="0">
                    <a:sym typeface="Wingdings" pitchFamily="2" charset="2"/>
                  </a:rPr>
                  <a:t>and</a:t>
                </a:r>
                <a:r>
                  <a:rPr lang="en-US" sz="2000" b="1" dirty="0" smtClean="0">
                    <a:sym typeface="Wingdings" pitchFamily="2" charset="2"/>
                  </a:rPr>
                  <a:t> Quick sort </a:t>
                </a:r>
                <a:r>
                  <a:rPr lang="en-US" sz="2000" dirty="0" smtClean="0">
                    <a:sym typeface="Wingdings" pitchFamily="2" charset="2"/>
                  </a:rPr>
                  <a:t>when input is integers.</a:t>
                </a:r>
              </a:p>
              <a:p>
                <a:endParaRPr lang="en-US" sz="2000" b="1" dirty="0">
                  <a:sym typeface="Wingdings" pitchFamily="2" charset="2"/>
                </a:endParaRPr>
              </a:p>
              <a:p>
                <a:r>
                  <a:rPr lang="en-US" sz="2000" b="1" dirty="0" smtClean="0">
                    <a:sym typeface="Wingdings" pitchFamily="2" charset="2"/>
                  </a:rPr>
                  <a:t>Interesting programming exercise </a:t>
                </a:r>
                <a:r>
                  <a:rPr lang="en-US" sz="2000" dirty="0" smtClean="0">
                    <a:sym typeface="Wingdings" pitchFamily="2" charset="2"/>
                  </a:rPr>
                  <a:t>(for summer vacation)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Compare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Quick sort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with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Radix sort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for sorting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long</a:t>
                </a:r>
                <a:r>
                  <a:rPr lang="en-US" sz="2000" dirty="0" smtClean="0">
                    <a:sym typeface="Wingdings" pitchFamily="2" charset="2"/>
                  </a:rPr>
                  <a:t> integers.</a:t>
                </a:r>
                <a:endParaRPr lang="en-US" sz="2000" dirty="0">
                  <a:sym typeface="Wingdings" pitchFamily="2" charset="2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2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Types of sorting algorithms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In Place </a:t>
            </a:r>
            <a:r>
              <a:rPr lang="en-US" sz="1800" dirty="0" smtClean="0"/>
              <a:t>Sorting algorithm: </a:t>
            </a:r>
          </a:p>
          <a:p>
            <a:pPr marL="0" indent="0">
              <a:buNone/>
            </a:pPr>
            <a:r>
              <a:rPr lang="en-US" sz="1800" dirty="0" smtClean="0"/>
              <a:t>A sorting algorithm which uses only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1</a:t>
            </a:r>
            <a:r>
              <a:rPr lang="en-US" sz="1800" dirty="0" smtClean="0"/>
              <a:t>) </a:t>
            </a:r>
            <a:r>
              <a:rPr lang="en-US" sz="1800" u="sng" dirty="0" smtClean="0"/>
              <a:t>extra space</a:t>
            </a:r>
            <a:r>
              <a:rPr lang="en-US" sz="1800" dirty="0" smtClean="0"/>
              <a:t> to sort.</a:t>
            </a:r>
          </a:p>
          <a:p>
            <a:pPr marL="0" indent="0">
              <a:buNone/>
            </a:pPr>
            <a:r>
              <a:rPr lang="en-US" sz="1800" b="1" dirty="0" smtClean="0"/>
              <a:t>Example: </a:t>
            </a:r>
            <a:r>
              <a:rPr lang="en-US" sz="1800" dirty="0" smtClean="0"/>
              <a:t>Heap sort, Quick sort.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Stable </a:t>
            </a:r>
            <a:r>
              <a:rPr lang="en-US" sz="1800" dirty="0"/>
              <a:t>Sorting algorithm: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sorting algorithm which </a:t>
            </a:r>
            <a:r>
              <a:rPr lang="en-US" sz="1800" dirty="0" smtClean="0"/>
              <a:t>preserves the order of </a:t>
            </a:r>
            <a:r>
              <a:rPr lang="en-US" sz="1800" b="1" dirty="0" smtClean="0"/>
              <a:t>equal keys</a:t>
            </a:r>
            <a:r>
              <a:rPr lang="en-US" sz="1800" dirty="0" smtClean="0"/>
              <a:t> while sorting.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Example</a:t>
            </a:r>
            <a:r>
              <a:rPr lang="en-US" sz="1800" b="1" dirty="0"/>
              <a:t>: </a:t>
            </a:r>
            <a:r>
              <a:rPr lang="en-US" sz="1800" dirty="0" smtClean="0"/>
              <a:t>Merge</a:t>
            </a:r>
            <a:r>
              <a:rPr lang="en-US" sz="1800" b="1" dirty="0" smtClean="0"/>
              <a:t> </a:t>
            </a:r>
            <a:r>
              <a:rPr lang="en-US" sz="1800" dirty="0" smtClean="0"/>
              <a:t>sort.</a:t>
            </a:r>
            <a:endParaRPr lang="en-US" sz="2000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05000" y="3505200"/>
            <a:ext cx="4114800" cy="762000"/>
            <a:chOff x="1905000" y="3886200"/>
            <a:chExt cx="4114800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905000" y="3886200"/>
              <a:ext cx="4114800" cy="762000"/>
              <a:chOff x="609600" y="1371600"/>
              <a:chExt cx="4114800" cy="762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09600" y="1676400"/>
                <a:ext cx="4114800" cy="457200"/>
                <a:chOff x="609600" y="1676400"/>
                <a:chExt cx="4114800" cy="4572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66800" y="1676400"/>
                  <a:ext cx="3657600" cy="457200"/>
                  <a:chOff x="2743200" y="1676400"/>
                  <a:chExt cx="3657600" cy="4572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743200" y="1676400"/>
                    <a:ext cx="3657600" cy="457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45720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657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5486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3200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41148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0292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943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609600" y="17526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143000" y="1371600"/>
                <a:ext cx="3560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0         1           2         3         4          5         6         7</a:t>
                </a:r>
                <a:endParaRPr lang="en-US" sz="14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65622" y="4202668"/>
              <a:ext cx="3539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2      5       </a:t>
              </a:r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  0    6.1    </a:t>
              </a:r>
              <a:r>
                <a:rPr lang="en-US" b="1" dirty="0" smtClean="0"/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7.9      4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5000" y="4648200"/>
            <a:ext cx="4206172" cy="762000"/>
            <a:chOff x="1905000" y="3886200"/>
            <a:chExt cx="4206172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886200"/>
              <a:ext cx="4114800" cy="762000"/>
              <a:chOff x="609600" y="1371600"/>
              <a:chExt cx="4114800" cy="7620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09600" y="1676400"/>
                <a:ext cx="4114800" cy="457200"/>
                <a:chOff x="609600" y="1676400"/>
                <a:chExt cx="4114800" cy="4572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066800" y="1676400"/>
                  <a:ext cx="3657600" cy="457200"/>
                  <a:chOff x="2743200" y="1676400"/>
                  <a:chExt cx="3657600" cy="457200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2743200" y="1676400"/>
                    <a:ext cx="3657600" cy="457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5720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3657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86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3200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41148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0292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5943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609600" y="17526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143000" y="1371600"/>
                <a:ext cx="3560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0         1           2         3         4          5         6         7</a:t>
                </a:r>
                <a:endParaRPr lang="en-US" sz="14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65622" y="4202668"/>
              <a:ext cx="364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0      2      </a:t>
              </a:r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   </a:t>
              </a:r>
              <a:r>
                <a:rPr lang="en-US" b="1" dirty="0" smtClean="0"/>
                <a:t>3     </a:t>
              </a:r>
              <a:r>
                <a:rPr lang="en-US" b="1" dirty="0" smtClean="0">
                  <a:solidFill>
                    <a:srgbClr val="0070C0"/>
                  </a:solidFill>
                </a:rPr>
                <a:t>4        </a:t>
              </a:r>
              <a:r>
                <a:rPr lang="en-US" b="1" dirty="0">
                  <a:solidFill>
                    <a:srgbClr val="0070C0"/>
                  </a:solidFill>
                </a:rPr>
                <a:t>5 </a:t>
              </a:r>
              <a:r>
                <a:rPr lang="en-US" b="1" dirty="0" smtClean="0">
                  <a:solidFill>
                    <a:srgbClr val="0070C0"/>
                  </a:solidFill>
                </a:rPr>
                <a:t>   6.1   7.9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>
            <a:off x="3810000" y="4341912"/>
            <a:ext cx="727979" cy="38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29000" y="1828800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62400" y="3124200"/>
            <a:ext cx="3810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Integer Sorting algorithms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Continued from last class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Counting sort: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/>
              <a:t>algorithm for sorting integers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Input: </a:t>
                </a:r>
                <a:r>
                  <a:rPr lang="en-US" sz="2000" dirty="0" smtClean="0"/>
                  <a:t>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integers in the range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 smtClean="0"/>
                  <a:t> Sorted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time: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 smtClean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</a:t>
                </a:r>
                <a:r>
                  <a:rPr lang="en-US" sz="2000" b="1" dirty="0" smtClean="0"/>
                  <a:t>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2754868"/>
                <a:ext cx="9909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754868"/>
                <a:ext cx="99097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</a:t>
            </a:r>
            <a:r>
              <a:rPr lang="en-US" sz="3200" b="1" dirty="0" smtClean="0">
                <a:solidFill>
                  <a:srgbClr val="7030A0"/>
                </a:solidFill>
              </a:rPr>
              <a:t>sort: a visual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Count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2      5       3       0      2       3       0      3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2       2      4       7       7       8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Place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44196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343400" y="1752600"/>
            <a:ext cx="304800" cy="2725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889314" y="2057400"/>
            <a:ext cx="606486" cy="3886200"/>
            <a:chOff x="3889314" y="2057400"/>
            <a:chExt cx="606486" cy="3886200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2705100" y="3467100"/>
              <a:ext cx="3200400" cy="381000"/>
            </a:xfrm>
            <a:prstGeom prst="bentConnector3">
              <a:avLst>
                <a:gd name="adj1" fmla="val 9251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889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00200" y="2057401"/>
            <a:ext cx="2511486" cy="3886199"/>
            <a:chOff x="1984314" y="2057401"/>
            <a:chExt cx="2511486" cy="3886199"/>
          </a:xfrm>
        </p:grpSpPr>
        <p:cxnSp>
          <p:nvCxnSpPr>
            <p:cNvPr id="70" name="Elbow Connector 69"/>
            <p:cNvCxnSpPr/>
            <p:nvPr/>
          </p:nvCxnSpPr>
          <p:spPr>
            <a:xfrm rot="5400000">
              <a:off x="1715279" y="2477279"/>
              <a:ext cx="3200400" cy="2360643"/>
            </a:xfrm>
            <a:prstGeom prst="bentConnector3">
              <a:avLst>
                <a:gd name="adj1" fmla="val 8877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984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3" name="Oval 72"/>
          <p:cNvSpPr/>
          <p:nvPr/>
        </p:nvSpPr>
        <p:spPr>
          <a:xfrm>
            <a:off x="3962400" y="1752600"/>
            <a:ext cx="30480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43000" y="3886200"/>
            <a:ext cx="30480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181600" y="2101334"/>
            <a:ext cx="3810000" cy="16324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could have used </a:t>
            </a:r>
            <a:r>
              <a:rPr lang="en-US" sz="1600" b="1" dirty="0" smtClean="0">
                <a:solidFill>
                  <a:schemeClr val="tx1"/>
                </a:solidFill>
              </a:rPr>
              <a:t>Count</a:t>
            </a:r>
            <a:r>
              <a:rPr lang="en-US" sz="1600" dirty="0" smtClean="0">
                <a:solidFill>
                  <a:schemeClr val="tx1"/>
                </a:solidFill>
              </a:rPr>
              <a:t> array only to output the elements of </a:t>
            </a:r>
            <a:r>
              <a:rPr lang="en-US" sz="1600" b="1" dirty="0" smtClean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chemeClr val="tx1"/>
                </a:solidFill>
              </a:rPr>
              <a:t>in sorted order. Why did we compute </a:t>
            </a:r>
            <a:r>
              <a:rPr lang="en-US" sz="1600" b="1" dirty="0" smtClean="0">
                <a:solidFill>
                  <a:srgbClr val="00B050"/>
                </a:solidFill>
              </a:rPr>
              <a:t>Place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chemeClr val="tx1"/>
                </a:solidFill>
              </a:rPr>
              <a:t>B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loud Callout 74"/>
              <p:cNvSpPr/>
              <p:nvPr/>
            </p:nvSpPr>
            <p:spPr>
              <a:xfrm>
                <a:off x="5257800" y="1905000"/>
                <a:ext cx="3810000" cy="184480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Why did we scan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elements of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in reverse order (from index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while placing them in the final sorted array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loud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05000"/>
                <a:ext cx="3810000" cy="1844802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14600" y="423344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6</a:t>
            </a:r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43000" y="423344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77" name="Down Arrow 76"/>
          <p:cNvSpPr/>
          <p:nvPr/>
        </p:nvSpPr>
        <p:spPr>
          <a:xfrm>
            <a:off x="39624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02014" y="4267200"/>
            <a:ext cx="3741986" cy="107721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Answer:</a:t>
            </a:r>
          </a:p>
          <a:p>
            <a:r>
              <a:rPr lang="en-US" sz="1600" dirty="0" smtClean="0"/>
              <a:t>The input might be an array of </a:t>
            </a:r>
            <a:r>
              <a:rPr lang="en-US" sz="1600" b="1" dirty="0" smtClean="0"/>
              <a:t>records</a:t>
            </a:r>
            <a:r>
              <a:rPr lang="en-US" sz="1600" dirty="0" smtClean="0"/>
              <a:t> and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aim to sort these records  according  </a:t>
            </a:r>
          </a:p>
          <a:p>
            <a:r>
              <a:rPr lang="en-US" sz="1600" dirty="0" smtClean="0"/>
              <a:t>to some </a:t>
            </a:r>
            <a:r>
              <a:rPr lang="en-US" sz="1600" b="1" dirty="0" smtClean="0"/>
              <a:t>integer</a:t>
            </a:r>
            <a:r>
              <a:rPr lang="en-US" sz="1600" dirty="0" smtClean="0"/>
              <a:t> field.</a:t>
            </a:r>
            <a:r>
              <a:rPr lang="en-IN" sz="1600" dirty="0" smtClean="0"/>
              <a:t> </a:t>
            </a:r>
            <a:endParaRPr lang="en-US" sz="16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560750" y="4267200"/>
            <a:ext cx="3507050" cy="107721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Answer:</a:t>
            </a:r>
          </a:p>
          <a:p>
            <a:r>
              <a:rPr lang="en-US" sz="1600" dirty="0" smtClean="0"/>
              <a:t>To ensure that Counting sort is </a:t>
            </a:r>
            <a:r>
              <a:rPr lang="en-US" sz="1600" b="1" dirty="0" smtClean="0"/>
              <a:t>stable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reason why stability is required will 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ecome clear soon </a:t>
            </a:r>
            <a:r>
              <a:rPr lang="en-US" sz="1600" dirty="0" smtClean="0">
                <a:sym typeface="Wingdings" pitchFamily="2" charset="2"/>
              </a:rPr>
              <a:t></a:t>
            </a:r>
            <a:endParaRPr lang="en-US" sz="1600" dirty="0" smtClean="0"/>
          </a:p>
        </p:txBody>
      </p:sp>
      <p:sp>
        <p:nvSpPr>
          <p:cNvPr id="80" name="Down Arrow 79"/>
          <p:cNvSpPr/>
          <p:nvPr/>
        </p:nvSpPr>
        <p:spPr>
          <a:xfrm>
            <a:off x="35052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4290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432114" y="2139951"/>
            <a:ext cx="301686" cy="3791981"/>
            <a:chOff x="3432114" y="2139951"/>
            <a:chExt cx="301686" cy="3791981"/>
          </a:xfrm>
        </p:grpSpPr>
        <p:sp>
          <p:nvSpPr>
            <p:cNvPr id="86" name="TextBox 85"/>
            <p:cNvSpPr txBox="1"/>
            <p:nvPr/>
          </p:nvSpPr>
          <p:spPr>
            <a:xfrm>
              <a:off x="3432114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7" name="Elbow Connector 86"/>
            <p:cNvCxnSpPr/>
            <p:nvPr/>
          </p:nvCxnSpPr>
          <p:spPr>
            <a:xfrm rot="5400000">
              <a:off x="2019301" y="3733801"/>
              <a:ext cx="3200400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2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4" grpId="0"/>
      <p:bldP spid="45" grpId="0"/>
      <p:bldP spid="46" grpId="0"/>
      <p:bldP spid="47" grpId="0"/>
      <p:bldP spid="48" grpId="0"/>
      <p:bldP spid="52" grpId="0" animBg="1"/>
      <p:bldP spid="66" grpId="0" animBg="1"/>
      <p:bldP spid="66" grpId="1" animBg="1"/>
      <p:bldP spid="68" grpId="0" animBg="1"/>
      <p:bldP spid="69" grpId="0" animBg="1"/>
      <p:bldP spid="73" grpId="0" animBg="1"/>
      <p:bldP spid="74" grpId="0" animBg="1"/>
      <p:bldP spid="5" grpId="0" animBg="1"/>
      <p:bldP spid="5" grpId="1" animBg="1"/>
      <p:bldP spid="75" grpId="0" animBg="1"/>
      <p:bldP spid="75" grpId="1" animBg="1"/>
      <p:bldP spid="7" grpId="0" animBg="1"/>
      <p:bldP spid="76" grpId="0" animBg="1"/>
      <p:bldP spid="77" grpId="0" animBg="1"/>
      <p:bldP spid="77" grpId="1" animBg="1"/>
      <p:bldP spid="19" grpId="0" animBg="1"/>
      <p:bldP spid="19" grpId="1" animBg="1"/>
      <p:bldP spid="79" grpId="0" animBg="1"/>
      <p:bldP spid="79" grpId="1" animBg="1"/>
      <p:bldP spid="80" grpId="0" animBg="1"/>
      <p:bldP spid="83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(A[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 smtClean="0"/>
                  <a:t>...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],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to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do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  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  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Count</a:t>
                </a:r>
                <a:r>
                  <a:rPr lang="en-US" sz="2000" b="1" dirty="0" smtClean="0"/>
                  <a:t>[  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 ]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    ;</a:t>
                </a: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 B[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  </a:t>
                </a:r>
                <a:r>
                  <a:rPr lang="en-US" sz="2000" b="1" dirty="0" smtClean="0"/>
                  <a:t>            ]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               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r>
                  <a:rPr lang="en-US" sz="2000" b="1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</a:t>
                </a:r>
                <a:r>
                  <a:rPr lang="en-US" sz="2000" b="1" dirty="0" smtClean="0"/>
                  <a:t>eturn B;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2596" y="4552890"/>
                <a:ext cx="165301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]]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96" y="4552890"/>
                <a:ext cx="16530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690" t="-7576" r="-738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0429" y="4876800"/>
                <a:ext cx="323678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;</a:t>
                </a:r>
                <a:endParaRPr lang="en-IN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29" y="4876800"/>
                <a:ext cx="323678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883" t="-9091" r="-32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 + </a:t>
                </a:r>
                <a:r>
                  <a:rPr lang="en-US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b="1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51" t="-8333" r="-3333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Ribbon 7"/>
          <p:cNvSpPr/>
          <p:nvPr/>
        </p:nvSpPr>
        <p:spPr>
          <a:xfrm>
            <a:off x="4191000" y="4949952"/>
            <a:ext cx="4953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arithmetic </a:t>
            </a:r>
            <a:r>
              <a:rPr lang="en-US" dirty="0" smtClean="0">
                <a:solidFill>
                  <a:schemeClr val="tx1"/>
                </a:solidFill>
              </a:rPr>
              <a:t>operations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involves </a:t>
            </a:r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r>
              <a:rPr lang="en-US" dirty="0" smtClean="0">
                <a:solidFill>
                  <a:schemeClr val="tx1"/>
                </a:solidFill>
              </a:rPr>
              <a:t>             bits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19800" y="5802868"/>
                <a:ext cx="16754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+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802868"/>
                <a:ext cx="167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85" t="-8197" r="-583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5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Key points of Counting sort: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1800" dirty="0" smtClean="0"/>
                  <a:t>It performs arithmetic operations involving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+ </a:t>
                </a:r>
                <a:r>
                  <a:rPr lang="en-US" sz="1800" b="1" dirty="0" smtClean="0"/>
                  <a:t>log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bits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(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800" dirty="0"/>
                  <a:t>time in </a:t>
                </a:r>
                <a:r>
                  <a:rPr lang="en-US" sz="1800" b="1" dirty="0"/>
                  <a:t>word RAM</a:t>
                </a:r>
                <a:r>
                  <a:rPr lang="en-US" sz="1800" dirty="0" smtClean="0"/>
                  <a:t>). </a:t>
                </a:r>
              </a:p>
              <a:p>
                <a:r>
                  <a:rPr lang="en-US" sz="1800" dirty="0" smtClean="0"/>
                  <a:t>It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is a </a:t>
                </a:r>
                <a:r>
                  <a:rPr lang="en-US" sz="1800" b="1" dirty="0" smtClean="0"/>
                  <a:t>stable</a:t>
                </a:r>
                <a:r>
                  <a:rPr lang="en-US" sz="1800" dirty="0" smtClean="0"/>
                  <a:t> sorting algorithm.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An array storing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integers in the range 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can be sorted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time and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using total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) space in </a:t>
                </a:r>
                <a:r>
                  <a:rPr lang="en-US" sz="1800" b="1" dirty="0" smtClean="0"/>
                  <a:t>word RAM </a:t>
                </a:r>
                <a:r>
                  <a:rPr lang="en-US" sz="1800" dirty="0" smtClean="0"/>
                  <a:t>model.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b="1" dirty="0" smtClean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,     we get an optimal algorithm for sorting. 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 smtClean="0"/>
                  <a:t>, time and space complexity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 </a:t>
                </a:r>
                <a:r>
                  <a:rPr lang="en-US" sz="1800" u="sng" dirty="0" smtClean="0"/>
                  <a:t>(too bad for 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u="sng" dirty="0" smtClean="0">
                    <a:sym typeface="Wingdings" pitchFamily="2" charset="2"/>
                  </a:rPr>
                  <a:t>. ) </a:t>
                </a:r>
                <a:endParaRPr lang="en-US" sz="1800" u="sng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sort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integers in the range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</m:oMath>
                </a14:m>
                <a:r>
                  <a:rPr lang="en-US" sz="1800" dirty="0" smtClean="0"/>
                  <a:t>) time and using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space?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  <a:blipFill rotWithShape="1">
                <a:blip r:embed="rId2"/>
                <a:stretch>
                  <a:fillRect l="-1094" t="-641" b="-1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52600" y="4038600"/>
            <a:ext cx="403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4419600"/>
            <a:ext cx="403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5715000"/>
            <a:ext cx="403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4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Radix Sort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Digits </a:t>
            </a:r>
            <a:r>
              <a:rPr lang="en-US" sz="3200" b="1" dirty="0" smtClean="0"/>
              <a:t>of an </a:t>
            </a:r>
            <a:r>
              <a:rPr lang="en-US" sz="3200" b="1" dirty="0" smtClean="0">
                <a:solidFill>
                  <a:srgbClr val="0070C0"/>
                </a:solidFill>
              </a:rPr>
              <a:t>integer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07266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</a:t>
                </a:r>
                <a:r>
                  <a:rPr lang="en-US" sz="2000" b="1" dirty="0" smtClean="0"/>
                  <a:t>digits</a:t>
                </a:r>
                <a:r>
                  <a:rPr lang="en-US" sz="2000" dirty="0" smtClean="0"/>
                  <a:t> 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value of </a:t>
                </a:r>
                <a:r>
                  <a:rPr lang="en-US" sz="2000" b="1" dirty="0" smtClean="0"/>
                  <a:t>digit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1011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00101011111</m:t>
                      </m:r>
                    </m:oMath>
                  </m:oMathPara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b="1" dirty="0"/>
                  <a:t>digits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value of </a:t>
                </a:r>
                <a:r>
                  <a:rPr lang="en-US" sz="2000" b="1" dirty="0" smtClean="0"/>
                  <a:t>digit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∈{0,1}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It is up to us how we define digit 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2362200"/>
                <a:ext cx="12666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∈{0,…,9}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62200"/>
                <a:ext cx="12666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7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1981200"/>
                <a:ext cx="36580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981200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3364468"/>
                <a:ext cx="3658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64468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3745468"/>
                <a:ext cx="13949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∈{0,…,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45468"/>
                <a:ext cx="13949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16200000">
            <a:off x="5379405" y="2712402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4769804" y="2697796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4236404" y="2712404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3626805" y="2697797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1899</Words>
  <Application>Microsoft Office PowerPoint</Application>
  <PresentationFormat>On-screen Show (4:3)</PresentationFormat>
  <Paragraphs>373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Structures and Algorithms (CS210A) </vt:lpstr>
      <vt:lpstr>Types of sorting algorithms</vt:lpstr>
      <vt:lpstr>Integer Sorting algorithms</vt:lpstr>
      <vt:lpstr>Counting sort: algorithm for sorting integers</vt:lpstr>
      <vt:lpstr>Counting sort: a visual description</vt:lpstr>
      <vt:lpstr>Counting sort: algorithm for sorting integers</vt:lpstr>
      <vt:lpstr>Counting sort: algorithm for sorting integers</vt:lpstr>
      <vt:lpstr>Radix Sort</vt:lpstr>
      <vt:lpstr>Digits of an integer</vt:lpstr>
      <vt:lpstr>Radix Sort</vt:lpstr>
      <vt:lpstr>Demonstration of Radix Sort through example</vt:lpstr>
      <vt:lpstr>Demonstration of Radix Sort through example</vt:lpstr>
      <vt:lpstr>Demonstration of Radix Sort through example</vt:lpstr>
      <vt:lpstr>Demonstration of Radix Sort through example</vt:lpstr>
      <vt:lpstr>Radix Sort</vt:lpstr>
      <vt:lpstr>Radix Sort</vt:lpstr>
      <vt:lpstr>Power of the word RAM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148</cp:revision>
  <dcterms:created xsi:type="dcterms:W3CDTF">2012-11-11T08:58:57Z</dcterms:created>
  <dcterms:modified xsi:type="dcterms:W3CDTF">2016-04-08T06:17:42Z</dcterms:modified>
</cp:coreProperties>
</file>