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425" r:id="rId2"/>
    <p:sldId id="419" r:id="rId3"/>
    <p:sldId id="420" r:id="rId4"/>
    <p:sldId id="435" r:id="rId5"/>
    <p:sldId id="432" r:id="rId6"/>
    <p:sldId id="433" r:id="rId7"/>
    <p:sldId id="453" r:id="rId8"/>
    <p:sldId id="436" r:id="rId9"/>
    <p:sldId id="434" r:id="rId10"/>
    <p:sldId id="437" r:id="rId11"/>
    <p:sldId id="438" r:id="rId12"/>
    <p:sldId id="448" r:id="rId13"/>
    <p:sldId id="449" r:id="rId14"/>
    <p:sldId id="456" r:id="rId15"/>
    <p:sldId id="442" r:id="rId16"/>
    <p:sldId id="451" r:id="rId17"/>
    <p:sldId id="440" r:id="rId18"/>
    <p:sldId id="443" r:id="rId19"/>
    <p:sldId id="457" r:id="rId20"/>
    <p:sldId id="450" r:id="rId21"/>
    <p:sldId id="44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4: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Maximum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sum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subarray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Proof of </a:t>
                </a:r>
                <a:r>
                  <a:rPr lang="en-US" sz="2000" b="1" u="sng" dirty="0" smtClean="0">
                    <a:solidFill>
                      <a:srgbClr val="C00000"/>
                    </a:solidFill>
                  </a:rPr>
                  <a:t>correctness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of an algorithm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A new problem :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Local Minima in a grid</a:t>
                </a:r>
                <a:endParaRPr lang="en-US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</a:t>
                </a:r>
                <a:r>
                  <a:rPr lang="en-US" sz="3200" b="1" dirty="0" smtClean="0"/>
                  <a:t>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])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:r>
                  <a:rPr lang="en-US" sz="2000" dirty="0" smtClean="0"/>
                  <a:t>“Scan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1600200" y="5026152"/>
            <a:ext cx="5334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b="1" dirty="0">
                <a:solidFill>
                  <a:srgbClr val="7030A0"/>
                </a:solidFill>
              </a:rPr>
              <a:t>the proof of correctness </a:t>
            </a:r>
            <a:r>
              <a:rPr lang="en-US" dirty="0">
                <a:solidFill>
                  <a:schemeClr val="tx1"/>
                </a:solidFill>
              </a:rPr>
              <a:t>of the algorithm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does </a:t>
            </a:r>
            <a:r>
              <a:rPr lang="en-US" sz="3200" b="1" dirty="0" smtClean="0">
                <a:solidFill>
                  <a:srgbClr val="7030A0"/>
                </a:solidFill>
              </a:rPr>
              <a:t>correctness </a:t>
            </a:r>
            <a:r>
              <a:rPr lang="en-US" sz="3200" b="1" dirty="0">
                <a:solidFill>
                  <a:srgbClr val="7030A0"/>
                </a:solidFill>
              </a:rPr>
              <a:t>of </a:t>
            </a:r>
            <a:r>
              <a:rPr lang="en-US" sz="3200" b="1" dirty="0" smtClean="0">
                <a:solidFill>
                  <a:srgbClr val="7030A0"/>
                </a:solidFill>
              </a:rPr>
              <a:t>an algorithm </a:t>
            </a:r>
            <a:r>
              <a:rPr lang="en-US" sz="3200" b="1" dirty="0" smtClean="0"/>
              <a:t>mean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For every possible </a:t>
            </a:r>
            <a:r>
              <a:rPr lang="en-US" sz="2000" b="1" dirty="0" smtClean="0">
                <a:solidFill>
                  <a:srgbClr val="0070C0"/>
                </a:solidFill>
              </a:rPr>
              <a:t>valid input</a:t>
            </a:r>
            <a:r>
              <a:rPr lang="en-US" sz="2000" dirty="0" smtClean="0"/>
              <a:t>,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1652" y="3409890"/>
            <a:ext cx="4614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algorithm must output </a:t>
            </a:r>
            <a:r>
              <a:rPr lang="en-US" sz="2000" b="1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 answer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37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</a:t>
                </a:r>
                <a:r>
                  <a:rPr lang="en-US" sz="3200" b="1" dirty="0" smtClean="0"/>
                  <a:t>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])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:r>
                  <a:rPr lang="en-US" sz="2000" dirty="0" smtClean="0"/>
                  <a:t>“Scan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needs to be proved in order to establish the correctness of this algorithm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Ponder over this question before coming to the next class…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1062" t="-1078" r="-14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new Problem: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Local minima </a:t>
            </a:r>
            <a:r>
              <a:rPr lang="en-US" sz="3200" dirty="0" smtClean="0"/>
              <a:t>in a GRID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Local minima </a:t>
            </a:r>
            <a:r>
              <a:rPr lang="en-US" sz="3600" b="1" dirty="0" smtClean="0"/>
              <a:t>in a grid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 storing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 smtClean="0"/>
                  <a:t> numbers,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 entry is local minima if it is smaller than each of its neighbors.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11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145268"/>
            <a:ext cx="2299568" cy="2186464"/>
            <a:chOff x="1600200" y="2145268"/>
            <a:chExt cx="2299568" cy="2186464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99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59" name="Down Ribbon 58"/>
          <p:cNvSpPr/>
          <p:nvPr/>
        </p:nvSpPr>
        <p:spPr>
          <a:xfrm>
            <a:off x="6553200" y="4375401"/>
            <a:ext cx="2438400" cy="8061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Yes. After all, </a:t>
            </a:r>
            <a:r>
              <a:rPr lang="en-US" sz="1600" b="1" dirty="0" smtClean="0">
                <a:solidFill>
                  <a:schemeClr val="tx1"/>
                </a:solidFill>
              </a:rPr>
              <a:t>global minima</a:t>
            </a:r>
            <a:r>
              <a:rPr lang="en-US" sz="1600" dirty="0" smtClean="0">
                <a:solidFill>
                  <a:schemeClr val="tx1"/>
                </a:solidFill>
              </a:rPr>
              <a:t> is also a </a:t>
            </a:r>
            <a:r>
              <a:rPr lang="en-US" sz="1600" b="1" dirty="0" smtClean="0">
                <a:solidFill>
                  <a:srgbClr val="7030A0"/>
                </a:solidFill>
              </a:rPr>
              <a:t>local minima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6553200" y="3112351"/>
            <a:ext cx="2438400" cy="1002449"/>
          </a:xfrm>
          <a:prstGeom prst="cloudCallout">
            <a:avLst>
              <a:gd name="adj1" fmla="val 47307"/>
              <a:gd name="adj2" fmla="val 558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Does a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local minima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exist always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Local minima </a:t>
            </a:r>
            <a:r>
              <a:rPr lang="en-US" sz="3600" b="1" dirty="0" smtClean="0"/>
              <a:t>in a grid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 storing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 smtClean="0"/>
                  <a:t> numbers, output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 smtClean="0"/>
                  <a:t> local minima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99568" cy="2274332"/>
            <a:chOff x="1600200" y="2057400"/>
            <a:chExt cx="2299568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99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55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Using </a:t>
            </a:r>
            <a:r>
              <a:rPr lang="en-US" sz="3200" b="1" dirty="0" smtClean="0">
                <a:solidFill>
                  <a:srgbClr val="7030A0"/>
                </a:solidFill>
              </a:rPr>
              <a:t>common sense</a:t>
            </a:r>
            <a:r>
              <a:rPr lang="en-US" sz="3200" b="1" dirty="0" smtClean="0"/>
              <a:t> principles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There are some simple but very fundamental principles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/>
              <a:t>which </a:t>
            </a:r>
            <a:r>
              <a:rPr lang="en-US" sz="2000" dirty="0" smtClean="0"/>
              <a:t>are not restricted/confined to a specific stream of science/philosophy. </a:t>
            </a:r>
          </a:p>
          <a:p>
            <a:endParaRPr lang="en-US" sz="2000" dirty="0" smtClean="0"/>
          </a:p>
          <a:p>
            <a:r>
              <a:rPr lang="en-US" sz="2000" dirty="0" smtClean="0"/>
              <a:t>These principles, which we  usually learn as common sense,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/>
              <a:t>can </a:t>
            </a:r>
            <a:r>
              <a:rPr lang="en-US" sz="2000" dirty="0" smtClean="0"/>
              <a:t>be used in so many diverse areas of human life. </a:t>
            </a:r>
          </a:p>
          <a:p>
            <a:endParaRPr lang="en-US" sz="2000" dirty="0" smtClean="0"/>
          </a:p>
          <a:p>
            <a:r>
              <a:rPr lang="en-US" sz="2000" dirty="0" smtClean="0"/>
              <a:t>For the current problem of local minima,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/>
              <a:t>we </a:t>
            </a:r>
            <a:r>
              <a:rPr lang="en-US" sz="2000" dirty="0" smtClean="0"/>
              <a:t>shall use two such simple </a:t>
            </a:r>
            <a:r>
              <a:rPr lang="en-US" sz="2000" dirty="0" smtClean="0"/>
              <a:t>principles.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This should convince you that designing algorithm </a:t>
            </a:r>
            <a:r>
              <a:rPr lang="en-US" sz="1800" u="sng" dirty="0" smtClean="0">
                <a:solidFill>
                  <a:srgbClr val="002060"/>
                </a:solidFill>
              </a:rPr>
              <a:t>does not require</a:t>
            </a:r>
            <a:r>
              <a:rPr lang="en-US" sz="1800" dirty="0" smtClean="0">
                <a:solidFill>
                  <a:srgbClr val="002060"/>
                </a:solidFill>
              </a:rPr>
              <a:t> any thing </a:t>
            </a:r>
            <a:r>
              <a:rPr lang="en-US" sz="1800" b="1" dirty="0" smtClean="0">
                <a:solidFill>
                  <a:srgbClr val="002060"/>
                </a:solidFill>
              </a:rPr>
              <a:t>magical</a:t>
            </a:r>
            <a:r>
              <a:rPr lang="en-US" sz="1800" dirty="0" smtClean="0">
                <a:solidFill>
                  <a:srgbClr val="002060"/>
                </a:solidFill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r>
              <a:rPr lang="en-US" sz="1800" dirty="0" smtClean="0">
                <a:solidFill>
                  <a:srgbClr val="002060"/>
                </a:solidFill>
              </a:rPr>
              <a:t>!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simple principles 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Respect every new </a:t>
            </a:r>
            <a:r>
              <a:rPr lang="en-US" sz="2400" dirty="0" smtClean="0">
                <a:solidFill>
                  <a:srgbClr val="C00000"/>
                </a:solidFill>
              </a:rPr>
              <a:t>idea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Principle </a:t>
            </a:r>
            <a:r>
              <a:rPr lang="en-US" sz="2400" dirty="0">
                <a:solidFill>
                  <a:srgbClr val="C00000"/>
                </a:solidFill>
              </a:rPr>
              <a:t>of simplification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If you find a problem difficult, </a:t>
            </a:r>
          </a:p>
          <a:p>
            <a:pPr>
              <a:buFont typeface="Wingdings"/>
              <a:buChar char="è"/>
            </a:pPr>
            <a:r>
              <a:rPr lang="en-US" sz="2000" dirty="0">
                <a:solidFill>
                  <a:srgbClr val="002060"/>
                </a:solidFill>
              </a:rPr>
              <a:t>T</a:t>
            </a:r>
            <a:r>
              <a:rPr lang="en-US" sz="2000" dirty="0" smtClean="0">
                <a:solidFill>
                  <a:srgbClr val="002060"/>
                </a:solidFill>
              </a:rPr>
              <a:t>ry </a:t>
            </a:r>
            <a:r>
              <a:rPr lang="en-US" sz="2000" dirty="0" smtClean="0">
                <a:solidFill>
                  <a:srgbClr val="002060"/>
                </a:solidFill>
              </a:rPr>
              <a:t>to solve its simpler version, 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and then </a:t>
            </a:r>
            <a:r>
              <a:rPr lang="en-US" sz="2000" dirty="0" smtClean="0">
                <a:solidFill>
                  <a:srgbClr val="002060"/>
                </a:solidFill>
              </a:rPr>
              <a:t>…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rgbClr val="002060"/>
                </a:solidFill>
              </a:rPr>
              <a:t>Try to extend </a:t>
            </a:r>
            <a:r>
              <a:rPr lang="en-US" sz="2000" dirty="0" smtClean="0">
                <a:solidFill>
                  <a:srgbClr val="002060"/>
                </a:solidFill>
              </a:rPr>
              <a:t>this solution to the original (difficult) version.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2069068"/>
            <a:ext cx="419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if it </a:t>
            </a:r>
            <a:r>
              <a:rPr lang="en-US" dirty="0" smtClean="0"/>
              <a:t>does not solve </a:t>
            </a:r>
            <a:r>
              <a:rPr lang="en-US" dirty="0"/>
              <a:t>a problem </a:t>
            </a:r>
            <a:r>
              <a:rPr lang="en-US" dirty="0" smtClean="0"/>
              <a:t>finally.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 new approach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Repeat</a:t>
            </a:r>
            <a:r>
              <a:rPr lang="en-US" sz="1800" dirty="0"/>
              <a:t> 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800" i="1" dirty="0" smtClean="0"/>
              <a:t>if current entry is not local minima, explore the neighbor storing smaller value.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09800" cy="2274332"/>
            <a:chOff x="1600200" y="2057400"/>
            <a:chExt cx="2209800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00200" y="3962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434" y="2057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Explore</a:t>
            </a:r>
            <a:r>
              <a:rPr lang="en-US" sz="1800" b="1" dirty="0" smtClean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 smtClean="0"/>
              <a:t>{     Let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While(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is not a local minima</a:t>
            </a:r>
            <a:r>
              <a:rPr lang="en-US" sz="1800" b="1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{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a </a:t>
            </a:r>
            <a:r>
              <a:rPr lang="en-US" sz="1800" dirty="0" smtClean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 smtClean="0">
                <a:sym typeface="Wingdings" pitchFamily="2" charset="2"/>
              </a:rPr>
              <a:t> of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 smtClean="0">
                <a:sym typeface="Wingdings" pitchFamily="2" charset="2"/>
              </a:rPr>
              <a:t> storing </a:t>
            </a:r>
            <a:r>
              <a:rPr lang="en-US" sz="1800" u="sng" dirty="0" smtClean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 smtClean="0"/>
              <a:t>   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return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What is the proof of correctness of </a:t>
            </a:r>
            <a:r>
              <a:rPr lang="en-US" sz="2000" b="1" dirty="0" smtClean="0">
                <a:solidFill>
                  <a:srgbClr val="7030A0"/>
                </a:solidFill>
              </a:rPr>
              <a:t>Explore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Answer: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 smtClean="0"/>
              <a:t>It suffices if we can prove that </a:t>
            </a:r>
            <a:r>
              <a:rPr lang="en-US" sz="2000" b="1" dirty="0" smtClean="0"/>
              <a:t>While </a:t>
            </a:r>
            <a:r>
              <a:rPr lang="en-US" sz="2000" dirty="0" smtClean="0"/>
              <a:t>loop eventually terminates.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Indeed, the loop terminates since </a:t>
            </a:r>
            <a:r>
              <a:rPr lang="en-US" sz="2000" b="1" dirty="0" smtClean="0">
                <a:sym typeface="Wingdings" pitchFamily="2" charset="2"/>
              </a:rPr>
              <a:t>we never visit a cell twice</a:t>
            </a:r>
            <a:r>
              <a:rPr lang="en-US" sz="2000" dirty="0" smtClean="0">
                <a:sym typeface="Wingdings" pitchFamily="2" charset="2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</a:t>
            </a:r>
            <a:r>
              <a:rPr lang="en-US" sz="3600" b="1" dirty="0" smtClean="0">
                <a:solidFill>
                  <a:srgbClr val="7030A0"/>
                </a:solidFill>
              </a:rPr>
              <a:t>ax-sum </a:t>
            </a:r>
            <a:r>
              <a:rPr lang="en-US" sz="3600" b="1" dirty="0" err="1" smtClean="0">
                <a:solidFill>
                  <a:srgbClr val="7030A0"/>
                </a:solidFill>
              </a:rPr>
              <a:t>subarray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numbers,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its </a:t>
                </a:r>
                <a:r>
                  <a:rPr lang="en-US" sz="2000" b="1" dirty="0" err="1" smtClean="0"/>
                  <a:t>subarray</a:t>
                </a:r>
                <a:r>
                  <a:rPr lang="en-US" sz="2000" dirty="0" smtClean="0"/>
                  <a:t> the sum of whose elements is maximum.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9   -6   3   -2  -8   </a:t>
                </a:r>
                <a:r>
                  <a:rPr lang="en-US" dirty="0"/>
                  <a:t>3</a:t>
                </a:r>
                <a:r>
                  <a:rPr lang="en-US" dirty="0" smtClean="0"/>
                  <a:t>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2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4314" y="4355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-2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18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7" name="Right Brace 36"/>
          <p:cNvSpPr/>
          <p:nvPr/>
        </p:nvSpPr>
        <p:spPr>
          <a:xfrm rot="16200000">
            <a:off x="4435034" y="2819400"/>
            <a:ext cx="304802" cy="121919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6426930" y="3265907"/>
            <a:ext cx="304798" cy="3261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5806632" y="3505201"/>
            <a:ext cx="304802" cy="15240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/>
      <p:bldP spid="31" grpId="0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Explore()</a:t>
            </a:r>
          </a:p>
          <a:p>
            <a:pPr marL="0" indent="0">
              <a:buNone/>
            </a:pPr>
            <a:r>
              <a:rPr lang="en-US" sz="1800" dirty="0" smtClean="0"/>
              <a:t>{     Let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While(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is not a local minima</a:t>
            </a:r>
            <a:r>
              <a:rPr lang="en-US" sz="1800" b="1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{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a </a:t>
            </a:r>
            <a:r>
              <a:rPr lang="en-US" sz="1800" dirty="0" smtClean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 smtClean="0">
                <a:sym typeface="Wingdings" pitchFamily="2" charset="2"/>
              </a:rPr>
              <a:t> of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 smtClean="0">
                <a:sym typeface="Wingdings" pitchFamily="2" charset="2"/>
              </a:rPr>
              <a:t> storing </a:t>
            </a:r>
            <a:r>
              <a:rPr lang="en-US" sz="1800" u="sng" dirty="0" smtClean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 smtClean="0"/>
              <a:t>   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return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Worst case time complexity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 not discard </a:t>
            </a:r>
            <a:r>
              <a:rPr lang="en-US" b="1" dirty="0" smtClean="0">
                <a:solidFill>
                  <a:srgbClr val="002060"/>
                </a:solidFill>
              </a:rPr>
              <a:t>Explore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7620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Simplify the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477000" y="2895600"/>
            <a:ext cx="2438400" cy="612648"/>
          </a:xfrm>
          <a:prstGeom prst="borderCallout1">
            <a:avLst>
              <a:gd name="adj1" fmla="val 97017"/>
              <a:gd name="adj2" fmla="val 48984"/>
              <a:gd name="adj3" fmla="val 389165"/>
              <a:gd name="adj4" fmla="val 177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apply this principle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41617" y="4267200"/>
                <a:ext cx="7255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17" y="4267200"/>
                <a:ext cx="72558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563"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7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</a:t>
            </a:r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C00000"/>
                </a:solidFill>
              </a:rPr>
              <a:t>array</a:t>
            </a:r>
            <a:endParaRPr 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2</a:t>
                </a:r>
                <a:r>
                  <a:rPr lang="en-US" sz="2000" b="1" dirty="0" smtClean="0"/>
                  <a:t>: </a:t>
                </a:r>
                <a:r>
                  <a:rPr lang="en-US" sz="20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distinct elements can be found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: </a:t>
                </a:r>
                <a:endParaRPr lang="en-US" sz="2000" dirty="0">
                  <a:solidFill>
                    <a:srgbClr val="006C31"/>
                  </a:solidFill>
                </a:endParaRPr>
              </a:p>
              <a:p>
                <a:r>
                  <a:rPr lang="en-US" sz="2000" dirty="0" smtClean="0"/>
                  <a:t>Design the algorithm stated in </a:t>
                </a:r>
                <a:r>
                  <a:rPr lang="en-US" sz="2000" b="1" dirty="0" smtClean="0"/>
                  <a:t>Theorem 2</a:t>
                </a:r>
                <a:r>
                  <a:rPr lang="en-US" sz="2000" dirty="0" smtClean="0"/>
                  <a:t>. </a:t>
                </a:r>
              </a:p>
              <a:p>
                <a:r>
                  <a:rPr lang="en-US" sz="2000" dirty="0" smtClean="0"/>
                  <a:t>Spend some time to extend this algorithm </a:t>
                </a:r>
                <a:r>
                  <a:rPr lang="en-US" sz="2000" dirty="0" smtClean="0"/>
                  <a:t>to </a:t>
                </a:r>
                <a:r>
                  <a:rPr lang="en-US" sz="2000" dirty="0" smtClean="0"/>
                  <a:t>grid with running time=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dirty="0" smtClean="0"/>
                  <a:t>	</a:t>
                </a:r>
                <a:r>
                  <a:rPr lang="en-US" sz="2000" dirty="0" smtClean="0"/>
                  <a:t>   Please </a:t>
                </a:r>
                <a:r>
                  <a:rPr lang="en-US" sz="2000" dirty="0" smtClean="0"/>
                  <a:t>come prepared in the next class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074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2463225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238702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71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 trivial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A_trivial_algo</a:t>
            </a:r>
            <a:r>
              <a:rPr lang="en-US" sz="2400" b="1" dirty="0" smtClean="0"/>
              <a:t>(A)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b="1" dirty="0" smtClean="0">
                <a:solidFill>
                  <a:srgbClr val="0070C0"/>
                </a:solidFill>
              </a:rPr>
              <a:t> 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];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{    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dirty="0" err="1" smtClean="0"/>
              <a:t>A,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);  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/>
              <a:t>&lt;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temp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b="1" dirty="0" smtClean="0"/>
              <a:t>A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</a:t>
            </a:r>
            <a:r>
              <a:rPr lang="en-US" sz="1800" b="1" dirty="0" err="1" smtClean="0">
                <a:solidFill>
                  <a:srgbClr val="0070C0"/>
                </a:solidFill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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[i];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 smtClean="0">
                <a:sym typeface="Wingdings" pitchFamily="2" charset="2"/>
              </a:rPr>
              <a:t>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 smtClean="0">
                <a:sym typeface="Wingdings" pitchFamily="2" charset="2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+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ime complexity 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4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981325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/>
                  <a:t>Designing an </a:t>
                </a:r>
                <a:r>
                  <a:rPr lang="en-US" sz="3200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>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981325"/>
                <a:ext cx="7772400" cy="1362075"/>
              </a:xfrm>
              <a:blipFill rotWithShape="1">
                <a:blip r:embed="rId2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Focusing on any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particular</a:t>
                </a:r>
                <a:r>
                  <a:rPr lang="en-US" sz="3200" b="1" dirty="0" smtClean="0"/>
                  <a:t> index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S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): </a:t>
                </a:r>
                <a:r>
                  <a:rPr lang="en-US" sz="2000" dirty="0" smtClean="0"/>
                  <a:t>the sum of the </a:t>
                </a:r>
                <a:r>
                  <a:rPr lang="en-US" sz="2000" b="1" dirty="0" smtClean="0"/>
                  <a:t>maximum-sum </a:t>
                </a:r>
                <a:r>
                  <a:rPr lang="en-US" sz="2000" b="1" dirty="0" err="1" smtClean="0"/>
                  <a:t>subarray</a:t>
                </a:r>
                <a:r>
                  <a:rPr lang="en-US" sz="2000" b="1" dirty="0" smtClean="0"/>
                  <a:t> ending at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In order to solve the problem, it suffices to             ………..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6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920425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8   -6   3   -2  -8   3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42167" y="2171295"/>
            <a:ext cx="549446" cy="800505"/>
            <a:chOff x="3276600" y="4192812"/>
            <a:chExt cx="651406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276600" y="4192812"/>
                  <a:ext cx="651406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=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5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651406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68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673033" y="3429000"/>
            <a:ext cx="661585" cy="369332"/>
            <a:chOff x="3673033" y="3593068"/>
            <a:chExt cx="661585" cy="3693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73033" y="38100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24200" y="4038600"/>
            <a:ext cx="1195898" cy="369332"/>
            <a:chOff x="3121086" y="3593068"/>
            <a:chExt cx="119589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1086" y="3810000"/>
              <a:ext cx="8567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6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347" y="3733800"/>
            <a:ext cx="966385" cy="369332"/>
            <a:chOff x="3368233" y="3593068"/>
            <a:chExt cx="966385" cy="36933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368233" y="3810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85049" y="4343400"/>
            <a:ext cx="1558351" cy="369332"/>
            <a:chOff x="2758633" y="3593068"/>
            <a:chExt cx="1558351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58633" y="3810000"/>
              <a:ext cx="1219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9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4600" y="4659868"/>
            <a:ext cx="1805498" cy="369332"/>
            <a:chOff x="2511486" y="3593068"/>
            <a:chExt cx="1805498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11486" y="3810000"/>
              <a:ext cx="14663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09800" y="4964668"/>
            <a:ext cx="2110298" cy="369332"/>
            <a:chOff x="2206686" y="3593068"/>
            <a:chExt cx="2110298" cy="36933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06686" y="3810000"/>
              <a:ext cx="1771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7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8" name="Left Arrow 57"/>
          <p:cNvSpPr/>
          <p:nvPr/>
        </p:nvSpPr>
        <p:spPr>
          <a:xfrm>
            <a:off x="4724400" y="4343400"/>
            <a:ext cx="1143000" cy="40433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43600" y="4351192"/>
                <a:ext cx="154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)=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9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5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51192"/>
                <a:ext cx="154093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162" t="-8333" r="-553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27341" y="5905380"/>
                <a:ext cx="3623492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each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41" y="5905380"/>
                <a:ext cx="362349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852" t="-7692" r="-2525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1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8" grpId="0" animBg="1"/>
      <p:bldP spid="59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Focusing on any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particular</a:t>
                </a:r>
                <a:r>
                  <a:rPr lang="en-US" sz="3200" b="1" dirty="0"/>
                  <a:t> index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In order to solve the problem, it suffices to  </a:t>
                </a:r>
                <a:r>
                  <a:rPr lang="en-US" sz="2000" dirty="0" smtClean="0"/>
                  <a:t>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each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If we wish to achieve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to solve the problem,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quickly should we be able to compute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 for a given index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 time.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1111" t="-621" r="-593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735659" y="3124200"/>
            <a:ext cx="762000" cy="6858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to compute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600" dirty="0" smtClean="0"/>
                  <a:t>) </a:t>
                </a:r>
                <a:r>
                  <a:rPr lang="en-US" sz="3600" b="1" dirty="0" smtClean="0"/>
                  <a:t>in</a:t>
                </a:r>
                <a:r>
                  <a:rPr lang="en-US" sz="3600" dirty="0" smtClean="0"/>
                  <a:t>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b="1" dirty="0" smtClean="0"/>
                  <a:t>time ?  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20699842">
                <a:off x="2441206" y="3601957"/>
                <a:ext cx="568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99842">
                <a:off x="2441206" y="3601957"/>
                <a:ext cx="5686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491" t="-9524" r="-1886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2233136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233136"/>
                <a:ext cx="61587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921" t="-8197" r="-158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 rot="1908489">
                <a:off x="4971839" y="2925095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8489">
                <a:off x="4971839" y="2925095"/>
                <a:ext cx="61587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712" t="-7547" r="-13559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118099">
                <a:off x="5498931" y="3580552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8099">
                <a:off x="5498931" y="3580552"/>
                <a:ext cx="615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207" t="-7692" r="-13793" b="-20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330194">
                <a:off x="5342351" y="4202392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30194">
                <a:off x="5342351" y="4202392"/>
                <a:ext cx="615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017" t="-7368" r="-1355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79559" y="4715373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59" y="4715373"/>
                <a:ext cx="6158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911" t="-8333" r="-158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33800" y="5093481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093481"/>
                <a:ext cx="61587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911" t="-8333" r="-158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19752164">
                <a:off x="2506590" y="4589312"/>
                <a:ext cx="972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52164">
                <a:off x="2506590" y="4589312"/>
                <a:ext cx="9726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325" t="-8955" r="-12426"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rot="20699842">
                <a:off x="2291528" y="2886711"/>
                <a:ext cx="972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99842">
                <a:off x="2291528" y="2886711"/>
                <a:ext cx="97263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263" t="-7921" r="-11111"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loud Callout 18"/>
              <p:cNvSpPr/>
              <p:nvPr/>
            </p:nvSpPr>
            <p:spPr>
              <a:xfrm>
                <a:off x="5476511" y="4777452"/>
                <a:ext cx="2986456" cy="1370721"/>
              </a:xfrm>
              <a:prstGeom prst="cloudCallout">
                <a:avLst>
                  <a:gd name="adj1" fmla="val -26060"/>
                  <a:gd name="adj2" fmla="val 812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</a:t>
                </a:r>
                <a:r>
                  <a:rPr lang="en-US" b="1" dirty="0">
                    <a:solidFill>
                      <a:srgbClr val="7030A0"/>
                    </a:solidFill>
                  </a:rPr>
                  <a:t>relation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9" name="Cloud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511" y="4777452"/>
                <a:ext cx="2986456" cy="1370721"/>
              </a:xfrm>
              <a:prstGeom prst="cloudCallout">
                <a:avLst>
                  <a:gd name="adj1" fmla="val -26060"/>
                  <a:gd name="adj2" fmla="val 81211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2725548" y="4038601"/>
            <a:ext cx="172813" cy="576752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 flipH="1">
            <a:off x="5105400" y="4558071"/>
            <a:ext cx="475203" cy="341968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9" idx="1"/>
          </p:cNvCxnSpPr>
          <p:nvPr/>
        </p:nvCxnSpPr>
        <p:spPr>
          <a:xfrm>
            <a:off x="4273474" y="2417802"/>
            <a:ext cx="744612" cy="529653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16-Point Star 4"/>
          <p:cNvSpPr/>
          <p:nvPr/>
        </p:nvSpPr>
        <p:spPr>
          <a:xfrm>
            <a:off x="2910796" y="3071377"/>
            <a:ext cx="2575604" cy="1486694"/>
          </a:xfrm>
          <a:prstGeom prst="star16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</a:t>
            </a:r>
            <a:r>
              <a:rPr lang="en-US" b="1" dirty="0">
                <a:solidFill>
                  <a:schemeClr val="tx1"/>
                </a:solidFill>
              </a:rPr>
              <a:t>relation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among </a:t>
            </a:r>
            <a:r>
              <a:rPr lang="en-US" dirty="0" smtClean="0">
                <a:solidFill>
                  <a:schemeClr val="tx1"/>
                </a:solidFill>
              </a:rPr>
              <a:t>them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8684" y="24979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?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4332" y="46598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?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0800" y="4267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?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 animBg="1"/>
      <p:bldP spid="5" grpId="0" animBg="1"/>
      <p:bldP spid="7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Relation </a:t>
                </a:r>
                <a:r>
                  <a:rPr lang="en-US" sz="3200" b="1" dirty="0"/>
                  <a:t>between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 and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)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else</a:t>
                </a:r>
                <a:r>
                  <a:rPr lang="en-US" sz="2000" dirty="0" smtClean="0"/>
                  <a:t>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362200"/>
            <a:ext cx="5477765" cy="584775"/>
            <a:chOff x="1548068" y="4038600"/>
            <a:chExt cx="547776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4492" y="1600200"/>
            <a:ext cx="369908" cy="800505"/>
            <a:chOff x="3398385" y="4192812"/>
            <a:chExt cx="438551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032567" y="2819400"/>
            <a:ext cx="1539433" cy="597932"/>
            <a:chOff x="2743199" y="4114800"/>
            <a:chExt cx="1539433" cy="597932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76600" y="4343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2284" y="3124200"/>
            <a:ext cx="4299507" cy="1283732"/>
            <a:chOff x="3802284" y="3733800"/>
            <a:chExt cx="4299507" cy="12837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802284" y="3733800"/>
              <a:ext cx="1150716" cy="1099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Subarray</a:t>
                  </a:r>
                  <a:r>
                    <a:rPr lang="en-US" dirty="0" smtClean="0"/>
                    <a:t> corresponding to  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44" t="-6452" r="-1158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ight Brace 40"/>
          <p:cNvSpPr/>
          <p:nvPr/>
        </p:nvSpPr>
        <p:spPr>
          <a:xfrm rot="5400000" flipH="1">
            <a:off x="3545183" y="1624750"/>
            <a:ext cx="240268" cy="1234632"/>
          </a:xfrm>
          <a:prstGeom prst="rightBrace">
            <a:avLst>
              <a:gd name="adj1" fmla="val 8333"/>
              <a:gd name="adj2" fmla="val 5072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16764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IN" sz="24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668867" y="1154668"/>
            <a:ext cx="4789333" cy="983397"/>
            <a:chOff x="3737351" y="4648200"/>
            <a:chExt cx="4789333" cy="983397"/>
          </a:xfrm>
        </p:grpSpPr>
        <p:cxnSp>
          <p:nvCxnSpPr>
            <p:cNvPr id="38" name="Straight Connector 37"/>
            <p:cNvCxnSpPr>
              <a:stCxn id="42" idx="2"/>
            </p:cNvCxnSpPr>
            <p:nvPr/>
          </p:nvCxnSpPr>
          <p:spPr>
            <a:xfrm flipV="1">
              <a:off x="3737351" y="4832866"/>
              <a:ext cx="1215649" cy="7987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Subarray corresponding to  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188" t="-6349" r="-50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69542" y="5040868"/>
                <a:ext cx="2261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42" y="5040868"/>
                <a:ext cx="226113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965" t="-7576" r="-485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1" grpId="0" animBg="1"/>
      <p:bldP spid="42" grpId="0"/>
      <p:bldP spid="42" grpId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</a:t>
                </a:r>
                <a:r>
                  <a:rPr lang="en-US" sz="3200" b="1" dirty="0" smtClean="0"/>
                  <a:t>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])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:r>
                  <a:rPr lang="en-US" sz="2000" dirty="0" smtClean="0"/>
                  <a:t>“Scan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Time complexity of the algorithm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 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r>
                  <a:rPr lang="en-US" sz="2000" dirty="0" smtClean="0"/>
                  <a:t>Refine the algorithm so that it uses only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extra space.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2971800" y="2438400"/>
            <a:ext cx="3016158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28293" y="2362200"/>
                <a:ext cx="1841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repetitions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93" y="2362200"/>
                <a:ext cx="18412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29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638800" y="2819400"/>
            <a:ext cx="349158" cy="762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4592" y="30480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</a:t>
                </a:r>
                <a:r>
                  <a:rPr lang="en-US" b="1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92" y="3048000"/>
                <a:ext cx="111440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918" t="-8197" r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4863703" y="4038600"/>
            <a:ext cx="1124255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3974068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 </a:t>
                </a:r>
                <a:r>
                  <a:rPr lang="en-US" b="1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974068"/>
                <a:ext cx="11256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891" t="-8197" r="-869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9800" y="20574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</a:t>
                </a:r>
                <a:r>
                  <a:rPr lang="en-US" b="1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057400"/>
                <a:ext cx="111440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945" t="-8333" r="-879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Arrow 12"/>
          <p:cNvSpPr/>
          <p:nvPr/>
        </p:nvSpPr>
        <p:spPr>
          <a:xfrm>
            <a:off x="2971800" y="2133600"/>
            <a:ext cx="3016158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/>
      <p:bldP spid="9" grpId="0" animBg="1"/>
      <p:bldP spid="11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1315</Words>
  <Application>Microsoft Office PowerPoint</Application>
  <PresentationFormat>On-screen Show (4:3)</PresentationFormat>
  <Paragraphs>264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 and Algorithms (CS210A) </vt:lpstr>
      <vt:lpstr>Max-sum subarray problem</vt:lpstr>
      <vt:lpstr>Max-sum subarray problem: A trivial algorithm</vt:lpstr>
      <vt:lpstr>Designing an O(n) time Algorithm</vt:lpstr>
      <vt:lpstr>Focusing on any particular index i</vt:lpstr>
      <vt:lpstr>Focusing on any particular index i</vt:lpstr>
      <vt:lpstr>How to compute S(i) in O(1) time ?  </vt:lpstr>
      <vt:lpstr>Relation between S(i) and S(i-1) </vt:lpstr>
      <vt:lpstr>An O(n) time Algorithm for Max-sum subarray </vt:lpstr>
      <vt:lpstr>An O(n) time Algorithm for Max-sum subarray </vt:lpstr>
      <vt:lpstr>What does correctness of an algorithm mean ?</vt:lpstr>
      <vt:lpstr>An O(n) time Algorithm for Max-sum subarray </vt:lpstr>
      <vt:lpstr>new Problem: Local minima in a GRID </vt:lpstr>
      <vt:lpstr>Local minima in a grid</vt:lpstr>
      <vt:lpstr>Local minima in a grid</vt:lpstr>
      <vt:lpstr>Using common sense principles</vt:lpstr>
      <vt:lpstr>Two simple principles </vt:lpstr>
      <vt:lpstr>A new approach</vt:lpstr>
      <vt:lpstr>A new approach</vt:lpstr>
      <vt:lpstr>A new approach</vt:lpstr>
      <vt:lpstr>Local minima in an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485</cp:revision>
  <dcterms:created xsi:type="dcterms:W3CDTF">2011-12-03T04:13:03Z</dcterms:created>
  <dcterms:modified xsi:type="dcterms:W3CDTF">2016-01-06T06:06:10Z</dcterms:modified>
</cp:coreProperties>
</file>